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3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7" r:id="rId14"/>
    <p:sldId id="269" r:id="rId15"/>
    <p:sldId id="270" r:id="rId16"/>
    <p:sldId id="271" r:id="rId17"/>
    <p:sldId id="278" r:id="rId18"/>
    <p:sldId id="272" r:id="rId19"/>
    <p:sldId id="273" r:id="rId20"/>
    <p:sldId id="274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8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6/18/18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32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3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838079" y="4693563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br>
              <a:rPr lang="en-US" dirty="0" smtClean="0"/>
            </a:br>
            <a:r>
              <a:rPr lang="en-US" dirty="0" smtClean="0"/>
              <a:t>Summer, </a:t>
            </a:r>
            <a:r>
              <a:rPr lang="en-US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2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Perform actions to try to cause </a:t>
            </a:r>
            <a:r>
              <a:rPr lang="en-US" dirty="0">
                <a:solidFill>
                  <a:srgbClr val="000000"/>
                </a:solidFill>
              </a:rPr>
              <a:t>security </a:t>
            </a:r>
            <a:r>
              <a:rPr lang="en-US" dirty="0" smtClean="0">
                <a:solidFill>
                  <a:srgbClr val="000000"/>
                </a:solidFill>
              </a:rPr>
              <a:t>violations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Outsiders: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Competitors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Hackers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Organized crime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Terrorists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Foreign government, military, or law </a:t>
            </a:r>
            <a:r>
              <a:rPr lang="en-US" dirty="0" smtClean="0">
                <a:solidFill>
                  <a:srgbClr val="000000"/>
                </a:solidFill>
              </a:rPr>
              <a:t>enforcement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Insiders: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Customers, suppliers, vendors, or business partners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Disgruntled current (or former) employees</a:t>
            </a:r>
          </a:p>
          <a:p>
            <a:pPr lvl="2">
              <a:spcBef>
                <a:spcPts val="5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Contractors, temps, or </a:t>
            </a:r>
            <a:r>
              <a:rPr lang="en-US" dirty="0" smtClean="0">
                <a:solidFill>
                  <a:srgbClr val="000000"/>
                </a:solidFill>
              </a:rPr>
              <a:t>consultants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6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Why You Should Not Be an Attacker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It is </a:t>
            </a:r>
            <a:r>
              <a:rPr lang="en-US" dirty="0" smtClean="0">
                <a:solidFill>
                  <a:srgbClr val="000000"/>
                </a:solidFill>
              </a:rPr>
              <a:t>illegal:</a:t>
            </a:r>
          </a:p>
          <a:p>
            <a:pPr lvl="1"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United States Code, Title 18, Section 1030 (and others)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USA Patriot Act, Homeland Security Act, PROTECT Act</a:t>
            </a:r>
          </a:p>
          <a:p>
            <a:pPr lvl="1">
              <a:spcBef>
                <a:spcPts val="675"/>
              </a:spcBef>
              <a:buFont typeface="Times New Roman" charset="0"/>
              <a:buChar char="–"/>
              <a:defRPr/>
            </a:pPr>
            <a:r>
              <a:rPr lang="en-US" dirty="0" smtClean="0">
                <a:solidFill>
                  <a:srgbClr val="000000"/>
                </a:solidFill>
              </a:rPr>
              <a:t>http://</a:t>
            </a:r>
            <a:r>
              <a:rPr lang="en-US" dirty="0" err="1" smtClean="0">
                <a:solidFill>
                  <a:srgbClr val="000000"/>
                </a:solidFill>
              </a:rPr>
              <a:t>www.cybercrime.gov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</a:rPr>
              <a:t>Unauthorized </a:t>
            </a:r>
            <a:r>
              <a:rPr lang="en-US" sz="2600" dirty="0">
                <a:solidFill>
                  <a:srgbClr val="000000"/>
                </a:solidFill>
              </a:rPr>
              <a:t>access or use of a computer or network system is </a:t>
            </a:r>
            <a:r>
              <a:rPr lang="en-US" sz="2600" dirty="0" smtClean="0">
                <a:solidFill>
                  <a:srgbClr val="000000"/>
                </a:solidFill>
              </a:rPr>
              <a:t>illegal</a:t>
            </a:r>
          </a:p>
          <a:p>
            <a:pPr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sz="2600" dirty="0" smtClean="0">
                <a:solidFill>
                  <a:srgbClr val="000000"/>
                </a:solidFill>
              </a:rPr>
              <a:t>Unintentional </a:t>
            </a:r>
            <a:r>
              <a:rPr lang="en-US" sz="2600" dirty="0">
                <a:solidFill>
                  <a:srgbClr val="000000"/>
                </a:solidFill>
              </a:rPr>
              <a:t>attacks are illegal too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87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Understanding the Tools and Techniques of Attackers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75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Important for </a:t>
            </a:r>
            <a:r>
              <a:rPr lang="en-US" dirty="0" smtClean="0">
                <a:solidFill>
                  <a:srgbClr val="000000"/>
                </a:solidFill>
              </a:rPr>
              <a:t>defenders: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Can evaluate systems you defend as attackers will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Can implement countermeasures designed to thwart attackers</a:t>
            </a:r>
          </a:p>
          <a:p>
            <a:pPr lvl="1">
              <a:spcBef>
                <a:spcPts val="65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Better understand the implications of certain </a:t>
            </a:r>
            <a:r>
              <a:rPr lang="en-US" dirty="0" smtClean="0">
                <a:solidFill>
                  <a:srgbClr val="000000"/>
                </a:solidFill>
              </a:rPr>
              <a:t>decisions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65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200" dirty="0" smtClean="0"/>
              <a:t>What do Cyber Defenders Protect?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3497" y="3454512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Prepare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580026" y="3387697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Triage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933296" y="3396474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399957" y="3390132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231606" y="3368674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Respond</a:t>
            </a:r>
            <a:endParaRPr lang="en-US" sz="17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7" idx="6"/>
          </p:cNvCxnSpPr>
          <p:nvPr/>
        </p:nvCxnSpPr>
        <p:spPr>
          <a:xfrm>
            <a:off x="2131743" y="3858925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65779" y="3807229"/>
            <a:ext cx="2011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315449" y="3807229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955831" y="3792111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1" idx="4"/>
            <a:endCxn id="9" idx="4"/>
          </p:cNvCxnSpPr>
          <p:nvPr/>
        </p:nvCxnSpPr>
        <p:spPr>
          <a:xfrm rot="5400000">
            <a:off x="6252674" y="2542244"/>
            <a:ext cx="27800" cy="3298310"/>
          </a:xfrm>
          <a:prstGeom prst="bentConnector3">
            <a:avLst>
              <a:gd name="adj1" fmla="val 1411741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1" idx="6"/>
            <a:endCxn id="7" idx="2"/>
          </p:cNvCxnSpPr>
          <p:nvPr/>
        </p:nvCxnSpPr>
        <p:spPr>
          <a:xfrm flipH="1">
            <a:off x="763497" y="3773087"/>
            <a:ext cx="7836355" cy="85838"/>
          </a:xfrm>
          <a:prstGeom prst="bentConnector5">
            <a:avLst>
              <a:gd name="adj1" fmla="val -2917"/>
              <a:gd name="adj2" fmla="val -1055894"/>
              <a:gd name="adj3" fmla="val 102917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112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Security Triad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Confidentiality – information is protected from unauthorized access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Example?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Integrity – information is protected from unauthorized modification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Example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Availability – timely access to information (by authorized people) is ensured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Example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Protect?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Prevention – mechanism(s) that cause attacks to fail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Example?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Detection – mechanism(s) that determines that an attack is under way, or has occurred, and reports it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Example?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Recovery – mechanism(s) that stop attacks and assess and repair any damage caused</a:t>
            </a:r>
          </a:p>
          <a:p>
            <a:pPr lvl="1">
              <a:spcBef>
                <a:spcPts val="600"/>
              </a:spcBef>
              <a:buFont typeface="Times New Roman" charset="0"/>
              <a:buChar char="–"/>
              <a:defRPr/>
            </a:pPr>
            <a:r>
              <a:rPr lang="en-US" dirty="0">
                <a:solidFill>
                  <a:srgbClr val="000000"/>
                </a:solidFill>
              </a:rPr>
              <a:t>Example?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5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Getting Started with Cyber Defense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What to do first?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b="1" u="sng" dirty="0">
                <a:solidFill>
                  <a:srgbClr val="000000"/>
                </a:solidFill>
              </a:rPr>
              <a:t>Get to know you systems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You cannot effectively defend what you don't understand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Attackers make it their job to understand systems better than the defenders and leverage their  advantage in knowledge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“If you know the enemy and know yourself, you need not fear the result of a hundred battles. If you know yourself but not the enemy, for every victory gained you will also suffer a defeat. If you know neither the enemy nor yourself, you will succumb in every battle” - Sun Tzu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20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Getting Started with Cyber Defense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What to do first?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b="1" u="sng" dirty="0">
                <a:solidFill>
                  <a:srgbClr val="000000"/>
                </a:solidFill>
              </a:rPr>
              <a:t>Get to know you systems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You cannot effectively defend what you don't understand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Attackers make it their job to understand systems better than the defenders and leverage their  advantage in knowledge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“If you know the enemy and know yourself, you need not fear the result of a hundred battles. If you know yourself but not the enemy, for every victory gained you will also suffer a defeat. If you know neither the enemy nor yourself, you will succumb in every battle” - Sun </a:t>
            </a:r>
            <a:r>
              <a:rPr lang="en-US" sz="2000" dirty="0" smtClean="0">
                <a:solidFill>
                  <a:srgbClr val="000000"/>
                </a:solidFill>
              </a:rPr>
              <a:t>Tzu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“You Don't Know Me” - </a:t>
            </a:r>
            <a:r>
              <a:rPr lang="en-US" sz="2000" dirty="0" smtClean="0">
                <a:solidFill>
                  <a:srgbClr val="000000"/>
                </a:solidFill>
              </a:rPr>
              <a:t>Elvis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87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After You Know Your </a:t>
            </a:r>
            <a:r>
              <a:rPr lang="en-US" dirty="0" smtClean="0">
                <a:solidFill>
                  <a:srgbClr val="000000"/>
                </a:solidFill>
              </a:rPr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Think about threats and attackers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Think about what needs to be protected (security triad)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Think </a:t>
            </a:r>
            <a:r>
              <a:rPr lang="en-US" dirty="0">
                <a:solidFill>
                  <a:srgbClr val="000000"/>
                </a:solidFill>
              </a:rPr>
              <a:t>about your goals (prevention, detection, recovery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81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After You Have Thought About Your </a:t>
            </a:r>
            <a:r>
              <a:rPr lang="en-US" dirty="0" smtClean="0">
                <a:solidFill>
                  <a:srgbClr val="000000"/>
                </a:solidFill>
              </a:rPr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Start to plan, implement, and test improvements to your systems' security posture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Respond to actions by attackers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19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72785" y="4134831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Prepare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489314" y="4068016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Triage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842584" y="4076793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309245" y="4070451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140894" y="4048993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Respond</a:t>
            </a:r>
            <a:endParaRPr lang="en-US" sz="17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7" idx="6"/>
          </p:cNvCxnSpPr>
          <p:nvPr/>
        </p:nvCxnSpPr>
        <p:spPr>
          <a:xfrm>
            <a:off x="2041031" y="4539244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675067" y="4487548"/>
            <a:ext cx="2011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224737" y="4487548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865119" y="4472430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11" idx="4"/>
            <a:endCxn id="9" idx="4"/>
          </p:cNvCxnSpPr>
          <p:nvPr/>
        </p:nvCxnSpPr>
        <p:spPr>
          <a:xfrm rot="5400000">
            <a:off x="6161962" y="3222563"/>
            <a:ext cx="27800" cy="3298310"/>
          </a:xfrm>
          <a:prstGeom prst="bentConnector3">
            <a:avLst>
              <a:gd name="adj1" fmla="val 1411741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11" idx="6"/>
            <a:endCxn id="7" idx="2"/>
          </p:cNvCxnSpPr>
          <p:nvPr/>
        </p:nvCxnSpPr>
        <p:spPr>
          <a:xfrm flipH="1">
            <a:off x="672785" y="4453406"/>
            <a:ext cx="7836355" cy="85838"/>
          </a:xfrm>
          <a:prstGeom prst="bentConnector5">
            <a:avLst>
              <a:gd name="adj1" fmla="val -2917"/>
              <a:gd name="adj2" fmla="val -1055894"/>
              <a:gd name="adj3" fmla="val 102917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06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err="1" smtClean="0">
                <a:solidFill>
                  <a:srgbClr val="000000"/>
                </a:solidFill>
              </a:rPr>
              <a:t>GenCyber</a:t>
            </a:r>
            <a:r>
              <a:rPr lang="en-US" dirty="0" smtClean="0">
                <a:solidFill>
                  <a:srgbClr val="000000"/>
                </a:solidFill>
              </a:rPr>
              <a:t> Boot </a:t>
            </a:r>
            <a:r>
              <a:rPr lang="en-US" dirty="0">
                <a:solidFill>
                  <a:srgbClr val="000000"/>
                </a:solidFill>
              </a:rPr>
              <a:t>C</a:t>
            </a:r>
            <a:r>
              <a:rPr lang="en-US" dirty="0" smtClean="0">
                <a:solidFill>
                  <a:srgbClr val="000000"/>
                </a:solidFill>
              </a:rPr>
              <a:t>amp </a:t>
            </a:r>
            <a:r>
              <a:rPr lang="en-US" dirty="0">
                <a:solidFill>
                  <a:srgbClr val="000000"/>
                </a:solidFill>
              </a:rPr>
              <a:t>for High School </a:t>
            </a:r>
            <a:r>
              <a:rPr lang="en-US" dirty="0" smtClean="0">
                <a:solidFill>
                  <a:srgbClr val="000000"/>
                </a:solidFill>
              </a:rPr>
              <a:t>Teachers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Department </a:t>
            </a:r>
            <a:r>
              <a:rPr lang="en-US" dirty="0">
                <a:solidFill>
                  <a:srgbClr val="000000"/>
                </a:solidFill>
              </a:rPr>
              <a:t>of Computer Science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James Madison University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Summer, </a:t>
            </a:r>
            <a:r>
              <a:rPr lang="en-US" dirty="0" smtClean="0">
                <a:solidFill>
                  <a:srgbClr val="000000"/>
                </a:solidFill>
              </a:rPr>
              <a:t>2018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10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Hands-On 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You will not just be listening, you will be doing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Virtual machines (VMs) – a simulated computer running on another computer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VMs are great for hands-on Cyber Defense exercises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You can create and use VMs with your students using free software:</a:t>
            </a:r>
          </a:p>
          <a:p>
            <a:pPr lvl="1">
              <a:spcBef>
                <a:spcPts val="800"/>
              </a:spcBef>
              <a:buFont typeface="Times New Roman" charset="0"/>
              <a:buChar char="–"/>
              <a:defRPr/>
            </a:pPr>
            <a:r>
              <a:rPr lang="en-US" sz="2200" dirty="0" err="1">
                <a:solidFill>
                  <a:srgbClr val="000000"/>
                </a:solidFill>
              </a:rPr>
              <a:t>VirtualBox</a:t>
            </a:r>
            <a:r>
              <a:rPr lang="en-US" sz="2200" dirty="0">
                <a:solidFill>
                  <a:srgbClr val="000000"/>
                </a:solidFill>
              </a:rPr>
              <a:t> (https://</a:t>
            </a:r>
            <a:r>
              <a:rPr lang="en-US" sz="2200" dirty="0" err="1">
                <a:solidFill>
                  <a:srgbClr val="000000"/>
                </a:solidFill>
              </a:rPr>
              <a:t>www.virtualbox.org</a:t>
            </a:r>
            <a:r>
              <a:rPr lang="en-US" sz="2200" dirty="0">
                <a:solidFill>
                  <a:srgbClr val="000000"/>
                </a:solidFill>
              </a:rPr>
              <a:t>/)</a:t>
            </a:r>
          </a:p>
          <a:p>
            <a:pPr lvl="1">
              <a:spcBef>
                <a:spcPts val="800"/>
              </a:spcBef>
              <a:buFont typeface="Times New Roman" charset="0"/>
              <a:buChar char="–"/>
              <a:defRPr/>
            </a:pPr>
            <a:r>
              <a:rPr lang="en-US" sz="2200" dirty="0" err="1">
                <a:solidFill>
                  <a:srgbClr val="000000"/>
                </a:solidFill>
              </a:rPr>
              <a:t>VMWare</a:t>
            </a:r>
            <a:r>
              <a:rPr lang="en-US" sz="2200" dirty="0">
                <a:solidFill>
                  <a:srgbClr val="000000"/>
                </a:solidFill>
              </a:rPr>
              <a:t> Player (http://</a:t>
            </a:r>
            <a:r>
              <a:rPr lang="en-US" sz="2200" dirty="0" err="1">
                <a:solidFill>
                  <a:srgbClr val="000000"/>
                </a:solidFill>
              </a:rPr>
              <a:t>www.vmware.com</a:t>
            </a:r>
            <a:r>
              <a:rPr lang="en-US" sz="2200" dirty="0">
                <a:solidFill>
                  <a:srgbClr val="000000"/>
                </a:solidFill>
              </a:rPr>
              <a:t>/products/player/)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01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We </a:t>
            </a:r>
            <a:r>
              <a:rPr lang="en-US" smtClean="0">
                <a:solidFill>
                  <a:srgbClr val="000000"/>
                </a:solidFill>
              </a:rPr>
              <a:t>are glad </a:t>
            </a:r>
            <a:r>
              <a:rPr lang="en-US" dirty="0" smtClean="0">
                <a:solidFill>
                  <a:srgbClr val="000000"/>
                </a:solidFill>
              </a:rPr>
              <a:t>you are here!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We hope you have fun and learn a lot during the boot camp!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If you have questions/suggestions during the week just let us know!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88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Behan </a:t>
            </a:r>
            <a:r>
              <a:rPr lang="en-US" dirty="0" err="1" smtClean="0">
                <a:solidFill>
                  <a:srgbClr val="000000"/>
                </a:solidFill>
              </a:rPr>
              <a:t>Alavi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err="1" smtClean="0">
                <a:solidFill>
                  <a:srgbClr val="000000"/>
                </a:solidFill>
              </a:rPr>
              <a:t>Hossain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Heydari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Taylor McKay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Brett </a:t>
            </a:r>
            <a:r>
              <a:rPr lang="en-US" dirty="0" err="1" smtClean="0">
                <a:solidFill>
                  <a:srgbClr val="000000"/>
                </a:solidFill>
              </a:rPr>
              <a:t>Tjaden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0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Have fun!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Teach you about Cyber Defense so that you can: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Interest your students in Cyber Defense</a:t>
            </a:r>
          </a:p>
          <a:p>
            <a:pPr lvl="1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2600" dirty="0">
                <a:solidFill>
                  <a:srgbClr val="000000"/>
                </a:solidFill>
              </a:rPr>
              <a:t>Teach your students about Cyber Defense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2200" dirty="0">
                <a:solidFill>
                  <a:srgbClr val="000000"/>
                </a:solidFill>
              </a:rPr>
              <a:t>Cyber Defense Clubs</a:t>
            </a:r>
          </a:p>
          <a:p>
            <a:pPr lvl="2"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sz="2200" dirty="0" err="1">
                <a:solidFill>
                  <a:srgbClr val="000000"/>
                </a:solidFill>
              </a:rPr>
              <a:t>CyberPatriot</a:t>
            </a:r>
            <a:r>
              <a:rPr lang="en-US" sz="2200" dirty="0">
                <a:solidFill>
                  <a:srgbClr val="000000"/>
                </a:solidFill>
              </a:rPr>
              <a:t> Program (http://</a:t>
            </a:r>
            <a:r>
              <a:rPr lang="en-US" sz="2200" dirty="0" err="1">
                <a:solidFill>
                  <a:srgbClr val="000000"/>
                </a:solidFill>
              </a:rPr>
              <a:t>www.uscyberpatriot.org</a:t>
            </a:r>
            <a:r>
              <a:rPr lang="en-US" sz="2200" dirty="0">
                <a:solidFill>
                  <a:srgbClr val="000000"/>
                </a:solidFill>
              </a:rPr>
              <a:t>/</a:t>
            </a:r>
            <a:r>
              <a:rPr lang="en-US" sz="2200" dirty="0" smtClean="0">
                <a:solidFill>
                  <a:srgbClr val="000000"/>
                </a:solidFill>
              </a:rPr>
              <a:t>)</a:t>
            </a: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48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5</a:t>
            </a:fld>
            <a:endParaRPr lang="en-US"/>
          </a:p>
        </p:txBody>
      </p:sp>
      <p:pic>
        <p:nvPicPr>
          <p:cNvPr id="7" name="Content Placeholder 6" descr="JMU GenCyber Schedule.pd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96" b="154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2278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No food or drinks near </a:t>
            </a:r>
            <a:r>
              <a:rPr lang="en-US" dirty="0" smtClean="0">
                <a:solidFill>
                  <a:srgbClr val="000000"/>
                </a:solidFill>
              </a:rPr>
              <a:t>the laptops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Restrooms</a:t>
            </a:r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If </a:t>
            </a:r>
            <a:r>
              <a:rPr lang="en-US" dirty="0">
                <a:solidFill>
                  <a:srgbClr val="000000"/>
                </a:solidFill>
              </a:rPr>
              <a:t>you have a car on campus see us for a parking permit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Fill out a W-9 form if you want your money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03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8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Always welcome!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08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 Defense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  <a:defRPr/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8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3497" y="3454512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Prepare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580026" y="3387697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Triage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933296" y="3396474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399957" y="3390132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231606" y="3368674"/>
            <a:ext cx="1368246" cy="8088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Respond</a:t>
            </a:r>
            <a:endParaRPr lang="en-US" sz="17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7" idx="6"/>
          </p:cNvCxnSpPr>
          <p:nvPr/>
        </p:nvCxnSpPr>
        <p:spPr>
          <a:xfrm>
            <a:off x="2131743" y="3858925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765779" y="3807229"/>
            <a:ext cx="20116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315449" y="3807229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955831" y="3792111"/>
            <a:ext cx="29260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1" idx="4"/>
            <a:endCxn id="9" idx="4"/>
          </p:cNvCxnSpPr>
          <p:nvPr/>
        </p:nvCxnSpPr>
        <p:spPr>
          <a:xfrm rot="5400000">
            <a:off x="6252674" y="2542244"/>
            <a:ext cx="27800" cy="3298310"/>
          </a:xfrm>
          <a:prstGeom prst="bentConnector3">
            <a:avLst>
              <a:gd name="adj1" fmla="val 1411741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1" idx="6"/>
            <a:endCxn id="7" idx="2"/>
          </p:cNvCxnSpPr>
          <p:nvPr/>
        </p:nvCxnSpPr>
        <p:spPr>
          <a:xfrm flipH="1">
            <a:off x="763497" y="3773087"/>
            <a:ext cx="7836355" cy="85838"/>
          </a:xfrm>
          <a:prstGeom prst="bentConnector5">
            <a:avLst>
              <a:gd name="adj1" fmla="val -2917"/>
              <a:gd name="adj2" fmla="val -1055894"/>
              <a:gd name="adj3" fmla="val 102917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812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</a:rPr>
              <a:t>A threat is a </a:t>
            </a:r>
            <a:r>
              <a:rPr lang="en-US" i="1" dirty="0">
                <a:solidFill>
                  <a:srgbClr val="000000"/>
                </a:solidFill>
              </a:rPr>
              <a:t>potential</a:t>
            </a:r>
            <a:r>
              <a:rPr lang="en-US" dirty="0">
                <a:solidFill>
                  <a:srgbClr val="000000"/>
                </a:solidFill>
              </a:rPr>
              <a:t> violation of system </a:t>
            </a:r>
            <a:r>
              <a:rPr lang="en-US" dirty="0" smtClean="0">
                <a:solidFill>
                  <a:srgbClr val="000000"/>
                </a:solidFill>
              </a:rPr>
              <a:t>security</a:t>
            </a:r>
          </a:p>
          <a:p>
            <a:pPr>
              <a:spcBef>
                <a:spcPts val="700"/>
              </a:spcBef>
              <a:buFont typeface="Times New Roman" charset="0"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</a:rPr>
              <a:t>Examples?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2015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168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486</TotalTime>
  <Words>979</Words>
  <Application>Microsoft Macintosh PowerPoint</Application>
  <PresentationFormat>On-screen Show (4:3)</PresentationFormat>
  <Paragraphs>199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Retrospect</vt:lpstr>
      <vt:lpstr>   JMU GenCyber Boot Camp Summer, 2018</vt:lpstr>
      <vt:lpstr>Welcome</vt:lpstr>
      <vt:lpstr>Introductions</vt:lpstr>
      <vt:lpstr>Goals</vt:lpstr>
      <vt:lpstr>Schedule</vt:lpstr>
      <vt:lpstr>General Information</vt:lpstr>
      <vt:lpstr>Questions</vt:lpstr>
      <vt:lpstr>Cyber Defense</vt:lpstr>
      <vt:lpstr>Threats</vt:lpstr>
      <vt:lpstr>Attackers</vt:lpstr>
      <vt:lpstr>Why You Should Not Be an Attacker</vt:lpstr>
      <vt:lpstr>Understanding the Tools and Techniques of Attackers</vt:lpstr>
      <vt:lpstr>What do Cyber Defenders Protect?</vt:lpstr>
      <vt:lpstr>The Security Triad</vt:lpstr>
      <vt:lpstr>How do we Protect?</vt:lpstr>
      <vt:lpstr>Getting Started with Cyber Defense </vt:lpstr>
      <vt:lpstr>Getting Started with Cyber Defense </vt:lpstr>
      <vt:lpstr>After You Know Your Systems</vt:lpstr>
      <vt:lpstr>After You Have Thought About Your Systems</vt:lpstr>
      <vt:lpstr>Hands-On Exercises</vt:lpstr>
      <vt:lpstr>Welcome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19</cp:revision>
  <dcterms:created xsi:type="dcterms:W3CDTF">2015-06-04T22:29:04Z</dcterms:created>
  <dcterms:modified xsi:type="dcterms:W3CDTF">2018-06-18T18:32:07Z</dcterms:modified>
</cp:coreProperties>
</file>