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FB097-5848-42B3-B941-8EF9B7FDF4CD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A5769-719A-4CFA-9513-A1454DAE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F22 stealth bomber</a:t>
            </a:r>
          </a:p>
        </p:txBody>
      </p:sp>
    </p:spTree>
    <p:extLst>
      <p:ext uri="{BB962C8B-B14F-4D97-AF65-F5344CB8AC3E}">
        <p14:creationId xmlns:p14="http://schemas.microsoft.com/office/powerpoint/2010/main" val="41292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F22 stealth bomber</a:t>
            </a:r>
          </a:p>
        </p:txBody>
      </p:sp>
    </p:spTree>
    <p:extLst>
      <p:ext uri="{BB962C8B-B14F-4D97-AF65-F5344CB8AC3E}">
        <p14:creationId xmlns:p14="http://schemas.microsoft.com/office/powerpoint/2010/main" val="412924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E2A57-E288-49D7-A421-7F7FC461D3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This slide lists five different levels of authentication.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92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02031-ADDC-4EC6-85A8-F175116FBE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5813" cy="344805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8239"/>
            <a:ext cx="5027414" cy="412145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a password-based authentication system, a client memorizes a password and a server stores the related password verification data (PVD). Typically, the password verification data is the hash of the password, user ID and a random salt (a public value).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25F38-F498-4F48-9F70-4E98E81A13B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does the one-time password scheme work?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Alice picks a reusable password, </a:t>
            </a:r>
            <a:r>
              <a:rPr lang="en-US" i="1" smtClean="0"/>
              <a:t>p</a:t>
            </a:r>
            <a:r>
              <a:rPr lang="en-US" smtClean="0"/>
              <a:t>, the server picks an integer </a:t>
            </a:r>
            <a:r>
              <a:rPr lang="en-US" i="1" smtClean="0"/>
              <a:t>n</a:t>
            </a:r>
            <a:r>
              <a:rPr lang="en-US" smtClean="0"/>
              <a:t> and calculates the PVD as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).  Please pay attention to the definition of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server stores both </a:t>
            </a:r>
            <a:r>
              <a:rPr lang="en-US" i="1" smtClean="0"/>
              <a:t>n</a:t>
            </a:r>
            <a:r>
              <a:rPr lang="en-US" smtClean="0"/>
              <a:t> and PVD.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25F38-F498-4F48-9F70-4E98E81A13B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does the one-time password scheme work?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Alice picks a reusable password, </a:t>
            </a:r>
            <a:r>
              <a:rPr lang="en-US" i="1" smtClean="0"/>
              <a:t>p</a:t>
            </a:r>
            <a:r>
              <a:rPr lang="en-US" smtClean="0"/>
              <a:t>, the server picks an integer </a:t>
            </a:r>
            <a:r>
              <a:rPr lang="en-US" i="1" smtClean="0"/>
              <a:t>n</a:t>
            </a:r>
            <a:r>
              <a:rPr lang="en-US" smtClean="0"/>
              <a:t> and calculates the PVD as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).  Please pay attention to the definition of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server stores both </a:t>
            </a:r>
            <a:r>
              <a:rPr lang="en-US" i="1" smtClean="0"/>
              <a:t>n</a:t>
            </a:r>
            <a:r>
              <a:rPr lang="en-US" smtClean="0"/>
              <a:t> and PVD.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I&amp;A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C158-F29A-484C-981B-E79E1C89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91D40D-C016-4E23-BA9E-2D3E6CAAD2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9934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6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Exercise: Password Auditing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GenCyber</a:t>
            </a:r>
            <a:r>
              <a:rPr lang="en-US" dirty="0" smtClean="0"/>
              <a:t> JMU Bootcamp for High School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8DC363-F5ED-41B1-BD3D-70F6D49B583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T</a:t>
            </a:r>
            <a:r>
              <a:rPr lang="en-US" altLang="zh-CN" smtClean="0">
                <a:ea typeface="宋体" pitchFamily="2" charset="-122"/>
              </a:rPr>
              <a:t>he</a:t>
            </a:r>
            <a:r>
              <a:rPr lang="en-US" smtClean="0"/>
              <a:t> IFF P</a:t>
            </a:r>
            <a:r>
              <a:rPr lang="en-US" altLang="zh-CN" smtClean="0">
                <a:ea typeface="宋体" pitchFamily="2" charset="-122"/>
              </a:rPr>
              <a:t>roblem</a:t>
            </a:r>
            <a:endParaRPr lang="en-US" smtClean="0"/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I</a:t>
            </a:r>
            <a:r>
              <a:rPr lang="en-US" smtClean="0"/>
              <a:t>dentify </a:t>
            </a:r>
            <a:r>
              <a:rPr lang="en-US" smtClean="0">
                <a:solidFill>
                  <a:srgbClr val="0000FF"/>
                </a:solidFill>
              </a:rPr>
              <a:t>f</a:t>
            </a:r>
            <a:r>
              <a:rPr lang="en-US" smtClean="0"/>
              <a:t>riend or </a:t>
            </a:r>
            <a:r>
              <a:rPr lang="en-US" smtClean="0">
                <a:solidFill>
                  <a:srgbClr val="0000FF"/>
                </a:solidFill>
              </a:rPr>
              <a:t>f</a:t>
            </a:r>
            <a:r>
              <a:rPr lang="en-US" smtClean="0"/>
              <a:t>oe (</a:t>
            </a:r>
            <a:r>
              <a:rPr lang="en-US" smtClean="0">
                <a:solidFill>
                  <a:srgbClr val="0000FF"/>
                </a:solidFill>
              </a:rPr>
              <a:t>IFF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pic>
        <p:nvPicPr>
          <p:cNvPr id="1031173" name="Picture 5" descr="Ra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95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174" name="Picture 6" descr="ASR-9_Radar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29781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5" name="AutoShape 7"/>
          <p:cNvSpPr>
            <a:spLocks noChangeArrowheads="1"/>
          </p:cNvSpPr>
          <p:nvPr/>
        </p:nvSpPr>
        <p:spPr bwMode="auto">
          <a:xfrm>
            <a:off x="304800" y="5562600"/>
            <a:ext cx="2819400" cy="838200"/>
          </a:xfrm>
          <a:prstGeom prst="wedgeRoundRectCallout">
            <a:avLst>
              <a:gd name="adj1" fmla="val 103546"/>
              <a:gd name="adj2" fmla="val -105116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400">
                <a:ea typeface="宋体" pitchFamily="2" charset="-122"/>
              </a:rPr>
              <a:t>“Who is there?</a:t>
            </a:r>
          </a:p>
          <a:p>
            <a:r>
              <a:rPr lang="en-US" altLang="zh-CN" sz="2400">
                <a:ea typeface="宋体" pitchFamily="2" charset="-122"/>
              </a:rPr>
              <a:t>Identify yourself”</a:t>
            </a:r>
            <a:endParaRPr lang="en-US" sz="2400"/>
          </a:p>
        </p:txBody>
      </p:sp>
      <p:pic>
        <p:nvPicPr>
          <p:cNvPr id="1031177" name="Picture 9" descr="b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09800"/>
            <a:ext cx="32766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6" name="AutoShape 8"/>
          <p:cNvSpPr>
            <a:spLocks noChangeArrowheads="1"/>
          </p:cNvSpPr>
          <p:nvPr/>
        </p:nvSpPr>
        <p:spPr bwMode="auto">
          <a:xfrm>
            <a:off x="6096000" y="5562600"/>
            <a:ext cx="2819400" cy="838200"/>
          </a:xfrm>
          <a:prstGeom prst="wedgeRoundRectCallout">
            <a:avLst>
              <a:gd name="adj1" fmla="val -39472"/>
              <a:gd name="adj2" fmla="val -332384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400">
                <a:ea typeface="宋体" pitchFamily="2" charset="-122"/>
              </a:rPr>
              <a:t>“I am your friend. Do not shoot me!”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5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5" grpId="0" animBg="1"/>
      <p:bldP spid="1031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8DC363-F5ED-41B1-BD3D-70F6D49B583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Entity Authentication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Verification</a:t>
            </a:r>
          </a:p>
        </p:txBody>
      </p:sp>
      <p:sp>
        <p:nvSpPr>
          <p:cNvPr id="1031176" name="AutoShape 8"/>
          <p:cNvSpPr>
            <a:spLocks noChangeArrowheads="1"/>
          </p:cNvSpPr>
          <p:nvPr/>
        </p:nvSpPr>
        <p:spPr bwMode="auto">
          <a:xfrm>
            <a:off x="6096000" y="5562600"/>
            <a:ext cx="2819400" cy="838200"/>
          </a:xfrm>
          <a:prstGeom prst="wedgeRoundRectCallout">
            <a:avLst>
              <a:gd name="adj1" fmla="val -39472"/>
              <a:gd name="adj2" fmla="val -332384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400" dirty="0" smtClean="0">
                <a:ea typeface="宋体" pitchFamily="2" charset="-122"/>
              </a:rPr>
              <a:t>“Who the heck are you?”</a:t>
            </a:r>
            <a:endParaRPr lang="en-US" sz="2400" dirty="0"/>
          </a:p>
        </p:txBody>
      </p:sp>
      <p:sp>
        <p:nvSpPr>
          <p:cNvPr id="2" name="Oval Callout 1"/>
          <p:cNvSpPr/>
          <p:nvPr/>
        </p:nvSpPr>
        <p:spPr>
          <a:xfrm>
            <a:off x="1524000" y="4800600"/>
            <a:ext cx="2133600" cy="838200"/>
          </a:xfrm>
          <a:prstGeom prst="wedgeEllipseCallout">
            <a:avLst>
              <a:gd name="adj1" fmla="val 93371"/>
              <a:gd name="adj2" fmla="val -16479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Prove it!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45061"/>
              </p:ext>
            </p:extLst>
          </p:nvPr>
        </p:nvGraphicFramePr>
        <p:xfrm>
          <a:off x="4724400" y="2133600"/>
          <a:ext cx="1828800" cy="184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4" imgW="1244006" imgH="1257143" progId="">
                  <p:embed/>
                </p:oleObj>
              </mc:Choice>
              <mc:Fallback>
                <p:oleObj name="Image" r:id="rId4" imgW="1244006" imgH="125714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1828800" cy="1845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5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FAD22D-17ED-43A3-B60E-1A496D3443D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</a:t>
            </a:r>
            <a:r>
              <a:rPr lang="en-US" altLang="zh-CN" dirty="0" smtClean="0">
                <a:ea typeface="宋体" pitchFamily="2" charset="-122"/>
              </a:rPr>
              <a:t>uthentication</a:t>
            </a:r>
            <a:r>
              <a:rPr lang="en-US" dirty="0" smtClean="0"/>
              <a:t> Factors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ea typeface="SimSun" pitchFamily="2" charset="-122"/>
              </a:rPr>
              <a:t>How to authenticate an entity?</a:t>
            </a:r>
            <a:endParaRPr lang="en-US" sz="2800" dirty="0" smtClean="0"/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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know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{proof by knowledge}: </a:t>
            </a:r>
            <a:r>
              <a:rPr lang="en-US" sz="2000" dirty="0" smtClean="0"/>
              <a:t>password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, PIN code, combinations to locks</a:t>
            </a:r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v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have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{proof by possession}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: physical key, membership card, cell phone Security Identity Module (SIM) card, smart card, hardware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token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2000" dirty="0" smtClean="0"/>
              <a:t>USB token, smart card</a:t>
            </a:r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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are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{proof by property; physical characteristic recognition (PCR)} </a:t>
            </a:r>
            <a:r>
              <a:rPr lang="en-US" sz="2000" dirty="0" smtClean="0">
                <a:sym typeface="Symbol" pitchFamily="18" charset="2"/>
              </a:rPr>
              <a:t> </a:t>
            </a:r>
            <a:r>
              <a:rPr lang="en-US" sz="2000" dirty="0" smtClean="0">
                <a:solidFill>
                  <a:srgbClr val="0000FF"/>
                </a:solidFill>
              </a:rPr>
              <a:t>biometric</a:t>
            </a:r>
            <a:r>
              <a:rPr lang="en-US" sz="2000" dirty="0" smtClean="0"/>
              <a:t> </a:t>
            </a:r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w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do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(behavioral characteristic recognition [BCR]): writing speed, writing pressure, typing speed/intervals between key strokes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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biometric</a:t>
            </a:r>
            <a:endParaRPr lang="en-US" sz="2000" dirty="0" smtClean="0"/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x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place that you are: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IP address (on-line digital database: ACM, IEEE, Springer), location by Global Positioning System (GPS)</a:t>
            </a:r>
          </a:p>
        </p:txBody>
      </p:sp>
      <p:sp>
        <p:nvSpPr>
          <p:cNvPr id="611332" name="AutoShape 4"/>
          <p:cNvSpPr>
            <a:spLocks noChangeArrowheads="1"/>
          </p:cNvSpPr>
          <p:nvPr/>
        </p:nvSpPr>
        <p:spPr bwMode="auto">
          <a:xfrm>
            <a:off x="7731125" y="2274888"/>
            <a:ext cx="1184275" cy="315912"/>
          </a:xfrm>
          <a:prstGeom prst="wedgeRoundRectCallout">
            <a:avLst>
              <a:gd name="adj1" fmla="val -94505"/>
              <a:gd name="adj2" fmla="val -856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Sharable</a:t>
            </a:r>
          </a:p>
        </p:txBody>
      </p:sp>
      <p:sp>
        <p:nvSpPr>
          <p:cNvPr id="611333" name="AutoShape 5"/>
          <p:cNvSpPr>
            <a:spLocks noChangeArrowheads="1"/>
          </p:cNvSpPr>
          <p:nvPr/>
        </p:nvSpPr>
        <p:spPr bwMode="auto">
          <a:xfrm>
            <a:off x="7553325" y="3494088"/>
            <a:ext cx="1514475" cy="315912"/>
          </a:xfrm>
          <a:prstGeom prst="wedgeRoundRectCallout">
            <a:avLst>
              <a:gd name="adj1" fmla="val -76940"/>
              <a:gd name="adj2" fmla="val -861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Transferable</a:t>
            </a:r>
          </a:p>
        </p:txBody>
      </p:sp>
      <p:sp>
        <p:nvSpPr>
          <p:cNvPr id="611334" name="AutoShape 6"/>
          <p:cNvSpPr>
            <a:spLocks noChangeArrowheads="1"/>
          </p:cNvSpPr>
          <p:nvPr/>
        </p:nvSpPr>
        <p:spPr bwMode="auto">
          <a:xfrm>
            <a:off x="6942138" y="5170488"/>
            <a:ext cx="1965325" cy="315912"/>
          </a:xfrm>
          <a:prstGeom prst="wedgeRoundRectCallout">
            <a:avLst>
              <a:gd name="adj1" fmla="val -66315"/>
              <a:gd name="adj2" fmla="val -3459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Non-transferable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7010400" y="1295400"/>
            <a:ext cx="1752600" cy="315913"/>
          </a:xfrm>
          <a:prstGeom prst="wedgeRoundRectCallout">
            <a:avLst>
              <a:gd name="adj1" fmla="val -63407"/>
              <a:gd name="adj2" fmla="val 13442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Easy to revoke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939" y="3048000"/>
            <a:ext cx="828261" cy="446088"/>
          </a:xfrm>
          <a:prstGeom prst="wedgeRoundRectCallout">
            <a:avLst>
              <a:gd name="adj1" fmla="val 99826"/>
              <a:gd name="adj2" fmla="val -2056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Easy to revoke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2400" y="4865688"/>
            <a:ext cx="1600200" cy="315912"/>
          </a:xfrm>
          <a:prstGeom prst="wedgeRoundRectCallout">
            <a:avLst>
              <a:gd name="adj1" fmla="val 15759"/>
              <a:gd name="adj2" fmla="val -329898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Hard to revoke</a:t>
            </a:r>
          </a:p>
        </p:txBody>
      </p:sp>
    </p:spTree>
    <p:extLst>
      <p:ext uri="{BB962C8B-B14F-4D97-AF65-F5344CB8AC3E}">
        <p14:creationId xmlns:p14="http://schemas.microsoft.com/office/powerpoint/2010/main" val="9635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2" grpId="0" animBg="1"/>
      <p:bldP spid="611333" grpId="0" animBg="1"/>
      <p:bldP spid="611334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7FA73A-E587-4D65-81F2-529AAD2A510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</a:t>
            </a:r>
            <a:r>
              <a:rPr lang="en-US" altLang="zh-CN" dirty="0" smtClean="0">
                <a:ea typeface="宋体" pitchFamily="2" charset="-122"/>
              </a:rPr>
              <a:t>assword</a:t>
            </a:r>
            <a:r>
              <a:rPr lang="en-US" dirty="0" smtClean="0"/>
              <a:t> A</a:t>
            </a:r>
            <a:r>
              <a:rPr lang="en-US" altLang="zh-CN" dirty="0" smtClean="0">
                <a:ea typeface="宋体" pitchFamily="2" charset="-122"/>
              </a:rPr>
              <a:t>uthentication: Necessary Evil</a:t>
            </a:r>
            <a:endParaRPr lang="en-US" dirty="0" smtClean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038600"/>
            <a:ext cx="8610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Alice memorizes a password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Computer stores </a:t>
            </a:r>
            <a:r>
              <a:rPr lang="en-US" sz="2800" dirty="0" smtClean="0">
                <a:solidFill>
                  <a:srgbClr val="0000FF"/>
                </a:solidFill>
              </a:rPr>
              <a:t>password verification data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00FF"/>
                </a:solidFill>
              </a:rPr>
              <a:t>PVD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password verifier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Local</a:t>
            </a:r>
            <a:r>
              <a:rPr lang="en-US" sz="2800" dirty="0" smtClean="0">
                <a:solidFill>
                  <a:srgbClr val="0000FF"/>
                </a:solidFill>
              </a:rPr>
              <a:t> authentication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Alice gives her password to the computer for authentication</a:t>
            </a: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1524000" y="2362200"/>
            <a:ext cx="609600" cy="533400"/>
          </a:xfrm>
          <a:prstGeom prst="wedgeEllipseCallout">
            <a:avLst>
              <a:gd name="adj1" fmla="val 428991"/>
              <a:gd name="adj2" fmla="val 7698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i="1" dirty="0" smtClean="0">
                <a:latin typeface="Times New Roman" pitchFamily="18" charset="0"/>
              </a:rPr>
              <a:t>w</a:t>
            </a:r>
            <a:endParaRPr lang="en-US" sz="1800" i="1" dirty="0">
              <a:latin typeface="Times New Roman" pitchFamily="18" charset="0"/>
            </a:endParaRPr>
          </a:p>
        </p:txBody>
      </p:sp>
      <p:sp>
        <p:nvSpPr>
          <p:cNvPr id="513031" name="AutoShape 7"/>
          <p:cNvSpPr>
            <a:spLocks noChangeArrowheads="1"/>
          </p:cNvSpPr>
          <p:nvPr/>
        </p:nvSpPr>
        <p:spPr bwMode="auto">
          <a:xfrm>
            <a:off x="2286000" y="1143000"/>
            <a:ext cx="1295400" cy="533400"/>
          </a:xfrm>
          <a:prstGeom prst="wedgeEllipseCallout">
            <a:avLst>
              <a:gd name="adj1" fmla="val 47229"/>
              <a:gd name="adj2" fmla="val 79926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dirty="0" smtClean="0"/>
              <a:t>PVD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8" name="Picture 8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1828800"/>
            <a:ext cx="1795463" cy="1833563"/>
          </a:xfrm>
          <a:noFill/>
        </p:spPr>
      </p:pic>
    </p:spTree>
    <p:extLst>
      <p:ext uri="{BB962C8B-B14F-4D97-AF65-F5344CB8AC3E}">
        <p14:creationId xmlns:p14="http://schemas.microsoft.com/office/powerpoint/2010/main" val="227146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animBg="1"/>
      <p:bldP spid="5130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4B2DF-47F1-4854-90EB-46FB0A9CDD6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Remote</a:t>
            </a:r>
            <a:r>
              <a:rPr lang="en-US" dirty="0" smtClean="0"/>
              <a:t> P</a:t>
            </a:r>
            <a:r>
              <a:rPr lang="en-US" altLang="zh-CN" dirty="0" smtClean="0">
                <a:ea typeface="宋体" pitchFamily="2" charset="-122"/>
              </a:rPr>
              <a:t>assword</a:t>
            </a:r>
            <a:r>
              <a:rPr lang="en-US" dirty="0" smtClean="0"/>
              <a:t> Authentication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has to be calculated from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ways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u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Windows: LM, NTLM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v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w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x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web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914400" y="1295400"/>
          <a:ext cx="576421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4" imgW="5382720" imgH="1717200" progId="Visio.Drawing.11">
                  <p:embed/>
                </p:oleObj>
              </mc:Choice>
              <mc:Fallback>
                <p:oleObj name="Visio" r:id="rId4" imgW="5382720" imgH="1717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576421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58" name="AutoShape 6"/>
          <p:cNvSpPr>
            <a:spLocks noChangeArrowheads="1"/>
          </p:cNvSpPr>
          <p:nvPr/>
        </p:nvSpPr>
        <p:spPr bwMode="auto">
          <a:xfrm>
            <a:off x="381000" y="1177925"/>
            <a:ext cx="609600" cy="533400"/>
          </a:xfrm>
          <a:prstGeom prst="wedgeEllipseCallout">
            <a:avLst>
              <a:gd name="adj1" fmla="val 43491"/>
              <a:gd name="adj2" fmla="val 7172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i="1" dirty="0" smtClean="0">
                <a:latin typeface="Times New Roman" pitchFamily="18" charset="0"/>
              </a:rPr>
              <a:t>w</a:t>
            </a:r>
            <a:endParaRPr lang="en-US" sz="1800" i="1" dirty="0">
              <a:latin typeface="Times New Roman" pitchFamily="18" charset="0"/>
            </a:endParaRPr>
          </a:p>
        </p:txBody>
      </p:sp>
      <p:sp>
        <p:nvSpPr>
          <p:cNvPr id="509959" name="AutoShape 7"/>
          <p:cNvSpPr>
            <a:spLocks noChangeArrowheads="1"/>
          </p:cNvSpPr>
          <p:nvPr/>
        </p:nvSpPr>
        <p:spPr bwMode="auto">
          <a:xfrm>
            <a:off x="7620000" y="1330325"/>
            <a:ext cx="1219200" cy="533400"/>
          </a:xfrm>
          <a:prstGeom prst="wedgeEllipseCallout">
            <a:avLst>
              <a:gd name="adj1" fmla="val -121700"/>
              <a:gd name="adj2" fmla="val 8922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dirty="0" smtClean="0"/>
              <a:t>PVD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1800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46650"/>
              </p:ext>
            </p:extLst>
          </p:nvPr>
        </p:nvGraphicFramePr>
        <p:xfrm>
          <a:off x="4419600" y="1444625"/>
          <a:ext cx="528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6" imgW="1244006" imgH="1257143" progId="">
                  <p:embed/>
                </p:oleObj>
              </mc:Choice>
              <mc:Fallback>
                <p:oleObj name="Image" r:id="rId6" imgW="1244006" imgH="12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4625"/>
                        <a:ext cx="528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0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nimBg="1"/>
      <p:bldP spid="5099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4B2DF-47F1-4854-90EB-46FB0A9CDD6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we </a:t>
            </a:r>
            <a:r>
              <a:rPr lang="en-US" dirty="0" smtClean="0"/>
              <a:t>do in </a:t>
            </a:r>
            <a:r>
              <a:rPr lang="en-US" dirty="0" smtClean="0">
                <a:solidFill>
                  <a:srgbClr val="FF0000"/>
                </a:solidFill>
              </a:rPr>
              <a:t>this exercise</a:t>
            </a:r>
            <a:r>
              <a:rPr lang="en-US" dirty="0" smtClean="0"/>
              <a:t>?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bad guy steals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(MS Windows, MySQL database)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Char char="j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bad guy recover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k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make it harder for the bad guy?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41632"/>
              </p:ext>
            </p:extLst>
          </p:nvPr>
        </p:nvGraphicFramePr>
        <p:xfrm>
          <a:off x="914400" y="1295400"/>
          <a:ext cx="576421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4" imgW="5410335" imgH="1717282" progId="Visio.Drawing.11">
                  <p:embed/>
                </p:oleObj>
              </mc:Choice>
              <mc:Fallback>
                <p:oleObj name="Visio" r:id="rId4" imgW="5410335" imgH="17172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576421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59" name="AutoShape 7"/>
          <p:cNvSpPr>
            <a:spLocks noChangeArrowheads="1"/>
          </p:cNvSpPr>
          <p:nvPr/>
        </p:nvSpPr>
        <p:spPr bwMode="auto">
          <a:xfrm>
            <a:off x="7620000" y="1330325"/>
            <a:ext cx="1219200" cy="533400"/>
          </a:xfrm>
          <a:prstGeom prst="wedgeEllipseCallout">
            <a:avLst>
              <a:gd name="adj1" fmla="val -121700"/>
              <a:gd name="adj2" fmla="val 8922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dirty="0" smtClean="0"/>
              <a:t>PVD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1800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51916"/>
              </p:ext>
            </p:extLst>
          </p:nvPr>
        </p:nvGraphicFramePr>
        <p:xfrm>
          <a:off x="6400800" y="1080328"/>
          <a:ext cx="528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" r:id="rId6" imgW="1244006" imgH="1257143" progId="">
                  <p:embed/>
                </p:oleObj>
              </mc:Choice>
              <mc:Fallback>
                <p:oleObj name="Image" r:id="rId6" imgW="1244006" imgH="12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80328"/>
                        <a:ext cx="528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3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/>
          </a:solidFill>
        </a:ln>
      </a:spPr>
      <a:bodyPr rtlCol="0" anchor="ctr" anchorCtr="1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463</Words>
  <Application>Microsoft Office PowerPoint</Application>
  <PresentationFormat>On-screen Show (4:3)</PresentationFormat>
  <Paragraphs>71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Image</vt:lpstr>
      <vt:lpstr>Visio</vt:lpstr>
      <vt:lpstr>Exercise: Password Auditing</vt:lpstr>
      <vt:lpstr>The IFF Problem</vt:lpstr>
      <vt:lpstr>Entity Authentication</vt:lpstr>
      <vt:lpstr>Authentication Factors</vt:lpstr>
      <vt:lpstr>Password Authentication: Necessary Evil</vt:lpstr>
      <vt:lpstr>Remote Password Authentication</vt:lpstr>
      <vt:lpstr>What will we do in this exercise?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Math According to Stephen Hawking</dc:title>
  <dc:creator>Xunhua Wang</dc:creator>
  <cp:lastModifiedBy>Xunhua Wang</cp:lastModifiedBy>
  <cp:revision>16</cp:revision>
  <dcterms:created xsi:type="dcterms:W3CDTF">2015-03-29T15:14:14Z</dcterms:created>
  <dcterms:modified xsi:type="dcterms:W3CDTF">2016-06-24T19:24:32Z</dcterms:modified>
</cp:coreProperties>
</file>