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3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7" r:id="rId14"/>
    <p:sldId id="269" r:id="rId15"/>
    <p:sldId id="270" r:id="rId16"/>
    <p:sldId id="279" r:id="rId17"/>
    <p:sldId id="271" r:id="rId18"/>
    <p:sldId id="278" r:id="rId19"/>
    <p:sldId id="272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-120" y="-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smetwireless.net/" TargetMode="External"/><Relationship Id="rId4" Type="http://schemas.openxmlformats.org/officeDocument/2006/relationships/hyperlink" Target="http://www.stumbler.net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</a:t>
            </a:r>
            <a:r>
              <a:rPr lang="en-US" smtClean="0"/>
              <a:t>, </a:t>
            </a:r>
            <a:r>
              <a:rPr lang="en-US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Defenses Against Social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Policies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Information that should never be divulged over the phone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Procedures for maintenance, password resets, etc.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User education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6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Social Engineering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Lottery Tickets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Inheritance from Africa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 Love You Virus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Disk Space Over Quota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Bank Account Suspicious Activity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Bank Account updating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87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Physical Break-ins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An attacker might show up at an organization and attempt to: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Physically access computer systems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Install malicious hardware or software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Steal sensitive documents, storage media, or a computer system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5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Defenses Against Physical Break-ins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</a:rPr>
              <a:t>Policy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Locks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Alarms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Badges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Guards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User </a:t>
            </a:r>
            <a:r>
              <a:rPr lang="en-US" sz="3200" dirty="0" smtClean="0">
                <a:solidFill>
                  <a:srgbClr val="000000"/>
                </a:solidFill>
              </a:rPr>
              <a:t>education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12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Dumpster Diving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What might an attacker be able to find by going through the trash?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Old versions of sensitive documents or e-mail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Discarded disks, tapes, and other media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Post-it note with a username and password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Defenses Against Dumpster Diving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Policy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Paper shredders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Media cleansers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Special trash cans for sensitive material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User education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5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Reconnaissance – Step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Scanning – many tools are available to automate the search for: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Modems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Hosts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Network hardware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Services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Vulnerabilities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93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War Dialers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75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000" dirty="0">
                <a:solidFill>
                  <a:srgbClr val="000000"/>
                </a:solidFill>
              </a:rPr>
              <a:t>Obtain a range of phone numbers used by the target organization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Phone book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Web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Social engineering</a:t>
            </a:r>
          </a:p>
          <a:p>
            <a:pPr marL="338138" indent="-338138">
              <a:spcBef>
                <a:spcPts val="75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000" dirty="0">
                <a:solidFill>
                  <a:srgbClr val="000000"/>
                </a:solidFill>
              </a:rPr>
              <a:t>A war dialer is a program that will dial each number and record whether or not a modem </a:t>
            </a:r>
            <a:r>
              <a:rPr lang="en-US" sz="3000" dirty="0" smtClean="0">
                <a:solidFill>
                  <a:srgbClr val="000000"/>
                </a:solidFill>
              </a:rPr>
              <a:t>answers (ever seen </a:t>
            </a:r>
            <a:r>
              <a:rPr lang="en-US" sz="3000" i="1" dirty="0" smtClean="0">
                <a:solidFill>
                  <a:srgbClr val="000000"/>
                </a:solidFill>
              </a:rPr>
              <a:t>War Games</a:t>
            </a:r>
            <a:r>
              <a:rPr lang="en-US" sz="3000" dirty="0" smtClean="0">
                <a:solidFill>
                  <a:srgbClr val="000000"/>
                </a:solidFill>
              </a:rPr>
              <a:t>?)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20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War Dialers (</a:t>
            </a:r>
            <a:r>
              <a:rPr lang="en-US" sz="4000" dirty="0" err="1">
                <a:solidFill>
                  <a:srgbClr val="000000"/>
                </a:solidFill>
              </a:rPr>
              <a:t>cont</a:t>
            </a:r>
            <a:r>
              <a:rPr lang="en-US" sz="4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Once modems are found: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Nudging – send characters to modem and note the reply (hopefully a banner)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Look for modems which do not require passwords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For those that do require passwords, try some guesses</a:t>
            </a:r>
          </a:p>
          <a:p>
            <a:pPr marL="338138" indent="-338138">
              <a:spcBef>
                <a:spcPts val="65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600" dirty="0">
                <a:solidFill>
                  <a:srgbClr val="000000"/>
                </a:solidFill>
              </a:rPr>
              <a:t>Finding modems can be very valuable: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Can give remote (sometimes privileged) access to networks and systems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 err="1">
                <a:solidFill>
                  <a:srgbClr val="000000"/>
                </a:solidFill>
              </a:rPr>
              <a:t>PCanywhere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LapLink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ControlIT</a:t>
            </a:r>
            <a:endParaRPr lang="en-US" sz="2000" dirty="0">
              <a:solidFill>
                <a:srgbClr val="000000"/>
              </a:solidFill>
            </a:endParaRP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Completely bypass Internet gateways and firewalls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87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Defenses Against War Dialers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Policies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Who can have a modem?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How will it be secured?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How can employees remotely access their systems?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Periodic checks for compliance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User education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81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0000"/>
                </a:solidFill>
              </a:rPr>
              <a:t>Introduction to </a:t>
            </a:r>
            <a:r>
              <a:rPr lang="en-US" sz="4400" dirty="0" smtClean="0">
                <a:solidFill>
                  <a:srgbClr val="000000"/>
                </a:solidFill>
              </a:rPr>
              <a:t>Reconnaissance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Information gathering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Social engineering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Physical break-in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Dumpster diving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Scanning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Modems/Wireless Access Points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Hosts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Network hardware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Services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Vulnerabilities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10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 err="1">
                <a:solidFill>
                  <a:srgbClr val="000000"/>
                </a:solidFill>
              </a:rPr>
              <a:t>WarDriving</a:t>
            </a:r>
            <a:r>
              <a:rPr lang="en-US" sz="4000" dirty="0">
                <a:solidFill>
                  <a:srgbClr val="000000"/>
                </a:solidFill>
              </a:rPr>
              <a:t>/</a:t>
            </a:r>
            <a:r>
              <a:rPr lang="en-US" sz="4000" dirty="0" err="1">
                <a:solidFill>
                  <a:srgbClr val="000000"/>
                </a:solidFill>
              </a:rPr>
              <a:t>WarBiking</a:t>
            </a:r>
            <a:r>
              <a:rPr lang="en-US" sz="4000" dirty="0">
                <a:solidFill>
                  <a:srgbClr val="000000"/>
                </a:solidFill>
              </a:rPr>
              <a:t>/</a:t>
            </a:r>
            <a:r>
              <a:rPr lang="en-US" sz="4000" dirty="0" err="1">
                <a:solidFill>
                  <a:srgbClr val="000000"/>
                </a:solidFill>
              </a:rPr>
              <a:t>WarWalking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Search for accessible wireless networks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Examples: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Kismet (</a:t>
            </a:r>
            <a:r>
              <a:rPr lang="en-US" sz="2800" dirty="0">
                <a:solidFill>
                  <a:srgbClr val="000000"/>
                </a:solidFill>
                <a:hlinkClick r:id="rId3"/>
              </a:rPr>
              <a:t>http://www.kismetwireless.net/</a:t>
            </a:r>
            <a:r>
              <a:rPr lang="en-US" sz="2800" dirty="0">
                <a:solidFill>
                  <a:srgbClr val="000000"/>
                </a:solidFill>
              </a:rPr>
              <a:t> )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 err="1">
                <a:solidFill>
                  <a:srgbClr val="000000"/>
                </a:solidFill>
              </a:rPr>
              <a:t>NetStumbler</a:t>
            </a:r>
            <a:r>
              <a:rPr lang="en-US" sz="2800" dirty="0">
                <a:solidFill>
                  <a:srgbClr val="000000"/>
                </a:solidFill>
              </a:rPr>
              <a:t> (</a:t>
            </a:r>
            <a:r>
              <a:rPr lang="en-US" sz="2800" dirty="0">
                <a:solidFill>
                  <a:srgbClr val="000000"/>
                </a:solidFill>
                <a:hlinkClick r:id="rId4"/>
              </a:rPr>
              <a:t>http://www.stumbler.net/</a:t>
            </a:r>
            <a:r>
              <a:rPr lang="en-US" sz="2800" dirty="0">
                <a:solidFill>
                  <a:srgbClr val="000000"/>
                </a:solidFill>
              </a:rPr>
              <a:t> )</a:t>
            </a:r>
          </a:p>
          <a:p>
            <a:pPr marL="338138" indent="-338138" eaLnBrk="0" hangingPunct="0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Defenses</a:t>
            </a:r>
          </a:p>
          <a:p>
            <a:pPr marL="738188" lvl="1" indent="-280988" eaLnBrk="0" hangingPunct="0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Policy</a:t>
            </a:r>
          </a:p>
          <a:p>
            <a:pPr marL="738188" lvl="1" indent="-280988" eaLnBrk="0" hangingPunct="0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Periodic compliance checks</a:t>
            </a:r>
          </a:p>
          <a:p>
            <a:pPr marL="738188" lvl="1" indent="-280988" eaLnBrk="0" hangingPunct="0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User education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01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Reconnaissance -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Information gathering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Social engineering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Physical break-in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Dumpster diving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Scanning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Modems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Wireless Access Points</a:t>
            </a:r>
          </a:p>
          <a:p>
            <a:pPr marL="738188" lvl="1" indent="-280988">
              <a:spcBef>
                <a:spcPts val="600"/>
              </a:spcBef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 marL="738188" lvl="1" indent="-280988">
              <a:spcBef>
                <a:spcPts val="600"/>
              </a:spcBef>
              <a:buFont typeface="Arial" pitchFamily="34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User Education!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87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Reconnaissance – Step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Information gathering – investigate the target using publicly-available information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Analogy: a bank robber “casing the joint”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Visit the bank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Note times employees (especially security guard) arrive and leave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Note location of security cameras, guards, safe, etc.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Determine make and model of alarm system and safe; Research them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Plan the robbery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Plan getaway route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Information </a:t>
            </a:r>
            <a:r>
              <a:rPr lang="en-US" dirty="0" smtClean="0">
                <a:solidFill>
                  <a:srgbClr val="000000"/>
                </a:solidFill>
              </a:rPr>
              <a:t>Gathering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Prior to launching an attack, skilled computer attackers often try to learn as much as possible about: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The systems and networks they plan to attack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Hardware and software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Topology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Typical operation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Owners, users, and administrators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4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0000"/>
                </a:solidFill>
              </a:rPr>
              <a:t>Tools for Information </a:t>
            </a:r>
            <a:r>
              <a:rPr lang="en-US" sz="4400" dirty="0" smtClean="0">
                <a:solidFill>
                  <a:srgbClr val="000000"/>
                </a:solidFill>
              </a:rPr>
              <a:t>Gathering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The Web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Target organization’s web site may contain: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Employee contact information and phone numbers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Business partners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Technologies in use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Other information about the target: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Search engines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Customers and business partners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 err="1">
                <a:solidFill>
                  <a:srgbClr val="000000"/>
                </a:solidFill>
              </a:rPr>
              <a:t>Whois</a:t>
            </a:r>
            <a:r>
              <a:rPr lang="en-US" dirty="0">
                <a:solidFill>
                  <a:srgbClr val="000000"/>
                </a:solidFill>
              </a:rPr>
              <a:t> databases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ARIN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DNS </a:t>
            </a:r>
            <a:r>
              <a:rPr lang="en-US" dirty="0" smtClean="0">
                <a:solidFill>
                  <a:srgbClr val="000000"/>
                </a:solidFill>
              </a:rPr>
              <a:t>servers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8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>
                <a:solidFill>
                  <a:srgbClr val="000000"/>
                </a:solidFill>
              </a:rPr>
              <a:t>Goals of Information Gathering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Determine: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What is available to steal/deface/shutdown?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What avenue of attack is most likely to succeed?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What are the chances of getting caught?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03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Social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Deceiving people into revealing sensitive/useful information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May be attempted: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In person or remotely (e.g. phone, e-mail, etc.)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Once or over a period of time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Can result in: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Sensitive information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Unauthorized access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Passwords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08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Social Engineering from The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dirty="0"/>
              <a:t>The Art of Deception</a:t>
            </a:r>
            <a:r>
              <a:rPr lang="en-US" dirty="0"/>
              <a:t> by Kevin </a:t>
            </a:r>
            <a:r>
              <a:rPr lang="en-US" dirty="0" err="1" smtClean="0"/>
              <a:t>Mitnick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12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Social Engineering - </a:t>
            </a:r>
            <a:r>
              <a:rPr lang="en-US" dirty="0" smtClean="0">
                <a:solidFill>
                  <a:srgbClr val="000000"/>
                </a:solidFill>
              </a:rPr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8138" indent="-338138">
              <a:spcBef>
                <a:spcPts val="6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 “new employee” calls the help desk to get help with a particular task</a:t>
            </a:r>
          </a:p>
          <a:p>
            <a:pPr marL="338138" indent="-338138">
              <a:spcBef>
                <a:spcPts val="6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An “angry manager” calls a lower-level employee because the manager’s password has suddenly stopped working</a:t>
            </a:r>
          </a:p>
          <a:p>
            <a:pPr marL="338138" indent="-338138">
              <a:spcBef>
                <a:spcPts val="6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An “administrator” calls an employee because there is something wrong with the employee’s account</a:t>
            </a:r>
          </a:p>
          <a:p>
            <a:pPr marL="338138" indent="-338138">
              <a:spcBef>
                <a:spcPts val="6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An “employee” in the field calls to get a remote access phone number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168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485</TotalTime>
  <Words>954</Words>
  <Application>Microsoft Macintosh PowerPoint</Application>
  <PresentationFormat>On-screen Show (4:3)</PresentationFormat>
  <Paragraphs>230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Retrospect</vt:lpstr>
      <vt:lpstr>   JMU GenCyber Boot Camp Summer, 2016</vt:lpstr>
      <vt:lpstr>Introduction to Reconnaissance</vt:lpstr>
      <vt:lpstr>Reconnaissance – Step 1</vt:lpstr>
      <vt:lpstr>Information Gathering</vt:lpstr>
      <vt:lpstr>Tools for Information Gathering</vt:lpstr>
      <vt:lpstr>Goals of Information Gathering</vt:lpstr>
      <vt:lpstr>Social Engineering</vt:lpstr>
      <vt:lpstr>Social Engineering from The Master</vt:lpstr>
      <vt:lpstr>Social Engineering - Examples</vt:lpstr>
      <vt:lpstr>Defenses Against Social Engineering</vt:lpstr>
      <vt:lpstr>Social Engineering Examples</vt:lpstr>
      <vt:lpstr>Physical Break-ins</vt:lpstr>
      <vt:lpstr>Defenses Against Physical Break-ins</vt:lpstr>
      <vt:lpstr>Dumpster Diving</vt:lpstr>
      <vt:lpstr>Defenses Against Dumpster Diving</vt:lpstr>
      <vt:lpstr>Reconnaissance – Step 2</vt:lpstr>
      <vt:lpstr>War Dialers</vt:lpstr>
      <vt:lpstr>War Dialers (cont)</vt:lpstr>
      <vt:lpstr>Defenses Against War Dialers</vt:lpstr>
      <vt:lpstr>WarDriving/WarBiking/WarWalking</vt:lpstr>
      <vt:lpstr>Reconnaissance -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19</cp:revision>
  <dcterms:created xsi:type="dcterms:W3CDTF">2015-06-04T22:29:04Z</dcterms:created>
  <dcterms:modified xsi:type="dcterms:W3CDTF">2016-06-21T13:29:40Z</dcterms:modified>
</cp:coreProperties>
</file>