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7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7" d="100"/>
          <a:sy n="157" d="100"/>
        </p:scale>
        <p:origin x="-4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132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133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134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135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04814D5C-0E53-4314-9991-186C13875D8D}" type="slidenum">
              <a:rPr lang="en-US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412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4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fld id="{CBF3518C-08D9-4AD2-B65B-7F5B22E0D9D0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2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fld id="{015CFC19-4899-435F-A438-7F0AF04A1BBB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2143080" y="695160"/>
            <a:ext cx="257148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ustomShape 1"/>
          <p:cNvSpPr/>
          <p:nvPr/>
        </p:nvSpPr>
        <p:spPr>
          <a:xfrm>
            <a:off x="2143080" y="695160"/>
            <a:ext cx="257148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20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ustomShape 1"/>
          <p:cNvSpPr/>
          <p:nvPr/>
        </p:nvSpPr>
        <p:spPr>
          <a:xfrm>
            <a:off x="-11798280" y="-11796840"/>
            <a:ext cx="11788560" cy="124822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20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-11798280" y="-11796840"/>
            <a:ext cx="11788560" cy="124822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-11798280" y="-11796840"/>
            <a:ext cx="11788560" cy="124822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2143080" y="695160"/>
            <a:ext cx="257148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19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2143080" y="695160"/>
            <a:ext cx="257148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2143080" y="695160"/>
            <a:ext cx="257148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19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2143080" y="695160"/>
            <a:ext cx="257148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70200" cy="40986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8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fld id="{6F13ADA3-035D-4677-ADA6-3635B61407AF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0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fld id="{7A8A4ED0-73D3-42E8-BDDF-2D45F93CF2B0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43" name="Picture 42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44" name="Picture 43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87" name="Picture 86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88" name="Picture 87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29" name="Picture 128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30" name="Picture 129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6" Type="http://schemas.openxmlformats.org/officeDocument/2006/relationships/image" Target="../media/image3.png"/><Relationship Id="rId17" Type="http://schemas.openxmlformats.org/officeDocument/2006/relationships/image" Target="../media/image4.gif"/><Relationship Id="rId18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6.xml"/><Relationship Id="rId13" Type="http://schemas.openxmlformats.org/officeDocument/2006/relationships/theme" Target="../theme/theme3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6400800"/>
            <a:ext cx="9143640" cy="456840"/>
          </a:xfrm>
          <a:prstGeom prst="rect">
            <a:avLst/>
          </a:prstGeom>
          <a:solidFill>
            <a:srgbClr val="BD582C"/>
          </a:solidFill>
          <a:ln w="15840">
            <a:noFill/>
          </a:ln>
        </p:spPr>
      </p:sp>
      <p:sp>
        <p:nvSpPr>
          <p:cNvPr id="12" name="CustomShape 2"/>
          <p:cNvSpPr/>
          <p:nvPr/>
        </p:nvSpPr>
        <p:spPr>
          <a:xfrm>
            <a:off x="0" y="6334200"/>
            <a:ext cx="9143640" cy="65520"/>
          </a:xfrm>
          <a:prstGeom prst="rect">
            <a:avLst/>
          </a:prstGeom>
          <a:solidFill>
            <a:srgbClr val="E48312"/>
          </a:solidFill>
          <a:ln w="15840">
            <a:noFill/>
          </a:ln>
        </p:spPr>
      </p:sp>
      <p:sp>
        <p:nvSpPr>
          <p:cNvPr id="2" name="Line 3"/>
          <p:cNvSpPr/>
          <p:nvPr/>
        </p:nvSpPr>
        <p:spPr>
          <a:xfrm>
            <a:off x="894960" y="1737720"/>
            <a:ext cx="7475400" cy="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</p:sp>
      <p:sp>
        <p:nvSpPr>
          <p:cNvPr id="3" name="CustomShape 4"/>
          <p:cNvSpPr/>
          <p:nvPr/>
        </p:nvSpPr>
        <p:spPr>
          <a:xfrm>
            <a:off x="0" y="3240"/>
            <a:ext cx="9143640" cy="6857640"/>
          </a:xfrm>
          <a:prstGeom prst="rect">
            <a:avLst/>
          </a:prstGeom>
          <a:solidFill>
            <a:srgbClr val="F2F2F2"/>
          </a:solidFill>
          <a:ln w="15840">
            <a:noFill/>
          </a:ln>
        </p:spPr>
      </p:sp>
      <p:sp>
        <p:nvSpPr>
          <p:cNvPr id="4" name="CustomShape 5"/>
          <p:cNvSpPr/>
          <p:nvPr/>
        </p:nvSpPr>
        <p:spPr>
          <a:xfrm>
            <a:off x="3355920" y="3240"/>
            <a:ext cx="5787720" cy="6857640"/>
          </a:xfrm>
          <a:prstGeom prst="rect">
            <a:avLst/>
          </a:prstGeom>
          <a:gradFill>
            <a:gsLst>
              <a:gs pos="0">
                <a:srgbClr val="D9D9D9"/>
              </a:gs>
              <a:gs pos="50000">
                <a:srgbClr val="D9D9D9"/>
              </a:gs>
              <a:gs pos="100000">
                <a:srgbClr val="D9D9D9"/>
              </a:gs>
            </a:gsLst>
            <a:lin ang="0"/>
          </a:gradFill>
          <a:ln w="15840">
            <a:noFill/>
          </a:ln>
        </p:spPr>
      </p:sp>
      <p:pic>
        <p:nvPicPr>
          <p:cNvPr id="5" name="Picture 5"/>
          <p:cNvPicPr/>
          <p:nvPr/>
        </p:nvPicPr>
        <p:blipFill>
          <a:blip r:embed="rId15"/>
          <a:stretch>
            <a:fillRect/>
          </a:stretch>
        </p:blipFill>
        <p:spPr>
          <a:xfrm>
            <a:off x="2238480" y="2220120"/>
            <a:ext cx="1182960" cy="1182960"/>
          </a:xfrm>
          <a:prstGeom prst="rect">
            <a:avLst/>
          </a:prstGeom>
          <a:ln>
            <a:noFill/>
          </a:ln>
        </p:spPr>
      </p:pic>
      <p:pic>
        <p:nvPicPr>
          <p:cNvPr id="6" name="Picture 6"/>
          <p:cNvPicPr/>
          <p:nvPr/>
        </p:nvPicPr>
        <p:blipFill>
          <a:blip r:embed="rId16"/>
          <a:stretch>
            <a:fillRect/>
          </a:stretch>
        </p:blipFill>
        <p:spPr>
          <a:xfrm>
            <a:off x="5787000" y="2138400"/>
            <a:ext cx="1292760" cy="1290240"/>
          </a:xfrm>
          <a:prstGeom prst="rect">
            <a:avLst/>
          </a:prstGeom>
          <a:ln>
            <a:noFill/>
          </a:ln>
        </p:spPr>
      </p:pic>
      <p:sp>
        <p:nvSpPr>
          <p:cNvPr id="7" name="PlaceHolder 6"/>
          <p:cNvSpPr>
            <a:spLocks noGrp="1"/>
          </p:cNvSpPr>
          <p:nvPr>
            <p:ph type="title"/>
          </p:nvPr>
        </p:nvSpPr>
        <p:spPr>
          <a:xfrm>
            <a:off x="265680" y="3612960"/>
            <a:ext cx="7316640" cy="228636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800">
                <a:solidFill>
                  <a:srgbClr val="404040"/>
                </a:solidFill>
                <a:latin typeface="Calibri Light"/>
              </a:rPr>
              <a:t>Click to edit the title text formatTitle Text Here</a:t>
            </a:r>
            <a:endParaRPr/>
          </a:p>
        </p:txBody>
      </p:sp>
      <p:pic>
        <p:nvPicPr>
          <p:cNvPr id="8" name="Picture 10"/>
          <p:cNvPicPr/>
          <p:nvPr/>
        </p:nvPicPr>
        <p:blipFill>
          <a:blip r:embed="rId17"/>
          <a:stretch>
            <a:fillRect/>
          </a:stretch>
        </p:blipFill>
        <p:spPr>
          <a:xfrm>
            <a:off x="0" y="-57600"/>
            <a:ext cx="2238120" cy="1200240"/>
          </a:xfrm>
          <a:prstGeom prst="rect">
            <a:avLst/>
          </a:prstGeom>
          <a:ln>
            <a:noFill/>
          </a:ln>
        </p:spPr>
      </p:pic>
      <p:pic>
        <p:nvPicPr>
          <p:cNvPr id="9" name="Picture 11"/>
          <p:cNvPicPr/>
          <p:nvPr/>
        </p:nvPicPr>
        <p:blipFill>
          <a:blip r:embed="rId18"/>
          <a:stretch>
            <a:fillRect/>
          </a:stretch>
        </p:blipFill>
        <p:spPr>
          <a:xfrm>
            <a:off x="2638080" y="2057040"/>
            <a:ext cx="3795120" cy="2532240"/>
          </a:xfrm>
          <a:prstGeom prst="rect">
            <a:avLst/>
          </a:prstGeom>
          <a:ln>
            <a:noFill/>
          </a:ln>
        </p:spPr>
      </p:pic>
      <p:sp>
        <p:nvSpPr>
          <p:cNvPr id="10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1400"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1400"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1400"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6400800"/>
            <a:ext cx="9143640" cy="456840"/>
          </a:xfrm>
          <a:prstGeom prst="rect">
            <a:avLst/>
          </a:prstGeom>
          <a:solidFill>
            <a:srgbClr val="BD582C"/>
          </a:solidFill>
          <a:ln w="15840">
            <a:noFill/>
          </a:ln>
        </p:spPr>
      </p:sp>
      <p:sp>
        <p:nvSpPr>
          <p:cNvPr id="46" name="CustomShape 2"/>
          <p:cNvSpPr/>
          <p:nvPr/>
        </p:nvSpPr>
        <p:spPr>
          <a:xfrm>
            <a:off x="0" y="6334200"/>
            <a:ext cx="9143640" cy="65520"/>
          </a:xfrm>
          <a:prstGeom prst="rect">
            <a:avLst/>
          </a:prstGeom>
          <a:solidFill>
            <a:srgbClr val="E48312"/>
          </a:solidFill>
          <a:ln w="15840">
            <a:noFill/>
          </a:ln>
        </p:spPr>
      </p:sp>
      <p:sp>
        <p:nvSpPr>
          <p:cNvPr id="47" name="Line 3"/>
          <p:cNvSpPr/>
          <p:nvPr/>
        </p:nvSpPr>
        <p:spPr>
          <a:xfrm>
            <a:off x="894960" y="1737720"/>
            <a:ext cx="7475400" cy="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</p:sp>
      <p:sp>
        <p:nvSpPr>
          <p:cNvPr id="48" name="CustomShape 4"/>
          <p:cNvSpPr/>
          <p:nvPr/>
        </p:nvSpPr>
        <p:spPr>
          <a:xfrm>
            <a:off x="2520" y="6400800"/>
            <a:ext cx="9141120" cy="456840"/>
          </a:xfrm>
          <a:prstGeom prst="rect">
            <a:avLst/>
          </a:prstGeom>
          <a:solidFill>
            <a:srgbClr val="BD582C"/>
          </a:solidFill>
          <a:ln w="15840">
            <a:noFill/>
          </a:ln>
        </p:spPr>
      </p:sp>
      <p:sp>
        <p:nvSpPr>
          <p:cNvPr id="49" name="CustomShape 5"/>
          <p:cNvSpPr/>
          <p:nvPr/>
        </p:nvSpPr>
        <p:spPr>
          <a:xfrm>
            <a:off x="0" y="6334200"/>
            <a:ext cx="9141120" cy="63720"/>
          </a:xfrm>
          <a:prstGeom prst="rect">
            <a:avLst/>
          </a:prstGeom>
          <a:solidFill>
            <a:srgbClr val="E48312"/>
          </a:solidFill>
          <a:ln w="15840">
            <a:noFill/>
          </a:ln>
        </p:spPr>
      </p:sp>
      <p:sp>
        <p:nvSpPr>
          <p:cNvPr id="50" name="PlaceHolder 6"/>
          <p:cNvSpPr>
            <a:spLocks noGrp="1"/>
          </p:cNvSpPr>
          <p:nvPr>
            <p:ph type="dt"/>
          </p:nvPr>
        </p:nvSpPr>
        <p:spPr>
          <a:xfrm>
            <a:off x="822960" y="6459840"/>
            <a:ext cx="185400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GenCyber 2015</a:t>
            </a:r>
            <a:endParaRPr/>
          </a:p>
        </p:txBody>
      </p:sp>
      <p:sp>
        <p:nvSpPr>
          <p:cNvPr id="51" name="PlaceHolder 7"/>
          <p:cNvSpPr>
            <a:spLocks noGrp="1"/>
          </p:cNvSpPr>
          <p:nvPr>
            <p:ph type="ftr"/>
          </p:nvPr>
        </p:nvSpPr>
        <p:spPr>
          <a:xfrm>
            <a:off x="2764800" y="6459840"/>
            <a:ext cx="361692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© James Madison university</a:t>
            </a:r>
            <a:endParaRPr/>
          </a:p>
        </p:txBody>
      </p:sp>
      <p:sp>
        <p:nvSpPr>
          <p:cNvPr id="52" name="PlaceHolder 8"/>
          <p:cNvSpPr>
            <a:spLocks noGrp="1"/>
          </p:cNvSpPr>
          <p:nvPr>
            <p:ph type="sldNum"/>
          </p:nvPr>
        </p:nvSpPr>
        <p:spPr>
          <a:xfrm>
            <a:off x="7425360" y="6459840"/>
            <a:ext cx="98352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3CD50911-9AB8-4F92-B4DE-2D2D45E11DAF}" type="slidenum">
              <a:rPr lang="en-US" sz="1050">
                <a:solidFill>
                  <a:srgbClr val="FFFFFF"/>
                </a:solidFill>
                <a:latin typeface="Calibri"/>
              </a:rPr>
              <a:t>‹#›</a:t>
            </a:fld>
            <a:endParaRPr/>
          </a:p>
        </p:txBody>
      </p:sp>
      <p:sp>
        <p:nvSpPr>
          <p:cNvPr id="53" name="PlaceHolder 9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>
                <a:latin typeface="Calibri"/>
              </a:rPr>
              <a:t>Click to edit the title text format</a:t>
            </a:r>
            <a:endParaRPr/>
          </a:p>
        </p:txBody>
      </p:sp>
      <p:sp>
        <p:nvSpPr>
          <p:cNvPr id="54" name="PlaceHolder 10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1400"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1400"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1400"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0" y="6400800"/>
            <a:ext cx="9143640" cy="456840"/>
          </a:xfrm>
          <a:prstGeom prst="rect">
            <a:avLst/>
          </a:prstGeom>
          <a:solidFill>
            <a:srgbClr val="BD582C"/>
          </a:solidFill>
          <a:ln w="15840">
            <a:noFill/>
          </a:ln>
        </p:spPr>
      </p:sp>
      <p:sp>
        <p:nvSpPr>
          <p:cNvPr id="90" name="CustomShape 2"/>
          <p:cNvSpPr/>
          <p:nvPr/>
        </p:nvSpPr>
        <p:spPr>
          <a:xfrm>
            <a:off x="0" y="6334200"/>
            <a:ext cx="9143640" cy="65520"/>
          </a:xfrm>
          <a:prstGeom prst="rect">
            <a:avLst/>
          </a:prstGeom>
          <a:solidFill>
            <a:srgbClr val="E48312"/>
          </a:solidFill>
          <a:ln w="15840">
            <a:noFill/>
          </a:ln>
        </p:spPr>
      </p:sp>
      <p:sp>
        <p:nvSpPr>
          <p:cNvPr id="91" name="Line 3"/>
          <p:cNvSpPr/>
          <p:nvPr/>
        </p:nvSpPr>
        <p:spPr>
          <a:xfrm>
            <a:off x="894960" y="1737720"/>
            <a:ext cx="7475400" cy="0"/>
          </a:xfrm>
          <a:prstGeom prst="line">
            <a:avLst/>
          </a:prstGeom>
          <a:ln w="6480">
            <a:solidFill>
              <a:srgbClr val="808080"/>
            </a:solidFill>
            <a:round/>
          </a:ln>
        </p:spPr>
      </p:sp>
      <p:sp>
        <p:nvSpPr>
          <p:cNvPr id="92" name="PlaceHolder 4"/>
          <p:cNvSpPr>
            <a:spLocks noGrp="1"/>
          </p:cNvSpPr>
          <p:nvPr>
            <p:ph type="title"/>
          </p:nvPr>
        </p:nvSpPr>
        <p:spPr>
          <a:xfrm>
            <a:off x="822960" y="286560"/>
            <a:ext cx="7543440" cy="145044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85000"/>
              </a:lnSpc>
            </a:pPr>
            <a:r>
              <a:rPr lang="en-US" sz="4800">
                <a:solidFill>
                  <a:srgbClr val="404040"/>
                </a:solidFill>
                <a:latin typeface="Calibri Light"/>
              </a:rPr>
              <a:t>Click to edit the title text formatClick to edit Master title style</a:t>
            </a:r>
            <a:endParaRPr/>
          </a:p>
        </p:txBody>
      </p:sp>
      <p:sp>
        <p:nvSpPr>
          <p:cNvPr id="93" name="PlaceHolder 5"/>
          <p:cNvSpPr>
            <a:spLocks noGrp="1"/>
          </p:cNvSpPr>
          <p:nvPr>
            <p:ph type="body"/>
          </p:nvPr>
        </p:nvSpPr>
        <p:spPr>
          <a:xfrm>
            <a:off x="822960" y="1845720"/>
            <a:ext cx="7543440" cy="4023000"/>
          </a:xfrm>
          <a:prstGeom prst="rect">
            <a:avLst/>
          </a:prstGeom>
        </p:spPr>
        <p:txBody>
          <a:bodyPr lIns="0" rIns="0"/>
          <a:lstStyle/>
          <a:p>
            <a:pPr>
              <a:buSzPct val="45000"/>
              <a:buFont typeface="StarSymbol"/>
              <a:buChar char="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800">
                <a:solidFill>
                  <a:srgbClr val="404040"/>
                </a:solidFill>
                <a:latin typeface="Calibri"/>
              </a:rPr>
              <a:t>Seventh Outline LevelClick to edit Master text styles. This is an example of extended text.</a:t>
            </a:r>
            <a:endParaRPr/>
          </a:p>
          <a:p>
            <a:pPr lvl="1">
              <a:lnSpc>
                <a:spcPct val="100000"/>
              </a:lnSpc>
              <a:buFont typeface="Calibri"/>
              <a:buChar char="◦"/>
            </a:pPr>
            <a:r>
              <a:rPr lang="en-US" sz="2400">
                <a:solidFill>
                  <a:srgbClr val="404040"/>
                </a:solidFill>
                <a:latin typeface="Calibri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Calibri"/>
              <a:buChar char="◦"/>
            </a:pPr>
            <a:r>
              <a:rPr lang="en-US">
                <a:solidFill>
                  <a:srgbClr val="404040"/>
                </a:solidFill>
                <a:latin typeface="Calibri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Calibri"/>
              <a:buChar char="◦"/>
            </a:pPr>
            <a:r>
              <a:rPr lang="en-US">
                <a:solidFill>
                  <a:srgbClr val="404040"/>
                </a:solidFill>
                <a:latin typeface="Calibri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40404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94" name="PlaceHolder 6"/>
          <p:cNvSpPr>
            <a:spLocks noGrp="1"/>
          </p:cNvSpPr>
          <p:nvPr>
            <p:ph type="dt"/>
          </p:nvPr>
        </p:nvSpPr>
        <p:spPr>
          <a:xfrm>
            <a:off x="822960" y="6459840"/>
            <a:ext cx="185400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GenCyber 2015</a:t>
            </a:r>
            <a:endParaRPr/>
          </a:p>
        </p:txBody>
      </p:sp>
      <p:sp>
        <p:nvSpPr>
          <p:cNvPr id="95" name="PlaceHolder 7"/>
          <p:cNvSpPr>
            <a:spLocks noGrp="1"/>
          </p:cNvSpPr>
          <p:nvPr>
            <p:ph type="ftr"/>
          </p:nvPr>
        </p:nvSpPr>
        <p:spPr>
          <a:xfrm>
            <a:off x="2764800" y="6459840"/>
            <a:ext cx="361692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© James Madison university</a:t>
            </a:r>
            <a:endParaRPr/>
          </a:p>
        </p:txBody>
      </p:sp>
      <p:sp>
        <p:nvSpPr>
          <p:cNvPr id="96" name="PlaceHolder 8"/>
          <p:cNvSpPr>
            <a:spLocks noGrp="1"/>
          </p:cNvSpPr>
          <p:nvPr>
            <p:ph type="sldNum"/>
          </p:nvPr>
        </p:nvSpPr>
        <p:spPr>
          <a:xfrm>
            <a:off x="7425360" y="6459840"/>
            <a:ext cx="98352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4346EBE2-78DC-4CEC-AA27-51230A76FE99}" type="slidenum">
              <a:rPr lang="en-US" sz="1050">
                <a:solidFill>
                  <a:srgbClr val="FFFFFF"/>
                </a:solidFill>
                <a:latin typeface="Calibri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265680" y="3612960"/>
            <a:ext cx="7316640" cy="228636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4800">
                <a:solidFill>
                  <a:srgbClr val="404040"/>
                </a:solidFill>
                <a:latin typeface="Calibri Light"/>
              </a:rPr>
              <a:t> </a:t>
            </a:r>
            <a:endParaRPr/>
          </a:p>
        </p:txBody>
      </p:sp>
      <p:sp>
        <p:nvSpPr>
          <p:cNvPr id="137" name="TextShape 2"/>
          <p:cNvSpPr txBox="1"/>
          <p:nvPr/>
        </p:nvSpPr>
        <p:spPr>
          <a:xfrm>
            <a:off x="838080" y="4693680"/>
            <a:ext cx="7543440" cy="145044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800" dirty="0">
                <a:solidFill>
                  <a:srgbClr val="404040"/>
                </a:solidFill>
                <a:latin typeface="Calibri Light"/>
              </a:rPr>
              <a:t>
JMU </a:t>
            </a:r>
            <a:r>
              <a:rPr lang="en-US" sz="4800" dirty="0" err="1">
                <a:solidFill>
                  <a:srgbClr val="404040"/>
                </a:solidFill>
                <a:latin typeface="Calibri Light"/>
              </a:rPr>
              <a:t>GenCyber</a:t>
            </a:r>
            <a:r>
              <a:rPr lang="en-US" sz="4800">
                <a:solidFill>
                  <a:srgbClr val="404040"/>
                </a:solidFill>
                <a:latin typeface="Calibri Light"/>
              </a:rPr>
              <a:t> Boot Camp
Summer, </a:t>
            </a:r>
            <a:r>
              <a:rPr lang="en-US" sz="4800" smtClean="0">
                <a:solidFill>
                  <a:srgbClr val="404040"/>
                </a:solidFill>
                <a:latin typeface="Calibri Light"/>
              </a:rPr>
              <a:t>2016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822960" y="286560"/>
            <a:ext cx="7543440" cy="145044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85000"/>
              </a:lnSpc>
            </a:pPr>
            <a:r>
              <a:rPr lang="en-US" sz="4800">
                <a:solidFill>
                  <a:srgbClr val="404040"/>
                </a:solidFill>
                <a:latin typeface="Calibri Light"/>
              </a:rPr>
              <a:t>GenCyber Cybersecurity First Principles</a:t>
            </a:r>
            <a:endParaRPr/>
          </a:p>
        </p:txBody>
      </p:sp>
      <p:sp>
        <p:nvSpPr>
          <p:cNvPr id="172" name="TextShape 2"/>
          <p:cNvSpPr txBox="1"/>
          <p:nvPr/>
        </p:nvSpPr>
        <p:spPr>
          <a:xfrm>
            <a:off x="822960" y="1845720"/>
            <a:ext cx="7543440" cy="4023000"/>
          </a:xfrm>
          <a:prstGeom prst="rect">
            <a:avLst/>
          </a:prstGeom>
        </p:spPr>
        <p:txBody>
          <a:bodyPr lIns="0" rIns="0"/>
          <a:lstStyle/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Domain Separation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Process Isolation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Resource Encapsulation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Modularity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Least Privilege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Abstraction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Data Hiding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Layering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Conceptually Simple</a:t>
            </a:r>
            <a:endParaRPr/>
          </a:p>
        </p:txBody>
      </p:sp>
      <p:sp>
        <p:nvSpPr>
          <p:cNvPr id="173" name="TextShape 3"/>
          <p:cNvSpPr txBox="1"/>
          <p:nvPr/>
        </p:nvSpPr>
        <p:spPr>
          <a:xfrm>
            <a:off x="822960" y="6459840"/>
            <a:ext cx="185400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JMU GenCyber Boot Camp</a:t>
            </a:r>
            <a:endParaRPr/>
          </a:p>
        </p:txBody>
      </p:sp>
      <p:sp>
        <p:nvSpPr>
          <p:cNvPr id="174" name="TextShape 4"/>
          <p:cNvSpPr txBox="1"/>
          <p:nvPr/>
        </p:nvSpPr>
        <p:spPr>
          <a:xfrm>
            <a:off x="2764800" y="6459840"/>
            <a:ext cx="361692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© 2015 James Madison university</a:t>
            </a:r>
            <a:endParaRPr/>
          </a:p>
        </p:txBody>
      </p:sp>
      <p:sp>
        <p:nvSpPr>
          <p:cNvPr id="175" name="TextShape 5"/>
          <p:cNvSpPr txBox="1"/>
          <p:nvPr/>
        </p:nvSpPr>
        <p:spPr>
          <a:xfrm>
            <a:off x="7425360" y="6459840"/>
            <a:ext cx="98352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E05F9C92-7C62-4F8F-80FD-BD8F32236CAD}" type="slidenum">
              <a:rPr lang="en-US" sz="1050">
                <a:solidFill>
                  <a:srgbClr val="FFFFFF"/>
                </a:solidFill>
                <a:latin typeface="Calibri"/>
              </a:rPr>
              <a:t>10</a:t>
            </a:fld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685800" y="465120"/>
            <a:ext cx="7772040" cy="14317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Useful Links</a:t>
            </a:r>
            <a:endParaRPr/>
          </a:p>
        </p:txBody>
      </p:sp>
      <p:sp>
        <p:nvSpPr>
          <p:cNvPr id="177" name="CustomShape 2"/>
          <p:cNvSpPr/>
          <p:nvPr/>
        </p:nvSpPr>
        <p:spPr>
          <a:xfrm>
            <a:off x="685800" y="198108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en-US" b="1" u="sng">
                <a:solidFill>
                  <a:srgbClr val="2998E3"/>
                </a:solidFill>
                <a:latin typeface="Times New Roman"/>
                <a:ea typeface="ＭＳ Ｐゴシック"/>
              </a:rPr>
              <a:t>csrc.nist.gov/nice/</a:t>
            </a:r>
            <a:r>
              <a:rPr lang="en-US">
                <a:solidFill>
                  <a:srgbClr val="000000"/>
                </a:solidFill>
                <a:latin typeface="Times New Roman"/>
                <a:ea typeface="ＭＳ Ｐゴシック"/>
              </a:rPr>
              <a:t> - NICE is a national campaign designed to improve the cyber behavior, skills, and knowledge of every segment of the population, enabling a safer cyberspace.</a:t>
            </a:r>
            <a:endParaRPr/>
          </a:p>
          <a:p>
            <a:pPr>
              <a:lnSpc>
                <a:spcPct val="100000"/>
              </a:lnSpc>
            </a:pPr>
            <a:r>
              <a:rPr lang="en-US" b="1" u="sng">
                <a:solidFill>
                  <a:srgbClr val="2998E3"/>
                </a:solidFill>
                <a:latin typeface="Times New Roman"/>
                <a:ea typeface="ＭＳ Ｐゴシック"/>
              </a:rPr>
              <a:t>securingourecity.org/</a:t>
            </a:r>
            <a:r>
              <a:rPr lang="en-US">
                <a:solidFill>
                  <a:srgbClr val="000000"/>
                </a:solidFill>
                <a:latin typeface="Times New Roman"/>
                <a:ea typeface="ＭＳ Ｐゴシック"/>
              </a:rPr>
              <a:t>- Securing Our eCity organization provides awareness of potential issues and offers free cybersecurity information and education.</a:t>
            </a:r>
            <a:endParaRPr/>
          </a:p>
          <a:p>
            <a:pPr>
              <a:lnSpc>
                <a:spcPct val="100000"/>
              </a:lnSpc>
            </a:pPr>
            <a:r>
              <a:rPr lang="en-US" b="1" u="sng">
                <a:solidFill>
                  <a:srgbClr val="2998E3"/>
                </a:solidFill>
                <a:latin typeface="Times New Roman"/>
                <a:ea typeface="ＭＳ Ｐゴシック"/>
              </a:rPr>
              <a:t>www.onguardonline.gov/</a:t>
            </a:r>
            <a:r>
              <a:rPr lang="en-US" b="1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/>
                <a:ea typeface="ＭＳ Ｐゴシック"/>
              </a:rPr>
              <a:t>- OnGuardOnline.gov is the federal government’s website to help you be safe, secure and responsible online.</a:t>
            </a:r>
            <a:endParaRPr/>
          </a:p>
          <a:p>
            <a:pPr>
              <a:lnSpc>
                <a:spcPct val="100000"/>
              </a:lnSpc>
            </a:pPr>
            <a:r>
              <a:rPr lang="en-US" b="1" u="sng">
                <a:solidFill>
                  <a:srgbClr val="2998E3"/>
                </a:solidFill>
                <a:latin typeface="Times New Roman"/>
                <a:ea typeface="ＭＳ Ｐゴシック"/>
              </a:rPr>
              <a:t>www.mysecurecyberspace.com</a:t>
            </a:r>
            <a:r>
              <a:rPr lang="en-US" b="1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>
                <a:solidFill>
                  <a:srgbClr val="000000"/>
                </a:solidFill>
                <a:latin typeface="Times New Roman"/>
                <a:ea typeface="ＭＳ Ｐゴシック"/>
              </a:rPr>
              <a:t>- A Free Educational Resource Created by Carnegie Mellon University to Empower You to Secure Your Part of Cyberspace</a:t>
            </a:r>
            <a:endParaRPr/>
          </a:p>
          <a:p>
            <a:pPr>
              <a:lnSpc>
                <a:spcPct val="100000"/>
              </a:lnSpc>
            </a:pPr>
            <a:r>
              <a:rPr lang="en-US" b="1" u="sng">
                <a:solidFill>
                  <a:srgbClr val="2998E3"/>
                </a:solidFill>
                <a:latin typeface="Times New Roman"/>
                <a:ea typeface="ＭＳ Ｐゴシック"/>
              </a:rPr>
              <a:t>http://www.carnegiecyberacademy.com/</a:t>
            </a:r>
            <a:r>
              <a:rPr lang="en-US">
                <a:solidFill>
                  <a:srgbClr val="000000"/>
                </a:solidFill>
                <a:latin typeface="Times New Roman"/>
                <a:ea typeface="ＭＳ Ｐゴシック"/>
              </a:rPr>
              <a:t> - At the Carnegie Cyber Academy, cadets complete several training missions in Cyberspace that equip them with the skills they need to be good cybercitizens and Cyber Defenders of the Internet.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CustomShape 1"/>
          <p:cNvSpPr/>
          <p:nvPr/>
        </p:nvSpPr>
        <p:spPr>
          <a:xfrm>
            <a:off x="685800" y="465120"/>
            <a:ext cx="7772040" cy="14317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Useful Links (cont)</a:t>
            </a:r>
            <a:endParaRPr/>
          </a:p>
        </p:txBody>
      </p:sp>
      <p:sp>
        <p:nvSpPr>
          <p:cNvPr id="179" name="CustomShape 2"/>
          <p:cNvSpPr/>
          <p:nvPr/>
        </p:nvSpPr>
        <p:spPr>
          <a:xfrm>
            <a:off x="685800" y="1981080"/>
            <a:ext cx="7772040" cy="4114440"/>
          </a:xfrm>
          <a:prstGeom prst="rect">
            <a:avLst/>
          </a:prstGeom>
          <a:noFill/>
          <a:ln>
            <a:noFill/>
          </a:ln>
        </p:spPr>
      </p:sp>
      <p:sp>
        <p:nvSpPr>
          <p:cNvPr id="180" name="CustomShape 3"/>
          <p:cNvSpPr/>
          <p:nvPr/>
        </p:nvSpPr>
        <p:spPr>
          <a:xfrm>
            <a:off x="304920" y="1981080"/>
            <a:ext cx="8534160" cy="50274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 u="sng">
                <a:solidFill>
                  <a:srgbClr val="2998E3"/>
                </a:solidFill>
                <a:latin typeface="Calibri"/>
              </a:rPr>
              <a:t>http://www.netsupportschool.com/</a:t>
            </a:r>
            <a:r>
              <a:rPr lang="en-US" b="1">
                <a:solidFill>
                  <a:srgbClr val="000000"/>
                </a:solidFill>
                <a:latin typeface="Calibri"/>
              </a:rPr>
              <a:t> </a:t>
            </a:r>
            <a:r>
              <a:rPr lang="en-US">
                <a:solidFill>
                  <a:srgbClr val="000000"/>
                </a:solidFill>
                <a:latin typeface="Calibri"/>
              </a:rPr>
              <a:t>- NetSupport School is the class-leading training software solution, providing teachers with the ability to instruct and visually/audibly monitor, as well as interact with their students, individually, as a pre-defined group or to the whole class.</a:t>
            </a:r>
            <a:endParaRPr/>
          </a:p>
          <a:p>
            <a:pPr>
              <a:lnSpc>
                <a:spcPct val="100000"/>
              </a:lnSpc>
            </a:pPr>
            <a:r>
              <a:rPr lang="en-US" b="1" u="sng">
                <a:solidFill>
                  <a:srgbClr val="2998E3"/>
                </a:solidFill>
                <a:latin typeface="Calibri"/>
              </a:rPr>
              <a:t>http://www.consumer.ftc.gov/features/feature-0014-identity-theft</a:t>
            </a:r>
            <a:r>
              <a:rPr lang="en-US" b="1">
                <a:solidFill>
                  <a:srgbClr val="000000"/>
                </a:solidFill>
                <a:latin typeface="Calibri"/>
              </a:rPr>
              <a:t> </a:t>
            </a:r>
            <a:r>
              <a:rPr lang="en-US">
                <a:solidFill>
                  <a:srgbClr val="000000"/>
                </a:solidFill>
                <a:latin typeface="Calibri"/>
              </a:rPr>
              <a:t>- Federal trade commission provides several resources in identity theft, file sharing, and others.</a:t>
            </a:r>
            <a:endParaRPr/>
          </a:p>
          <a:p>
            <a:pPr>
              <a:lnSpc>
                <a:spcPct val="100000"/>
              </a:lnSpc>
            </a:pPr>
            <a:r>
              <a:rPr lang="en-US" b="1" u="sng">
                <a:solidFill>
                  <a:srgbClr val="2998E3"/>
                </a:solidFill>
                <a:latin typeface="Calibri"/>
              </a:rPr>
              <a:t>http://www.us-cert.gov/</a:t>
            </a:r>
            <a:r>
              <a:rPr lang="en-US">
                <a:solidFill>
                  <a:srgbClr val="000000"/>
                </a:solidFill>
                <a:latin typeface="Calibri"/>
              </a:rPr>
              <a:t> - US-CERT’s mission is to improve the nation's cybersecurity posture, coordinate cyber information sharing, and proactively manage cyber risks to the nation while protecting the constitutional rights of Americans.</a:t>
            </a:r>
            <a:endParaRPr/>
          </a:p>
          <a:p>
            <a:pPr>
              <a:lnSpc>
                <a:spcPct val="100000"/>
              </a:lnSpc>
            </a:pPr>
            <a:r>
              <a:rPr lang="en-US" u="sng">
                <a:solidFill>
                  <a:srgbClr val="2998E3"/>
                </a:solidFill>
                <a:latin typeface="Calibri"/>
              </a:rPr>
              <a:t>http://www.sans.org/</a:t>
            </a:r>
            <a:r>
              <a:rPr lang="en-US">
                <a:solidFill>
                  <a:srgbClr val="000000"/>
                </a:solidFill>
                <a:latin typeface="Calibri"/>
              </a:rPr>
              <a:t> - The SANS Institute was established in 1989 as a cooperative research and education organization. Its programs now reach more than 165,000 security professionals around the world.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https://www.issa.org/ - The Information Systems Security Association's official website.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http://www.nationalcyberwatch.org/ - Cyber security resources and certification information. 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685800" y="608040"/>
            <a:ext cx="7760880" cy="11347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Final Thoughts</a:t>
            </a:r>
            <a:endParaRPr/>
          </a:p>
        </p:txBody>
      </p:sp>
      <p:sp>
        <p:nvSpPr>
          <p:cNvPr id="182" name="CustomShape 2"/>
          <p:cNvSpPr/>
          <p:nvPr/>
        </p:nvSpPr>
        <p:spPr>
          <a:xfrm>
            <a:off x="685800" y="1981080"/>
            <a:ext cx="7760880" cy="41065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  <a:ea typeface="ＭＳ Ｐゴシック"/>
              </a:rPr>
              <a:t>Thank you for your participation!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  <a:ea typeface="ＭＳ Ｐゴシック"/>
              </a:rPr>
              <a:t>We hope you can use what we have learned to interest your students in Cyber Defense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  <a:ea typeface="ＭＳ Ｐゴシック"/>
              </a:rPr>
              <a:t>If we can be of assistance in the future, just ask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  <a:ea typeface="ＭＳ Ｐゴシック"/>
              </a:rPr>
              <a:t>Things to do before you leave: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  <a:ea typeface="ＭＳ Ｐゴシック"/>
              </a:rPr>
              <a:t>I9 forms for stipends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  <a:ea typeface="ＭＳ Ｐゴシック"/>
              </a:rPr>
              <a:t>Final Exam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685800" y="608040"/>
            <a:ext cx="7760880" cy="11347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Goals</a:t>
            </a:r>
            <a:endParaRPr/>
          </a:p>
        </p:txBody>
      </p:sp>
      <p:sp>
        <p:nvSpPr>
          <p:cNvPr id="139" name="CustomShape 2"/>
          <p:cNvSpPr/>
          <p:nvPr/>
        </p:nvSpPr>
        <p:spPr>
          <a:xfrm>
            <a:off x="685800" y="1981080"/>
            <a:ext cx="7760880" cy="41065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3200">
                <a:solidFill>
                  <a:srgbClr val="000000"/>
                </a:solidFill>
                <a:latin typeface="Times New Roman"/>
                <a:ea typeface="ＭＳ Ｐゴシック"/>
              </a:rPr>
              <a:t>Have fun!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3200">
                <a:solidFill>
                  <a:srgbClr val="000000"/>
                </a:solidFill>
                <a:latin typeface="Times New Roman"/>
                <a:ea typeface="ＭＳ Ｐゴシック"/>
              </a:rPr>
              <a:t>Teach you about Cyber Defense so that you can: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–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Interest your students in Cyber Defense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–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Teach your students about Cyber Defense</a:t>
            </a:r>
            <a:endParaRPr/>
          </a:p>
          <a:p>
            <a:pPr lvl="2">
              <a:lnSpc>
                <a:spcPct val="100000"/>
              </a:lnSpc>
              <a:buFont typeface="Times New Roman"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/>
                <a:ea typeface="ＭＳ Ｐゴシック"/>
              </a:rPr>
              <a:t>Cyber Defense Clubs</a:t>
            </a:r>
            <a:endParaRPr/>
          </a:p>
          <a:p>
            <a:pPr lvl="2"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CyberPatriot Program (http://www.uscyberpatriot.org/)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685800" y="608040"/>
            <a:ext cx="7760880" cy="11347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Exercises</a:t>
            </a:r>
            <a:endParaRPr/>
          </a:p>
        </p:txBody>
      </p:sp>
      <p:sp>
        <p:nvSpPr>
          <p:cNvPr id="141" name="CustomShape 2"/>
          <p:cNvSpPr/>
          <p:nvPr/>
        </p:nvSpPr>
        <p:spPr>
          <a:xfrm>
            <a:off x="685800" y="1981080"/>
            <a:ext cx="7760880" cy="45921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Virtual machines (VMs) are great for hands-on Cyber Defense exercises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You can create and use VMs with your students using free software: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–"/>
            </a:pPr>
            <a:r>
              <a:rPr lang="en-US" sz="2200">
                <a:solidFill>
                  <a:srgbClr val="000000"/>
                </a:solidFill>
                <a:latin typeface="Times New Roman"/>
                <a:ea typeface="ＭＳ Ｐゴシック"/>
              </a:rPr>
              <a:t>VirtualBox (https://www.virtualbox.org/)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–"/>
            </a:pPr>
            <a:r>
              <a:rPr lang="en-US" sz="2200">
                <a:solidFill>
                  <a:srgbClr val="000000"/>
                </a:solidFill>
                <a:latin typeface="Times New Roman"/>
                <a:ea typeface="ＭＳ Ｐゴシック"/>
              </a:rPr>
              <a:t>VMWare Player (http://www.vmware.com/products/player/)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685800" y="60948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US" sz="3700">
                <a:solidFill>
                  <a:srgbClr val="000000"/>
                </a:solidFill>
                <a:latin typeface="Times New Roman"/>
                <a:ea typeface="ＭＳ Ｐゴシック"/>
              </a:rPr>
              <a:t>Why You (and Your Students) Should Not Be Attackers</a:t>
            </a:r>
            <a:endParaRPr/>
          </a:p>
        </p:txBody>
      </p:sp>
      <p:sp>
        <p:nvSpPr>
          <p:cNvPr id="143" name="CustomShape 2"/>
          <p:cNvSpPr/>
          <p:nvPr/>
        </p:nvSpPr>
        <p:spPr>
          <a:xfrm>
            <a:off x="685800" y="1981080"/>
            <a:ext cx="7772040" cy="42890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lnSpc>
                <a:spcPct val="90000"/>
              </a:lnSpc>
              <a:buFont typeface="Times New Roman"/>
              <a:buChar char="•"/>
            </a:pPr>
            <a:r>
              <a:rPr lang="en-US" sz="3000">
                <a:solidFill>
                  <a:srgbClr val="000000"/>
                </a:solidFill>
                <a:latin typeface="Times New Roman"/>
                <a:ea typeface="ＭＳ Ｐゴシック"/>
              </a:rPr>
              <a:t>It is illegal:</a:t>
            </a:r>
            <a:endParaRPr/>
          </a:p>
          <a:p>
            <a:pPr lvl="1">
              <a:lnSpc>
                <a:spcPct val="90000"/>
              </a:lnSpc>
              <a:buFont typeface="Times New Roman"/>
              <a:buChar char="–"/>
            </a:pPr>
            <a:r>
              <a:rPr lang="en-US" sz="2600">
                <a:solidFill>
                  <a:srgbClr val="000000"/>
                </a:solidFill>
                <a:latin typeface="Times New Roman"/>
                <a:ea typeface="ＭＳ Ｐゴシック"/>
              </a:rPr>
              <a:t>United States Code, Title 18, Section 1030 (and others)</a:t>
            </a:r>
            <a:endParaRPr/>
          </a:p>
          <a:p>
            <a:pPr lvl="1">
              <a:lnSpc>
                <a:spcPct val="90000"/>
              </a:lnSpc>
              <a:buFont typeface="Times New Roman"/>
              <a:buChar char="–"/>
            </a:pPr>
            <a:r>
              <a:rPr lang="en-US" sz="2600">
                <a:solidFill>
                  <a:srgbClr val="000000"/>
                </a:solidFill>
                <a:latin typeface="Times New Roman"/>
                <a:ea typeface="ＭＳ Ｐゴシック"/>
              </a:rPr>
              <a:t>USA Patriot Act, Homeland Security Act, PROTECT Act</a:t>
            </a:r>
            <a:endParaRPr/>
          </a:p>
          <a:p>
            <a:pPr lvl="1">
              <a:lnSpc>
                <a:spcPct val="90000"/>
              </a:lnSpc>
              <a:buFont typeface="Times New Roman"/>
              <a:buChar char="–"/>
            </a:pPr>
            <a:r>
              <a:rPr lang="en-US" sz="2700">
                <a:solidFill>
                  <a:srgbClr val="000000"/>
                </a:solidFill>
                <a:latin typeface="Times New Roman"/>
                <a:ea typeface="ＭＳ Ｐゴシック"/>
              </a:rPr>
              <a:t>www.cybercrime.gov</a:t>
            </a:r>
            <a:endParaRPr/>
          </a:p>
          <a:p>
            <a:pPr>
              <a:lnSpc>
                <a:spcPct val="90000"/>
              </a:lnSpc>
              <a:buFont typeface="Times New Roman"/>
              <a:buChar char="•"/>
            </a:pPr>
            <a:r>
              <a:rPr lang="en-US" sz="3000">
                <a:solidFill>
                  <a:srgbClr val="000000"/>
                </a:solidFill>
                <a:latin typeface="Times New Roman"/>
                <a:ea typeface="ＭＳ Ｐゴシック"/>
              </a:rPr>
              <a:t>Basically:</a:t>
            </a:r>
            <a:endParaRPr/>
          </a:p>
          <a:p>
            <a:pPr lvl="1">
              <a:lnSpc>
                <a:spcPct val="90000"/>
              </a:lnSpc>
              <a:buFont typeface="Times New Roman"/>
              <a:buChar char="–"/>
            </a:pPr>
            <a:r>
              <a:rPr lang="en-US" sz="2600">
                <a:solidFill>
                  <a:srgbClr val="000000"/>
                </a:solidFill>
                <a:latin typeface="Times New Roman"/>
                <a:ea typeface="ＭＳ Ｐゴシック"/>
              </a:rPr>
              <a:t>Unauthorized access or use of a computer or network system is illegal</a:t>
            </a:r>
            <a:endParaRPr/>
          </a:p>
          <a:p>
            <a:pPr lvl="1">
              <a:lnSpc>
                <a:spcPct val="90000"/>
              </a:lnSpc>
              <a:buFont typeface="Times New Roman"/>
              <a:buChar char="–"/>
            </a:pPr>
            <a:r>
              <a:rPr lang="en-US" sz="2600">
                <a:solidFill>
                  <a:srgbClr val="000000"/>
                </a:solidFill>
                <a:latin typeface="Times New Roman"/>
                <a:ea typeface="ＭＳ Ｐゴシック"/>
              </a:rPr>
              <a:t>Unintentional attacks are illegal too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685800" y="68580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Understanding the Systems You are Defending</a:t>
            </a:r>
            <a:endParaRPr/>
          </a:p>
        </p:txBody>
      </p:sp>
      <p:sp>
        <p:nvSpPr>
          <p:cNvPr id="145" name="CustomShape 2"/>
          <p:cNvSpPr/>
          <p:nvPr/>
        </p:nvSpPr>
        <p:spPr>
          <a:xfrm>
            <a:off x="685800" y="198108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3600">
                <a:solidFill>
                  <a:srgbClr val="000000"/>
                </a:solidFill>
                <a:latin typeface="Times New Roman"/>
                <a:ea typeface="ＭＳ Ｐゴシック"/>
              </a:rPr>
              <a:t>You cannot effectively defend what you don't understand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3200">
                <a:solidFill>
                  <a:srgbClr val="000000"/>
                </a:solidFill>
                <a:latin typeface="Times New Roman"/>
                <a:ea typeface="ＭＳ Ｐゴシック"/>
              </a:rPr>
              <a:t>Think about what needs to be defended (security triad)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685800" y="60948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Understanding Your Adversaries</a:t>
            </a:r>
            <a:endParaRPr/>
          </a:p>
        </p:txBody>
      </p:sp>
      <p:sp>
        <p:nvSpPr>
          <p:cNvPr id="147" name="CustomShape 2"/>
          <p:cNvSpPr/>
          <p:nvPr/>
        </p:nvSpPr>
        <p:spPr>
          <a:xfrm>
            <a:off x="685800" y="1981080"/>
            <a:ext cx="7772040" cy="41144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600">
                <a:solidFill>
                  <a:srgbClr val="000000"/>
                </a:solidFill>
                <a:latin typeface="Times New Roman"/>
                <a:ea typeface="ＭＳ Ｐゴシック"/>
              </a:rPr>
              <a:t>Can evaluate systems you defend as attackers will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600">
                <a:solidFill>
                  <a:srgbClr val="000000"/>
                </a:solidFill>
                <a:latin typeface="Times New Roman"/>
                <a:ea typeface="ＭＳ Ｐゴシック"/>
              </a:rPr>
              <a:t>Can implement countermeasures designed to thwart attackers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600">
                <a:solidFill>
                  <a:srgbClr val="000000"/>
                </a:solidFill>
                <a:latin typeface="Times New Roman"/>
                <a:ea typeface="ＭＳ Ｐゴシック"/>
              </a:rPr>
              <a:t>Better understand the implications of certain decisions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685800" y="465120"/>
            <a:ext cx="7772040" cy="14317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Times New Roman"/>
                <a:ea typeface="ＭＳ Ｐゴシック"/>
              </a:rPr>
              <a:t>Understanding Tools and Techniques at Your Disposal</a:t>
            </a:r>
            <a:endParaRPr/>
          </a:p>
        </p:txBody>
      </p:sp>
      <p:sp>
        <p:nvSpPr>
          <p:cNvPr id="149" name="CustomShape 2"/>
          <p:cNvSpPr/>
          <p:nvPr/>
        </p:nvSpPr>
        <p:spPr>
          <a:xfrm>
            <a:off x="685800" y="1981080"/>
            <a:ext cx="7772040" cy="43365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What security policies and mechanisms you will employ?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What are your goals?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Prevention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Detection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Recovery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/>
                <a:ea typeface="ＭＳ Ｐゴシック"/>
              </a:rPr>
              <a:t>What policies and mechanisms are justified?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822960" y="286560"/>
            <a:ext cx="7543440" cy="145044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85000"/>
              </a:lnSpc>
            </a:pPr>
            <a:r>
              <a:rPr lang="en-US" sz="4800">
                <a:solidFill>
                  <a:srgbClr val="404040"/>
                </a:solidFill>
                <a:latin typeface="Calibri Light"/>
              </a:rPr>
              <a:t>Cyber Defense</a:t>
            </a:r>
            <a:endParaRPr/>
          </a:p>
        </p:txBody>
      </p:sp>
      <p:sp>
        <p:nvSpPr>
          <p:cNvPr id="151" name="TextShape 2"/>
          <p:cNvSpPr txBox="1"/>
          <p:nvPr/>
        </p:nvSpPr>
        <p:spPr>
          <a:xfrm>
            <a:off x="822960" y="1845720"/>
            <a:ext cx="7543440" cy="4023000"/>
          </a:xfrm>
          <a:prstGeom prst="rect">
            <a:avLst/>
          </a:prstGeom>
        </p:spPr>
        <p:txBody>
          <a:bodyPr lIns="0" rIns="0"/>
          <a:lstStyle/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 </a:t>
            </a:r>
            <a:endParaRPr/>
          </a:p>
        </p:txBody>
      </p:sp>
      <p:sp>
        <p:nvSpPr>
          <p:cNvPr id="152" name="TextShape 3"/>
          <p:cNvSpPr txBox="1"/>
          <p:nvPr/>
        </p:nvSpPr>
        <p:spPr>
          <a:xfrm>
            <a:off x="822960" y="6459840"/>
            <a:ext cx="185400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JMU GenCyber Boot Camp</a:t>
            </a:r>
            <a:endParaRPr/>
          </a:p>
        </p:txBody>
      </p:sp>
      <p:sp>
        <p:nvSpPr>
          <p:cNvPr id="153" name="TextShape 4"/>
          <p:cNvSpPr txBox="1"/>
          <p:nvPr/>
        </p:nvSpPr>
        <p:spPr>
          <a:xfrm>
            <a:off x="2764800" y="6459840"/>
            <a:ext cx="361692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© 2015 James Madison university</a:t>
            </a:r>
            <a:endParaRPr/>
          </a:p>
        </p:txBody>
      </p:sp>
      <p:sp>
        <p:nvSpPr>
          <p:cNvPr id="154" name="TextShape 5"/>
          <p:cNvSpPr txBox="1"/>
          <p:nvPr/>
        </p:nvSpPr>
        <p:spPr>
          <a:xfrm>
            <a:off x="7425360" y="6459840"/>
            <a:ext cx="98352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59273CEC-C86C-4E26-B6CA-B053994A8254}" type="slidenum">
              <a:rPr lang="en-US" sz="1050">
                <a:solidFill>
                  <a:srgbClr val="FFFFFF"/>
                </a:solidFill>
                <a:latin typeface="Calibri"/>
              </a:rPr>
              <a:t>8</a:t>
            </a:fld>
            <a:endParaRPr/>
          </a:p>
        </p:txBody>
      </p:sp>
      <p:sp>
        <p:nvSpPr>
          <p:cNvPr id="155" name="CustomShape 6"/>
          <p:cNvSpPr/>
          <p:nvPr/>
        </p:nvSpPr>
        <p:spPr>
          <a:xfrm>
            <a:off x="763560" y="3454560"/>
            <a:ext cx="1368000" cy="808560"/>
          </a:xfrm>
          <a:prstGeom prst="ellipse">
            <a:avLst/>
          </a:prstGeom>
          <a:noFill/>
          <a:ln w="12600">
            <a:solidFill>
              <a:srgbClr val="000000"/>
            </a:solidFill>
            <a:round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Prepare</a:t>
            </a:r>
            <a:endParaRPr/>
          </a:p>
        </p:txBody>
      </p:sp>
      <p:sp>
        <p:nvSpPr>
          <p:cNvPr id="156" name="CustomShape 7"/>
          <p:cNvSpPr/>
          <p:nvPr/>
        </p:nvSpPr>
        <p:spPr>
          <a:xfrm>
            <a:off x="5580000" y="3387600"/>
            <a:ext cx="1368000" cy="808560"/>
          </a:xfrm>
          <a:prstGeom prst="ellipse">
            <a:avLst/>
          </a:prstGeom>
          <a:noFill/>
          <a:ln w="12600">
            <a:solidFill>
              <a:srgbClr val="000000"/>
            </a:solidFill>
            <a:round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Triage</a:t>
            </a:r>
            <a:endParaRPr/>
          </a:p>
        </p:txBody>
      </p:sp>
      <p:sp>
        <p:nvSpPr>
          <p:cNvPr id="157" name="CustomShape 8"/>
          <p:cNvSpPr/>
          <p:nvPr/>
        </p:nvSpPr>
        <p:spPr>
          <a:xfrm>
            <a:off x="3933360" y="3396600"/>
            <a:ext cx="1368000" cy="808560"/>
          </a:xfrm>
          <a:prstGeom prst="ellipse">
            <a:avLst/>
          </a:prstGeom>
          <a:noFill/>
          <a:ln w="12600">
            <a:solidFill>
              <a:srgbClr val="000000"/>
            </a:solidFill>
            <a:round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Detect</a:t>
            </a:r>
            <a:endParaRPr/>
          </a:p>
        </p:txBody>
      </p:sp>
      <p:sp>
        <p:nvSpPr>
          <p:cNvPr id="158" name="CustomShape 9"/>
          <p:cNvSpPr/>
          <p:nvPr/>
        </p:nvSpPr>
        <p:spPr>
          <a:xfrm>
            <a:off x="2400120" y="3390120"/>
            <a:ext cx="1368000" cy="808560"/>
          </a:xfrm>
          <a:prstGeom prst="ellipse">
            <a:avLst/>
          </a:prstGeom>
          <a:noFill/>
          <a:ln w="12600">
            <a:solidFill>
              <a:srgbClr val="000000"/>
            </a:solidFill>
            <a:round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Protect</a:t>
            </a:r>
            <a:endParaRPr/>
          </a:p>
        </p:txBody>
      </p:sp>
      <p:sp>
        <p:nvSpPr>
          <p:cNvPr id="159" name="CustomShape 10"/>
          <p:cNvSpPr/>
          <p:nvPr/>
        </p:nvSpPr>
        <p:spPr>
          <a:xfrm>
            <a:off x="7231680" y="3368520"/>
            <a:ext cx="1368000" cy="808560"/>
          </a:xfrm>
          <a:prstGeom prst="ellipse">
            <a:avLst/>
          </a:prstGeom>
          <a:noFill/>
          <a:ln w="12600">
            <a:solidFill>
              <a:srgbClr val="000000"/>
            </a:solidFill>
            <a:round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700">
                <a:solidFill>
                  <a:srgbClr val="000000"/>
                </a:solidFill>
                <a:latin typeface="Calibri"/>
              </a:rPr>
              <a:t>Respond</a:t>
            </a:r>
            <a:endParaRPr/>
          </a:p>
        </p:txBody>
      </p:sp>
      <p:sp>
        <p:nvSpPr>
          <p:cNvPr id="160" name="CustomShape 11"/>
          <p:cNvSpPr/>
          <p:nvPr/>
        </p:nvSpPr>
        <p:spPr>
          <a:xfrm>
            <a:off x="2131920" y="3858840"/>
            <a:ext cx="292320" cy="360"/>
          </a:xfrm>
          <a:prstGeom prst="straightConnector1">
            <a:avLst/>
          </a:prstGeom>
          <a:noFill/>
          <a:ln w="15840">
            <a:solidFill>
              <a:srgbClr val="000000"/>
            </a:solidFill>
            <a:round/>
            <a:tailEnd type="arrow" w="med" len="med"/>
          </a:ln>
        </p:spPr>
      </p:sp>
      <p:sp>
        <p:nvSpPr>
          <p:cNvPr id="161" name="CustomShape 12"/>
          <p:cNvSpPr/>
          <p:nvPr/>
        </p:nvSpPr>
        <p:spPr>
          <a:xfrm>
            <a:off x="3765600" y="3807360"/>
            <a:ext cx="200880" cy="360"/>
          </a:xfrm>
          <a:prstGeom prst="straightConnector1">
            <a:avLst/>
          </a:prstGeom>
          <a:noFill/>
          <a:ln w="15840">
            <a:solidFill>
              <a:srgbClr val="000000"/>
            </a:solidFill>
            <a:round/>
            <a:tailEnd type="arrow" w="med" len="med"/>
          </a:ln>
        </p:spPr>
      </p:sp>
      <p:sp>
        <p:nvSpPr>
          <p:cNvPr id="162" name="CustomShape 13"/>
          <p:cNvSpPr/>
          <p:nvPr/>
        </p:nvSpPr>
        <p:spPr>
          <a:xfrm>
            <a:off x="5315400" y="3807360"/>
            <a:ext cx="292320" cy="360"/>
          </a:xfrm>
          <a:prstGeom prst="straightConnector1">
            <a:avLst/>
          </a:prstGeom>
          <a:noFill/>
          <a:ln w="15840">
            <a:solidFill>
              <a:srgbClr val="000000"/>
            </a:solidFill>
            <a:round/>
            <a:tailEnd type="arrow" w="med" len="med"/>
          </a:ln>
        </p:spPr>
      </p:sp>
      <p:sp>
        <p:nvSpPr>
          <p:cNvPr id="163" name="CustomShape 14"/>
          <p:cNvSpPr/>
          <p:nvPr/>
        </p:nvSpPr>
        <p:spPr>
          <a:xfrm>
            <a:off x="6955920" y="3792240"/>
            <a:ext cx="292320" cy="360"/>
          </a:xfrm>
          <a:prstGeom prst="straightConnector1">
            <a:avLst/>
          </a:prstGeom>
          <a:noFill/>
          <a:ln w="15840">
            <a:solidFill>
              <a:srgbClr val="000000"/>
            </a:solidFill>
            <a:round/>
            <a:tailEnd type="arrow" w="med" len="med"/>
          </a:ln>
        </p:spPr>
      </p:sp>
      <p:sp>
        <p:nvSpPr>
          <p:cNvPr id="164" name="CustomShape 15"/>
          <p:cNvSpPr/>
          <p:nvPr/>
        </p:nvSpPr>
        <p:spPr>
          <a:xfrm rot="5400000">
            <a:off x="6252840" y="2541960"/>
            <a:ext cx="27360" cy="3297960"/>
          </a:xfrm>
          <a:prstGeom prst="bentConnector3">
            <a:avLst>
              <a:gd name="adj1" fmla="val 1411741"/>
            </a:avLst>
          </a:prstGeom>
          <a:noFill/>
          <a:ln w="15840">
            <a:solidFill>
              <a:srgbClr val="000000"/>
            </a:solidFill>
            <a:round/>
            <a:tailEnd type="arrow" w="med" len="med"/>
          </a:ln>
        </p:spPr>
      </p:sp>
      <p:sp>
        <p:nvSpPr>
          <p:cNvPr id="165" name="CustomShape 16"/>
          <p:cNvSpPr/>
          <p:nvPr/>
        </p:nvSpPr>
        <p:spPr>
          <a:xfrm flipH="1">
            <a:off x="762840" y="3773160"/>
            <a:ext cx="7836120" cy="85320"/>
          </a:xfrm>
          <a:prstGeom prst="bentConnector5">
            <a:avLst>
              <a:gd name="adj1" fmla="val -2917"/>
              <a:gd name="adj2" fmla="val -1055894"/>
              <a:gd name="adj3" fmla="val 102917"/>
            </a:avLst>
          </a:prstGeom>
          <a:noFill/>
          <a:ln w="15840">
            <a:solidFill>
              <a:srgbClr val="000000"/>
            </a:solidFill>
            <a:round/>
            <a:tailEnd type="arrow" w="med" len="med"/>
          </a:ln>
        </p:spPr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822960" y="286560"/>
            <a:ext cx="7543440" cy="145044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85000"/>
              </a:lnSpc>
            </a:pPr>
            <a:r>
              <a:rPr lang="en-US" sz="4800">
                <a:solidFill>
                  <a:srgbClr val="404040"/>
                </a:solidFill>
                <a:latin typeface="Calibri Light"/>
              </a:rPr>
              <a:t>The Security Triad</a:t>
            </a:r>
            <a:endParaRPr/>
          </a:p>
        </p:txBody>
      </p:sp>
      <p:sp>
        <p:nvSpPr>
          <p:cNvPr id="167" name="TextShape 2"/>
          <p:cNvSpPr txBox="1"/>
          <p:nvPr/>
        </p:nvSpPr>
        <p:spPr>
          <a:xfrm>
            <a:off x="822960" y="1845720"/>
            <a:ext cx="7543440" cy="4023000"/>
          </a:xfrm>
          <a:prstGeom prst="rect">
            <a:avLst/>
          </a:prstGeom>
        </p:spPr>
        <p:txBody>
          <a:bodyPr lIns="0" rIns="0"/>
          <a:lstStyle/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Confidentiality – information is protected from unauthorized access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Example?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Integrity – information is protected from unauthorized modification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Example?</a:t>
            </a:r>
            <a:endParaRPr/>
          </a:p>
          <a:p>
            <a:pPr>
              <a:lnSpc>
                <a:spcPct val="100000"/>
              </a:lnSpc>
              <a:buFont typeface="Times New Roman"/>
              <a:buChar char="•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Availability – timely access to information (by authorized people) is ensured</a:t>
            </a:r>
            <a:endParaRPr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Example?</a:t>
            </a:r>
            <a:endParaRPr/>
          </a:p>
        </p:txBody>
      </p:sp>
      <p:sp>
        <p:nvSpPr>
          <p:cNvPr id="168" name="TextShape 3"/>
          <p:cNvSpPr txBox="1"/>
          <p:nvPr/>
        </p:nvSpPr>
        <p:spPr>
          <a:xfrm>
            <a:off x="822960" y="6459840"/>
            <a:ext cx="185400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JMU GenCyber Boot Camp</a:t>
            </a:r>
            <a:endParaRPr/>
          </a:p>
        </p:txBody>
      </p:sp>
      <p:sp>
        <p:nvSpPr>
          <p:cNvPr id="169" name="TextShape 4"/>
          <p:cNvSpPr txBox="1"/>
          <p:nvPr/>
        </p:nvSpPr>
        <p:spPr>
          <a:xfrm>
            <a:off x="2764800" y="6459840"/>
            <a:ext cx="361692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900">
                <a:solidFill>
                  <a:srgbClr val="FFFFFF"/>
                </a:solidFill>
                <a:latin typeface="Calibri"/>
              </a:rPr>
              <a:t>© 2015 James Madison university</a:t>
            </a:r>
            <a:endParaRPr/>
          </a:p>
        </p:txBody>
      </p:sp>
      <p:sp>
        <p:nvSpPr>
          <p:cNvPr id="170" name="TextShape 5"/>
          <p:cNvSpPr txBox="1"/>
          <p:nvPr/>
        </p:nvSpPr>
        <p:spPr>
          <a:xfrm>
            <a:off x="7425360" y="6459840"/>
            <a:ext cx="98352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AA5AF96A-385D-4517-AECD-D0DDA3E0F8E6}" type="slidenum">
              <a:rPr lang="en-US" sz="1050">
                <a:solidFill>
                  <a:srgbClr val="FFFFFF"/>
                </a:solidFill>
                <a:latin typeface="Calibri"/>
              </a:rPr>
              <a:t>9</a:t>
            </a:fld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708</Words>
  <Application>Microsoft Macintosh PowerPoint</Application>
  <PresentationFormat>On-screen Show (4:3)</PresentationFormat>
  <Paragraphs>93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Elvis</cp:lastModifiedBy>
  <cp:revision>1</cp:revision>
  <dcterms:modified xsi:type="dcterms:W3CDTF">2016-06-21T13:34:22Z</dcterms:modified>
</cp:coreProperties>
</file>