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7"/>
  </p:notesMasterIdLst>
  <p:sldIdLst>
    <p:sldId id="256" r:id="rId2"/>
    <p:sldId id="400" r:id="rId3"/>
    <p:sldId id="402" r:id="rId4"/>
    <p:sldId id="403" r:id="rId5"/>
    <p:sldId id="379" r:id="rId6"/>
    <p:sldId id="385" r:id="rId7"/>
    <p:sldId id="341" r:id="rId8"/>
    <p:sldId id="343" r:id="rId9"/>
    <p:sldId id="387" r:id="rId10"/>
    <p:sldId id="381" r:id="rId11"/>
    <p:sldId id="278" r:id="rId12"/>
    <p:sldId id="311" r:id="rId13"/>
    <p:sldId id="312" r:id="rId14"/>
    <p:sldId id="313" r:id="rId15"/>
    <p:sldId id="362" r:id="rId16"/>
    <p:sldId id="314" r:id="rId17"/>
    <p:sldId id="369" r:id="rId18"/>
    <p:sldId id="363" r:id="rId19"/>
    <p:sldId id="364" r:id="rId20"/>
    <p:sldId id="345" r:id="rId21"/>
    <p:sldId id="344" r:id="rId22"/>
    <p:sldId id="365" r:id="rId23"/>
    <p:sldId id="316" r:id="rId24"/>
    <p:sldId id="346" r:id="rId25"/>
    <p:sldId id="347" r:id="rId26"/>
    <p:sldId id="317" r:id="rId27"/>
    <p:sldId id="348" r:id="rId28"/>
    <p:sldId id="349" r:id="rId29"/>
    <p:sldId id="318" r:id="rId30"/>
    <p:sldId id="350" r:id="rId31"/>
    <p:sldId id="351" r:id="rId32"/>
    <p:sldId id="360" r:id="rId33"/>
    <p:sldId id="361" r:id="rId34"/>
    <p:sldId id="279" r:id="rId35"/>
    <p:sldId id="319" r:id="rId36"/>
    <p:sldId id="382" r:id="rId37"/>
    <p:sldId id="386" r:id="rId38"/>
    <p:sldId id="396" r:id="rId39"/>
    <p:sldId id="393" r:id="rId40"/>
    <p:sldId id="394" r:id="rId41"/>
    <p:sldId id="366" r:id="rId42"/>
    <p:sldId id="370" r:id="rId43"/>
    <p:sldId id="405" r:id="rId44"/>
    <p:sldId id="262" r:id="rId45"/>
    <p:sldId id="265" r:id="rId46"/>
    <p:sldId id="383" r:id="rId47"/>
    <p:sldId id="258" r:id="rId48"/>
    <p:sldId id="308" r:id="rId49"/>
    <p:sldId id="309" r:id="rId50"/>
    <p:sldId id="270" r:id="rId51"/>
    <p:sldId id="282" r:id="rId52"/>
    <p:sldId id="301" r:id="rId53"/>
    <p:sldId id="371" r:id="rId54"/>
    <p:sldId id="334" r:id="rId55"/>
    <p:sldId id="305" r:id="rId56"/>
    <p:sldId id="327" r:id="rId57"/>
    <p:sldId id="355" r:id="rId58"/>
    <p:sldId id="356" r:id="rId59"/>
    <p:sldId id="357" r:id="rId60"/>
    <p:sldId id="329" r:id="rId61"/>
    <p:sldId id="406" r:id="rId62"/>
    <p:sldId id="407" r:id="rId63"/>
    <p:sldId id="408" r:id="rId64"/>
    <p:sldId id="331" r:id="rId65"/>
    <p:sldId id="332" r:id="rId66"/>
    <p:sldId id="307" r:id="rId67"/>
    <p:sldId id="368" r:id="rId68"/>
    <p:sldId id="398" r:id="rId69"/>
    <p:sldId id="372" r:id="rId70"/>
    <p:sldId id="374" r:id="rId71"/>
    <p:sldId id="375" r:id="rId72"/>
    <p:sldId id="373" r:id="rId73"/>
    <p:sldId id="335" r:id="rId74"/>
    <p:sldId id="284" r:id="rId75"/>
    <p:sldId id="395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NVABLKDbakD6poNVyepg8g==" hashData="qK6wNFI1FQFKPYTMKYunzwmM/80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89277" autoAdjust="0"/>
  </p:normalViewPr>
  <p:slideViewPr>
    <p:cSldViewPr>
      <p:cViewPr>
        <p:scale>
          <a:sx n="90" d="100"/>
          <a:sy n="90" d="100"/>
        </p:scale>
        <p:origin x="-58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emf"/><Relationship Id="rId1" Type="http://schemas.openxmlformats.org/officeDocument/2006/relationships/image" Target="../media/image4.wmf"/><Relationship Id="rId4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4.wmf"/><Relationship Id="rId4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4.wmf"/><Relationship Id="rId4" Type="http://schemas.openxmlformats.org/officeDocument/2006/relationships/image" Target="../media/image5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4.wmf"/><Relationship Id="rId5" Type="http://schemas.openxmlformats.org/officeDocument/2006/relationships/image" Target="../media/image52.emf"/><Relationship Id="rId4" Type="http://schemas.openxmlformats.org/officeDocument/2006/relationships/image" Target="../media/image5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4.wmf"/><Relationship Id="rId5" Type="http://schemas.openxmlformats.org/officeDocument/2006/relationships/image" Target="../media/image5.png"/><Relationship Id="rId4" Type="http://schemas.openxmlformats.org/officeDocument/2006/relationships/image" Target="../media/image5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4.wmf"/><Relationship Id="rId5" Type="http://schemas.openxmlformats.org/officeDocument/2006/relationships/image" Target="../media/image5.png"/><Relationship Id="rId4" Type="http://schemas.openxmlformats.org/officeDocument/2006/relationships/image" Target="../media/image5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4.wmf"/><Relationship Id="rId5" Type="http://schemas.openxmlformats.org/officeDocument/2006/relationships/image" Target="../media/image5.png"/><Relationship Id="rId4" Type="http://schemas.openxmlformats.org/officeDocument/2006/relationships/image" Target="../media/image5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4.wmf"/><Relationship Id="rId5" Type="http://schemas.openxmlformats.org/officeDocument/2006/relationships/image" Target="../media/image5.png"/><Relationship Id="rId4" Type="http://schemas.openxmlformats.org/officeDocument/2006/relationships/image" Target="../media/image52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4.wmf"/><Relationship Id="rId5" Type="http://schemas.openxmlformats.org/officeDocument/2006/relationships/image" Target="../media/image5.png"/><Relationship Id="rId4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4.wmf"/><Relationship Id="rId4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image" Target="../media/image4.w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9.emf"/><Relationship Id="rId1" Type="http://schemas.openxmlformats.org/officeDocument/2006/relationships/image" Target="../media/image4.w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9.emf"/><Relationship Id="rId1" Type="http://schemas.openxmlformats.org/officeDocument/2006/relationships/image" Target="../media/image4.wmf"/><Relationship Id="rId6" Type="http://schemas.openxmlformats.org/officeDocument/2006/relationships/image" Target="../media/image5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9.emf"/><Relationship Id="rId1" Type="http://schemas.openxmlformats.org/officeDocument/2006/relationships/image" Target="../media/image4.wmf"/><Relationship Id="rId6" Type="http://schemas.openxmlformats.org/officeDocument/2006/relationships/image" Target="../media/image5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9.emf"/><Relationship Id="rId1" Type="http://schemas.openxmlformats.org/officeDocument/2006/relationships/image" Target="../media/image4.wmf"/><Relationship Id="rId6" Type="http://schemas.openxmlformats.org/officeDocument/2006/relationships/image" Target="../media/image5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8.emf"/><Relationship Id="rId1" Type="http://schemas.openxmlformats.org/officeDocument/2006/relationships/image" Target="../media/image4.w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8.emf"/><Relationship Id="rId1" Type="http://schemas.openxmlformats.org/officeDocument/2006/relationships/image" Target="../media/image4.wmf"/><Relationship Id="rId5" Type="http://schemas.openxmlformats.org/officeDocument/2006/relationships/image" Target="../media/image40.emf"/><Relationship Id="rId4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87FF7-1145-49D3-A3C2-E6B5D89F9E15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5513D-C543-427D-837F-B769CC577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3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34.126.20.79/flawedquery-hidden.ph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134.126.20.79/flawedquery-hidden.php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unixwiz.net/techtips/sql-injection.htm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5513D-C543-427D-837F-B769CC5774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9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5513D-C543-427D-837F-B769CC57747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5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>
                <a:hlinkClick r:id="rId3"/>
              </a:rPr>
              <a:t>http://134.126.20.79/flawedquery-hidden.php</a:t>
            </a:r>
            <a:endParaRPr lang="en-US" dirty="0" smtClean="0"/>
          </a:p>
          <a:p>
            <a:pPr lvl="3"/>
            <a:r>
              <a:rPr lang="en-US" dirty="0" smtClean="0"/>
              <a:t>Do </a:t>
            </a:r>
            <a:r>
              <a:rPr lang="en-US" b="1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use this link if you are working from home!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5513D-C543-427D-837F-B769CC57747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95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>
                <a:hlinkClick r:id="rId3"/>
              </a:rPr>
              <a:t>http://134.126.20.79/flawedquery-hidden.php</a:t>
            </a:r>
            <a:endParaRPr lang="en-US" dirty="0" smtClean="0"/>
          </a:p>
          <a:p>
            <a:pPr lvl="3"/>
            <a:r>
              <a:rPr lang="en-US" dirty="0" smtClean="0"/>
              <a:t>Do </a:t>
            </a:r>
            <a:r>
              <a:rPr lang="en-US" b="1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use this link if you are working from home!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>
                <a:hlinkClick r:id="rId4"/>
              </a:rPr>
              <a:t>http://unixwiz.net/techtips/sql-injection.html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5513D-C543-427D-837F-B769CC57747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95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5513D-C543-427D-837F-B769CC57747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3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C:\tmp\FVCCut\FVC2002&gt;echo </a:t>
            </a:r>
            <a:r>
              <a:rPr lang="en-US" dirty="0" smtClean="0">
                <a:solidFill>
                  <a:srgbClr val="00CC00"/>
                </a:solidFill>
              </a:rPr>
              <a:t>%APPDATA%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C:\Documents and Settings\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Xunhua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Wang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\Application Data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http://kb.mozillazine.org/Profile_folder_-_Firefox</a:t>
            </a:r>
          </a:p>
          <a:p>
            <a:endParaRPr lang="en-US" dirty="0" smtClean="0"/>
          </a:p>
          <a:p>
            <a:r>
              <a:rPr lang="en-US" dirty="0" smtClean="0"/>
              <a:t>https://addons.mozilla.org/en-us/firefox/addon/sqlite-manager/</a:t>
            </a:r>
          </a:p>
          <a:p>
            <a:r>
              <a:rPr lang="en-US" dirty="0" smtClean="0"/>
              <a:t>https://code.google.com/p/sqlite-manager/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5513D-C543-427D-837F-B769CC57747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88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5513D-C543-427D-837F-B769CC57747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50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same-origin policy</a:t>
            </a:r>
          </a:p>
          <a:p>
            <a:pPr lvl="1"/>
            <a:r>
              <a:rPr lang="en-US" dirty="0" smtClean="0">
                <a:solidFill>
                  <a:srgbClr val="00CC00"/>
                </a:solidFill>
              </a:rPr>
              <a:t>Scripting code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running a web browser (from one site) can read from/write to the content of </a:t>
            </a:r>
            <a:r>
              <a:rPr lang="en-US" dirty="0" smtClean="0">
                <a:solidFill>
                  <a:srgbClr val="FF0000"/>
                </a:solidFill>
              </a:rPr>
              <a:t>another web page</a:t>
            </a:r>
            <a:r>
              <a:rPr lang="en-US" dirty="0" smtClean="0"/>
              <a:t> if both pages have the same “origin”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5513D-C543-427D-837F-B769CC57747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9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2162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2016 Summer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36377"/>
            <a:ext cx="2133600" cy="321623"/>
          </a:xfrm>
        </p:spPr>
        <p:txBody>
          <a:bodyPr/>
          <a:lstStyle/>
          <a:p>
            <a:fld id="{C3AB3648-771C-41B9-8B54-5ED818ABF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8699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2016 Summer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B3648-771C-41B9-8B54-5ED818ABF8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9"/>
            <a:ext cx="799341" cy="533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1066800" cy="572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wangxx@jmu.edu" TargetMode="External"/><Relationship Id="rId4" Type="http://schemas.openxmlformats.org/officeDocument/2006/relationships/hyperlink" Target="http://192.168.100.101/flawedquery-hidden.php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4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4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2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4.wmf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8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4.wmf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3.emf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28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6.png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.png"/><Relationship Id="rId5" Type="http://schemas.openxmlformats.org/officeDocument/2006/relationships/image" Target="../media/image9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4.wmf"/><Relationship Id="rId9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0.emf"/><Relationship Id="rId3" Type="http://schemas.openxmlformats.org/officeDocument/2006/relationships/oleObject" Target="../embeddings/oleObject36.bin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9.e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4.wmf"/><Relationship Id="rId9" Type="http://schemas.openxmlformats.org/officeDocument/2006/relationships/image" Target="../media/image16.wmf"/><Relationship Id="rId1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45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4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addons.mozilla.org/en-us/firefox/addon/sqlite-manager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users.cs.jmu.edu/tjadenbc/Bootcamp/12-WebAppSecurity.pptx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wmf"/><Relationship Id="rId5" Type="http://schemas.openxmlformats.org/officeDocument/2006/relationships/image" Target="../media/image4.wmf"/><Relationship Id="rId4" Type="http://schemas.openxmlformats.org/officeDocument/2006/relationships/oleObject" Target="../embeddings/oleObject46.bin"/><Relationship Id="rId9" Type="http://schemas.openxmlformats.org/officeDocument/2006/relationships/hyperlink" Target="http://www.bankofamerica.com/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44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wmf"/><Relationship Id="rId11" Type="http://schemas.openxmlformats.org/officeDocument/2006/relationships/image" Target="../media/image5.png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8.bin"/><Relationship Id="rId9" Type="http://schemas.openxmlformats.org/officeDocument/2006/relationships/hyperlink" Target="http://www.malicious.com/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4.w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4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s.cs.jmu.edu/wangxx/web/tools/setcookie.html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s.cs.jmu.edu/wangxx/web/tools/setcooki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crypto.cs.jmu.edu/cookies.txt" TargetMode="External"/><Relationship Id="rId2" Type="http://schemas.openxmlformats.org/officeDocument/2006/relationships/hyperlink" Target="http://upe.cs.jmu.edu/activateecho.html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9.bin"/><Relationship Id="rId5" Type="http://schemas.openxmlformats.org/officeDocument/2006/relationships/image" Target="../media/image4.w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58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64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4.w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52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69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5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8.bin"/><Relationship Id="rId5" Type="http://schemas.openxmlformats.org/officeDocument/2006/relationships/image" Target="../media/image4.w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74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5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3.bin"/><Relationship Id="rId5" Type="http://schemas.openxmlformats.org/officeDocument/2006/relationships/image" Target="../media/image4.w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79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5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8.bin"/><Relationship Id="rId5" Type="http://schemas.openxmlformats.org/officeDocument/2006/relationships/image" Target="../media/image4.w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84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5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3.bin"/><Relationship Id="rId5" Type="http://schemas.openxmlformats.org/officeDocument/2006/relationships/image" Target="../media/image4.w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5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89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5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8.bin"/><Relationship Id="rId5" Type="http://schemas.openxmlformats.org/officeDocument/2006/relationships/image" Target="../media/image4.w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2016 Summer Camp – Web Application Security: </a:t>
            </a:r>
            <a:r>
              <a:rPr lang="en-US" sz="3200" dirty="0" smtClean="0"/>
              <a:t>SQL Injection and XSS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2016 Summer Cyber Defense Boot Camp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Before You Start Exercise #1…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follow the instructions of exercise #1 </a:t>
            </a:r>
            <a:r>
              <a:rPr lang="en-US" b="1" dirty="0" smtClean="0">
                <a:solidFill>
                  <a:srgbClr val="FF0000"/>
                </a:solidFill>
              </a:rPr>
              <a:t>without</a:t>
            </a:r>
            <a:r>
              <a:rPr lang="en-US" dirty="0" smtClean="0"/>
              <a:t> understanding SQL</a:t>
            </a:r>
          </a:p>
          <a:p>
            <a:pPr lvl="1"/>
            <a:r>
              <a:rPr lang="en-US" dirty="0" smtClean="0"/>
              <a:t>However, a full understanding of these exercises need some very basic understanding of SQL</a:t>
            </a:r>
          </a:p>
          <a:p>
            <a:r>
              <a:rPr lang="en-US" dirty="0" smtClean="0"/>
              <a:t>Suggestions?</a:t>
            </a:r>
          </a:p>
          <a:p>
            <a:pPr lvl="1"/>
            <a:r>
              <a:rPr lang="en-US" dirty="0" smtClean="0"/>
              <a:t>Follow the instructions to go through the </a:t>
            </a:r>
            <a:r>
              <a:rPr lang="en-US" dirty="0" smtClean="0">
                <a:solidFill>
                  <a:srgbClr val="FF0000"/>
                </a:solidFill>
              </a:rPr>
              <a:t>whole</a:t>
            </a:r>
            <a:r>
              <a:rPr lang="en-US" dirty="0" smtClean="0"/>
              <a:t> exercise first (</a:t>
            </a:r>
            <a:r>
              <a:rPr lang="en-US" b="1" dirty="0" smtClean="0">
                <a:solidFill>
                  <a:srgbClr val="00CC00"/>
                </a:solidFill>
              </a:rPr>
              <a:t>without</a:t>
            </a:r>
            <a:r>
              <a:rPr lang="en-US" dirty="0" smtClean="0">
                <a:solidFill>
                  <a:srgbClr val="00CC00"/>
                </a:solidFill>
              </a:rPr>
              <a:t> asking any questions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Come back to revisit the instructions later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11174"/>
            <a:ext cx="4648200" cy="317062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Open your web browser and visit this page: </a:t>
            </a:r>
            <a:r>
              <a:rPr lang="en-US" dirty="0" smtClean="0">
                <a:hlinkClick r:id="rId4"/>
              </a:rPr>
              <a:t>http</a:t>
            </a:r>
            <a:r>
              <a:rPr lang="en-US" sz="4400" dirty="0" smtClean="0">
                <a:solidFill>
                  <a:srgbClr val="FF0000"/>
                </a:solidFill>
                <a:hlinkClick r:id="rId4"/>
              </a:rPr>
              <a:t>s</a:t>
            </a:r>
            <a:r>
              <a:rPr lang="en-US" dirty="0" smtClean="0">
                <a:hlinkClick r:id="rId4"/>
              </a:rPr>
              <a:t>://crypto.cs.jmu.edu/flawedquery-hidden.php</a:t>
            </a:r>
            <a:endParaRPr lang="en-US" dirty="0" smtClean="0"/>
          </a:p>
          <a:p>
            <a:pPr lvl="1"/>
            <a:r>
              <a:rPr lang="en-US" dirty="0" smtClean="0"/>
              <a:t>Type in </a:t>
            </a:r>
            <a:r>
              <a:rPr lang="en-US" dirty="0" smtClean="0">
                <a:hlinkClick r:id="rId5"/>
              </a:rPr>
              <a:t>wangxx@jmu.edu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5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71264" cy="591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2667000"/>
            <a:ext cx="2590800" cy="6096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00117" cy="593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3195858"/>
            <a:ext cx="5257800" cy="1528542"/>
          </a:xfrm>
          <a:prstGeom prst="roundRect">
            <a:avLst/>
          </a:prstGeom>
          <a:noFill/>
          <a:ln w="254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00200" y="6248400"/>
            <a:ext cx="7162800" cy="42407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sym typeface="Wingdings 2"/>
              </a:rPr>
              <a:t></a:t>
            </a:r>
            <a:r>
              <a:rPr lang="en-US" sz="3200" dirty="0" smtClean="0">
                <a:solidFill>
                  <a:srgbClr val="FF0000"/>
                </a:solidFill>
              </a:rPr>
              <a:t>A </a:t>
            </a:r>
            <a:r>
              <a:rPr lang="en-US" sz="3200" dirty="0">
                <a:solidFill>
                  <a:srgbClr val="FF0000"/>
                </a:solidFill>
              </a:rPr>
              <a:t>normal web application, </a:t>
            </a:r>
            <a:r>
              <a:rPr lang="en-US" sz="3200" dirty="0" smtClean="0">
                <a:solidFill>
                  <a:srgbClr val="FF0000"/>
                </a:solidFill>
              </a:rPr>
              <a:t>right, right?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5410200"/>
            <a:ext cx="8305800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sym typeface="Wingdings 2"/>
              </a:rPr>
              <a:t></a:t>
            </a:r>
            <a:r>
              <a:rPr lang="en-US" sz="2800" dirty="0" smtClean="0">
                <a:solidFill>
                  <a:schemeClr val="tx1"/>
                </a:solidFill>
              </a:rPr>
              <a:t>Use a given email address to look up user information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267200" y="2286000"/>
            <a:ext cx="4114800" cy="83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sym typeface="Wingdings 2"/>
              </a:rPr>
              <a:t></a:t>
            </a:r>
            <a:r>
              <a:rPr lang="en-US" sz="3200" dirty="0" smtClean="0">
                <a:solidFill>
                  <a:srgbClr val="FF0000"/>
                </a:solidFill>
              </a:rPr>
              <a:t>What does this web application do?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 you “hack” into it?</a:t>
            </a:r>
          </a:p>
          <a:p>
            <a:r>
              <a:rPr lang="en-US" b="1" dirty="0" smtClean="0">
                <a:solidFill>
                  <a:srgbClr val="00CC00"/>
                </a:solidFill>
              </a:rPr>
              <a:t>What do you mean by hacking?</a:t>
            </a:r>
          </a:p>
          <a:p>
            <a:pPr lvl="1"/>
            <a:r>
              <a:rPr lang="en-US" dirty="0" smtClean="0"/>
              <a:t>Get information that you are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supposed to get (through normal query)</a:t>
            </a:r>
          </a:p>
          <a:p>
            <a:endParaRPr lang="en-US" dirty="0" smtClean="0"/>
          </a:p>
          <a:p>
            <a:r>
              <a:rPr lang="en-US" dirty="0" smtClean="0"/>
              <a:t>Wait…</a:t>
            </a:r>
          </a:p>
          <a:p>
            <a:pPr lvl="1"/>
            <a:r>
              <a:rPr lang="en-US" dirty="0" smtClean="0"/>
              <a:t>Is this </a:t>
            </a:r>
            <a:r>
              <a:rPr lang="en-US" b="1" dirty="0" smtClean="0">
                <a:solidFill>
                  <a:srgbClr val="FF0000"/>
                </a:solidFill>
              </a:rPr>
              <a:t>specific</a:t>
            </a:r>
            <a:r>
              <a:rPr lang="en-US" dirty="0" smtClean="0"/>
              <a:t> web application vulnerable/insecure?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CC00"/>
                </a:solidFill>
              </a:rPr>
              <a:t>How?</a:t>
            </a:r>
          </a:p>
          <a:p>
            <a:pPr lvl="1"/>
            <a:endParaRPr lang="en-US" dirty="0" smtClean="0"/>
          </a:p>
          <a:p>
            <a:pPr>
              <a:tabLst>
                <a:tab pos="4227513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00400" y="5486400"/>
            <a:ext cx="5105400" cy="106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We need to make some guesses first…</a:t>
            </a:r>
          </a:p>
        </p:txBody>
      </p:sp>
    </p:spTree>
    <p:extLst>
      <p:ext uri="{BB962C8B-B14F-4D97-AF65-F5344CB8AC3E}">
        <p14:creationId xmlns:p14="http://schemas.microsoft.com/office/powerpoint/2010/main" val="11166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4" name="Picture 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25559"/>
            <a:ext cx="1470027" cy="1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the Scene: Let’s Guess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679376"/>
              </p:ext>
            </p:extLst>
          </p:nvPr>
        </p:nvGraphicFramePr>
        <p:xfrm>
          <a:off x="1981200" y="2391935"/>
          <a:ext cx="1828800" cy="138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5" name="VISIO" r:id="rId4" imgW="1416901" imgH="1076571" progId="Visio.Drawing.11">
                  <p:embed/>
                </p:oleObj>
              </mc:Choice>
              <mc:Fallback>
                <p:oleObj name="VISIO" r:id="rId4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91935"/>
                        <a:ext cx="1828800" cy="1388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j01953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9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781294"/>
              </p:ext>
            </p:extLst>
          </p:nvPr>
        </p:nvGraphicFramePr>
        <p:xfrm>
          <a:off x="4638770" y="2081769"/>
          <a:ext cx="2974975" cy="451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6" name="Visio" r:id="rId7" imgW="4279608" imgH="6507083" progId="Visio.Drawing.11">
                  <p:embed/>
                </p:oleObj>
              </mc:Choice>
              <mc:Fallback>
                <p:oleObj name="Visio" r:id="rId7" imgW="4279608" imgH="650708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770" y="2081769"/>
                        <a:ext cx="2974975" cy="451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789516"/>
              </p:ext>
            </p:extLst>
          </p:nvPr>
        </p:nvGraphicFramePr>
        <p:xfrm>
          <a:off x="7613745" y="2667103"/>
          <a:ext cx="1309688" cy="534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7" name="VISIO" r:id="rId9" imgW="2617470" imgH="1069086" progId="Visio.Drawing.11">
                  <p:embed/>
                </p:oleObj>
              </mc:Choice>
              <mc:Fallback>
                <p:oleObj name="VISIO" r:id="rId9" imgW="2617470" imgH="10690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745" y="2667103"/>
                        <a:ext cx="1309688" cy="534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20666873"/>
              </p:ext>
            </p:extLst>
          </p:nvPr>
        </p:nvGraphicFramePr>
        <p:xfrm>
          <a:off x="3962400" y="2105025"/>
          <a:ext cx="1130300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" name="Visio" r:id="rId11" imgW="670021" imgH="1314169" progId="Visio.Drawing.11">
                  <p:embed/>
                </p:oleObj>
              </mc:Choice>
              <mc:Fallback>
                <p:oleObj name="Visio" r:id="rId11" imgW="670021" imgH="131416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05025"/>
                        <a:ext cx="1130300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41200442"/>
              </p:ext>
            </p:extLst>
          </p:nvPr>
        </p:nvGraphicFramePr>
        <p:xfrm>
          <a:off x="6518275" y="2030413"/>
          <a:ext cx="1296988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" name="Visio" r:id="rId13" imgW="766316" imgH="1302822" progId="Visio.Drawing.11">
                  <p:embed/>
                </p:oleObj>
              </mc:Choice>
              <mc:Fallback>
                <p:oleObj name="Visio" r:id="rId13" imgW="766316" imgH="1302822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2030413"/>
                        <a:ext cx="1296988" cy="202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5"/>
          <p:cNvSpPr/>
          <p:nvPr/>
        </p:nvSpPr>
        <p:spPr>
          <a:xfrm>
            <a:off x="1760561" y="2415654"/>
            <a:ext cx="3630305" cy="750627"/>
          </a:xfrm>
          <a:custGeom>
            <a:avLst/>
            <a:gdLst>
              <a:gd name="connsiteX0" fmla="*/ 0 w 3630305"/>
              <a:gd name="connsiteY0" fmla="*/ 0 h 750627"/>
              <a:gd name="connsiteX1" fmla="*/ 928048 w 3630305"/>
              <a:gd name="connsiteY1" fmla="*/ 600501 h 750627"/>
              <a:gd name="connsiteX2" fmla="*/ 3630305 w 3630305"/>
              <a:gd name="connsiteY2" fmla="*/ 750627 h 7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305" h="750627">
                <a:moveTo>
                  <a:pt x="0" y="0"/>
                </a:moveTo>
                <a:cubicBezTo>
                  <a:pt x="161498" y="237698"/>
                  <a:pt x="322997" y="475396"/>
                  <a:pt x="928048" y="600501"/>
                </a:cubicBezTo>
                <a:cubicBezTo>
                  <a:pt x="1533099" y="725606"/>
                  <a:pt x="2581702" y="738116"/>
                  <a:pt x="3630305" y="750627"/>
                </a:cubicBezTo>
              </a:path>
            </a:pathLst>
          </a:custGeom>
          <a:noFill/>
          <a:ln w="38100">
            <a:solidFill>
              <a:srgbClr val="00CC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7467601" y="4419600"/>
            <a:ext cx="1219200" cy="10668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SSN, CCN,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DOB, HA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743200" y="1447800"/>
            <a:ext cx="1981200" cy="412750"/>
          </a:xfrm>
          <a:prstGeom prst="wedgeRoundRectCallout">
            <a:avLst>
              <a:gd name="adj1" fmla="val 9405"/>
              <a:gd name="adj2" fmla="val 362341"/>
              <a:gd name="adj3" fmla="val 16667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wangxx@jmu.edu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823044" y="1622425"/>
            <a:ext cx="2101755" cy="412750"/>
          </a:xfrm>
          <a:prstGeom prst="wedgeRoundRectCallout">
            <a:avLst>
              <a:gd name="adj1" fmla="val 47601"/>
              <a:gd name="adj2" fmla="val 236293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“A SQL statement”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896303" y="2833482"/>
            <a:ext cx="2428176" cy="1675456"/>
          </a:xfrm>
          <a:custGeom>
            <a:avLst/>
            <a:gdLst>
              <a:gd name="connsiteX0" fmla="*/ 0 w 2428176"/>
              <a:gd name="connsiteY0" fmla="*/ 225028 h 1675456"/>
              <a:gd name="connsiteX1" fmla="*/ 1072056 w 2428176"/>
              <a:gd name="connsiteY1" fmla="*/ 225028 h 1675456"/>
              <a:gd name="connsiteX2" fmla="*/ 2427890 w 2428176"/>
              <a:gd name="connsiteY2" fmla="*/ 83139 h 1675456"/>
              <a:gd name="connsiteX3" fmla="*/ 1166649 w 2428176"/>
              <a:gd name="connsiteY3" fmla="*/ 1675456 h 167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8176" h="1675456">
                <a:moveTo>
                  <a:pt x="0" y="225028"/>
                </a:moveTo>
                <a:cubicBezTo>
                  <a:pt x="333704" y="236852"/>
                  <a:pt x="667408" y="248676"/>
                  <a:pt x="1072056" y="225028"/>
                </a:cubicBezTo>
                <a:cubicBezTo>
                  <a:pt x="1476704" y="201380"/>
                  <a:pt x="2412125" y="-158599"/>
                  <a:pt x="2427890" y="83139"/>
                </a:cubicBezTo>
                <a:cubicBezTo>
                  <a:pt x="2443656" y="324877"/>
                  <a:pt x="1805152" y="1000166"/>
                  <a:pt x="1166649" y="1675456"/>
                </a:cubicBezTo>
              </a:path>
            </a:pathLst>
          </a:custGeom>
          <a:noFill/>
          <a:ln w="4445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14400" y="5181600"/>
            <a:ext cx="419100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What does the SQL statement look like?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flipV="1">
            <a:off x="5854890" y="2590799"/>
            <a:ext cx="1917510" cy="457199"/>
          </a:xfrm>
          <a:custGeom>
            <a:avLst/>
            <a:gdLst>
              <a:gd name="connsiteX0" fmla="*/ 1419367 w 1419367"/>
              <a:gd name="connsiteY0" fmla="*/ 0 h 1173708"/>
              <a:gd name="connsiteX1" fmla="*/ 1310185 w 1419367"/>
              <a:gd name="connsiteY1" fmla="*/ 13648 h 1173708"/>
              <a:gd name="connsiteX2" fmla="*/ 1187355 w 1419367"/>
              <a:gd name="connsiteY2" fmla="*/ 54591 h 1173708"/>
              <a:gd name="connsiteX3" fmla="*/ 1146411 w 1419367"/>
              <a:gd name="connsiteY3" fmla="*/ 68239 h 1173708"/>
              <a:gd name="connsiteX4" fmla="*/ 1064525 w 1419367"/>
              <a:gd name="connsiteY4" fmla="*/ 109182 h 1173708"/>
              <a:gd name="connsiteX5" fmla="*/ 1009934 w 1419367"/>
              <a:gd name="connsiteY5" fmla="*/ 122830 h 1173708"/>
              <a:gd name="connsiteX6" fmla="*/ 859809 w 1419367"/>
              <a:gd name="connsiteY6" fmla="*/ 163773 h 1173708"/>
              <a:gd name="connsiteX7" fmla="*/ 723331 w 1419367"/>
              <a:gd name="connsiteY7" fmla="*/ 232012 h 1173708"/>
              <a:gd name="connsiteX8" fmla="*/ 668740 w 1419367"/>
              <a:gd name="connsiteY8" fmla="*/ 259308 h 1173708"/>
              <a:gd name="connsiteX9" fmla="*/ 600501 w 1419367"/>
              <a:gd name="connsiteY9" fmla="*/ 272955 h 1173708"/>
              <a:gd name="connsiteX10" fmla="*/ 532262 w 1419367"/>
              <a:gd name="connsiteY10" fmla="*/ 327546 h 1173708"/>
              <a:gd name="connsiteX11" fmla="*/ 477671 w 1419367"/>
              <a:gd name="connsiteY11" fmla="*/ 354842 h 1173708"/>
              <a:gd name="connsiteX12" fmla="*/ 395785 w 1419367"/>
              <a:gd name="connsiteY12" fmla="*/ 423081 h 1173708"/>
              <a:gd name="connsiteX13" fmla="*/ 300250 w 1419367"/>
              <a:gd name="connsiteY13" fmla="*/ 545911 h 1173708"/>
              <a:gd name="connsiteX14" fmla="*/ 259307 w 1419367"/>
              <a:gd name="connsiteY14" fmla="*/ 586854 h 1173708"/>
              <a:gd name="connsiteX15" fmla="*/ 218364 w 1419367"/>
              <a:gd name="connsiteY15" fmla="*/ 696036 h 1173708"/>
              <a:gd name="connsiteX16" fmla="*/ 204716 w 1419367"/>
              <a:gd name="connsiteY16" fmla="*/ 736979 h 1173708"/>
              <a:gd name="connsiteX17" fmla="*/ 177420 w 1419367"/>
              <a:gd name="connsiteY17" fmla="*/ 791570 h 1173708"/>
              <a:gd name="connsiteX18" fmla="*/ 163773 w 1419367"/>
              <a:gd name="connsiteY18" fmla="*/ 832514 h 1173708"/>
              <a:gd name="connsiteX19" fmla="*/ 136477 w 1419367"/>
              <a:gd name="connsiteY19" fmla="*/ 873457 h 1173708"/>
              <a:gd name="connsiteX20" fmla="*/ 122829 w 1419367"/>
              <a:gd name="connsiteY20" fmla="*/ 914400 h 1173708"/>
              <a:gd name="connsiteX21" fmla="*/ 95534 w 1419367"/>
              <a:gd name="connsiteY21" fmla="*/ 955343 h 1173708"/>
              <a:gd name="connsiteX22" fmla="*/ 68238 w 1419367"/>
              <a:gd name="connsiteY22" fmla="*/ 1037230 h 1173708"/>
              <a:gd name="connsiteX23" fmla="*/ 13647 w 1419367"/>
              <a:gd name="connsiteY23" fmla="*/ 1132764 h 1173708"/>
              <a:gd name="connsiteX24" fmla="*/ 0 w 1419367"/>
              <a:gd name="connsiteY24" fmla="*/ 1173708 h 11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9367" h="1173708">
                <a:moveTo>
                  <a:pt x="1419367" y="0"/>
                </a:moveTo>
                <a:cubicBezTo>
                  <a:pt x="1382973" y="4549"/>
                  <a:pt x="1345887" y="5247"/>
                  <a:pt x="1310185" y="13648"/>
                </a:cubicBezTo>
                <a:cubicBezTo>
                  <a:pt x="1268174" y="23533"/>
                  <a:pt x="1228298" y="40943"/>
                  <a:pt x="1187355" y="54591"/>
                </a:cubicBezTo>
                <a:cubicBezTo>
                  <a:pt x="1173707" y="59140"/>
                  <a:pt x="1159278" y="61805"/>
                  <a:pt x="1146411" y="68239"/>
                </a:cubicBezTo>
                <a:cubicBezTo>
                  <a:pt x="1119116" y="81887"/>
                  <a:pt x="1092859" y="97848"/>
                  <a:pt x="1064525" y="109182"/>
                </a:cubicBezTo>
                <a:cubicBezTo>
                  <a:pt x="1047110" y="116148"/>
                  <a:pt x="1027900" y="117440"/>
                  <a:pt x="1009934" y="122830"/>
                </a:cubicBezTo>
                <a:cubicBezTo>
                  <a:pt x="871415" y="164386"/>
                  <a:pt x="984176" y="138901"/>
                  <a:pt x="859809" y="163773"/>
                </a:cubicBezTo>
                <a:cubicBezTo>
                  <a:pt x="783624" y="214563"/>
                  <a:pt x="847488" y="175577"/>
                  <a:pt x="723331" y="232012"/>
                </a:cubicBezTo>
                <a:cubicBezTo>
                  <a:pt x="704810" y="240431"/>
                  <a:pt x="688041" y="252874"/>
                  <a:pt x="668740" y="259308"/>
                </a:cubicBezTo>
                <a:cubicBezTo>
                  <a:pt x="646734" y="266643"/>
                  <a:pt x="623247" y="268406"/>
                  <a:pt x="600501" y="272955"/>
                </a:cubicBezTo>
                <a:cubicBezTo>
                  <a:pt x="577755" y="291152"/>
                  <a:pt x="556499" y="311388"/>
                  <a:pt x="532262" y="327546"/>
                </a:cubicBezTo>
                <a:cubicBezTo>
                  <a:pt x="515334" y="338831"/>
                  <a:pt x="495335" y="344748"/>
                  <a:pt x="477671" y="354842"/>
                </a:cubicBezTo>
                <a:cubicBezTo>
                  <a:pt x="433337" y="380176"/>
                  <a:pt x="433420" y="385446"/>
                  <a:pt x="395785" y="423081"/>
                </a:cubicBezTo>
                <a:cubicBezTo>
                  <a:pt x="369930" y="500645"/>
                  <a:pt x="392309" y="453852"/>
                  <a:pt x="300250" y="545911"/>
                </a:cubicBezTo>
                <a:lnTo>
                  <a:pt x="259307" y="586854"/>
                </a:lnTo>
                <a:cubicBezTo>
                  <a:pt x="232976" y="718508"/>
                  <a:pt x="265220" y="602324"/>
                  <a:pt x="218364" y="696036"/>
                </a:cubicBezTo>
                <a:cubicBezTo>
                  <a:pt x="211930" y="708903"/>
                  <a:pt x="210383" y="723756"/>
                  <a:pt x="204716" y="736979"/>
                </a:cubicBezTo>
                <a:cubicBezTo>
                  <a:pt x="196702" y="755679"/>
                  <a:pt x="185434" y="772870"/>
                  <a:pt x="177420" y="791570"/>
                </a:cubicBezTo>
                <a:cubicBezTo>
                  <a:pt x="171753" y="804793"/>
                  <a:pt x="170207" y="819647"/>
                  <a:pt x="163773" y="832514"/>
                </a:cubicBezTo>
                <a:cubicBezTo>
                  <a:pt x="156438" y="847185"/>
                  <a:pt x="143813" y="858786"/>
                  <a:pt x="136477" y="873457"/>
                </a:cubicBezTo>
                <a:cubicBezTo>
                  <a:pt x="130043" y="886324"/>
                  <a:pt x="129263" y="901533"/>
                  <a:pt x="122829" y="914400"/>
                </a:cubicBezTo>
                <a:cubicBezTo>
                  <a:pt x="115494" y="929071"/>
                  <a:pt x="102196" y="940354"/>
                  <a:pt x="95534" y="955343"/>
                </a:cubicBezTo>
                <a:cubicBezTo>
                  <a:pt x="83849" y="981635"/>
                  <a:pt x="81105" y="1011495"/>
                  <a:pt x="68238" y="1037230"/>
                </a:cubicBezTo>
                <a:cubicBezTo>
                  <a:pt x="33608" y="1106492"/>
                  <a:pt x="52228" y="1074893"/>
                  <a:pt x="13647" y="1132764"/>
                </a:cubicBezTo>
                <a:lnTo>
                  <a:pt x="0" y="1173708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769290" y="2934268"/>
            <a:ext cx="1688910" cy="1405720"/>
          </a:xfrm>
          <a:custGeom>
            <a:avLst/>
            <a:gdLst>
              <a:gd name="connsiteX0" fmla="*/ 1228298 w 1228298"/>
              <a:gd name="connsiteY0" fmla="*/ 0 h 1119116"/>
              <a:gd name="connsiteX1" fmla="*/ 0 w 1228298"/>
              <a:gd name="connsiteY1" fmla="*/ 1119116 h 111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298" h="1119116">
                <a:moveTo>
                  <a:pt x="1228298" y="0"/>
                </a:moveTo>
                <a:lnTo>
                  <a:pt x="0" y="1119116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16660" y="3866799"/>
            <a:ext cx="192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CC00"/>
                </a:solidFill>
              </a:rPr>
              <a:t>crypto.cs.jmu.edu</a:t>
            </a:r>
            <a:endParaRPr lang="en-US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9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46238" cy="582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6019800" y="2362200"/>
            <a:ext cx="1981200" cy="412750"/>
          </a:xfrm>
          <a:prstGeom prst="wedgeRoundRectCallout">
            <a:avLst>
              <a:gd name="adj1" fmla="val -97369"/>
              <a:gd name="adj2" fmla="val -31138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wangxx@jmu.edu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25559"/>
            <a:ext cx="1470027" cy="1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Behind the Scene: </a:t>
            </a:r>
            <a:r>
              <a:rPr lang="en-US" dirty="0" smtClean="0"/>
              <a:t>Let’s Guess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950599"/>
              </p:ext>
            </p:extLst>
          </p:nvPr>
        </p:nvGraphicFramePr>
        <p:xfrm>
          <a:off x="1981200" y="2391935"/>
          <a:ext cx="1828800" cy="138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7" name="VISIO" r:id="rId4" imgW="1416901" imgH="1076571" progId="Visio.Drawing.11">
                  <p:embed/>
                </p:oleObj>
              </mc:Choice>
              <mc:Fallback>
                <p:oleObj name="VISIO" r:id="rId4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91935"/>
                        <a:ext cx="1828800" cy="1388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j01953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9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251675"/>
              </p:ext>
            </p:extLst>
          </p:nvPr>
        </p:nvGraphicFramePr>
        <p:xfrm>
          <a:off x="4638770" y="2081769"/>
          <a:ext cx="2974975" cy="451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8" name="Visio" r:id="rId7" imgW="4279608" imgH="6507083" progId="Visio.Drawing.11">
                  <p:embed/>
                </p:oleObj>
              </mc:Choice>
              <mc:Fallback>
                <p:oleObj name="Visio" r:id="rId7" imgW="4279608" imgH="650708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770" y="2081769"/>
                        <a:ext cx="2974975" cy="451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594907"/>
              </p:ext>
            </p:extLst>
          </p:nvPr>
        </p:nvGraphicFramePr>
        <p:xfrm>
          <a:off x="7613745" y="2667103"/>
          <a:ext cx="1309688" cy="534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9" name="VISIO" r:id="rId9" imgW="2617470" imgH="1069086" progId="Visio.Drawing.11">
                  <p:embed/>
                </p:oleObj>
              </mc:Choice>
              <mc:Fallback>
                <p:oleObj name="VISIO" r:id="rId9" imgW="2617470" imgH="10690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745" y="2667103"/>
                        <a:ext cx="1309688" cy="534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>
          <a:xfrm flipV="1">
            <a:off x="5854890" y="2590799"/>
            <a:ext cx="1917510" cy="457199"/>
          </a:xfrm>
          <a:custGeom>
            <a:avLst/>
            <a:gdLst>
              <a:gd name="connsiteX0" fmla="*/ 1419367 w 1419367"/>
              <a:gd name="connsiteY0" fmla="*/ 0 h 1173708"/>
              <a:gd name="connsiteX1" fmla="*/ 1310185 w 1419367"/>
              <a:gd name="connsiteY1" fmla="*/ 13648 h 1173708"/>
              <a:gd name="connsiteX2" fmla="*/ 1187355 w 1419367"/>
              <a:gd name="connsiteY2" fmla="*/ 54591 h 1173708"/>
              <a:gd name="connsiteX3" fmla="*/ 1146411 w 1419367"/>
              <a:gd name="connsiteY3" fmla="*/ 68239 h 1173708"/>
              <a:gd name="connsiteX4" fmla="*/ 1064525 w 1419367"/>
              <a:gd name="connsiteY4" fmla="*/ 109182 h 1173708"/>
              <a:gd name="connsiteX5" fmla="*/ 1009934 w 1419367"/>
              <a:gd name="connsiteY5" fmla="*/ 122830 h 1173708"/>
              <a:gd name="connsiteX6" fmla="*/ 859809 w 1419367"/>
              <a:gd name="connsiteY6" fmla="*/ 163773 h 1173708"/>
              <a:gd name="connsiteX7" fmla="*/ 723331 w 1419367"/>
              <a:gd name="connsiteY7" fmla="*/ 232012 h 1173708"/>
              <a:gd name="connsiteX8" fmla="*/ 668740 w 1419367"/>
              <a:gd name="connsiteY8" fmla="*/ 259308 h 1173708"/>
              <a:gd name="connsiteX9" fmla="*/ 600501 w 1419367"/>
              <a:gd name="connsiteY9" fmla="*/ 272955 h 1173708"/>
              <a:gd name="connsiteX10" fmla="*/ 532262 w 1419367"/>
              <a:gd name="connsiteY10" fmla="*/ 327546 h 1173708"/>
              <a:gd name="connsiteX11" fmla="*/ 477671 w 1419367"/>
              <a:gd name="connsiteY11" fmla="*/ 354842 h 1173708"/>
              <a:gd name="connsiteX12" fmla="*/ 395785 w 1419367"/>
              <a:gd name="connsiteY12" fmla="*/ 423081 h 1173708"/>
              <a:gd name="connsiteX13" fmla="*/ 300250 w 1419367"/>
              <a:gd name="connsiteY13" fmla="*/ 545911 h 1173708"/>
              <a:gd name="connsiteX14" fmla="*/ 259307 w 1419367"/>
              <a:gd name="connsiteY14" fmla="*/ 586854 h 1173708"/>
              <a:gd name="connsiteX15" fmla="*/ 218364 w 1419367"/>
              <a:gd name="connsiteY15" fmla="*/ 696036 h 1173708"/>
              <a:gd name="connsiteX16" fmla="*/ 204716 w 1419367"/>
              <a:gd name="connsiteY16" fmla="*/ 736979 h 1173708"/>
              <a:gd name="connsiteX17" fmla="*/ 177420 w 1419367"/>
              <a:gd name="connsiteY17" fmla="*/ 791570 h 1173708"/>
              <a:gd name="connsiteX18" fmla="*/ 163773 w 1419367"/>
              <a:gd name="connsiteY18" fmla="*/ 832514 h 1173708"/>
              <a:gd name="connsiteX19" fmla="*/ 136477 w 1419367"/>
              <a:gd name="connsiteY19" fmla="*/ 873457 h 1173708"/>
              <a:gd name="connsiteX20" fmla="*/ 122829 w 1419367"/>
              <a:gd name="connsiteY20" fmla="*/ 914400 h 1173708"/>
              <a:gd name="connsiteX21" fmla="*/ 95534 w 1419367"/>
              <a:gd name="connsiteY21" fmla="*/ 955343 h 1173708"/>
              <a:gd name="connsiteX22" fmla="*/ 68238 w 1419367"/>
              <a:gd name="connsiteY22" fmla="*/ 1037230 h 1173708"/>
              <a:gd name="connsiteX23" fmla="*/ 13647 w 1419367"/>
              <a:gd name="connsiteY23" fmla="*/ 1132764 h 1173708"/>
              <a:gd name="connsiteX24" fmla="*/ 0 w 1419367"/>
              <a:gd name="connsiteY24" fmla="*/ 1173708 h 11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9367" h="1173708">
                <a:moveTo>
                  <a:pt x="1419367" y="0"/>
                </a:moveTo>
                <a:cubicBezTo>
                  <a:pt x="1382973" y="4549"/>
                  <a:pt x="1345887" y="5247"/>
                  <a:pt x="1310185" y="13648"/>
                </a:cubicBezTo>
                <a:cubicBezTo>
                  <a:pt x="1268174" y="23533"/>
                  <a:pt x="1228298" y="40943"/>
                  <a:pt x="1187355" y="54591"/>
                </a:cubicBezTo>
                <a:cubicBezTo>
                  <a:pt x="1173707" y="59140"/>
                  <a:pt x="1159278" y="61805"/>
                  <a:pt x="1146411" y="68239"/>
                </a:cubicBezTo>
                <a:cubicBezTo>
                  <a:pt x="1119116" y="81887"/>
                  <a:pt x="1092859" y="97848"/>
                  <a:pt x="1064525" y="109182"/>
                </a:cubicBezTo>
                <a:cubicBezTo>
                  <a:pt x="1047110" y="116148"/>
                  <a:pt x="1027900" y="117440"/>
                  <a:pt x="1009934" y="122830"/>
                </a:cubicBezTo>
                <a:cubicBezTo>
                  <a:pt x="871415" y="164386"/>
                  <a:pt x="984176" y="138901"/>
                  <a:pt x="859809" y="163773"/>
                </a:cubicBezTo>
                <a:cubicBezTo>
                  <a:pt x="783624" y="214563"/>
                  <a:pt x="847488" y="175577"/>
                  <a:pt x="723331" y="232012"/>
                </a:cubicBezTo>
                <a:cubicBezTo>
                  <a:pt x="704810" y="240431"/>
                  <a:pt x="688041" y="252874"/>
                  <a:pt x="668740" y="259308"/>
                </a:cubicBezTo>
                <a:cubicBezTo>
                  <a:pt x="646734" y="266643"/>
                  <a:pt x="623247" y="268406"/>
                  <a:pt x="600501" y="272955"/>
                </a:cubicBezTo>
                <a:cubicBezTo>
                  <a:pt x="577755" y="291152"/>
                  <a:pt x="556499" y="311388"/>
                  <a:pt x="532262" y="327546"/>
                </a:cubicBezTo>
                <a:cubicBezTo>
                  <a:pt x="515334" y="338831"/>
                  <a:pt x="495335" y="344748"/>
                  <a:pt x="477671" y="354842"/>
                </a:cubicBezTo>
                <a:cubicBezTo>
                  <a:pt x="433337" y="380176"/>
                  <a:pt x="433420" y="385446"/>
                  <a:pt x="395785" y="423081"/>
                </a:cubicBezTo>
                <a:cubicBezTo>
                  <a:pt x="369930" y="500645"/>
                  <a:pt x="392309" y="453852"/>
                  <a:pt x="300250" y="545911"/>
                </a:cubicBezTo>
                <a:lnTo>
                  <a:pt x="259307" y="586854"/>
                </a:lnTo>
                <a:cubicBezTo>
                  <a:pt x="232976" y="718508"/>
                  <a:pt x="265220" y="602324"/>
                  <a:pt x="218364" y="696036"/>
                </a:cubicBezTo>
                <a:cubicBezTo>
                  <a:pt x="211930" y="708903"/>
                  <a:pt x="210383" y="723756"/>
                  <a:pt x="204716" y="736979"/>
                </a:cubicBezTo>
                <a:cubicBezTo>
                  <a:pt x="196702" y="755679"/>
                  <a:pt x="185434" y="772870"/>
                  <a:pt x="177420" y="791570"/>
                </a:cubicBezTo>
                <a:cubicBezTo>
                  <a:pt x="171753" y="804793"/>
                  <a:pt x="170207" y="819647"/>
                  <a:pt x="163773" y="832514"/>
                </a:cubicBezTo>
                <a:cubicBezTo>
                  <a:pt x="156438" y="847185"/>
                  <a:pt x="143813" y="858786"/>
                  <a:pt x="136477" y="873457"/>
                </a:cubicBezTo>
                <a:cubicBezTo>
                  <a:pt x="130043" y="886324"/>
                  <a:pt x="129263" y="901533"/>
                  <a:pt x="122829" y="914400"/>
                </a:cubicBezTo>
                <a:cubicBezTo>
                  <a:pt x="115494" y="929071"/>
                  <a:pt x="102196" y="940354"/>
                  <a:pt x="95534" y="955343"/>
                </a:cubicBezTo>
                <a:cubicBezTo>
                  <a:pt x="83849" y="981635"/>
                  <a:pt x="81105" y="1011495"/>
                  <a:pt x="68238" y="1037230"/>
                </a:cubicBezTo>
                <a:cubicBezTo>
                  <a:pt x="33608" y="1106492"/>
                  <a:pt x="52228" y="1074893"/>
                  <a:pt x="13647" y="1132764"/>
                </a:cubicBezTo>
                <a:lnTo>
                  <a:pt x="0" y="1173708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769290" y="2934268"/>
            <a:ext cx="1688910" cy="1405720"/>
          </a:xfrm>
          <a:custGeom>
            <a:avLst/>
            <a:gdLst>
              <a:gd name="connsiteX0" fmla="*/ 1228298 w 1228298"/>
              <a:gd name="connsiteY0" fmla="*/ 0 h 1119116"/>
              <a:gd name="connsiteX1" fmla="*/ 0 w 1228298"/>
              <a:gd name="connsiteY1" fmla="*/ 1119116 h 111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298" h="1119116">
                <a:moveTo>
                  <a:pt x="1228298" y="0"/>
                </a:moveTo>
                <a:lnTo>
                  <a:pt x="0" y="1119116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31182860"/>
              </p:ext>
            </p:extLst>
          </p:nvPr>
        </p:nvGraphicFramePr>
        <p:xfrm>
          <a:off x="3962400" y="2105025"/>
          <a:ext cx="1130300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0" name="Visio" r:id="rId11" imgW="670021" imgH="1314169" progId="Visio.Drawing.11">
                  <p:embed/>
                </p:oleObj>
              </mc:Choice>
              <mc:Fallback>
                <p:oleObj name="Visio" r:id="rId11" imgW="670021" imgH="131416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05025"/>
                        <a:ext cx="1130300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45426977"/>
              </p:ext>
            </p:extLst>
          </p:nvPr>
        </p:nvGraphicFramePr>
        <p:xfrm>
          <a:off x="6518275" y="2030413"/>
          <a:ext cx="1296988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1" name="Visio" r:id="rId13" imgW="766316" imgH="1302822" progId="Visio.Drawing.11">
                  <p:embed/>
                </p:oleObj>
              </mc:Choice>
              <mc:Fallback>
                <p:oleObj name="Visio" r:id="rId13" imgW="766316" imgH="1302822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2030413"/>
                        <a:ext cx="1296988" cy="202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5"/>
          <p:cNvSpPr/>
          <p:nvPr/>
        </p:nvSpPr>
        <p:spPr>
          <a:xfrm>
            <a:off x="1760561" y="2415654"/>
            <a:ext cx="3630305" cy="750627"/>
          </a:xfrm>
          <a:custGeom>
            <a:avLst/>
            <a:gdLst>
              <a:gd name="connsiteX0" fmla="*/ 0 w 3630305"/>
              <a:gd name="connsiteY0" fmla="*/ 0 h 750627"/>
              <a:gd name="connsiteX1" fmla="*/ 928048 w 3630305"/>
              <a:gd name="connsiteY1" fmla="*/ 600501 h 750627"/>
              <a:gd name="connsiteX2" fmla="*/ 3630305 w 3630305"/>
              <a:gd name="connsiteY2" fmla="*/ 750627 h 7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305" h="750627">
                <a:moveTo>
                  <a:pt x="0" y="0"/>
                </a:moveTo>
                <a:cubicBezTo>
                  <a:pt x="161498" y="237698"/>
                  <a:pt x="322997" y="475396"/>
                  <a:pt x="928048" y="600501"/>
                </a:cubicBezTo>
                <a:cubicBezTo>
                  <a:pt x="1533099" y="725606"/>
                  <a:pt x="2581702" y="738116"/>
                  <a:pt x="3630305" y="750627"/>
                </a:cubicBezTo>
              </a:path>
            </a:pathLst>
          </a:custGeom>
          <a:noFill/>
          <a:ln w="38100">
            <a:solidFill>
              <a:srgbClr val="00CC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7467601" y="4419600"/>
            <a:ext cx="1219200" cy="10668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SSN, CCN,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DOB, HA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743200" y="1447800"/>
            <a:ext cx="1981200" cy="412750"/>
          </a:xfrm>
          <a:prstGeom prst="wedgeRoundRectCallout">
            <a:avLst>
              <a:gd name="adj1" fmla="val 9405"/>
              <a:gd name="adj2" fmla="val 362341"/>
              <a:gd name="adj3" fmla="val 16667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rgbClr val="00CC00"/>
                </a:solidFill>
              </a:rPr>
              <a:t>wangxx@jmu.edu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896303" y="2833482"/>
            <a:ext cx="2428176" cy="1675456"/>
          </a:xfrm>
          <a:custGeom>
            <a:avLst/>
            <a:gdLst>
              <a:gd name="connsiteX0" fmla="*/ 0 w 2428176"/>
              <a:gd name="connsiteY0" fmla="*/ 225028 h 1675456"/>
              <a:gd name="connsiteX1" fmla="*/ 1072056 w 2428176"/>
              <a:gd name="connsiteY1" fmla="*/ 225028 h 1675456"/>
              <a:gd name="connsiteX2" fmla="*/ 2427890 w 2428176"/>
              <a:gd name="connsiteY2" fmla="*/ 83139 h 1675456"/>
              <a:gd name="connsiteX3" fmla="*/ 1166649 w 2428176"/>
              <a:gd name="connsiteY3" fmla="*/ 1675456 h 167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8176" h="1675456">
                <a:moveTo>
                  <a:pt x="0" y="225028"/>
                </a:moveTo>
                <a:cubicBezTo>
                  <a:pt x="333704" y="236852"/>
                  <a:pt x="667408" y="248676"/>
                  <a:pt x="1072056" y="225028"/>
                </a:cubicBezTo>
                <a:cubicBezTo>
                  <a:pt x="1476704" y="201380"/>
                  <a:pt x="2412125" y="-158599"/>
                  <a:pt x="2427890" y="83139"/>
                </a:cubicBezTo>
                <a:cubicBezTo>
                  <a:pt x="2443656" y="324877"/>
                  <a:pt x="1805152" y="1000166"/>
                  <a:pt x="1166649" y="1675456"/>
                </a:cubicBezTo>
              </a:path>
            </a:pathLst>
          </a:custGeom>
          <a:noFill/>
          <a:ln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232855" y="5334000"/>
            <a:ext cx="7391400" cy="1295400"/>
          </a:xfrm>
          <a:prstGeom prst="wedgeRoundRectCallout">
            <a:avLst>
              <a:gd name="adj1" fmla="val 34409"/>
              <a:gd name="adj2" fmla="val -217985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This part is invisible to you!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You can only guess: </a:t>
            </a:r>
            <a:r>
              <a:rPr lang="en-US" sz="2800" dirty="0" smtClean="0">
                <a:solidFill>
                  <a:schemeClr val="tx1"/>
                </a:solidFill>
              </a:rPr>
              <a:t>SELECT </a:t>
            </a:r>
            <a:r>
              <a:rPr lang="en-US" sz="2800" i="1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fieldlist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FROM </a:t>
            </a:r>
            <a:r>
              <a:rPr lang="en-US" sz="28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en-US" sz="2800" dirty="0" smtClean="0">
                <a:solidFill>
                  <a:schemeClr val="tx1"/>
                </a:solidFill>
              </a:rPr>
              <a:t> WHERE </a:t>
            </a:r>
            <a:r>
              <a:rPr lang="en-US" sz="28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= ‘</a:t>
            </a:r>
            <a:r>
              <a:rPr lang="en-US" sz="2800" dirty="0" smtClean="0">
                <a:solidFill>
                  <a:srgbClr val="00CC00"/>
                </a:solidFill>
              </a:rPr>
              <a:t>wangxx@jmu.edu</a:t>
            </a:r>
            <a:r>
              <a:rPr lang="en-US" sz="2800" dirty="0" smtClean="0">
                <a:solidFill>
                  <a:schemeClr val="tx1"/>
                </a:solidFill>
              </a:rPr>
              <a:t>’;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5823045" y="1622425"/>
            <a:ext cx="1981200" cy="412750"/>
          </a:xfrm>
          <a:prstGeom prst="wedgeRoundRectCallout">
            <a:avLst>
              <a:gd name="adj1" fmla="val 47601"/>
              <a:gd name="adj2" fmla="val 236293"/>
              <a:gd name="adj3" fmla="val 16667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 SQL statement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6660" y="3866799"/>
            <a:ext cx="192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CC00"/>
                </a:solidFill>
              </a:rPr>
              <a:t>crypto.cs.jmu.edu</a:t>
            </a:r>
            <a:endParaRPr lang="en-US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25559"/>
            <a:ext cx="1470027" cy="1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533400" y="6134100"/>
            <a:ext cx="7791079" cy="571500"/>
          </a:xfrm>
          <a:prstGeom prst="wedgeRoundRectCallout">
            <a:avLst>
              <a:gd name="adj1" fmla="val 21614"/>
              <a:gd name="adj2" fmla="val -58054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SELECT </a:t>
            </a:r>
            <a:r>
              <a:rPr lang="en-US" sz="2400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fieldlist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FROM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WHERE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= ‘</a:t>
            </a:r>
            <a:r>
              <a:rPr lang="en-US" sz="2400" dirty="0" smtClean="0">
                <a:solidFill>
                  <a:srgbClr val="FF0000"/>
                </a:solidFill>
              </a:rPr>
              <a:t>x’ OR 1 = 1; </a:t>
            </a:r>
            <a:r>
              <a:rPr lang="en-US" sz="2400" b="1" dirty="0" smtClean="0">
                <a:solidFill>
                  <a:srgbClr val="FF0000"/>
                </a:solidFill>
              </a:rPr>
              <a:t>--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’;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093453"/>
              </p:ext>
            </p:extLst>
          </p:nvPr>
        </p:nvGraphicFramePr>
        <p:xfrm>
          <a:off x="1981200" y="2391935"/>
          <a:ext cx="1828800" cy="138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6" name="VISIO" r:id="rId4" imgW="1416901" imgH="1076571" progId="Visio.Drawing.11">
                  <p:embed/>
                </p:oleObj>
              </mc:Choice>
              <mc:Fallback>
                <p:oleObj name="VISIO" r:id="rId4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91935"/>
                        <a:ext cx="1828800" cy="1388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j01953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9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444265"/>
              </p:ext>
            </p:extLst>
          </p:nvPr>
        </p:nvGraphicFramePr>
        <p:xfrm>
          <a:off x="4638770" y="2081769"/>
          <a:ext cx="2974975" cy="451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7" name="Visio" r:id="rId7" imgW="4279608" imgH="6507083" progId="Visio.Drawing.11">
                  <p:embed/>
                </p:oleObj>
              </mc:Choice>
              <mc:Fallback>
                <p:oleObj name="Visio" r:id="rId7" imgW="4279608" imgH="650708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770" y="2081769"/>
                        <a:ext cx="2974975" cy="451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742335"/>
              </p:ext>
            </p:extLst>
          </p:nvPr>
        </p:nvGraphicFramePr>
        <p:xfrm>
          <a:off x="7613745" y="2667103"/>
          <a:ext cx="1309688" cy="534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8" name="VISIO" r:id="rId9" imgW="2617470" imgH="1069086" progId="Visio.Drawing.11">
                  <p:embed/>
                </p:oleObj>
              </mc:Choice>
              <mc:Fallback>
                <p:oleObj name="VISIO" r:id="rId9" imgW="2617470" imgH="10690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745" y="2667103"/>
                        <a:ext cx="1309688" cy="534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29155121"/>
              </p:ext>
            </p:extLst>
          </p:nvPr>
        </p:nvGraphicFramePr>
        <p:xfrm>
          <a:off x="3962400" y="2105025"/>
          <a:ext cx="1130300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9" name="Visio" r:id="rId11" imgW="670021" imgH="1314169" progId="Visio.Drawing.11">
                  <p:embed/>
                </p:oleObj>
              </mc:Choice>
              <mc:Fallback>
                <p:oleObj name="Visio" r:id="rId11" imgW="670021" imgH="131416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05025"/>
                        <a:ext cx="1130300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40924201"/>
              </p:ext>
            </p:extLst>
          </p:nvPr>
        </p:nvGraphicFramePr>
        <p:xfrm>
          <a:off x="6518275" y="2030413"/>
          <a:ext cx="1296988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0" name="Visio" r:id="rId13" imgW="766316" imgH="1302822" progId="Visio.Drawing.11">
                  <p:embed/>
                </p:oleObj>
              </mc:Choice>
              <mc:Fallback>
                <p:oleObj name="Visio" r:id="rId13" imgW="766316" imgH="1302822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2030413"/>
                        <a:ext cx="1296988" cy="202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5"/>
          <p:cNvSpPr/>
          <p:nvPr/>
        </p:nvSpPr>
        <p:spPr>
          <a:xfrm>
            <a:off x="1760561" y="2415654"/>
            <a:ext cx="3630305" cy="750627"/>
          </a:xfrm>
          <a:custGeom>
            <a:avLst/>
            <a:gdLst>
              <a:gd name="connsiteX0" fmla="*/ 0 w 3630305"/>
              <a:gd name="connsiteY0" fmla="*/ 0 h 750627"/>
              <a:gd name="connsiteX1" fmla="*/ 928048 w 3630305"/>
              <a:gd name="connsiteY1" fmla="*/ 600501 h 750627"/>
              <a:gd name="connsiteX2" fmla="*/ 3630305 w 3630305"/>
              <a:gd name="connsiteY2" fmla="*/ 750627 h 7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305" h="750627">
                <a:moveTo>
                  <a:pt x="0" y="0"/>
                </a:moveTo>
                <a:cubicBezTo>
                  <a:pt x="161498" y="237698"/>
                  <a:pt x="322997" y="475396"/>
                  <a:pt x="928048" y="600501"/>
                </a:cubicBezTo>
                <a:cubicBezTo>
                  <a:pt x="1533099" y="725606"/>
                  <a:pt x="2581702" y="738116"/>
                  <a:pt x="3630305" y="750627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743200" y="1447800"/>
            <a:ext cx="1981200" cy="412750"/>
          </a:xfrm>
          <a:prstGeom prst="wedgeRoundRectCallout">
            <a:avLst>
              <a:gd name="adj1" fmla="val 9405"/>
              <a:gd name="adj2" fmla="val 362341"/>
              <a:gd name="adj3" fmla="val 16667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wangxx@jmu.edu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823045" y="1622425"/>
            <a:ext cx="1981200" cy="412750"/>
          </a:xfrm>
          <a:prstGeom prst="wedgeRoundRectCallout">
            <a:avLst>
              <a:gd name="adj1" fmla="val 47601"/>
              <a:gd name="adj2" fmla="val 236293"/>
              <a:gd name="adj3" fmla="val 16667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 SQL statement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896303" y="2833482"/>
            <a:ext cx="2428176" cy="1675456"/>
          </a:xfrm>
          <a:custGeom>
            <a:avLst/>
            <a:gdLst>
              <a:gd name="connsiteX0" fmla="*/ 0 w 2428176"/>
              <a:gd name="connsiteY0" fmla="*/ 225028 h 1675456"/>
              <a:gd name="connsiteX1" fmla="*/ 1072056 w 2428176"/>
              <a:gd name="connsiteY1" fmla="*/ 225028 h 1675456"/>
              <a:gd name="connsiteX2" fmla="*/ 2427890 w 2428176"/>
              <a:gd name="connsiteY2" fmla="*/ 83139 h 1675456"/>
              <a:gd name="connsiteX3" fmla="*/ 1166649 w 2428176"/>
              <a:gd name="connsiteY3" fmla="*/ 1675456 h 167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8176" h="1675456">
                <a:moveTo>
                  <a:pt x="0" y="225028"/>
                </a:moveTo>
                <a:cubicBezTo>
                  <a:pt x="333704" y="236852"/>
                  <a:pt x="667408" y="248676"/>
                  <a:pt x="1072056" y="225028"/>
                </a:cubicBezTo>
                <a:cubicBezTo>
                  <a:pt x="1476704" y="201380"/>
                  <a:pt x="2412125" y="-158599"/>
                  <a:pt x="2427890" y="83139"/>
                </a:cubicBezTo>
                <a:cubicBezTo>
                  <a:pt x="2443656" y="324877"/>
                  <a:pt x="1805152" y="1000166"/>
                  <a:pt x="1166649" y="1675456"/>
                </a:cubicBezTo>
              </a:path>
            </a:pathLst>
          </a:custGeom>
          <a:noFill/>
          <a:ln w="31750">
            <a:solidFill>
              <a:srgbClr val="00CC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706479"/>
              </p:ext>
            </p:extLst>
          </p:nvPr>
        </p:nvGraphicFramePr>
        <p:xfrm>
          <a:off x="992187" y="3780430"/>
          <a:ext cx="7921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1" name="Image" r:id="rId15" imgW="1244006" imgH="1257143" progId="Photoshop.Image.7">
                  <p:embed/>
                </p:oleObj>
              </mc:Choice>
              <mc:Fallback>
                <p:oleObj name="Image" r:id="rId15" imgW="1244006" imgH="125714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7" y="3780430"/>
                        <a:ext cx="7921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 20"/>
          <p:cNvSpPr/>
          <p:nvPr/>
        </p:nvSpPr>
        <p:spPr>
          <a:xfrm>
            <a:off x="1473958" y="3343701"/>
            <a:ext cx="3794078" cy="914400"/>
          </a:xfrm>
          <a:custGeom>
            <a:avLst/>
            <a:gdLst>
              <a:gd name="connsiteX0" fmla="*/ 0 w 3794078"/>
              <a:gd name="connsiteY0" fmla="*/ 914400 h 914400"/>
              <a:gd name="connsiteX1" fmla="*/ 1187355 w 3794078"/>
              <a:gd name="connsiteY1" fmla="*/ 191069 h 914400"/>
              <a:gd name="connsiteX2" fmla="*/ 3794078 w 3794078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4078" h="914400">
                <a:moveTo>
                  <a:pt x="0" y="914400"/>
                </a:moveTo>
                <a:cubicBezTo>
                  <a:pt x="277504" y="628934"/>
                  <a:pt x="555009" y="343469"/>
                  <a:pt x="1187355" y="191069"/>
                </a:cubicBezTo>
                <a:cubicBezTo>
                  <a:pt x="1819701" y="38669"/>
                  <a:pt x="2806889" y="19334"/>
                  <a:pt x="3794078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ular Callout 21"/>
          <p:cNvSpPr/>
          <p:nvPr/>
        </p:nvSpPr>
        <p:spPr>
          <a:xfrm>
            <a:off x="228600" y="1295400"/>
            <a:ext cx="3347113" cy="495300"/>
          </a:xfrm>
          <a:prstGeom prst="wedgeRoundRectCallout">
            <a:avLst>
              <a:gd name="adj1" fmla="val 31372"/>
              <a:gd name="adj2" fmla="val 37377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x' OR 1 = 1</a:t>
            </a:r>
            <a:r>
              <a:rPr lang="en-US" sz="4000" dirty="0" smtClean="0">
                <a:solidFill>
                  <a:srgbClr val="FF0000"/>
                </a:solidFill>
              </a:rPr>
              <a:t>; --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flipV="1">
            <a:off x="5854890" y="2590799"/>
            <a:ext cx="1917510" cy="457199"/>
          </a:xfrm>
          <a:custGeom>
            <a:avLst/>
            <a:gdLst>
              <a:gd name="connsiteX0" fmla="*/ 1419367 w 1419367"/>
              <a:gd name="connsiteY0" fmla="*/ 0 h 1173708"/>
              <a:gd name="connsiteX1" fmla="*/ 1310185 w 1419367"/>
              <a:gd name="connsiteY1" fmla="*/ 13648 h 1173708"/>
              <a:gd name="connsiteX2" fmla="*/ 1187355 w 1419367"/>
              <a:gd name="connsiteY2" fmla="*/ 54591 h 1173708"/>
              <a:gd name="connsiteX3" fmla="*/ 1146411 w 1419367"/>
              <a:gd name="connsiteY3" fmla="*/ 68239 h 1173708"/>
              <a:gd name="connsiteX4" fmla="*/ 1064525 w 1419367"/>
              <a:gd name="connsiteY4" fmla="*/ 109182 h 1173708"/>
              <a:gd name="connsiteX5" fmla="*/ 1009934 w 1419367"/>
              <a:gd name="connsiteY5" fmla="*/ 122830 h 1173708"/>
              <a:gd name="connsiteX6" fmla="*/ 859809 w 1419367"/>
              <a:gd name="connsiteY6" fmla="*/ 163773 h 1173708"/>
              <a:gd name="connsiteX7" fmla="*/ 723331 w 1419367"/>
              <a:gd name="connsiteY7" fmla="*/ 232012 h 1173708"/>
              <a:gd name="connsiteX8" fmla="*/ 668740 w 1419367"/>
              <a:gd name="connsiteY8" fmla="*/ 259308 h 1173708"/>
              <a:gd name="connsiteX9" fmla="*/ 600501 w 1419367"/>
              <a:gd name="connsiteY9" fmla="*/ 272955 h 1173708"/>
              <a:gd name="connsiteX10" fmla="*/ 532262 w 1419367"/>
              <a:gd name="connsiteY10" fmla="*/ 327546 h 1173708"/>
              <a:gd name="connsiteX11" fmla="*/ 477671 w 1419367"/>
              <a:gd name="connsiteY11" fmla="*/ 354842 h 1173708"/>
              <a:gd name="connsiteX12" fmla="*/ 395785 w 1419367"/>
              <a:gd name="connsiteY12" fmla="*/ 423081 h 1173708"/>
              <a:gd name="connsiteX13" fmla="*/ 300250 w 1419367"/>
              <a:gd name="connsiteY13" fmla="*/ 545911 h 1173708"/>
              <a:gd name="connsiteX14" fmla="*/ 259307 w 1419367"/>
              <a:gd name="connsiteY14" fmla="*/ 586854 h 1173708"/>
              <a:gd name="connsiteX15" fmla="*/ 218364 w 1419367"/>
              <a:gd name="connsiteY15" fmla="*/ 696036 h 1173708"/>
              <a:gd name="connsiteX16" fmla="*/ 204716 w 1419367"/>
              <a:gd name="connsiteY16" fmla="*/ 736979 h 1173708"/>
              <a:gd name="connsiteX17" fmla="*/ 177420 w 1419367"/>
              <a:gd name="connsiteY17" fmla="*/ 791570 h 1173708"/>
              <a:gd name="connsiteX18" fmla="*/ 163773 w 1419367"/>
              <a:gd name="connsiteY18" fmla="*/ 832514 h 1173708"/>
              <a:gd name="connsiteX19" fmla="*/ 136477 w 1419367"/>
              <a:gd name="connsiteY19" fmla="*/ 873457 h 1173708"/>
              <a:gd name="connsiteX20" fmla="*/ 122829 w 1419367"/>
              <a:gd name="connsiteY20" fmla="*/ 914400 h 1173708"/>
              <a:gd name="connsiteX21" fmla="*/ 95534 w 1419367"/>
              <a:gd name="connsiteY21" fmla="*/ 955343 h 1173708"/>
              <a:gd name="connsiteX22" fmla="*/ 68238 w 1419367"/>
              <a:gd name="connsiteY22" fmla="*/ 1037230 h 1173708"/>
              <a:gd name="connsiteX23" fmla="*/ 13647 w 1419367"/>
              <a:gd name="connsiteY23" fmla="*/ 1132764 h 1173708"/>
              <a:gd name="connsiteX24" fmla="*/ 0 w 1419367"/>
              <a:gd name="connsiteY24" fmla="*/ 1173708 h 11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9367" h="1173708">
                <a:moveTo>
                  <a:pt x="1419367" y="0"/>
                </a:moveTo>
                <a:cubicBezTo>
                  <a:pt x="1382973" y="4549"/>
                  <a:pt x="1345887" y="5247"/>
                  <a:pt x="1310185" y="13648"/>
                </a:cubicBezTo>
                <a:cubicBezTo>
                  <a:pt x="1268174" y="23533"/>
                  <a:pt x="1228298" y="40943"/>
                  <a:pt x="1187355" y="54591"/>
                </a:cubicBezTo>
                <a:cubicBezTo>
                  <a:pt x="1173707" y="59140"/>
                  <a:pt x="1159278" y="61805"/>
                  <a:pt x="1146411" y="68239"/>
                </a:cubicBezTo>
                <a:cubicBezTo>
                  <a:pt x="1119116" y="81887"/>
                  <a:pt x="1092859" y="97848"/>
                  <a:pt x="1064525" y="109182"/>
                </a:cubicBezTo>
                <a:cubicBezTo>
                  <a:pt x="1047110" y="116148"/>
                  <a:pt x="1027900" y="117440"/>
                  <a:pt x="1009934" y="122830"/>
                </a:cubicBezTo>
                <a:cubicBezTo>
                  <a:pt x="871415" y="164386"/>
                  <a:pt x="984176" y="138901"/>
                  <a:pt x="859809" y="163773"/>
                </a:cubicBezTo>
                <a:cubicBezTo>
                  <a:pt x="783624" y="214563"/>
                  <a:pt x="847488" y="175577"/>
                  <a:pt x="723331" y="232012"/>
                </a:cubicBezTo>
                <a:cubicBezTo>
                  <a:pt x="704810" y="240431"/>
                  <a:pt x="688041" y="252874"/>
                  <a:pt x="668740" y="259308"/>
                </a:cubicBezTo>
                <a:cubicBezTo>
                  <a:pt x="646734" y="266643"/>
                  <a:pt x="623247" y="268406"/>
                  <a:pt x="600501" y="272955"/>
                </a:cubicBezTo>
                <a:cubicBezTo>
                  <a:pt x="577755" y="291152"/>
                  <a:pt x="556499" y="311388"/>
                  <a:pt x="532262" y="327546"/>
                </a:cubicBezTo>
                <a:cubicBezTo>
                  <a:pt x="515334" y="338831"/>
                  <a:pt x="495335" y="344748"/>
                  <a:pt x="477671" y="354842"/>
                </a:cubicBezTo>
                <a:cubicBezTo>
                  <a:pt x="433337" y="380176"/>
                  <a:pt x="433420" y="385446"/>
                  <a:pt x="395785" y="423081"/>
                </a:cubicBezTo>
                <a:cubicBezTo>
                  <a:pt x="369930" y="500645"/>
                  <a:pt x="392309" y="453852"/>
                  <a:pt x="300250" y="545911"/>
                </a:cubicBezTo>
                <a:lnTo>
                  <a:pt x="259307" y="586854"/>
                </a:lnTo>
                <a:cubicBezTo>
                  <a:pt x="232976" y="718508"/>
                  <a:pt x="265220" y="602324"/>
                  <a:pt x="218364" y="696036"/>
                </a:cubicBezTo>
                <a:cubicBezTo>
                  <a:pt x="211930" y="708903"/>
                  <a:pt x="210383" y="723756"/>
                  <a:pt x="204716" y="736979"/>
                </a:cubicBezTo>
                <a:cubicBezTo>
                  <a:pt x="196702" y="755679"/>
                  <a:pt x="185434" y="772870"/>
                  <a:pt x="177420" y="791570"/>
                </a:cubicBezTo>
                <a:cubicBezTo>
                  <a:pt x="171753" y="804793"/>
                  <a:pt x="170207" y="819647"/>
                  <a:pt x="163773" y="832514"/>
                </a:cubicBezTo>
                <a:cubicBezTo>
                  <a:pt x="156438" y="847185"/>
                  <a:pt x="143813" y="858786"/>
                  <a:pt x="136477" y="873457"/>
                </a:cubicBezTo>
                <a:cubicBezTo>
                  <a:pt x="130043" y="886324"/>
                  <a:pt x="129263" y="901533"/>
                  <a:pt x="122829" y="914400"/>
                </a:cubicBezTo>
                <a:cubicBezTo>
                  <a:pt x="115494" y="929071"/>
                  <a:pt x="102196" y="940354"/>
                  <a:pt x="95534" y="955343"/>
                </a:cubicBezTo>
                <a:cubicBezTo>
                  <a:pt x="83849" y="981635"/>
                  <a:pt x="81105" y="1011495"/>
                  <a:pt x="68238" y="1037230"/>
                </a:cubicBezTo>
                <a:cubicBezTo>
                  <a:pt x="33608" y="1106492"/>
                  <a:pt x="52228" y="1074893"/>
                  <a:pt x="13647" y="1132764"/>
                </a:cubicBezTo>
                <a:lnTo>
                  <a:pt x="0" y="1173708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769290" y="2934268"/>
            <a:ext cx="1688910" cy="1405720"/>
          </a:xfrm>
          <a:custGeom>
            <a:avLst/>
            <a:gdLst>
              <a:gd name="connsiteX0" fmla="*/ 1228298 w 1228298"/>
              <a:gd name="connsiteY0" fmla="*/ 0 h 1119116"/>
              <a:gd name="connsiteX1" fmla="*/ 0 w 1228298"/>
              <a:gd name="connsiteY1" fmla="*/ 1119116 h 111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298" h="1119116">
                <a:moveTo>
                  <a:pt x="1228298" y="0"/>
                </a:moveTo>
                <a:lnTo>
                  <a:pt x="0" y="1119116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16660" y="3866799"/>
            <a:ext cx="192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CC00"/>
                </a:solidFill>
              </a:rPr>
              <a:t>crypto.cs.jmu.edu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7467601" y="4419600"/>
            <a:ext cx="1219200" cy="10668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SSN, CCN,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DOB, HA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324600" y="381000"/>
            <a:ext cx="1999879" cy="1654175"/>
          </a:xfrm>
          <a:prstGeom prst="wedgeRoundRectCallout">
            <a:avLst>
              <a:gd name="adj1" fmla="val 31196"/>
              <a:gd name="adj2" fmla="val 311253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This is why we used </a:t>
            </a:r>
            <a:r>
              <a:rPr lang="en-US" sz="3600" dirty="0" smtClean="0">
                <a:solidFill>
                  <a:srgbClr val="FF0000"/>
                </a:solidFill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14139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" grpId="0" animBg="1"/>
      <p:bldP spid="21" grpId="0" animBg="1"/>
      <p:bldP spid="2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25559"/>
            <a:ext cx="1470027" cy="1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533400" y="6134100"/>
            <a:ext cx="7791079" cy="571500"/>
          </a:xfrm>
          <a:prstGeom prst="wedgeRoundRectCallout">
            <a:avLst>
              <a:gd name="adj1" fmla="val 21614"/>
              <a:gd name="adj2" fmla="val -580548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SELECT </a:t>
            </a:r>
            <a:r>
              <a:rPr lang="en-US" sz="2400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fieldlist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FROM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WHERE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= ‘</a:t>
            </a:r>
            <a:r>
              <a:rPr lang="en-US" sz="2400" dirty="0" smtClean="0">
                <a:solidFill>
                  <a:srgbClr val="FF0000"/>
                </a:solidFill>
              </a:rPr>
              <a:t>x’ OR 1 = 1; --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’;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Want More Data? Here You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190165"/>
              </p:ext>
            </p:extLst>
          </p:nvPr>
        </p:nvGraphicFramePr>
        <p:xfrm>
          <a:off x="1981200" y="2391935"/>
          <a:ext cx="1828800" cy="138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4" name="VISIO" r:id="rId4" imgW="1416901" imgH="1076571" progId="Visio.Drawing.11">
                  <p:embed/>
                </p:oleObj>
              </mc:Choice>
              <mc:Fallback>
                <p:oleObj name="VISIO" r:id="rId4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91935"/>
                        <a:ext cx="1828800" cy="1388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j01953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9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037009"/>
              </p:ext>
            </p:extLst>
          </p:nvPr>
        </p:nvGraphicFramePr>
        <p:xfrm>
          <a:off x="4638770" y="2081769"/>
          <a:ext cx="2974975" cy="451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5" name="Visio" r:id="rId7" imgW="4279608" imgH="6507083" progId="Visio.Drawing.11">
                  <p:embed/>
                </p:oleObj>
              </mc:Choice>
              <mc:Fallback>
                <p:oleObj name="Visio" r:id="rId7" imgW="4279608" imgH="650708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770" y="2081769"/>
                        <a:ext cx="2974975" cy="451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323933"/>
              </p:ext>
            </p:extLst>
          </p:nvPr>
        </p:nvGraphicFramePr>
        <p:xfrm>
          <a:off x="7613745" y="2667103"/>
          <a:ext cx="1309688" cy="534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6" name="VISIO" r:id="rId9" imgW="2617470" imgH="1069086" progId="Visio.Drawing.11">
                  <p:embed/>
                </p:oleObj>
              </mc:Choice>
              <mc:Fallback>
                <p:oleObj name="VISIO" r:id="rId9" imgW="2617470" imgH="10690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745" y="2667103"/>
                        <a:ext cx="1309688" cy="534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35715060"/>
              </p:ext>
            </p:extLst>
          </p:nvPr>
        </p:nvGraphicFramePr>
        <p:xfrm>
          <a:off x="3962400" y="2105025"/>
          <a:ext cx="1130300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7" name="Visio" r:id="rId11" imgW="670021" imgH="1314169" progId="Visio.Drawing.11">
                  <p:embed/>
                </p:oleObj>
              </mc:Choice>
              <mc:Fallback>
                <p:oleObj name="Visio" r:id="rId11" imgW="670021" imgH="131416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05025"/>
                        <a:ext cx="1130300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59655813"/>
              </p:ext>
            </p:extLst>
          </p:nvPr>
        </p:nvGraphicFramePr>
        <p:xfrm>
          <a:off x="6518275" y="2030413"/>
          <a:ext cx="1296988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8" name="Visio" r:id="rId13" imgW="766316" imgH="1302822" progId="Visio.Drawing.11">
                  <p:embed/>
                </p:oleObj>
              </mc:Choice>
              <mc:Fallback>
                <p:oleObj name="Visio" r:id="rId13" imgW="766316" imgH="1302822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2030413"/>
                        <a:ext cx="1296988" cy="202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5"/>
          <p:cNvSpPr/>
          <p:nvPr/>
        </p:nvSpPr>
        <p:spPr>
          <a:xfrm>
            <a:off x="1760561" y="2415654"/>
            <a:ext cx="3630305" cy="750627"/>
          </a:xfrm>
          <a:custGeom>
            <a:avLst/>
            <a:gdLst>
              <a:gd name="connsiteX0" fmla="*/ 0 w 3630305"/>
              <a:gd name="connsiteY0" fmla="*/ 0 h 750627"/>
              <a:gd name="connsiteX1" fmla="*/ 928048 w 3630305"/>
              <a:gd name="connsiteY1" fmla="*/ 600501 h 750627"/>
              <a:gd name="connsiteX2" fmla="*/ 3630305 w 3630305"/>
              <a:gd name="connsiteY2" fmla="*/ 750627 h 7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305" h="750627">
                <a:moveTo>
                  <a:pt x="0" y="0"/>
                </a:moveTo>
                <a:cubicBezTo>
                  <a:pt x="161498" y="237698"/>
                  <a:pt x="322997" y="475396"/>
                  <a:pt x="928048" y="600501"/>
                </a:cubicBezTo>
                <a:cubicBezTo>
                  <a:pt x="1533099" y="725606"/>
                  <a:pt x="2581702" y="738116"/>
                  <a:pt x="3630305" y="750627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743200" y="1447800"/>
            <a:ext cx="1981200" cy="412750"/>
          </a:xfrm>
          <a:prstGeom prst="wedgeRoundRectCallout">
            <a:avLst>
              <a:gd name="adj1" fmla="val 9405"/>
              <a:gd name="adj2" fmla="val 362341"/>
              <a:gd name="adj3" fmla="val 16667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wangxx@jmu.edu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823045" y="1622425"/>
            <a:ext cx="1981200" cy="412750"/>
          </a:xfrm>
          <a:prstGeom prst="wedgeRoundRectCallout">
            <a:avLst>
              <a:gd name="adj1" fmla="val 47601"/>
              <a:gd name="adj2" fmla="val 236293"/>
              <a:gd name="adj3" fmla="val 16667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 SQL statement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896303" y="2833482"/>
            <a:ext cx="2428176" cy="1675456"/>
          </a:xfrm>
          <a:custGeom>
            <a:avLst/>
            <a:gdLst>
              <a:gd name="connsiteX0" fmla="*/ 0 w 2428176"/>
              <a:gd name="connsiteY0" fmla="*/ 225028 h 1675456"/>
              <a:gd name="connsiteX1" fmla="*/ 1072056 w 2428176"/>
              <a:gd name="connsiteY1" fmla="*/ 225028 h 1675456"/>
              <a:gd name="connsiteX2" fmla="*/ 2427890 w 2428176"/>
              <a:gd name="connsiteY2" fmla="*/ 83139 h 1675456"/>
              <a:gd name="connsiteX3" fmla="*/ 1166649 w 2428176"/>
              <a:gd name="connsiteY3" fmla="*/ 1675456 h 167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8176" h="1675456">
                <a:moveTo>
                  <a:pt x="0" y="225028"/>
                </a:moveTo>
                <a:cubicBezTo>
                  <a:pt x="333704" y="236852"/>
                  <a:pt x="667408" y="248676"/>
                  <a:pt x="1072056" y="225028"/>
                </a:cubicBezTo>
                <a:cubicBezTo>
                  <a:pt x="1476704" y="201380"/>
                  <a:pt x="2412125" y="-158599"/>
                  <a:pt x="2427890" y="83139"/>
                </a:cubicBezTo>
                <a:cubicBezTo>
                  <a:pt x="2443656" y="324877"/>
                  <a:pt x="1805152" y="1000166"/>
                  <a:pt x="1166649" y="1675456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027143"/>
              </p:ext>
            </p:extLst>
          </p:nvPr>
        </p:nvGraphicFramePr>
        <p:xfrm>
          <a:off x="992187" y="3780430"/>
          <a:ext cx="7921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9" name="Image" r:id="rId15" imgW="1244006" imgH="1257143" progId="Photoshop.Image.7">
                  <p:embed/>
                </p:oleObj>
              </mc:Choice>
              <mc:Fallback>
                <p:oleObj name="Image" r:id="rId15" imgW="1244006" imgH="125714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7" y="3780430"/>
                        <a:ext cx="7921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 20"/>
          <p:cNvSpPr/>
          <p:nvPr/>
        </p:nvSpPr>
        <p:spPr>
          <a:xfrm>
            <a:off x="1473958" y="3343701"/>
            <a:ext cx="3794078" cy="914400"/>
          </a:xfrm>
          <a:custGeom>
            <a:avLst/>
            <a:gdLst>
              <a:gd name="connsiteX0" fmla="*/ 0 w 3794078"/>
              <a:gd name="connsiteY0" fmla="*/ 914400 h 914400"/>
              <a:gd name="connsiteX1" fmla="*/ 1187355 w 3794078"/>
              <a:gd name="connsiteY1" fmla="*/ 191069 h 914400"/>
              <a:gd name="connsiteX2" fmla="*/ 3794078 w 3794078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4078" h="914400">
                <a:moveTo>
                  <a:pt x="0" y="914400"/>
                </a:moveTo>
                <a:cubicBezTo>
                  <a:pt x="277504" y="628934"/>
                  <a:pt x="555009" y="343469"/>
                  <a:pt x="1187355" y="191069"/>
                </a:cubicBezTo>
                <a:cubicBezTo>
                  <a:pt x="1819701" y="38669"/>
                  <a:pt x="2806889" y="19334"/>
                  <a:pt x="3794078" y="0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ular Callout 21"/>
          <p:cNvSpPr/>
          <p:nvPr/>
        </p:nvSpPr>
        <p:spPr>
          <a:xfrm>
            <a:off x="228600" y="1295400"/>
            <a:ext cx="3347113" cy="495300"/>
          </a:xfrm>
          <a:prstGeom prst="wedgeRoundRectCallout">
            <a:avLst>
              <a:gd name="adj1" fmla="val 31372"/>
              <a:gd name="adj2" fmla="val 37377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x' OR 1 = 1</a:t>
            </a:r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; --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0" y="3800901"/>
            <a:ext cx="1219200" cy="2333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V="1">
            <a:off x="5854890" y="2590799"/>
            <a:ext cx="1917510" cy="457199"/>
          </a:xfrm>
          <a:custGeom>
            <a:avLst/>
            <a:gdLst>
              <a:gd name="connsiteX0" fmla="*/ 1419367 w 1419367"/>
              <a:gd name="connsiteY0" fmla="*/ 0 h 1173708"/>
              <a:gd name="connsiteX1" fmla="*/ 1310185 w 1419367"/>
              <a:gd name="connsiteY1" fmla="*/ 13648 h 1173708"/>
              <a:gd name="connsiteX2" fmla="*/ 1187355 w 1419367"/>
              <a:gd name="connsiteY2" fmla="*/ 54591 h 1173708"/>
              <a:gd name="connsiteX3" fmla="*/ 1146411 w 1419367"/>
              <a:gd name="connsiteY3" fmla="*/ 68239 h 1173708"/>
              <a:gd name="connsiteX4" fmla="*/ 1064525 w 1419367"/>
              <a:gd name="connsiteY4" fmla="*/ 109182 h 1173708"/>
              <a:gd name="connsiteX5" fmla="*/ 1009934 w 1419367"/>
              <a:gd name="connsiteY5" fmla="*/ 122830 h 1173708"/>
              <a:gd name="connsiteX6" fmla="*/ 859809 w 1419367"/>
              <a:gd name="connsiteY6" fmla="*/ 163773 h 1173708"/>
              <a:gd name="connsiteX7" fmla="*/ 723331 w 1419367"/>
              <a:gd name="connsiteY7" fmla="*/ 232012 h 1173708"/>
              <a:gd name="connsiteX8" fmla="*/ 668740 w 1419367"/>
              <a:gd name="connsiteY8" fmla="*/ 259308 h 1173708"/>
              <a:gd name="connsiteX9" fmla="*/ 600501 w 1419367"/>
              <a:gd name="connsiteY9" fmla="*/ 272955 h 1173708"/>
              <a:gd name="connsiteX10" fmla="*/ 532262 w 1419367"/>
              <a:gd name="connsiteY10" fmla="*/ 327546 h 1173708"/>
              <a:gd name="connsiteX11" fmla="*/ 477671 w 1419367"/>
              <a:gd name="connsiteY11" fmla="*/ 354842 h 1173708"/>
              <a:gd name="connsiteX12" fmla="*/ 395785 w 1419367"/>
              <a:gd name="connsiteY12" fmla="*/ 423081 h 1173708"/>
              <a:gd name="connsiteX13" fmla="*/ 300250 w 1419367"/>
              <a:gd name="connsiteY13" fmla="*/ 545911 h 1173708"/>
              <a:gd name="connsiteX14" fmla="*/ 259307 w 1419367"/>
              <a:gd name="connsiteY14" fmla="*/ 586854 h 1173708"/>
              <a:gd name="connsiteX15" fmla="*/ 218364 w 1419367"/>
              <a:gd name="connsiteY15" fmla="*/ 696036 h 1173708"/>
              <a:gd name="connsiteX16" fmla="*/ 204716 w 1419367"/>
              <a:gd name="connsiteY16" fmla="*/ 736979 h 1173708"/>
              <a:gd name="connsiteX17" fmla="*/ 177420 w 1419367"/>
              <a:gd name="connsiteY17" fmla="*/ 791570 h 1173708"/>
              <a:gd name="connsiteX18" fmla="*/ 163773 w 1419367"/>
              <a:gd name="connsiteY18" fmla="*/ 832514 h 1173708"/>
              <a:gd name="connsiteX19" fmla="*/ 136477 w 1419367"/>
              <a:gd name="connsiteY19" fmla="*/ 873457 h 1173708"/>
              <a:gd name="connsiteX20" fmla="*/ 122829 w 1419367"/>
              <a:gd name="connsiteY20" fmla="*/ 914400 h 1173708"/>
              <a:gd name="connsiteX21" fmla="*/ 95534 w 1419367"/>
              <a:gd name="connsiteY21" fmla="*/ 955343 h 1173708"/>
              <a:gd name="connsiteX22" fmla="*/ 68238 w 1419367"/>
              <a:gd name="connsiteY22" fmla="*/ 1037230 h 1173708"/>
              <a:gd name="connsiteX23" fmla="*/ 13647 w 1419367"/>
              <a:gd name="connsiteY23" fmla="*/ 1132764 h 1173708"/>
              <a:gd name="connsiteX24" fmla="*/ 0 w 1419367"/>
              <a:gd name="connsiteY24" fmla="*/ 1173708 h 11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9367" h="1173708">
                <a:moveTo>
                  <a:pt x="1419367" y="0"/>
                </a:moveTo>
                <a:cubicBezTo>
                  <a:pt x="1382973" y="4549"/>
                  <a:pt x="1345887" y="5247"/>
                  <a:pt x="1310185" y="13648"/>
                </a:cubicBezTo>
                <a:cubicBezTo>
                  <a:pt x="1268174" y="23533"/>
                  <a:pt x="1228298" y="40943"/>
                  <a:pt x="1187355" y="54591"/>
                </a:cubicBezTo>
                <a:cubicBezTo>
                  <a:pt x="1173707" y="59140"/>
                  <a:pt x="1159278" y="61805"/>
                  <a:pt x="1146411" y="68239"/>
                </a:cubicBezTo>
                <a:cubicBezTo>
                  <a:pt x="1119116" y="81887"/>
                  <a:pt x="1092859" y="97848"/>
                  <a:pt x="1064525" y="109182"/>
                </a:cubicBezTo>
                <a:cubicBezTo>
                  <a:pt x="1047110" y="116148"/>
                  <a:pt x="1027900" y="117440"/>
                  <a:pt x="1009934" y="122830"/>
                </a:cubicBezTo>
                <a:cubicBezTo>
                  <a:pt x="871415" y="164386"/>
                  <a:pt x="984176" y="138901"/>
                  <a:pt x="859809" y="163773"/>
                </a:cubicBezTo>
                <a:cubicBezTo>
                  <a:pt x="783624" y="214563"/>
                  <a:pt x="847488" y="175577"/>
                  <a:pt x="723331" y="232012"/>
                </a:cubicBezTo>
                <a:cubicBezTo>
                  <a:pt x="704810" y="240431"/>
                  <a:pt x="688041" y="252874"/>
                  <a:pt x="668740" y="259308"/>
                </a:cubicBezTo>
                <a:cubicBezTo>
                  <a:pt x="646734" y="266643"/>
                  <a:pt x="623247" y="268406"/>
                  <a:pt x="600501" y="272955"/>
                </a:cubicBezTo>
                <a:cubicBezTo>
                  <a:pt x="577755" y="291152"/>
                  <a:pt x="556499" y="311388"/>
                  <a:pt x="532262" y="327546"/>
                </a:cubicBezTo>
                <a:cubicBezTo>
                  <a:pt x="515334" y="338831"/>
                  <a:pt x="495335" y="344748"/>
                  <a:pt x="477671" y="354842"/>
                </a:cubicBezTo>
                <a:cubicBezTo>
                  <a:pt x="433337" y="380176"/>
                  <a:pt x="433420" y="385446"/>
                  <a:pt x="395785" y="423081"/>
                </a:cubicBezTo>
                <a:cubicBezTo>
                  <a:pt x="369930" y="500645"/>
                  <a:pt x="392309" y="453852"/>
                  <a:pt x="300250" y="545911"/>
                </a:cubicBezTo>
                <a:lnTo>
                  <a:pt x="259307" y="586854"/>
                </a:lnTo>
                <a:cubicBezTo>
                  <a:pt x="232976" y="718508"/>
                  <a:pt x="265220" y="602324"/>
                  <a:pt x="218364" y="696036"/>
                </a:cubicBezTo>
                <a:cubicBezTo>
                  <a:pt x="211930" y="708903"/>
                  <a:pt x="210383" y="723756"/>
                  <a:pt x="204716" y="736979"/>
                </a:cubicBezTo>
                <a:cubicBezTo>
                  <a:pt x="196702" y="755679"/>
                  <a:pt x="185434" y="772870"/>
                  <a:pt x="177420" y="791570"/>
                </a:cubicBezTo>
                <a:cubicBezTo>
                  <a:pt x="171753" y="804793"/>
                  <a:pt x="170207" y="819647"/>
                  <a:pt x="163773" y="832514"/>
                </a:cubicBezTo>
                <a:cubicBezTo>
                  <a:pt x="156438" y="847185"/>
                  <a:pt x="143813" y="858786"/>
                  <a:pt x="136477" y="873457"/>
                </a:cubicBezTo>
                <a:cubicBezTo>
                  <a:pt x="130043" y="886324"/>
                  <a:pt x="129263" y="901533"/>
                  <a:pt x="122829" y="914400"/>
                </a:cubicBezTo>
                <a:cubicBezTo>
                  <a:pt x="115494" y="929071"/>
                  <a:pt x="102196" y="940354"/>
                  <a:pt x="95534" y="955343"/>
                </a:cubicBezTo>
                <a:cubicBezTo>
                  <a:pt x="83849" y="981635"/>
                  <a:pt x="81105" y="1011495"/>
                  <a:pt x="68238" y="1037230"/>
                </a:cubicBezTo>
                <a:cubicBezTo>
                  <a:pt x="33608" y="1106492"/>
                  <a:pt x="52228" y="1074893"/>
                  <a:pt x="13647" y="1132764"/>
                </a:cubicBezTo>
                <a:lnTo>
                  <a:pt x="0" y="1173708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769290" y="2934268"/>
            <a:ext cx="1688910" cy="1405720"/>
          </a:xfrm>
          <a:custGeom>
            <a:avLst/>
            <a:gdLst>
              <a:gd name="connsiteX0" fmla="*/ 1228298 w 1228298"/>
              <a:gd name="connsiteY0" fmla="*/ 0 h 1119116"/>
              <a:gd name="connsiteX1" fmla="*/ 0 w 1228298"/>
              <a:gd name="connsiteY1" fmla="*/ 1119116 h 111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298" h="1119116">
                <a:moveTo>
                  <a:pt x="1228298" y="0"/>
                </a:moveTo>
                <a:lnTo>
                  <a:pt x="0" y="1119116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596788" y="2951453"/>
            <a:ext cx="6632818" cy="1415831"/>
          </a:xfrm>
          <a:custGeom>
            <a:avLst/>
            <a:gdLst>
              <a:gd name="connsiteX0" fmla="*/ 5500048 w 6632818"/>
              <a:gd name="connsiteY0" fmla="*/ 1415831 h 1415831"/>
              <a:gd name="connsiteX1" fmla="*/ 6632812 w 6632818"/>
              <a:gd name="connsiteY1" fmla="*/ 132941 h 1415831"/>
              <a:gd name="connsiteX2" fmla="*/ 5486400 w 6632818"/>
              <a:gd name="connsiteY2" fmla="*/ 37407 h 1415831"/>
              <a:gd name="connsiteX3" fmla="*/ 3084394 w 6632818"/>
              <a:gd name="connsiteY3" fmla="*/ 105646 h 1415831"/>
              <a:gd name="connsiteX4" fmla="*/ 682388 w 6632818"/>
              <a:gd name="connsiteY4" fmla="*/ 283066 h 1415831"/>
              <a:gd name="connsiteX5" fmla="*/ 0 w 6632818"/>
              <a:gd name="connsiteY5" fmla="*/ 897216 h 141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32818" h="1415831">
                <a:moveTo>
                  <a:pt x="5500048" y="1415831"/>
                </a:moveTo>
                <a:cubicBezTo>
                  <a:pt x="6067567" y="889254"/>
                  <a:pt x="6635087" y="362678"/>
                  <a:pt x="6632812" y="132941"/>
                </a:cubicBezTo>
                <a:cubicBezTo>
                  <a:pt x="6630537" y="-96796"/>
                  <a:pt x="6077803" y="41956"/>
                  <a:pt x="5486400" y="37407"/>
                </a:cubicBezTo>
                <a:cubicBezTo>
                  <a:pt x="4894997" y="32858"/>
                  <a:pt x="3885063" y="64703"/>
                  <a:pt x="3084394" y="105646"/>
                </a:cubicBezTo>
                <a:cubicBezTo>
                  <a:pt x="2283725" y="146589"/>
                  <a:pt x="1196454" y="151138"/>
                  <a:pt x="682388" y="283066"/>
                </a:cubicBezTo>
                <a:cubicBezTo>
                  <a:pt x="168322" y="414994"/>
                  <a:pt x="84161" y="656105"/>
                  <a:pt x="0" y="897216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16660" y="3866799"/>
            <a:ext cx="192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CC00"/>
                </a:solidFill>
              </a:rPr>
              <a:t>crypto.cs.jmu.edu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7467601" y="4419600"/>
            <a:ext cx="1219200" cy="10668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SSN, CCN,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DOB, HA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290699"/>
              </p:ext>
            </p:extLst>
          </p:nvPr>
        </p:nvGraphicFramePr>
        <p:xfrm>
          <a:off x="4648200" y="2081769"/>
          <a:ext cx="2974975" cy="451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4" name="Visio" r:id="rId3" imgW="4279608" imgH="6507083" progId="Visio.Drawing.11">
                  <p:embed/>
                </p:oleObj>
              </mc:Choice>
              <mc:Fallback>
                <p:oleObj name="Visio" r:id="rId3" imgW="4279608" imgH="650708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081769"/>
                        <a:ext cx="2974975" cy="451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3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1" y="2633887"/>
            <a:ext cx="1470027" cy="1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610006"/>
              </p:ext>
            </p:extLst>
          </p:nvPr>
        </p:nvGraphicFramePr>
        <p:xfrm>
          <a:off x="1981200" y="2391935"/>
          <a:ext cx="1828800" cy="138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5" name="VISIO" r:id="rId6" imgW="1416901" imgH="1076571" progId="Visio.Drawing.11">
                  <p:embed/>
                </p:oleObj>
              </mc:Choice>
              <mc:Fallback>
                <p:oleObj name="VISIO" r:id="rId6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91935"/>
                        <a:ext cx="1828800" cy="1388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graphicFrame>
        <p:nvGraphicFramePr>
          <p:cNvPr id="2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375573"/>
              </p:ext>
            </p:extLst>
          </p:nvPr>
        </p:nvGraphicFramePr>
        <p:xfrm>
          <a:off x="992187" y="3780430"/>
          <a:ext cx="7921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6" name="Image" r:id="rId8" imgW="1244006" imgH="1257143" progId="Photoshop.Image.7">
                  <p:embed/>
                </p:oleObj>
              </mc:Choice>
              <mc:Fallback>
                <p:oleObj name="Image" r:id="rId8" imgW="1244006" imgH="125714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7" y="3780430"/>
                        <a:ext cx="7921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 20"/>
          <p:cNvSpPr/>
          <p:nvPr/>
        </p:nvSpPr>
        <p:spPr>
          <a:xfrm>
            <a:off x="1473958" y="3343701"/>
            <a:ext cx="3794078" cy="914400"/>
          </a:xfrm>
          <a:custGeom>
            <a:avLst/>
            <a:gdLst>
              <a:gd name="connsiteX0" fmla="*/ 0 w 3794078"/>
              <a:gd name="connsiteY0" fmla="*/ 914400 h 914400"/>
              <a:gd name="connsiteX1" fmla="*/ 1187355 w 3794078"/>
              <a:gd name="connsiteY1" fmla="*/ 191069 h 914400"/>
              <a:gd name="connsiteX2" fmla="*/ 3794078 w 3794078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4078" h="914400">
                <a:moveTo>
                  <a:pt x="0" y="914400"/>
                </a:moveTo>
                <a:cubicBezTo>
                  <a:pt x="277504" y="628934"/>
                  <a:pt x="555009" y="343469"/>
                  <a:pt x="1187355" y="191069"/>
                </a:cubicBezTo>
                <a:cubicBezTo>
                  <a:pt x="1819701" y="38669"/>
                  <a:pt x="2806889" y="19334"/>
                  <a:pt x="3794078" y="0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16660" y="3866799"/>
            <a:ext cx="192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CC00"/>
                </a:solidFill>
              </a:rPr>
              <a:t>crypto.cs.jmu.edu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7467601" y="4419600"/>
            <a:ext cx="1219200" cy="10668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SSN, CCN,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DOB, HA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4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28" grpId="0" animBg="1"/>
      <p:bldP spid="2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8458200" cy="576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267200" y="4038600"/>
            <a:ext cx="3124200" cy="876300"/>
          </a:xfrm>
          <a:prstGeom prst="wedgeRoundRectCallout">
            <a:avLst>
              <a:gd name="adj1" fmla="val -40154"/>
              <a:gd name="adj2" fmla="val -219693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Let’s try it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576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067503" y="2523456"/>
            <a:ext cx="4419600" cy="666094"/>
          </a:xfrm>
          <a:prstGeom prst="wedgeRoundRectCallout">
            <a:avLst>
              <a:gd name="adj1" fmla="val -63845"/>
              <a:gd name="adj2" fmla="val 98748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We got </a:t>
            </a:r>
            <a:r>
              <a:rPr lang="en-US" sz="4000" b="1" dirty="0" smtClean="0">
                <a:solidFill>
                  <a:srgbClr val="FF0000"/>
                </a:solidFill>
              </a:rPr>
              <a:t>more</a:t>
            </a:r>
            <a:r>
              <a:rPr lang="en-US" sz="4000" b="1" dirty="0" smtClean="0">
                <a:solidFill>
                  <a:schemeClr val="tx1"/>
                </a:solidFill>
              </a:rPr>
              <a:t> data!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14400" y="6248400"/>
            <a:ext cx="7848600" cy="535393"/>
          </a:xfrm>
          <a:prstGeom prst="wedgeRoundRectCallout">
            <a:avLst>
              <a:gd name="adj1" fmla="val 2872"/>
              <a:gd name="adj2" fmla="val -109482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But no </a:t>
            </a:r>
            <a:r>
              <a:rPr lang="en-US" sz="3600" b="1" dirty="0" smtClean="0">
                <a:solidFill>
                  <a:schemeClr val="tx1"/>
                </a:solidFill>
              </a:rPr>
              <a:t>SSN or credit card numbers yet!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4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25559"/>
            <a:ext cx="1470027" cy="1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the hacker do </a:t>
            </a:r>
            <a:r>
              <a:rPr lang="en-US" b="1" u="sng" dirty="0" smtClean="0">
                <a:solidFill>
                  <a:srgbClr val="FF0000"/>
                </a:solidFill>
              </a:rPr>
              <a:t>more</a:t>
            </a:r>
            <a:r>
              <a:rPr lang="en-US" dirty="0" smtClean="0"/>
              <a:t> damage?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221700"/>
              </p:ext>
            </p:extLst>
          </p:nvPr>
        </p:nvGraphicFramePr>
        <p:xfrm>
          <a:off x="1981200" y="2391935"/>
          <a:ext cx="1828800" cy="138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2" name="VISIO" r:id="rId5" imgW="1416901" imgH="1076571" progId="Visio.Drawing.11">
                  <p:embed/>
                </p:oleObj>
              </mc:Choice>
              <mc:Fallback>
                <p:oleObj name="VISIO" r:id="rId5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91935"/>
                        <a:ext cx="1828800" cy="1388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j01953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9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311125"/>
              </p:ext>
            </p:extLst>
          </p:nvPr>
        </p:nvGraphicFramePr>
        <p:xfrm>
          <a:off x="4638770" y="2081769"/>
          <a:ext cx="2974975" cy="451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3" name="Visio" r:id="rId8" imgW="4279608" imgH="6507083" progId="Visio.Drawing.11">
                  <p:embed/>
                </p:oleObj>
              </mc:Choice>
              <mc:Fallback>
                <p:oleObj name="Visio" r:id="rId8" imgW="4279608" imgH="650708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770" y="2081769"/>
                        <a:ext cx="2974975" cy="451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261834"/>
              </p:ext>
            </p:extLst>
          </p:nvPr>
        </p:nvGraphicFramePr>
        <p:xfrm>
          <a:off x="7613745" y="2667103"/>
          <a:ext cx="1309688" cy="534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4" name="VISIO" r:id="rId10" imgW="2617470" imgH="1069086" progId="Visio.Drawing.11">
                  <p:embed/>
                </p:oleObj>
              </mc:Choice>
              <mc:Fallback>
                <p:oleObj name="VISIO" r:id="rId10" imgW="2617470" imgH="10690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745" y="2667103"/>
                        <a:ext cx="1309688" cy="534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75257738"/>
              </p:ext>
            </p:extLst>
          </p:nvPr>
        </p:nvGraphicFramePr>
        <p:xfrm>
          <a:off x="3962400" y="2105025"/>
          <a:ext cx="1130300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5" name="Visio" r:id="rId12" imgW="670021" imgH="1314169" progId="Visio.Drawing.11">
                  <p:embed/>
                </p:oleObj>
              </mc:Choice>
              <mc:Fallback>
                <p:oleObj name="Visio" r:id="rId12" imgW="670021" imgH="131416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05025"/>
                        <a:ext cx="1130300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39098865"/>
              </p:ext>
            </p:extLst>
          </p:nvPr>
        </p:nvGraphicFramePr>
        <p:xfrm>
          <a:off x="6518275" y="2030413"/>
          <a:ext cx="1296988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6" name="Visio" r:id="rId14" imgW="766316" imgH="1302822" progId="Visio.Drawing.11">
                  <p:embed/>
                </p:oleObj>
              </mc:Choice>
              <mc:Fallback>
                <p:oleObj name="Visio" r:id="rId14" imgW="766316" imgH="1302822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2030413"/>
                        <a:ext cx="1296988" cy="202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5"/>
          <p:cNvSpPr/>
          <p:nvPr/>
        </p:nvSpPr>
        <p:spPr>
          <a:xfrm>
            <a:off x="1760561" y="2415654"/>
            <a:ext cx="3630305" cy="750627"/>
          </a:xfrm>
          <a:custGeom>
            <a:avLst/>
            <a:gdLst>
              <a:gd name="connsiteX0" fmla="*/ 0 w 3630305"/>
              <a:gd name="connsiteY0" fmla="*/ 0 h 750627"/>
              <a:gd name="connsiteX1" fmla="*/ 928048 w 3630305"/>
              <a:gd name="connsiteY1" fmla="*/ 600501 h 750627"/>
              <a:gd name="connsiteX2" fmla="*/ 3630305 w 3630305"/>
              <a:gd name="connsiteY2" fmla="*/ 750627 h 7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305" h="750627">
                <a:moveTo>
                  <a:pt x="0" y="0"/>
                </a:moveTo>
                <a:cubicBezTo>
                  <a:pt x="161498" y="237698"/>
                  <a:pt x="322997" y="475396"/>
                  <a:pt x="928048" y="600501"/>
                </a:cubicBezTo>
                <a:cubicBezTo>
                  <a:pt x="1533099" y="725606"/>
                  <a:pt x="2581702" y="738116"/>
                  <a:pt x="3630305" y="750627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7467600" y="4648200"/>
            <a:ext cx="1447799" cy="12192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SSN, CCN,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DOB, HA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743200" y="1447800"/>
            <a:ext cx="1981200" cy="412750"/>
          </a:xfrm>
          <a:prstGeom prst="wedgeRoundRectCallout">
            <a:avLst>
              <a:gd name="adj1" fmla="val 9405"/>
              <a:gd name="adj2" fmla="val 362341"/>
              <a:gd name="adj3" fmla="val 16667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wangxx@jmu.edu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823045" y="1622425"/>
            <a:ext cx="1981200" cy="412750"/>
          </a:xfrm>
          <a:prstGeom prst="wedgeRoundRectCallout">
            <a:avLst>
              <a:gd name="adj1" fmla="val 47601"/>
              <a:gd name="adj2" fmla="val 236293"/>
              <a:gd name="adj3" fmla="val 16667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 SQL statement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896303" y="2833482"/>
            <a:ext cx="2428176" cy="1675456"/>
          </a:xfrm>
          <a:custGeom>
            <a:avLst/>
            <a:gdLst>
              <a:gd name="connsiteX0" fmla="*/ 0 w 2428176"/>
              <a:gd name="connsiteY0" fmla="*/ 225028 h 1675456"/>
              <a:gd name="connsiteX1" fmla="*/ 1072056 w 2428176"/>
              <a:gd name="connsiteY1" fmla="*/ 225028 h 1675456"/>
              <a:gd name="connsiteX2" fmla="*/ 2427890 w 2428176"/>
              <a:gd name="connsiteY2" fmla="*/ 83139 h 1675456"/>
              <a:gd name="connsiteX3" fmla="*/ 1166649 w 2428176"/>
              <a:gd name="connsiteY3" fmla="*/ 1675456 h 167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8176" h="1675456">
                <a:moveTo>
                  <a:pt x="0" y="225028"/>
                </a:moveTo>
                <a:cubicBezTo>
                  <a:pt x="333704" y="236852"/>
                  <a:pt x="667408" y="248676"/>
                  <a:pt x="1072056" y="225028"/>
                </a:cubicBezTo>
                <a:cubicBezTo>
                  <a:pt x="1476704" y="201380"/>
                  <a:pt x="2412125" y="-158599"/>
                  <a:pt x="2427890" y="83139"/>
                </a:cubicBezTo>
                <a:cubicBezTo>
                  <a:pt x="2443656" y="324877"/>
                  <a:pt x="1805152" y="1000166"/>
                  <a:pt x="1166649" y="1675456"/>
                </a:cubicBezTo>
              </a:path>
            </a:pathLst>
          </a:custGeom>
          <a:noFill/>
          <a:ln w="31750">
            <a:solidFill>
              <a:srgbClr val="00CC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117042"/>
              </p:ext>
            </p:extLst>
          </p:nvPr>
        </p:nvGraphicFramePr>
        <p:xfrm>
          <a:off x="992187" y="3780430"/>
          <a:ext cx="7921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7" name="Image" r:id="rId16" imgW="1244006" imgH="1257143" progId="Photoshop.Image.7">
                  <p:embed/>
                </p:oleObj>
              </mc:Choice>
              <mc:Fallback>
                <p:oleObj name="Image" r:id="rId16" imgW="1244006" imgH="125714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7" y="3780430"/>
                        <a:ext cx="7921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 20"/>
          <p:cNvSpPr/>
          <p:nvPr/>
        </p:nvSpPr>
        <p:spPr>
          <a:xfrm>
            <a:off x="1473958" y="3343701"/>
            <a:ext cx="3794078" cy="914400"/>
          </a:xfrm>
          <a:custGeom>
            <a:avLst/>
            <a:gdLst>
              <a:gd name="connsiteX0" fmla="*/ 0 w 3794078"/>
              <a:gd name="connsiteY0" fmla="*/ 914400 h 914400"/>
              <a:gd name="connsiteX1" fmla="*/ 1187355 w 3794078"/>
              <a:gd name="connsiteY1" fmla="*/ 191069 h 914400"/>
              <a:gd name="connsiteX2" fmla="*/ 3794078 w 3794078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4078" h="914400">
                <a:moveTo>
                  <a:pt x="0" y="914400"/>
                </a:moveTo>
                <a:cubicBezTo>
                  <a:pt x="277504" y="628934"/>
                  <a:pt x="555009" y="343469"/>
                  <a:pt x="1187355" y="191069"/>
                </a:cubicBezTo>
                <a:cubicBezTo>
                  <a:pt x="1819701" y="38669"/>
                  <a:pt x="2806889" y="19334"/>
                  <a:pt x="3794078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ular Callout 21"/>
          <p:cNvSpPr/>
          <p:nvPr/>
        </p:nvSpPr>
        <p:spPr>
          <a:xfrm>
            <a:off x="228600" y="1295400"/>
            <a:ext cx="3347113" cy="495300"/>
          </a:xfrm>
          <a:prstGeom prst="wedgeRoundRectCallout">
            <a:avLst>
              <a:gd name="adj1" fmla="val 31372"/>
              <a:gd name="adj2" fmla="val 37377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????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flipV="1">
            <a:off x="5854890" y="2590799"/>
            <a:ext cx="1917510" cy="457199"/>
          </a:xfrm>
          <a:custGeom>
            <a:avLst/>
            <a:gdLst>
              <a:gd name="connsiteX0" fmla="*/ 1419367 w 1419367"/>
              <a:gd name="connsiteY0" fmla="*/ 0 h 1173708"/>
              <a:gd name="connsiteX1" fmla="*/ 1310185 w 1419367"/>
              <a:gd name="connsiteY1" fmla="*/ 13648 h 1173708"/>
              <a:gd name="connsiteX2" fmla="*/ 1187355 w 1419367"/>
              <a:gd name="connsiteY2" fmla="*/ 54591 h 1173708"/>
              <a:gd name="connsiteX3" fmla="*/ 1146411 w 1419367"/>
              <a:gd name="connsiteY3" fmla="*/ 68239 h 1173708"/>
              <a:gd name="connsiteX4" fmla="*/ 1064525 w 1419367"/>
              <a:gd name="connsiteY4" fmla="*/ 109182 h 1173708"/>
              <a:gd name="connsiteX5" fmla="*/ 1009934 w 1419367"/>
              <a:gd name="connsiteY5" fmla="*/ 122830 h 1173708"/>
              <a:gd name="connsiteX6" fmla="*/ 859809 w 1419367"/>
              <a:gd name="connsiteY6" fmla="*/ 163773 h 1173708"/>
              <a:gd name="connsiteX7" fmla="*/ 723331 w 1419367"/>
              <a:gd name="connsiteY7" fmla="*/ 232012 h 1173708"/>
              <a:gd name="connsiteX8" fmla="*/ 668740 w 1419367"/>
              <a:gd name="connsiteY8" fmla="*/ 259308 h 1173708"/>
              <a:gd name="connsiteX9" fmla="*/ 600501 w 1419367"/>
              <a:gd name="connsiteY9" fmla="*/ 272955 h 1173708"/>
              <a:gd name="connsiteX10" fmla="*/ 532262 w 1419367"/>
              <a:gd name="connsiteY10" fmla="*/ 327546 h 1173708"/>
              <a:gd name="connsiteX11" fmla="*/ 477671 w 1419367"/>
              <a:gd name="connsiteY11" fmla="*/ 354842 h 1173708"/>
              <a:gd name="connsiteX12" fmla="*/ 395785 w 1419367"/>
              <a:gd name="connsiteY12" fmla="*/ 423081 h 1173708"/>
              <a:gd name="connsiteX13" fmla="*/ 300250 w 1419367"/>
              <a:gd name="connsiteY13" fmla="*/ 545911 h 1173708"/>
              <a:gd name="connsiteX14" fmla="*/ 259307 w 1419367"/>
              <a:gd name="connsiteY14" fmla="*/ 586854 h 1173708"/>
              <a:gd name="connsiteX15" fmla="*/ 218364 w 1419367"/>
              <a:gd name="connsiteY15" fmla="*/ 696036 h 1173708"/>
              <a:gd name="connsiteX16" fmla="*/ 204716 w 1419367"/>
              <a:gd name="connsiteY16" fmla="*/ 736979 h 1173708"/>
              <a:gd name="connsiteX17" fmla="*/ 177420 w 1419367"/>
              <a:gd name="connsiteY17" fmla="*/ 791570 h 1173708"/>
              <a:gd name="connsiteX18" fmla="*/ 163773 w 1419367"/>
              <a:gd name="connsiteY18" fmla="*/ 832514 h 1173708"/>
              <a:gd name="connsiteX19" fmla="*/ 136477 w 1419367"/>
              <a:gd name="connsiteY19" fmla="*/ 873457 h 1173708"/>
              <a:gd name="connsiteX20" fmla="*/ 122829 w 1419367"/>
              <a:gd name="connsiteY20" fmla="*/ 914400 h 1173708"/>
              <a:gd name="connsiteX21" fmla="*/ 95534 w 1419367"/>
              <a:gd name="connsiteY21" fmla="*/ 955343 h 1173708"/>
              <a:gd name="connsiteX22" fmla="*/ 68238 w 1419367"/>
              <a:gd name="connsiteY22" fmla="*/ 1037230 h 1173708"/>
              <a:gd name="connsiteX23" fmla="*/ 13647 w 1419367"/>
              <a:gd name="connsiteY23" fmla="*/ 1132764 h 1173708"/>
              <a:gd name="connsiteX24" fmla="*/ 0 w 1419367"/>
              <a:gd name="connsiteY24" fmla="*/ 1173708 h 11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9367" h="1173708">
                <a:moveTo>
                  <a:pt x="1419367" y="0"/>
                </a:moveTo>
                <a:cubicBezTo>
                  <a:pt x="1382973" y="4549"/>
                  <a:pt x="1345887" y="5247"/>
                  <a:pt x="1310185" y="13648"/>
                </a:cubicBezTo>
                <a:cubicBezTo>
                  <a:pt x="1268174" y="23533"/>
                  <a:pt x="1228298" y="40943"/>
                  <a:pt x="1187355" y="54591"/>
                </a:cubicBezTo>
                <a:cubicBezTo>
                  <a:pt x="1173707" y="59140"/>
                  <a:pt x="1159278" y="61805"/>
                  <a:pt x="1146411" y="68239"/>
                </a:cubicBezTo>
                <a:cubicBezTo>
                  <a:pt x="1119116" y="81887"/>
                  <a:pt x="1092859" y="97848"/>
                  <a:pt x="1064525" y="109182"/>
                </a:cubicBezTo>
                <a:cubicBezTo>
                  <a:pt x="1047110" y="116148"/>
                  <a:pt x="1027900" y="117440"/>
                  <a:pt x="1009934" y="122830"/>
                </a:cubicBezTo>
                <a:cubicBezTo>
                  <a:pt x="871415" y="164386"/>
                  <a:pt x="984176" y="138901"/>
                  <a:pt x="859809" y="163773"/>
                </a:cubicBezTo>
                <a:cubicBezTo>
                  <a:pt x="783624" y="214563"/>
                  <a:pt x="847488" y="175577"/>
                  <a:pt x="723331" y="232012"/>
                </a:cubicBezTo>
                <a:cubicBezTo>
                  <a:pt x="704810" y="240431"/>
                  <a:pt x="688041" y="252874"/>
                  <a:pt x="668740" y="259308"/>
                </a:cubicBezTo>
                <a:cubicBezTo>
                  <a:pt x="646734" y="266643"/>
                  <a:pt x="623247" y="268406"/>
                  <a:pt x="600501" y="272955"/>
                </a:cubicBezTo>
                <a:cubicBezTo>
                  <a:pt x="577755" y="291152"/>
                  <a:pt x="556499" y="311388"/>
                  <a:pt x="532262" y="327546"/>
                </a:cubicBezTo>
                <a:cubicBezTo>
                  <a:pt x="515334" y="338831"/>
                  <a:pt x="495335" y="344748"/>
                  <a:pt x="477671" y="354842"/>
                </a:cubicBezTo>
                <a:cubicBezTo>
                  <a:pt x="433337" y="380176"/>
                  <a:pt x="433420" y="385446"/>
                  <a:pt x="395785" y="423081"/>
                </a:cubicBezTo>
                <a:cubicBezTo>
                  <a:pt x="369930" y="500645"/>
                  <a:pt x="392309" y="453852"/>
                  <a:pt x="300250" y="545911"/>
                </a:cubicBezTo>
                <a:lnTo>
                  <a:pt x="259307" y="586854"/>
                </a:lnTo>
                <a:cubicBezTo>
                  <a:pt x="232976" y="718508"/>
                  <a:pt x="265220" y="602324"/>
                  <a:pt x="218364" y="696036"/>
                </a:cubicBezTo>
                <a:cubicBezTo>
                  <a:pt x="211930" y="708903"/>
                  <a:pt x="210383" y="723756"/>
                  <a:pt x="204716" y="736979"/>
                </a:cubicBezTo>
                <a:cubicBezTo>
                  <a:pt x="196702" y="755679"/>
                  <a:pt x="185434" y="772870"/>
                  <a:pt x="177420" y="791570"/>
                </a:cubicBezTo>
                <a:cubicBezTo>
                  <a:pt x="171753" y="804793"/>
                  <a:pt x="170207" y="819647"/>
                  <a:pt x="163773" y="832514"/>
                </a:cubicBezTo>
                <a:cubicBezTo>
                  <a:pt x="156438" y="847185"/>
                  <a:pt x="143813" y="858786"/>
                  <a:pt x="136477" y="873457"/>
                </a:cubicBezTo>
                <a:cubicBezTo>
                  <a:pt x="130043" y="886324"/>
                  <a:pt x="129263" y="901533"/>
                  <a:pt x="122829" y="914400"/>
                </a:cubicBezTo>
                <a:cubicBezTo>
                  <a:pt x="115494" y="929071"/>
                  <a:pt x="102196" y="940354"/>
                  <a:pt x="95534" y="955343"/>
                </a:cubicBezTo>
                <a:cubicBezTo>
                  <a:pt x="83849" y="981635"/>
                  <a:pt x="81105" y="1011495"/>
                  <a:pt x="68238" y="1037230"/>
                </a:cubicBezTo>
                <a:cubicBezTo>
                  <a:pt x="33608" y="1106492"/>
                  <a:pt x="52228" y="1074893"/>
                  <a:pt x="13647" y="1132764"/>
                </a:cubicBezTo>
                <a:lnTo>
                  <a:pt x="0" y="1173708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769290" y="2934268"/>
            <a:ext cx="1688910" cy="1405720"/>
          </a:xfrm>
          <a:custGeom>
            <a:avLst/>
            <a:gdLst>
              <a:gd name="connsiteX0" fmla="*/ 1228298 w 1228298"/>
              <a:gd name="connsiteY0" fmla="*/ 0 h 1119116"/>
              <a:gd name="connsiteX1" fmla="*/ 0 w 1228298"/>
              <a:gd name="connsiteY1" fmla="*/ 1119116 h 111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298" h="1119116">
                <a:moveTo>
                  <a:pt x="1228298" y="0"/>
                </a:moveTo>
                <a:lnTo>
                  <a:pt x="0" y="1119116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ular Callout 24"/>
          <p:cNvSpPr/>
          <p:nvPr/>
        </p:nvSpPr>
        <p:spPr>
          <a:xfrm>
            <a:off x="76200" y="5562600"/>
            <a:ext cx="4648200" cy="1066800"/>
          </a:xfrm>
          <a:prstGeom prst="wedgeRoundRectCallout">
            <a:avLst>
              <a:gd name="adj1" fmla="val -21173"/>
              <a:gd name="adj2" fmla="val -15151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How to get those SSN and credit card numbers?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6660" y="3866799"/>
            <a:ext cx="192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CC00"/>
                </a:solidFill>
              </a:rPr>
              <a:t>crypto.cs.jmu.edu</a:t>
            </a:r>
            <a:endParaRPr lang="en-US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46238" cy="582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3505200" y="2762376"/>
            <a:ext cx="5410200" cy="762000"/>
          </a:xfrm>
          <a:prstGeom prst="wedgeRoundRectCallout">
            <a:avLst>
              <a:gd name="adj1" fmla="val -49934"/>
              <a:gd name="adj2" fmla="val -94131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 x'; show databases; --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14400" y="4343400"/>
            <a:ext cx="556260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The hacker wants to know more about the database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6993"/>
            <a:ext cx="7391400" cy="641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4495800" y="4152900"/>
            <a:ext cx="2895600" cy="876300"/>
          </a:xfrm>
          <a:prstGeom prst="wedgeRoundRectCallout">
            <a:avLst>
              <a:gd name="adj1" fmla="val -54270"/>
              <a:gd name="adj2" fmla="val -270068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Let’s try it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599"/>
            <a:ext cx="7391400" cy="641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3218793" y="4002709"/>
            <a:ext cx="4419600" cy="666094"/>
          </a:xfrm>
          <a:prstGeom prst="wedgeRoundRectCallout">
            <a:avLst>
              <a:gd name="adj1" fmla="val -71693"/>
              <a:gd name="adj2" fmla="val 25375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What are these?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4419600"/>
            <a:ext cx="1447800" cy="3048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3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46238" cy="582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4795359" y="3040117"/>
            <a:ext cx="3979479" cy="571500"/>
          </a:xfrm>
          <a:prstGeom prst="wedgeRoundRectCallout">
            <a:avLst>
              <a:gd name="adj1" fmla="val -49643"/>
              <a:gd name="adj2" fmla="val -135510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 x'; show tables; --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4343400"/>
            <a:ext cx="830580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The hacker wants to know more about the </a:t>
            </a:r>
            <a:r>
              <a:rPr lang="en-US" sz="3200" dirty="0" smtClean="0">
                <a:solidFill>
                  <a:srgbClr val="00CC00"/>
                </a:solidFill>
              </a:rPr>
              <a:t>table with SSN and credit card numbers</a:t>
            </a:r>
            <a:endParaRPr lang="en-US" sz="32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0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582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495800" y="4343400"/>
            <a:ext cx="2895600" cy="685800"/>
          </a:xfrm>
          <a:prstGeom prst="wedgeRoundRectCallout">
            <a:avLst>
              <a:gd name="adj1" fmla="val -43381"/>
              <a:gd name="adj2" fmla="val -31354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Let’s try it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2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1" y="228600"/>
            <a:ext cx="7162800" cy="621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059621" y="3669662"/>
            <a:ext cx="3581400" cy="666094"/>
          </a:xfrm>
          <a:prstGeom prst="wedgeRoundRectCallout">
            <a:avLst>
              <a:gd name="adj1" fmla="val -95204"/>
              <a:gd name="adj2" fmla="val 11665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What are these?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4572000"/>
            <a:ext cx="1752601" cy="3048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8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46238" cy="582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4092478" y="3045372"/>
            <a:ext cx="4822921" cy="1143000"/>
          </a:xfrm>
          <a:prstGeom prst="wedgeRoundRectCallout">
            <a:avLst>
              <a:gd name="adj1" fmla="val -57783"/>
              <a:gd name="adj2" fmla="val -105165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 x'; show </a:t>
            </a:r>
            <a:r>
              <a:rPr lang="en-US" sz="3200" dirty="0" smtClean="0">
                <a:solidFill>
                  <a:srgbClr val="FF0000"/>
                </a:solidFill>
              </a:rPr>
              <a:t>columns from </a:t>
            </a:r>
            <a:r>
              <a:rPr lang="en-US" sz="3200" dirty="0" smtClean="0">
                <a:solidFill>
                  <a:srgbClr val="00CC00"/>
                </a:solidFill>
              </a:rPr>
              <a:t>members</a:t>
            </a:r>
            <a:r>
              <a:rPr lang="en-US" sz="3200" dirty="0" smtClean="0">
                <a:solidFill>
                  <a:srgbClr val="FF0000"/>
                </a:solidFill>
              </a:rPr>
              <a:t>; </a:t>
            </a:r>
            <a:r>
              <a:rPr lang="en-US" sz="3200" dirty="0">
                <a:solidFill>
                  <a:srgbClr val="FF0000"/>
                </a:solidFill>
              </a:rPr>
              <a:t>--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38200" y="4876800"/>
            <a:ext cx="78486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The hacker wants to know more about </a:t>
            </a:r>
            <a:r>
              <a:rPr lang="en-US" sz="3200" dirty="0" smtClean="0">
                <a:solidFill>
                  <a:srgbClr val="00CC00"/>
                </a:solidFill>
              </a:rPr>
              <a:t>members</a:t>
            </a:r>
            <a:endParaRPr lang="en-US" sz="32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903297"/>
              </p:ext>
            </p:extLst>
          </p:nvPr>
        </p:nvGraphicFramePr>
        <p:xfrm>
          <a:off x="1981199" y="2391935"/>
          <a:ext cx="3272839" cy="248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0" name="VISIO" r:id="rId3" imgW="1416901" imgH="1076571" progId="Visio.Drawing.11">
                  <p:embed/>
                </p:oleObj>
              </mc:Choice>
              <mc:Fallback>
                <p:oleObj name="VISIO" r:id="rId3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2391935"/>
                        <a:ext cx="3272839" cy="248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j01953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9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586257"/>
              </p:ext>
            </p:extLst>
          </p:nvPr>
        </p:nvGraphicFramePr>
        <p:xfrm>
          <a:off x="5638800" y="1828800"/>
          <a:ext cx="22383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1" name="Visio" r:id="rId6" imgW="3218202" imgH="2889876" progId="Visio.Drawing.11">
                  <p:embed/>
                </p:oleObj>
              </mc:Choice>
              <mc:Fallback>
                <p:oleObj name="Visio" r:id="rId6" imgW="3218202" imgH="28898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828800"/>
                        <a:ext cx="2238375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875766"/>
              </p:ext>
            </p:extLst>
          </p:nvPr>
        </p:nvGraphicFramePr>
        <p:xfrm>
          <a:off x="5568950" y="4686300"/>
          <a:ext cx="22923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2" name="Visio" r:id="rId8" imgW="3296695" imgH="2909599" progId="Visio.Drawing.11">
                  <p:embed/>
                </p:oleObj>
              </mc:Choice>
              <mc:Fallback>
                <p:oleObj name="Visio" r:id="rId8" imgW="3296695" imgH="29095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4686300"/>
                        <a:ext cx="22923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163775"/>
              </p:ext>
            </p:extLst>
          </p:nvPr>
        </p:nvGraphicFramePr>
        <p:xfrm>
          <a:off x="2286000" y="5638800"/>
          <a:ext cx="7921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" name="Image" r:id="rId10" imgW="1244006" imgH="1257143" progId="Photoshop.Image.7">
                  <p:embed/>
                </p:oleObj>
              </mc:Choice>
              <mc:Fallback>
                <p:oleObj name="Image" r:id="rId10" imgW="1244006" imgH="125714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38800"/>
                        <a:ext cx="7921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55075" y="2956956"/>
            <a:ext cx="3716977" cy="2386940"/>
          </a:xfrm>
          <a:custGeom>
            <a:avLst/>
            <a:gdLst>
              <a:gd name="connsiteX0" fmla="*/ 0 w 3716977"/>
              <a:gd name="connsiteY0" fmla="*/ 2386940 h 2386940"/>
              <a:gd name="connsiteX1" fmla="*/ 1270660 w 3716977"/>
              <a:gd name="connsiteY1" fmla="*/ 831273 h 2386940"/>
              <a:gd name="connsiteX2" fmla="*/ 3716977 w 3716977"/>
              <a:gd name="connsiteY2" fmla="*/ 0 h 238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6977" h="2386940">
                <a:moveTo>
                  <a:pt x="0" y="2386940"/>
                </a:moveTo>
                <a:cubicBezTo>
                  <a:pt x="325582" y="1808018"/>
                  <a:pt x="651164" y="1229096"/>
                  <a:pt x="1270660" y="831273"/>
                </a:cubicBezTo>
                <a:cubicBezTo>
                  <a:pt x="1890156" y="433450"/>
                  <a:pt x="2803566" y="216725"/>
                  <a:pt x="3716977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900052" y="2303813"/>
            <a:ext cx="4631377" cy="629143"/>
          </a:xfrm>
          <a:custGeom>
            <a:avLst/>
            <a:gdLst>
              <a:gd name="connsiteX0" fmla="*/ 0 w 4631377"/>
              <a:gd name="connsiteY0" fmla="*/ 0 h 629143"/>
              <a:gd name="connsiteX1" fmla="*/ 1721922 w 4631377"/>
              <a:gd name="connsiteY1" fmla="*/ 617517 h 629143"/>
              <a:gd name="connsiteX2" fmla="*/ 4631377 w 4631377"/>
              <a:gd name="connsiteY2" fmla="*/ 344384 h 62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1377" h="629143">
                <a:moveTo>
                  <a:pt x="0" y="0"/>
                </a:moveTo>
                <a:cubicBezTo>
                  <a:pt x="475013" y="280060"/>
                  <a:pt x="950026" y="560120"/>
                  <a:pt x="1721922" y="617517"/>
                </a:cubicBezTo>
                <a:cubicBezTo>
                  <a:pt x="2493818" y="674914"/>
                  <a:pt x="3562597" y="509649"/>
                  <a:pt x="4631377" y="344384"/>
                </a:cubicBezTo>
              </a:path>
            </a:pathLst>
          </a:custGeom>
          <a:noFill/>
          <a:ln>
            <a:solidFill>
              <a:srgbClr val="00CC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3276600" y="5872348"/>
            <a:ext cx="2514600" cy="528452"/>
          </a:xfrm>
          <a:prstGeom prst="wedgeRoundRectCallout">
            <a:avLst>
              <a:gd name="adj1" fmla="val -35473"/>
              <a:gd name="adj2" fmla="val -372331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“</a:t>
            </a:r>
            <a:r>
              <a:rPr lang="en-US" sz="3600" dirty="0" smtClean="0">
                <a:solidFill>
                  <a:srgbClr val="00CC00"/>
                </a:solidFill>
              </a:rPr>
              <a:t>I am Alice</a:t>
            </a:r>
            <a:r>
              <a:rPr lang="en-US" sz="3600" dirty="0" smtClean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994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599"/>
            <a:ext cx="7315200" cy="634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191000" y="4038600"/>
            <a:ext cx="2895600" cy="685800"/>
          </a:xfrm>
          <a:prstGeom prst="wedgeRoundRectCallout">
            <a:avLst>
              <a:gd name="adj1" fmla="val -43381"/>
              <a:gd name="adj2" fmla="val -31354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Let’s try it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1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4726524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248400" y="3810001"/>
            <a:ext cx="2743200" cy="990600"/>
          </a:xfrm>
          <a:prstGeom prst="wedgeRoundRectCallout">
            <a:avLst>
              <a:gd name="adj1" fmla="val -146220"/>
              <a:gd name="adj2" fmla="val 29238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More output!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What are these?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3810000"/>
            <a:ext cx="609600" cy="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5800" y="4191000"/>
            <a:ext cx="609600" cy="0"/>
          </a:xfrm>
          <a:prstGeom prst="straightConnector1">
            <a:avLst/>
          </a:prstGeom>
          <a:ln w="44450">
            <a:solidFill>
              <a:srgbClr val="00CC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5800" y="4419600"/>
            <a:ext cx="609600" cy="0"/>
          </a:xfrm>
          <a:prstGeom prst="straightConnector1">
            <a:avLst/>
          </a:prstGeom>
          <a:ln w="44450">
            <a:solidFill>
              <a:srgbClr val="00CC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5800" y="4648200"/>
            <a:ext cx="609600" cy="0"/>
          </a:xfrm>
          <a:prstGeom prst="straightConnector1">
            <a:avLst/>
          </a:prstGeom>
          <a:ln w="44450">
            <a:solidFill>
              <a:srgbClr val="00CC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334000" y="5410200"/>
            <a:ext cx="373380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Can the hacker get </a:t>
            </a:r>
            <a:r>
              <a:rPr lang="en-US" sz="2800" dirty="0" err="1" smtClean="0">
                <a:solidFill>
                  <a:srgbClr val="00CC00"/>
                </a:solidFill>
              </a:rPr>
              <a:t>ssn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rgbClr val="00CC00"/>
                </a:solidFill>
              </a:rPr>
              <a:t>creditCardNumber</a:t>
            </a:r>
            <a:r>
              <a:rPr lang="en-US" sz="2800" dirty="0" smtClean="0">
                <a:solidFill>
                  <a:srgbClr val="FF0000"/>
                </a:solidFill>
              </a:rPr>
              <a:t> data out?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1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9358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092478" y="3045372"/>
            <a:ext cx="4822921" cy="1143000"/>
          </a:xfrm>
          <a:prstGeom prst="wedgeRoundRectCallout">
            <a:avLst>
              <a:gd name="adj1" fmla="val -57783"/>
              <a:gd name="adj2" fmla="val -111832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 x'; </a:t>
            </a:r>
            <a:r>
              <a:rPr lang="en-US" sz="3200" dirty="0" smtClean="0">
                <a:solidFill>
                  <a:srgbClr val="0000FF"/>
                </a:solidFill>
              </a:rPr>
              <a:t>SELECT * FROM </a:t>
            </a:r>
            <a:r>
              <a:rPr lang="en-US" sz="3200" dirty="0" smtClean="0">
                <a:solidFill>
                  <a:srgbClr val="00CC00"/>
                </a:solidFill>
              </a:rPr>
              <a:t>members</a:t>
            </a:r>
            <a:r>
              <a:rPr lang="en-US" sz="3200" dirty="0" smtClean="0">
                <a:solidFill>
                  <a:srgbClr val="FF0000"/>
                </a:solidFill>
              </a:rPr>
              <a:t>; </a:t>
            </a:r>
            <a:r>
              <a:rPr lang="en-US" sz="3200" dirty="0">
                <a:solidFill>
                  <a:srgbClr val="FF0000"/>
                </a:solidFill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102434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7881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876800" y="2057400"/>
            <a:ext cx="3048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400800" y="2057400"/>
            <a:ext cx="304800" cy="304800"/>
          </a:xfrm>
          <a:prstGeom prst="straightConnector1">
            <a:avLst/>
          </a:prstGeom>
          <a:ln w="38100">
            <a:solidFill>
              <a:srgbClr val="00CC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239000" y="2057400"/>
            <a:ext cx="304800" cy="304800"/>
          </a:xfrm>
          <a:prstGeom prst="straightConnector1">
            <a:avLst/>
          </a:prstGeom>
          <a:ln w="38100">
            <a:solidFill>
              <a:srgbClr val="00CC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001000" y="2057400"/>
            <a:ext cx="304800" cy="304800"/>
          </a:xfrm>
          <a:prstGeom prst="straightConnector1">
            <a:avLst/>
          </a:prstGeom>
          <a:ln w="38100">
            <a:solidFill>
              <a:srgbClr val="00CC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114800" y="5410200"/>
            <a:ext cx="4876800" cy="1295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Wow. </a:t>
            </a:r>
            <a:r>
              <a:rPr lang="en-US" sz="3200" dirty="0" smtClean="0">
                <a:solidFill>
                  <a:srgbClr val="00CC00"/>
                </a:solidFill>
              </a:rPr>
              <a:t>SSN and credit card numbers!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How did this happen?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7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hacker can actually do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Char char="u"/>
            </a:pPr>
            <a:r>
              <a:rPr lang="en-US" dirty="0" smtClean="0"/>
              <a:t>Find database name, table names, and table schemas</a:t>
            </a:r>
          </a:p>
          <a:p>
            <a:pPr>
              <a:buFont typeface="Wingdings 2" panose="05020102010507070707" pitchFamily="18" charset="2"/>
              <a:buChar char="v"/>
            </a:pPr>
            <a:r>
              <a:rPr lang="en-US" dirty="0" smtClean="0"/>
              <a:t>Find all data</a:t>
            </a:r>
          </a:p>
          <a:p>
            <a:pPr lvl="1"/>
            <a:r>
              <a:rPr lang="en-US" dirty="0" smtClean="0"/>
              <a:t>Store them in a separate file</a:t>
            </a:r>
          </a:p>
          <a:p>
            <a:pPr>
              <a:buFont typeface="Wingdings 2" panose="05020102010507070707" pitchFamily="18" charset="2"/>
              <a:buChar char="w"/>
            </a:pPr>
            <a:r>
              <a:rPr lang="en-US" dirty="0" smtClean="0"/>
              <a:t>Even insert a (bogus) entry into the table</a:t>
            </a:r>
          </a:p>
          <a:p>
            <a:pPr lvl="1"/>
            <a:r>
              <a:rPr lang="en-US" dirty="0" smtClean="0"/>
              <a:t>Log ID?</a:t>
            </a:r>
          </a:p>
          <a:p>
            <a:pPr lvl="1"/>
            <a:r>
              <a:rPr lang="en-US" dirty="0" smtClean="0"/>
              <a:t>Verify your insertion!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0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46238" cy="582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2286000" y="3276600"/>
            <a:ext cx="6781800" cy="1143000"/>
          </a:xfrm>
          <a:prstGeom prst="wedgeRoundRectCallout">
            <a:avLst>
              <a:gd name="adj1" fmla="val -33993"/>
              <a:gd name="adj2" fmla="val -132751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x'; INSERT INTO members (</a:t>
            </a:r>
            <a:r>
              <a:rPr lang="en-US" dirty="0" err="1">
                <a:solidFill>
                  <a:srgbClr val="FF0000"/>
                </a:solidFill>
              </a:rPr>
              <a:t>loginName,lastName,firstName,emailAddress</a:t>
            </a:r>
            <a:r>
              <a:rPr lang="en-US" dirty="0">
                <a:solidFill>
                  <a:srgbClr val="FF0000"/>
                </a:solidFill>
              </a:rPr>
              <a:t>) VALUES </a:t>
            </a:r>
            <a:r>
              <a:rPr lang="en-US" dirty="0" smtClean="0">
                <a:solidFill>
                  <a:srgbClr val="FF0000"/>
                </a:solidFill>
              </a:rPr>
              <a:t>(’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yourLoginName</a:t>
            </a:r>
            <a:r>
              <a:rPr lang="en-US" dirty="0" smtClean="0">
                <a:solidFill>
                  <a:srgbClr val="FF0000"/>
                </a:solidFill>
              </a:rPr>
              <a:t>', '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yourLastName</a:t>
            </a:r>
            <a:r>
              <a:rPr lang="en-US" dirty="0">
                <a:solidFill>
                  <a:srgbClr val="FF0000"/>
                </a:solidFill>
              </a:rPr>
              <a:t>', '</a:t>
            </a:r>
            <a:r>
              <a:rPr lang="en-US" i="1" dirty="0" err="1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yourLastName</a:t>
            </a:r>
            <a:r>
              <a:rPr lang="en-US" dirty="0" smtClean="0">
                <a:solidFill>
                  <a:srgbClr val="FF0000"/>
                </a:solidFill>
              </a:rPr>
              <a:t>', 'tjadenbc@cs.jmu.edu</a:t>
            </a:r>
            <a:r>
              <a:rPr lang="en-US" dirty="0">
                <a:solidFill>
                  <a:srgbClr val="FF0000"/>
                </a:solidFill>
              </a:rPr>
              <a:t>');--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43000" y="5181600"/>
            <a:ext cx="7772400" cy="1524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Use your own names for </a:t>
            </a:r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your-name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; This will insert your own new entry to the database table (</a:t>
            </a:r>
            <a:r>
              <a:rPr lang="en-US" sz="3200" b="1" dirty="0" smtClean="0">
                <a:solidFill>
                  <a:srgbClr val="00CC00"/>
                </a:solidFill>
                <a:cs typeface="Arial" pitchFamily="34" charset="0"/>
              </a:rPr>
              <a:t>type, do not copy-and-paste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8458200" cy="576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828800" y="4038600"/>
            <a:ext cx="6553200" cy="876300"/>
          </a:xfrm>
          <a:prstGeom prst="wedgeRoundRectCallout">
            <a:avLst>
              <a:gd name="adj1" fmla="val -19527"/>
              <a:gd name="adj2" fmla="val -208351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You can verify your insertion with this command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5638800"/>
            <a:ext cx="77724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If </a:t>
            </a:r>
            <a:r>
              <a:rPr lang="en-US" sz="3200" dirty="0" smtClean="0">
                <a:solidFill>
                  <a:schemeClr val="tx1"/>
                </a:solidFill>
              </a:rPr>
              <a:t>you do </a:t>
            </a:r>
            <a:r>
              <a:rPr lang="en-US" sz="3200" dirty="0" smtClean="0">
                <a:solidFill>
                  <a:srgbClr val="FF0000"/>
                </a:solidFill>
              </a:rPr>
              <a:t>not</a:t>
            </a:r>
            <a:r>
              <a:rPr lang="en-US" sz="3200" dirty="0" smtClean="0">
                <a:solidFill>
                  <a:schemeClr val="tx1"/>
                </a:solidFill>
              </a:rPr>
              <a:t> see a row with </a:t>
            </a:r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your-name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, your insertion is </a:t>
            </a:r>
            <a:r>
              <a:rPr lang="en-US" sz="3200" b="1" dirty="0" smtClean="0">
                <a:solidFill>
                  <a:srgbClr val="FF0000"/>
                </a:solidFill>
                <a:cs typeface="Arial" pitchFamily="34" charset="0"/>
              </a:rPr>
              <a:t>not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 successful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Here?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Congratulations!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Now, it is time to stop and go back to review the steps that you have taken</a:t>
            </a:r>
          </a:p>
          <a:p>
            <a:pPr lvl="1"/>
            <a:r>
              <a:rPr lang="en-US" dirty="0" smtClean="0"/>
              <a:t>What are they for?</a:t>
            </a:r>
          </a:p>
          <a:p>
            <a:pPr lvl="1"/>
            <a:r>
              <a:rPr lang="en-US" dirty="0" smtClean="0"/>
              <a:t>You can now ask questions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2971800" y="2209800"/>
            <a:ext cx="2057400" cy="1752600"/>
          </a:xfrm>
          <a:prstGeom prst="hex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8347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Everybody likes a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CC00"/>
                </a:solidFill>
              </a:rPr>
              <a:t>SQL injection</a:t>
            </a:r>
            <a:r>
              <a:rPr lang="en-US" dirty="0"/>
              <a:t> works on many web applications because: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The web server has unpatched vulnerabilities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The application does not properly handle user input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The attacker is able to intercept network communications between the application and the database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SQL is an outdated technology that should not be used anymore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None of the above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lowchart: Preparation 5"/>
          <p:cNvSpPr/>
          <p:nvPr/>
        </p:nvSpPr>
        <p:spPr>
          <a:xfrm>
            <a:off x="446314" y="186047"/>
            <a:ext cx="1371600" cy="1181100"/>
          </a:xfrm>
          <a:prstGeom prst="flowChartPrepara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Quiz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Char char="u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Exercise 1: SQL injection</a:t>
            </a:r>
          </a:p>
          <a:p>
            <a:pPr>
              <a:buFont typeface="Wingdings 2" panose="05020102010507070707" pitchFamily="18" charset="2"/>
              <a:buChar char="v"/>
            </a:pPr>
            <a:r>
              <a:rPr lang="en-US" dirty="0"/>
              <a:t>Fix: least privilege</a:t>
            </a:r>
          </a:p>
          <a:p>
            <a:pPr>
              <a:buFont typeface="Wingdings 2" panose="05020102010507070707" pitchFamily="18" charset="2"/>
              <a:buChar char="w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Exercise 2: Cross-site Scripting (XSS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2209800"/>
            <a:ext cx="73914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</a:t>
            </a:r>
            <a:r>
              <a:rPr lang="en-US" dirty="0" smtClean="0"/>
              <a:t> are we doing this?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takes a thief to catch a thief</a:t>
            </a:r>
          </a:p>
          <a:p>
            <a:r>
              <a:rPr lang="en-US" dirty="0" smtClean="0"/>
              <a:t>Real-world security is actually defined by attacks,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proof</a:t>
            </a:r>
          </a:p>
          <a:p>
            <a:pPr lvl="1"/>
            <a:r>
              <a:rPr lang="en-US" dirty="0" smtClean="0"/>
              <a:t>Provable security is just a dream</a:t>
            </a:r>
          </a:p>
          <a:p>
            <a:pPr lvl="2"/>
            <a:r>
              <a:rPr lang="en-US" b="1" dirty="0">
                <a:solidFill>
                  <a:srgbClr val="00CC00"/>
                </a:solidFill>
              </a:rPr>
              <a:t>The three golden rules</a:t>
            </a:r>
            <a:r>
              <a:rPr lang="en-US" dirty="0"/>
              <a:t> to ensure computer security are</a:t>
            </a:r>
          </a:p>
          <a:p>
            <a:pPr lvl="3"/>
            <a:r>
              <a:rPr lang="en-US" dirty="0"/>
              <a:t>do not own a computer</a:t>
            </a:r>
          </a:p>
          <a:p>
            <a:pPr lvl="3"/>
            <a:r>
              <a:rPr lang="en-US" dirty="0"/>
              <a:t>do not power it on</a:t>
            </a:r>
          </a:p>
          <a:p>
            <a:pPr lvl="3"/>
            <a:r>
              <a:rPr lang="en-US" dirty="0"/>
              <a:t>do not use it</a:t>
            </a:r>
            <a:endParaRPr lang="en-US" dirty="0" smtClean="0"/>
          </a:p>
          <a:p>
            <a:r>
              <a:rPr lang="en-US" dirty="0" smtClean="0"/>
              <a:t>Got </a:t>
            </a:r>
            <a:r>
              <a:rPr lang="en-US" dirty="0"/>
              <a:t>to study </a:t>
            </a:r>
            <a:r>
              <a:rPr lang="en-US" dirty="0" smtClean="0"/>
              <a:t>attacks: What can go wrong?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Char char="u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Exercise 1: SQL injection</a:t>
            </a:r>
          </a:p>
          <a:p>
            <a:pPr>
              <a:buFont typeface="Wingdings 2" panose="05020102010507070707" pitchFamily="18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Fix: least privilege</a:t>
            </a:r>
          </a:p>
          <a:p>
            <a:pPr>
              <a:buFont typeface="Wingdings 2" panose="05020102010507070707" pitchFamily="18" charset="2"/>
              <a:buChar char="w"/>
            </a:pPr>
            <a:r>
              <a:rPr lang="en-US" dirty="0"/>
              <a:t>Exercise 2: Cross-site Scripting (XSS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2819400"/>
            <a:ext cx="73914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Web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276856"/>
              </p:ext>
            </p:extLst>
          </p:nvPr>
        </p:nvGraphicFramePr>
        <p:xfrm>
          <a:off x="1981200" y="2391935"/>
          <a:ext cx="1828800" cy="138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9" name="VISIO" r:id="rId3" imgW="1416901" imgH="1076571" progId="Visio.Drawing.11">
                  <p:embed/>
                </p:oleObj>
              </mc:Choice>
              <mc:Fallback>
                <p:oleObj name="VISIO" r:id="rId3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91935"/>
                        <a:ext cx="1828800" cy="1388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j01953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9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138263"/>
              </p:ext>
            </p:extLst>
          </p:nvPr>
        </p:nvGraphicFramePr>
        <p:xfrm>
          <a:off x="4638770" y="2081769"/>
          <a:ext cx="2974975" cy="451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0" name="Visio" r:id="rId6" imgW="4279608" imgH="6507083" progId="Visio.Drawing.11">
                  <p:embed/>
                </p:oleObj>
              </mc:Choice>
              <mc:Fallback>
                <p:oleObj name="Visio" r:id="rId6" imgW="4279608" imgH="650708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770" y="2081769"/>
                        <a:ext cx="2974975" cy="451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104791"/>
              </p:ext>
            </p:extLst>
          </p:nvPr>
        </p:nvGraphicFramePr>
        <p:xfrm>
          <a:off x="7613745" y="2667103"/>
          <a:ext cx="1309688" cy="534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" name="VISIO" r:id="rId8" imgW="2617470" imgH="1069086" progId="Visio.Drawing.11">
                  <p:embed/>
                </p:oleObj>
              </mc:Choice>
              <mc:Fallback>
                <p:oleObj name="VISIO" r:id="rId8" imgW="2617470" imgH="10690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745" y="2667103"/>
                        <a:ext cx="1309688" cy="534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>
          <a:xfrm flipV="1">
            <a:off x="5854890" y="2590799"/>
            <a:ext cx="1917510" cy="457199"/>
          </a:xfrm>
          <a:custGeom>
            <a:avLst/>
            <a:gdLst>
              <a:gd name="connsiteX0" fmla="*/ 1419367 w 1419367"/>
              <a:gd name="connsiteY0" fmla="*/ 0 h 1173708"/>
              <a:gd name="connsiteX1" fmla="*/ 1310185 w 1419367"/>
              <a:gd name="connsiteY1" fmla="*/ 13648 h 1173708"/>
              <a:gd name="connsiteX2" fmla="*/ 1187355 w 1419367"/>
              <a:gd name="connsiteY2" fmla="*/ 54591 h 1173708"/>
              <a:gd name="connsiteX3" fmla="*/ 1146411 w 1419367"/>
              <a:gd name="connsiteY3" fmla="*/ 68239 h 1173708"/>
              <a:gd name="connsiteX4" fmla="*/ 1064525 w 1419367"/>
              <a:gd name="connsiteY4" fmla="*/ 109182 h 1173708"/>
              <a:gd name="connsiteX5" fmla="*/ 1009934 w 1419367"/>
              <a:gd name="connsiteY5" fmla="*/ 122830 h 1173708"/>
              <a:gd name="connsiteX6" fmla="*/ 859809 w 1419367"/>
              <a:gd name="connsiteY6" fmla="*/ 163773 h 1173708"/>
              <a:gd name="connsiteX7" fmla="*/ 723331 w 1419367"/>
              <a:gd name="connsiteY7" fmla="*/ 232012 h 1173708"/>
              <a:gd name="connsiteX8" fmla="*/ 668740 w 1419367"/>
              <a:gd name="connsiteY8" fmla="*/ 259308 h 1173708"/>
              <a:gd name="connsiteX9" fmla="*/ 600501 w 1419367"/>
              <a:gd name="connsiteY9" fmla="*/ 272955 h 1173708"/>
              <a:gd name="connsiteX10" fmla="*/ 532262 w 1419367"/>
              <a:gd name="connsiteY10" fmla="*/ 327546 h 1173708"/>
              <a:gd name="connsiteX11" fmla="*/ 477671 w 1419367"/>
              <a:gd name="connsiteY11" fmla="*/ 354842 h 1173708"/>
              <a:gd name="connsiteX12" fmla="*/ 395785 w 1419367"/>
              <a:gd name="connsiteY12" fmla="*/ 423081 h 1173708"/>
              <a:gd name="connsiteX13" fmla="*/ 300250 w 1419367"/>
              <a:gd name="connsiteY13" fmla="*/ 545911 h 1173708"/>
              <a:gd name="connsiteX14" fmla="*/ 259307 w 1419367"/>
              <a:gd name="connsiteY14" fmla="*/ 586854 h 1173708"/>
              <a:gd name="connsiteX15" fmla="*/ 218364 w 1419367"/>
              <a:gd name="connsiteY15" fmla="*/ 696036 h 1173708"/>
              <a:gd name="connsiteX16" fmla="*/ 204716 w 1419367"/>
              <a:gd name="connsiteY16" fmla="*/ 736979 h 1173708"/>
              <a:gd name="connsiteX17" fmla="*/ 177420 w 1419367"/>
              <a:gd name="connsiteY17" fmla="*/ 791570 h 1173708"/>
              <a:gd name="connsiteX18" fmla="*/ 163773 w 1419367"/>
              <a:gd name="connsiteY18" fmla="*/ 832514 h 1173708"/>
              <a:gd name="connsiteX19" fmla="*/ 136477 w 1419367"/>
              <a:gd name="connsiteY19" fmla="*/ 873457 h 1173708"/>
              <a:gd name="connsiteX20" fmla="*/ 122829 w 1419367"/>
              <a:gd name="connsiteY20" fmla="*/ 914400 h 1173708"/>
              <a:gd name="connsiteX21" fmla="*/ 95534 w 1419367"/>
              <a:gd name="connsiteY21" fmla="*/ 955343 h 1173708"/>
              <a:gd name="connsiteX22" fmla="*/ 68238 w 1419367"/>
              <a:gd name="connsiteY22" fmla="*/ 1037230 h 1173708"/>
              <a:gd name="connsiteX23" fmla="*/ 13647 w 1419367"/>
              <a:gd name="connsiteY23" fmla="*/ 1132764 h 1173708"/>
              <a:gd name="connsiteX24" fmla="*/ 0 w 1419367"/>
              <a:gd name="connsiteY24" fmla="*/ 1173708 h 11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9367" h="1173708">
                <a:moveTo>
                  <a:pt x="1419367" y="0"/>
                </a:moveTo>
                <a:cubicBezTo>
                  <a:pt x="1382973" y="4549"/>
                  <a:pt x="1345887" y="5247"/>
                  <a:pt x="1310185" y="13648"/>
                </a:cubicBezTo>
                <a:cubicBezTo>
                  <a:pt x="1268174" y="23533"/>
                  <a:pt x="1228298" y="40943"/>
                  <a:pt x="1187355" y="54591"/>
                </a:cubicBezTo>
                <a:cubicBezTo>
                  <a:pt x="1173707" y="59140"/>
                  <a:pt x="1159278" y="61805"/>
                  <a:pt x="1146411" y="68239"/>
                </a:cubicBezTo>
                <a:cubicBezTo>
                  <a:pt x="1119116" y="81887"/>
                  <a:pt x="1092859" y="97848"/>
                  <a:pt x="1064525" y="109182"/>
                </a:cubicBezTo>
                <a:cubicBezTo>
                  <a:pt x="1047110" y="116148"/>
                  <a:pt x="1027900" y="117440"/>
                  <a:pt x="1009934" y="122830"/>
                </a:cubicBezTo>
                <a:cubicBezTo>
                  <a:pt x="871415" y="164386"/>
                  <a:pt x="984176" y="138901"/>
                  <a:pt x="859809" y="163773"/>
                </a:cubicBezTo>
                <a:cubicBezTo>
                  <a:pt x="783624" y="214563"/>
                  <a:pt x="847488" y="175577"/>
                  <a:pt x="723331" y="232012"/>
                </a:cubicBezTo>
                <a:cubicBezTo>
                  <a:pt x="704810" y="240431"/>
                  <a:pt x="688041" y="252874"/>
                  <a:pt x="668740" y="259308"/>
                </a:cubicBezTo>
                <a:cubicBezTo>
                  <a:pt x="646734" y="266643"/>
                  <a:pt x="623247" y="268406"/>
                  <a:pt x="600501" y="272955"/>
                </a:cubicBezTo>
                <a:cubicBezTo>
                  <a:pt x="577755" y="291152"/>
                  <a:pt x="556499" y="311388"/>
                  <a:pt x="532262" y="327546"/>
                </a:cubicBezTo>
                <a:cubicBezTo>
                  <a:pt x="515334" y="338831"/>
                  <a:pt x="495335" y="344748"/>
                  <a:pt x="477671" y="354842"/>
                </a:cubicBezTo>
                <a:cubicBezTo>
                  <a:pt x="433337" y="380176"/>
                  <a:pt x="433420" y="385446"/>
                  <a:pt x="395785" y="423081"/>
                </a:cubicBezTo>
                <a:cubicBezTo>
                  <a:pt x="369930" y="500645"/>
                  <a:pt x="392309" y="453852"/>
                  <a:pt x="300250" y="545911"/>
                </a:cubicBezTo>
                <a:lnTo>
                  <a:pt x="259307" y="586854"/>
                </a:lnTo>
                <a:cubicBezTo>
                  <a:pt x="232976" y="718508"/>
                  <a:pt x="265220" y="602324"/>
                  <a:pt x="218364" y="696036"/>
                </a:cubicBezTo>
                <a:cubicBezTo>
                  <a:pt x="211930" y="708903"/>
                  <a:pt x="210383" y="723756"/>
                  <a:pt x="204716" y="736979"/>
                </a:cubicBezTo>
                <a:cubicBezTo>
                  <a:pt x="196702" y="755679"/>
                  <a:pt x="185434" y="772870"/>
                  <a:pt x="177420" y="791570"/>
                </a:cubicBezTo>
                <a:cubicBezTo>
                  <a:pt x="171753" y="804793"/>
                  <a:pt x="170207" y="819647"/>
                  <a:pt x="163773" y="832514"/>
                </a:cubicBezTo>
                <a:cubicBezTo>
                  <a:pt x="156438" y="847185"/>
                  <a:pt x="143813" y="858786"/>
                  <a:pt x="136477" y="873457"/>
                </a:cubicBezTo>
                <a:cubicBezTo>
                  <a:pt x="130043" y="886324"/>
                  <a:pt x="129263" y="901533"/>
                  <a:pt x="122829" y="914400"/>
                </a:cubicBezTo>
                <a:cubicBezTo>
                  <a:pt x="115494" y="929071"/>
                  <a:pt x="102196" y="940354"/>
                  <a:pt x="95534" y="955343"/>
                </a:cubicBezTo>
                <a:cubicBezTo>
                  <a:pt x="83849" y="981635"/>
                  <a:pt x="81105" y="1011495"/>
                  <a:pt x="68238" y="1037230"/>
                </a:cubicBezTo>
                <a:cubicBezTo>
                  <a:pt x="33608" y="1106492"/>
                  <a:pt x="52228" y="1074893"/>
                  <a:pt x="13647" y="1132764"/>
                </a:cubicBezTo>
                <a:lnTo>
                  <a:pt x="0" y="117370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769290" y="2934268"/>
            <a:ext cx="1688910" cy="1405720"/>
          </a:xfrm>
          <a:custGeom>
            <a:avLst/>
            <a:gdLst>
              <a:gd name="connsiteX0" fmla="*/ 1228298 w 1228298"/>
              <a:gd name="connsiteY0" fmla="*/ 0 h 1119116"/>
              <a:gd name="connsiteX1" fmla="*/ 0 w 1228298"/>
              <a:gd name="connsiteY1" fmla="*/ 1119116 h 111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298" h="1119116">
                <a:moveTo>
                  <a:pt x="1228298" y="0"/>
                </a:moveTo>
                <a:lnTo>
                  <a:pt x="0" y="111911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71472533"/>
              </p:ext>
            </p:extLst>
          </p:nvPr>
        </p:nvGraphicFramePr>
        <p:xfrm>
          <a:off x="3962400" y="2105025"/>
          <a:ext cx="1130300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2" name="Visio" r:id="rId10" imgW="670021" imgH="1314169" progId="Visio.Drawing.11">
                  <p:embed/>
                </p:oleObj>
              </mc:Choice>
              <mc:Fallback>
                <p:oleObj name="Visio" r:id="rId10" imgW="670021" imgH="131416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05025"/>
                        <a:ext cx="1130300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67557455"/>
              </p:ext>
            </p:extLst>
          </p:nvPr>
        </p:nvGraphicFramePr>
        <p:xfrm>
          <a:off x="6518275" y="2030413"/>
          <a:ext cx="1296988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3" name="Visio" r:id="rId12" imgW="766316" imgH="1302822" progId="Visio.Drawing.11">
                  <p:embed/>
                </p:oleObj>
              </mc:Choice>
              <mc:Fallback>
                <p:oleObj name="Visio" r:id="rId12" imgW="766316" imgH="1302822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2030413"/>
                        <a:ext cx="1296988" cy="202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5"/>
          <p:cNvSpPr/>
          <p:nvPr/>
        </p:nvSpPr>
        <p:spPr>
          <a:xfrm>
            <a:off x="1760561" y="2209800"/>
            <a:ext cx="3630305" cy="750627"/>
          </a:xfrm>
          <a:custGeom>
            <a:avLst/>
            <a:gdLst>
              <a:gd name="connsiteX0" fmla="*/ 0 w 3630305"/>
              <a:gd name="connsiteY0" fmla="*/ 0 h 750627"/>
              <a:gd name="connsiteX1" fmla="*/ 928048 w 3630305"/>
              <a:gd name="connsiteY1" fmla="*/ 600501 h 750627"/>
              <a:gd name="connsiteX2" fmla="*/ 3630305 w 3630305"/>
              <a:gd name="connsiteY2" fmla="*/ 750627 h 7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305" h="750627">
                <a:moveTo>
                  <a:pt x="0" y="0"/>
                </a:moveTo>
                <a:cubicBezTo>
                  <a:pt x="161498" y="237698"/>
                  <a:pt x="322997" y="475396"/>
                  <a:pt x="928048" y="600501"/>
                </a:cubicBezTo>
                <a:cubicBezTo>
                  <a:pt x="1533099" y="725606"/>
                  <a:pt x="2581702" y="738116"/>
                  <a:pt x="3630305" y="750627"/>
                </a:cubicBezTo>
              </a:path>
            </a:pathLst>
          </a:custGeom>
          <a:noFill/>
          <a:ln w="38100">
            <a:solidFill>
              <a:srgbClr val="00CC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7467601" y="4800600"/>
            <a:ext cx="1219200" cy="10668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SSN, CCN,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DOB, HA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733107" y="2636874"/>
            <a:ext cx="3604437" cy="504014"/>
          </a:xfrm>
          <a:custGeom>
            <a:avLst/>
            <a:gdLst>
              <a:gd name="connsiteX0" fmla="*/ 3604437 w 3604437"/>
              <a:gd name="connsiteY0" fmla="*/ 478466 h 504014"/>
              <a:gd name="connsiteX1" fmla="*/ 2232837 w 3604437"/>
              <a:gd name="connsiteY1" fmla="*/ 499731 h 504014"/>
              <a:gd name="connsiteX2" fmla="*/ 467833 w 3604437"/>
              <a:gd name="connsiteY2" fmla="*/ 404038 h 504014"/>
              <a:gd name="connsiteX3" fmla="*/ 0 w 3604437"/>
              <a:gd name="connsiteY3" fmla="*/ 0 h 50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4437" h="504014">
                <a:moveTo>
                  <a:pt x="3604437" y="478466"/>
                </a:moveTo>
                <a:cubicBezTo>
                  <a:pt x="3180020" y="495301"/>
                  <a:pt x="2755604" y="512136"/>
                  <a:pt x="2232837" y="499731"/>
                </a:cubicBezTo>
                <a:cubicBezTo>
                  <a:pt x="1710070" y="487326"/>
                  <a:pt x="839972" y="487327"/>
                  <a:pt x="467833" y="404038"/>
                </a:cubicBezTo>
                <a:cubicBezTo>
                  <a:pt x="95693" y="320749"/>
                  <a:pt x="47846" y="160374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600200" y="2667000"/>
            <a:ext cx="3737344" cy="750627"/>
          </a:xfrm>
          <a:custGeom>
            <a:avLst/>
            <a:gdLst>
              <a:gd name="connsiteX0" fmla="*/ 0 w 3630305"/>
              <a:gd name="connsiteY0" fmla="*/ 0 h 750627"/>
              <a:gd name="connsiteX1" fmla="*/ 928048 w 3630305"/>
              <a:gd name="connsiteY1" fmla="*/ 600501 h 750627"/>
              <a:gd name="connsiteX2" fmla="*/ 3630305 w 3630305"/>
              <a:gd name="connsiteY2" fmla="*/ 750627 h 7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305" h="750627">
                <a:moveTo>
                  <a:pt x="0" y="0"/>
                </a:moveTo>
                <a:cubicBezTo>
                  <a:pt x="161498" y="237698"/>
                  <a:pt x="322997" y="475396"/>
                  <a:pt x="928048" y="600501"/>
                </a:cubicBezTo>
                <a:cubicBezTo>
                  <a:pt x="1533099" y="725606"/>
                  <a:pt x="2581702" y="738116"/>
                  <a:pt x="3630305" y="750627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533399" y="5638800"/>
            <a:ext cx="7080345" cy="990600"/>
          </a:xfrm>
          <a:prstGeom prst="wedgeRoundRectCallout">
            <a:avLst>
              <a:gd name="adj1" fmla="val 23034"/>
              <a:gd name="adj2" fmla="val -268278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How does the server know that it is you, a repeat customer?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6660" y="3866799"/>
            <a:ext cx="192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CC00"/>
                </a:solidFill>
              </a:rPr>
              <a:t>crypto.cs.jmu.edu</a:t>
            </a:r>
            <a:endParaRPr lang="en-US" b="1" dirty="0">
              <a:solidFill>
                <a:srgbClr val="00CC00"/>
              </a:solidFill>
            </a:endParaRPr>
          </a:p>
        </p:txBody>
      </p:sp>
      <p:pic>
        <p:nvPicPr>
          <p:cNvPr id="21" name="Picture 33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25559"/>
            <a:ext cx="1470027" cy="1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82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8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25559"/>
            <a:ext cx="1470027" cy="1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Cookies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106461"/>
              </p:ext>
            </p:extLst>
          </p:nvPr>
        </p:nvGraphicFramePr>
        <p:xfrm>
          <a:off x="1981200" y="2391935"/>
          <a:ext cx="1828800" cy="138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1" name="VISIO" r:id="rId4" imgW="1416901" imgH="1076571" progId="Visio.Drawing.11">
                  <p:embed/>
                </p:oleObj>
              </mc:Choice>
              <mc:Fallback>
                <p:oleObj name="VISIO" r:id="rId4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91935"/>
                        <a:ext cx="1828800" cy="1388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j01953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9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561809"/>
              </p:ext>
            </p:extLst>
          </p:nvPr>
        </p:nvGraphicFramePr>
        <p:xfrm>
          <a:off x="4638770" y="2081769"/>
          <a:ext cx="2974975" cy="451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2" name="Visio" r:id="rId7" imgW="4279608" imgH="6507083" progId="Visio.Drawing.11">
                  <p:embed/>
                </p:oleObj>
              </mc:Choice>
              <mc:Fallback>
                <p:oleObj name="Visio" r:id="rId7" imgW="4279608" imgH="650708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770" y="2081769"/>
                        <a:ext cx="2974975" cy="451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918283"/>
              </p:ext>
            </p:extLst>
          </p:nvPr>
        </p:nvGraphicFramePr>
        <p:xfrm>
          <a:off x="7613745" y="2667103"/>
          <a:ext cx="1309688" cy="534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3" name="VISIO" r:id="rId9" imgW="2617470" imgH="1069086" progId="Visio.Drawing.11">
                  <p:embed/>
                </p:oleObj>
              </mc:Choice>
              <mc:Fallback>
                <p:oleObj name="VISIO" r:id="rId9" imgW="2617470" imgH="10690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745" y="2667103"/>
                        <a:ext cx="1309688" cy="534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>
          <a:xfrm flipV="1">
            <a:off x="5854890" y="2590799"/>
            <a:ext cx="1917510" cy="457199"/>
          </a:xfrm>
          <a:custGeom>
            <a:avLst/>
            <a:gdLst>
              <a:gd name="connsiteX0" fmla="*/ 1419367 w 1419367"/>
              <a:gd name="connsiteY0" fmla="*/ 0 h 1173708"/>
              <a:gd name="connsiteX1" fmla="*/ 1310185 w 1419367"/>
              <a:gd name="connsiteY1" fmla="*/ 13648 h 1173708"/>
              <a:gd name="connsiteX2" fmla="*/ 1187355 w 1419367"/>
              <a:gd name="connsiteY2" fmla="*/ 54591 h 1173708"/>
              <a:gd name="connsiteX3" fmla="*/ 1146411 w 1419367"/>
              <a:gd name="connsiteY3" fmla="*/ 68239 h 1173708"/>
              <a:gd name="connsiteX4" fmla="*/ 1064525 w 1419367"/>
              <a:gd name="connsiteY4" fmla="*/ 109182 h 1173708"/>
              <a:gd name="connsiteX5" fmla="*/ 1009934 w 1419367"/>
              <a:gd name="connsiteY5" fmla="*/ 122830 h 1173708"/>
              <a:gd name="connsiteX6" fmla="*/ 859809 w 1419367"/>
              <a:gd name="connsiteY6" fmla="*/ 163773 h 1173708"/>
              <a:gd name="connsiteX7" fmla="*/ 723331 w 1419367"/>
              <a:gd name="connsiteY7" fmla="*/ 232012 h 1173708"/>
              <a:gd name="connsiteX8" fmla="*/ 668740 w 1419367"/>
              <a:gd name="connsiteY8" fmla="*/ 259308 h 1173708"/>
              <a:gd name="connsiteX9" fmla="*/ 600501 w 1419367"/>
              <a:gd name="connsiteY9" fmla="*/ 272955 h 1173708"/>
              <a:gd name="connsiteX10" fmla="*/ 532262 w 1419367"/>
              <a:gd name="connsiteY10" fmla="*/ 327546 h 1173708"/>
              <a:gd name="connsiteX11" fmla="*/ 477671 w 1419367"/>
              <a:gd name="connsiteY11" fmla="*/ 354842 h 1173708"/>
              <a:gd name="connsiteX12" fmla="*/ 395785 w 1419367"/>
              <a:gd name="connsiteY12" fmla="*/ 423081 h 1173708"/>
              <a:gd name="connsiteX13" fmla="*/ 300250 w 1419367"/>
              <a:gd name="connsiteY13" fmla="*/ 545911 h 1173708"/>
              <a:gd name="connsiteX14" fmla="*/ 259307 w 1419367"/>
              <a:gd name="connsiteY14" fmla="*/ 586854 h 1173708"/>
              <a:gd name="connsiteX15" fmla="*/ 218364 w 1419367"/>
              <a:gd name="connsiteY15" fmla="*/ 696036 h 1173708"/>
              <a:gd name="connsiteX16" fmla="*/ 204716 w 1419367"/>
              <a:gd name="connsiteY16" fmla="*/ 736979 h 1173708"/>
              <a:gd name="connsiteX17" fmla="*/ 177420 w 1419367"/>
              <a:gd name="connsiteY17" fmla="*/ 791570 h 1173708"/>
              <a:gd name="connsiteX18" fmla="*/ 163773 w 1419367"/>
              <a:gd name="connsiteY18" fmla="*/ 832514 h 1173708"/>
              <a:gd name="connsiteX19" fmla="*/ 136477 w 1419367"/>
              <a:gd name="connsiteY19" fmla="*/ 873457 h 1173708"/>
              <a:gd name="connsiteX20" fmla="*/ 122829 w 1419367"/>
              <a:gd name="connsiteY20" fmla="*/ 914400 h 1173708"/>
              <a:gd name="connsiteX21" fmla="*/ 95534 w 1419367"/>
              <a:gd name="connsiteY21" fmla="*/ 955343 h 1173708"/>
              <a:gd name="connsiteX22" fmla="*/ 68238 w 1419367"/>
              <a:gd name="connsiteY22" fmla="*/ 1037230 h 1173708"/>
              <a:gd name="connsiteX23" fmla="*/ 13647 w 1419367"/>
              <a:gd name="connsiteY23" fmla="*/ 1132764 h 1173708"/>
              <a:gd name="connsiteX24" fmla="*/ 0 w 1419367"/>
              <a:gd name="connsiteY24" fmla="*/ 1173708 h 11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19367" h="1173708">
                <a:moveTo>
                  <a:pt x="1419367" y="0"/>
                </a:moveTo>
                <a:cubicBezTo>
                  <a:pt x="1382973" y="4549"/>
                  <a:pt x="1345887" y="5247"/>
                  <a:pt x="1310185" y="13648"/>
                </a:cubicBezTo>
                <a:cubicBezTo>
                  <a:pt x="1268174" y="23533"/>
                  <a:pt x="1228298" y="40943"/>
                  <a:pt x="1187355" y="54591"/>
                </a:cubicBezTo>
                <a:cubicBezTo>
                  <a:pt x="1173707" y="59140"/>
                  <a:pt x="1159278" y="61805"/>
                  <a:pt x="1146411" y="68239"/>
                </a:cubicBezTo>
                <a:cubicBezTo>
                  <a:pt x="1119116" y="81887"/>
                  <a:pt x="1092859" y="97848"/>
                  <a:pt x="1064525" y="109182"/>
                </a:cubicBezTo>
                <a:cubicBezTo>
                  <a:pt x="1047110" y="116148"/>
                  <a:pt x="1027900" y="117440"/>
                  <a:pt x="1009934" y="122830"/>
                </a:cubicBezTo>
                <a:cubicBezTo>
                  <a:pt x="871415" y="164386"/>
                  <a:pt x="984176" y="138901"/>
                  <a:pt x="859809" y="163773"/>
                </a:cubicBezTo>
                <a:cubicBezTo>
                  <a:pt x="783624" y="214563"/>
                  <a:pt x="847488" y="175577"/>
                  <a:pt x="723331" y="232012"/>
                </a:cubicBezTo>
                <a:cubicBezTo>
                  <a:pt x="704810" y="240431"/>
                  <a:pt x="688041" y="252874"/>
                  <a:pt x="668740" y="259308"/>
                </a:cubicBezTo>
                <a:cubicBezTo>
                  <a:pt x="646734" y="266643"/>
                  <a:pt x="623247" y="268406"/>
                  <a:pt x="600501" y="272955"/>
                </a:cubicBezTo>
                <a:cubicBezTo>
                  <a:pt x="577755" y="291152"/>
                  <a:pt x="556499" y="311388"/>
                  <a:pt x="532262" y="327546"/>
                </a:cubicBezTo>
                <a:cubicBezTo>
                  <a:pt x="515334" y="338831"/>
                  <a:pt x="495335" y="344748"/>
                  <a:pt x="477671" y="354842"/>
                </a:cubicBezTo>
                <a:cubicBezTo>
                  <a:pt x="433337" y="380176"/>
                  <a:pt x="433420" y="385446"/>
                  <a:pt x="395785" y="423081"/>
                </a:cubicBezTo>
                <a:cubicBezTo>
                  <a:pt x="369930" y="500645"/>
                  <a:pt x="392309" y="453852"/>
                  <a:pt x="300250" y="545911"/>
                </a:cubicBezTo>
                <a:lnTo>
                  <a:pt x="259307" y="586854"/>
                </a:lnTo>
                <a:cubicBezTo>
                  <a:pt x="232976" y="718508"/>
                  <a:pt x="265220" y="602324"/>
                  <a:pt x="218364" y="696036"/>
                </a:cubicBezTo>
                <a:cubicBezTo>
                  <a:pt x="211930" y="708903"/>
                  <a:pt x="210383" y="723756"/>
                  <a:pt x="204716" y="736979"/>
                </a:cubicBezTo>
                <a:cubicBezTo>
                  <a:pt x="196702" y="755679"/>
                  <a:pt x="185434" y="772870"/>
                  <a:pt x="177420" y="791570"/>
                </a:cubicBezTo>
                <a:cubicBezTo>
                  <a:pt x="171753" y="804793"/>
                  <a:pt x="170207" y="819647"/>
                  <a:pt x="163773" y="832514"/>
                </a:cubicBezTo>
                <a:cubicBezTo>
                  <a:pt x="156438" y="847185"/>
                  <a:pt x="143813" y="858786"/>
                  <a:pt x="136477" y="873457"/>
                </a:cubicBezTo>
                <a:cubicBezTo>
                  <a:pt x="130043" y="886324"/>
                  <a:pt x="129263" y="901533"/>
                  <a:pt x="122829" y="914400"/>
                </a:cubicBezTo>
                <a:cubicBezTo>
                  <a:pt x="115494" y="929071"/>
                  <a:pt x="102196" y="940354"/>
                  <a:pt x="95534" y="955343"/>
                </a:cubicBezTo>
                <a:cubicBezTo>
                  <a:pt x="83849" y="981635"/>
                  <a:pt x="81105" y="1011495"/>
                  <a:pt x="68238" y="1037230"/>
                </a:cubicBezTo>
                <a:cubicBezTo>
                  <a:pt x="33608" y="1106492"/>
                  <a:pt x="52228" y="1074893"/>
                  <a:pt x="13647" y="1132764"/>
                </a:cubicBezTo>
                <a:lnTo>
                  <a:pt x="0" y="117370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769290" y="2934268"/>
            <a:ext cx="1688910" cy="1405720"/>
          </a:xfrm>
          <a:custGeom>
            <a:avLst/>
            <a:gdLst>
              <a:gd name="connsiteX0" fmla="*/ 1228298 w 1228298"/>
              <a:gd name="connsiteY0" fmla="*/ 0 h 1119116"/>
              <a:gd name="connsiteX1" fmla="*/ 0 w 1228298"/>
              <a:gd name="connsiteY1" fmla="*/ 1119116 h 111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298" h="1119116">
                <a:moveTo>
                  <a:pt x="1228298" y="0"/>
                </a:moveTo>
                <a:lnTo>
                  <a:pt x="0" y="111911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12496159"/>
              </p:ext>
            </p:extLst>
          </p:nvPr>
        </p:nvGraphicFramePr>
        <p:xfrm>
          <a:off x="3962400" y="2105025"/>
          <a:ext cx="1130300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4" name="Visio" r:id="rId11" imgW="670021" imgH="1314169" progId="Visio.Drawing.11">
                  <p:embed/>
                </p:oleObj>
              </mc:Choice>
              <mc:Fallback>
                <p:oleObj name="Visio" r:id="rId11" imgW="670021" imgH="131416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05025"/>
                        <a:ext cx="1130300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91615551"/>
              </p:ext>
            </p:extLst>
          </p:nvPr>
        </p:nvGraphicFramePr>
        <p:xfrm>
          <a:off x="6518275" y="2030413"/>
          <a:ext cx="1296988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5" name="Visio" r:id="rId13" imgW="766316" imgH="1302822" progId="Visio.Drawing.11">
                  <p:embed/>
                </p:oleObj>
              </mc:Choice>
              <mc:Fallback>
                <p:oleObj name="Visio" r:id="rId13" imgW="766316" imgH="1302822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2030413"/>
                        <a:ext cx="1296988" cy="202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5"/>
          <p:cNvSpPr/>
          <p:nvPr/>
        </p:nvSpPr>
        <p:spPr>
          <a:xfrm>
            <a:off x="1760561" y="2209800"/>
            <a:ext cx="3630305" cy="750627"/>
          </a:xfrm>
          <a:custGeom>
            <a:avLst/>
            <a:gdLst>
              <a:gd name="connsiteX0" fmla="*/ 0 w 3630305"/>
              <a:gd name="connsiteY0" fmla="*/ 0 h 750627"/>
              <a:gd name="connsiteX1" fmla="*/ 928048 w 3630305"/>
              <a:gd name="connsiteY1" fmla="*/ 600501 h 750627"/>
              <a:gd name="connsiteX2" fmla="*/ 3630305 w 3630305"/>
              <a:gd name="connsiteY2" fmla="*/ 750627 h 7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305" h="750627">
                <a:moveTo>
                  <a:pt x="0" y="0"/>
                </a:moveTo>
                <a:cubicBezTo>
                  <a:pt x="161498" y="237698"/>
                  <a:pt x="322997" y="475396"/>
                  <a:pt x="928048" y="600501"/>
                </a:cubicBezTo>
                <a:cubicBezTo>
                  <a:pt x="1533099" y="725606"/>
                  <a:pt x="2581702" y="738116"/>
                  <a:pt x="3630305" y="750627"/>
                </a:cubicBezTo>
              </a:path>
            </a:pathLst>
          </a:custGeom>
          <a:noFill/>
          <a:ln w="38100">
            <a:solidFill>
              <a:srgbClr val="00CC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7467601" y="4800600"/>
            <a:ext cx="1219200" cy="10668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SSN, CCN,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DOB, HA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733107" y="2636874"/>
            <a:ext cx="3604437" cy="504014"/>
          </a:xfrm>
          <a:custGeom>
            <a:avLst/>
            <a:gdLst>
              <a:gd name="connsiteX0" fmla="*/ 3604437 w 3604437"/>
              <a:gd name="connsiteY0" fmla="*/ 478466 h 504014"/>
              <a:gd name="connsiteX1" fmla="*/ 2232837 w 3604437"/>
              <a:gd name="connsiteY1" fmla="*/ 499731 h 504014"/>
              <a:gd name="connsiteX2" fmla="*/ 467833 w 3604437"/>
              <a:gd name="connsiteY2" fmla="*/ 404038 h 504014"/>
              <a:gd name="connsiteX3" fmla="*/ 0 w 3604437"/>
              <a:gd name="connsiteY3" fmla="*/ 0 h 50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4437" h="504014">
                <a:moveTo>
                  <a:pt x="3604437" y="478466"/>
                </a:moveTo>
                <a:cubicBezTo>
                  <a:pt x="3180020" y="495301"/>
                  <a:pt x="2755604" y="512136"/>
                  <a:pt x="2232837" y="499731"/>
                </a:cubicBezTo>
                <a:cubicBezTo>
                  <a:pt x="1710070" y="487326"/>
                  <a:pt x="839972" y="487327"/>
                  <a:pt x="467833" y="404038"/>
                </a:cubicBezTo>
                <a:cubicBezTo>
                  <a:pt x="95693" y="320749"/>
                  <a:pt x="47846" y="160374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600200" y="2667000"/>
            <a:ext cx="3737344" cy="750627"/>
          </a:xfrm>
          <a:custGeom>
            <a:avLst/>
            <a:gdLst>
              <a:gd name="connsiteX0" fmla="*/ 0 w 3630305"/>
              <a:gd name="connsiteY0" fmla="*/ 0 h 750627"/>
              <a:gd name="connsiteX1" fmla="*/ 928048 w 3630305"/>
              <a:gd name="connsiteY1" fmla="*/ 600501 h 750627"/>
              <a:gd name="connsiteX2" fmla="*/ 3630305 w 3630305"/>
              <a:gd name="connsiteY2" fmla="*/ 750627 h 7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305" h="750627">
                <a:moveTo>
                  <a:pt x="0" y="0"/>
                </a:moveTo>
                <a:cubicBezTo>
                  <a:pt x="161498" y="237698"/>
                  <a:pt x="322997" y="475396"/>
                  <a:pt x="928048" y="600501"/>
                </a:cubicBezTo>
                <a:cubicBezTo>
                  <a:pt x="1533099" y="725606"/>
                  <a:pt x="2581702" y="738116"/>
                  <a:pt x="3630305" y="750627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37544" y="3047998"/>
            <a:ext cx="228600" cy="21191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533399" y="5638800"/>
            <a:ext cx="7080345" cy="990600"/>
          </a:xfrm>
          <a:prstGeom prst="wedgeRoundRectCallout">
            <a:avLst>
              <a:gd name="adj1" fmla="val -3686"/>
              <a:gd name="adj2" fmla="val -27464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Your we browser sends back the web cookies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660" y="3866799"/>
            <a:ext cx="192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CC00"/>
                </a:solidFill>
              </a:rPr>
              <a:t>crypto.cs.jmu.edu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0" y="1143000"/>
            <a:ext cx="6172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Your browser will send this cookie to the original domain</a:t>
            </a:r>
          </a:p>
        </p:txBody>
      </p:sp>
    </p:spTree>
    <p:extLst>
      <p:ext uri="{BB962C8B-B14F-4D97-AF65-F5344CB8AC3E}">
        <p14:creationId xmlns:p14="http://schemas.microsoft.com/office/powerpoint/2010/main" val="17081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11 L -0.05104 0.0111 L -0.16528 0.0037 L -0.28976 -0.00995 L -0.3724 -0.04487 L -0.40434 -0.09806 L -0.50451 -0.23728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42" y="-12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43 -0.17207 L -0.50243 -0.11147 L -0.44375 -0.04024 L -0.37847 0.00624 L -0.26615 0.02937 L -0.1368 0.03561 L -0.01007 0.04024 L 0.02917 0.04024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0" y="106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0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Everybody likes a quiz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an attacker can access the </a:t>
            </a:r>
            <a:r>
              <a:rPr lang="en-US" dirty="0">
                <a:solidFill>
                  <a:srgbClr val="00CC00"/>
                </a:solidFill>
              </a:rPr>
              <a:t>cookies</a:t>
            </a:r>
            <a:r>
              <a:rPr lang="en-US" dirty="0"/>
              <a:t> stored by your web browser, the attacker may be able to: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Impersonate </a:t>
            </a:r>
            <a:r>
              <a:rPr lang="en-US" dirty="0"/>
              <a:t>you to the website which sent you the cookie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Access your personal information stored on your computer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Infect your computer with a virus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Redirect your browser to a malicious website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None of the above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lowchart: Preparation 4"/>
          <p:cNvSpPr/>
          <p:nvPr/>
        </p:nvSpPr>
        <p:spPr>
          <a:xfrm>
            <a:off x="685800" y="152400"/>
            <a:ext cx="1371600" cy="1181100"/>
          </a:xfrm>
          <a:prstGeom prst="flowChartPrepara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Quiz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smtClean="0">
                <a:solidFill>
                  <a:srgbClr val="0000FF"/>
                </a:solidFill>
              </a:rPr>
              <a:t>Web Cookie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 cookie</a:t>
            </a:r>
          </a:p>
          <a:p>
            <a:pPr lvl="1"/>
            <a:r>
              <a:rPr lang="en-US" dirty="0"/>
              <a:t>A piece of </a:t>
            </a:r>
            <a:r>
              <a:rPr lang="en-US" u="sng" dirty="0" smtClean="0">
                <a:solidFill>
                  <a:srgbClr val="FF0000"/>
                </a:solidFill>
              </a:rPr>
              <a:t>string</a:t>
            </a:r>
            <a:r>
              <a:rPr lang="en-US" dirty="0" smtClean="0"/>
              <a:t> </a:t>
            </a:r>
            <a:r>
              <a:rPr lang="en-US" dirty="0"/>
              <a:t>placed in your browser by a website </a:t>
            </a:r>
            <a:r>
              <a:rPr lang="en-US" dirty="0" smtClean="0"/>
              <a:t>server (</a:t>
            </a:r>
            <a:r>
              <a:rPr lang="en-US" dirty="0" smtClean="0">
                <a:solidFill>
                  <a:srgbClr val="0000FF"/>
                </a:solidFill>
              </a:rPr>
              <a:t>session cookie</a:t>
            </a:r>
            <a:r>
              <a:rPr lang="en-US" dirty="0" smtClean="0"/>
              <a:t>; close </a:t>
            </a:r>
            <a:r>
              <a:rPr lang="en-US" dirty="0"/>
              <a:t>your browser? It is gone</a:t>
            </a:r>
            <a:r>
              <a:rPr lang="en-US" dirty="0" smtClean="0"/>
              <a:t>!)</a:t>
            </a:r>
          </a:p>
          <a:p>
            <a:pPr lvl="1"/>
            <a:r>
              <a:rPr lang="en-US" dirty="0" smtClean="0"/>
              <a:t>A small data file placed on your hard drive by a website that you visit (</a:t>
            </a:r>
            <a:r>
              <a:rPr lang="en-US" dirty="0" smtClean="0">
                <a:solidFill>
                  <a:srgbClr val="0000FF"/>
                </a:solidFill>
              </a:rPr>
              <a:t>persistent cookie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To store and transmit information to the server of websites (re)visited from that browser / computer</a:t>
            </a:r>
          </a:p>
          <a:p>
            <a:r>
              <a:rPr lang="en-US" dirty="0" smtClean="0"/>
              <a:t>Also known as </a:t>
            </a:r>
            <a:r>
              <a:rPr lang="en-US" dirty="0" smtClean="0">
                <a:solidFill>
                  <a:srgbClr val="0000FF"/>
                </a:solidFill>
              </a:rPr>
              <a:t>http cookie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browser cookie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Keep track of long-term users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remember the state of your web browser</a:t>
            </a:r>
          </a:p>
          <a:p>
            <a:pPr lvl="1"/>
            <a:r>
              <a:rPr lang="en-US" dirty="0" smtClean="0"/>
              <a:t>Have you visited this server before?</a:t>
            </a:r>
          </a:p>
          <a:p>
            <a:pPr lvl="1"/>
            <a:r>
              <a:rPr lang="en-US" dirty="0" smtClean="0"/>
              <a:t>Have you been authenticated before? What is your status </a:t>
            </a:r>
            <a:r>
              <a:rPr lang="en-US" dirty="0" smtClean="0">
                <a:solidFill>
                  <a:srgbClr val="FF0000"/>
                </a:solidFill>
              </a:rPr>
              <a:t>in this session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are your browsing habits/preferences?</a:t>
            </a:r>
          </a:p>
          <a:p>
            <a:pPr lvl="1"/>
            <a:r>
              <a:rPr lang="en-US" dirty="0" smtClean="0"/>
              <a:t>Have you put anything on your shopping cart?</a:t>
            </a:r>
          </a:p>
          <a:p>
            <a:r>
              <a:rPr lang="en-US" dirty="0" smtClean="0"/>
              <a:t>Anything else that can be accomplished through storing text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value of a web cookie can be very valuable</a:t>
            </a:r>
          </a:p>
          <a:p>
            <a:pPr lvl="1"/>
            <a:r>
              <a:rPr lang="en-US" dirty="0" smtClean="0"/>
              <a:t>It allows the server to “recognize” you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If stolen, the server will think that the attacker is you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ym typeface="Wingdings 2"/>
              </a:rPr>
              <a:t></a:t>
            </a:r>
            <a:r>
              <a:rPr lang="en-US" b="1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are Persistent Cookies for </a:t>
            </a:r>
            <a:r>
              <a:rPr lang="en-US" dirty="0" smtClean="0">
                <a:solidFill>
                  <a:srgbClr val="FF0000"/>
                </a:solidFill>
              </a:rPr>
              <a:t>Firefox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 XP</a:t>
            </a:r>
          </a:p>
          <a:p>
            <a:pPr lvl="1"/>
            <a:r>
              <a:rPr lang="en-US" dirty="0" smtClean="0"/>
              <a:t>C:\Documents and Settings\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CyberDef</a:t>
            </a:r>
            <a:r>
              <a:rPr lang="en-US" dirty="0" smtClean="0"/>
              <a:t>\Application Data\</a:t>
            </a:r>
            <a:r>
              <a:rPr lang="en-US" dirty="0" smtClean="0">
                <a:solidFill>
                  <a:srgbClr val="7030A0"/>
                </a:solidFill>
              </a:rPr>
              <a:t>Mozilla\Firefox\Profiles\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p3yw3zgk</a:t>
            </a:r>
            <a:r>
              <a:rPr lang="en-US" dirty="0" smtClean="0">
                <a:solidFill>
                  <a:srgbClr val="7030A0"/>
                </a:solidFill>
              </a:rPr>
              <a:t>.default</a:t>
            </a:r>
          </a:p>
          <a:p>
            <a:r>
              <a:rPr lang="en-US" dirty="0" smtClean="0"/>
              <a:t>Win7:</a:t>
            </a:r>
          </a:p>
          <a:p>
            <a:pPr lvl="1"/>
            <a:r>
              <a:rPr lang="en-US" dirty="0" smtClean="0"/>
              <a:t>C</a:t>
            </a:r>
            <a:r>
              <a:rPr lang="en-US" dirty="0"/>
              <a:t>:\</a:t>
            </a:r>
            <a:r>
              <a:rPr lang="en-US" dirty="0" smtClean="0"/>
              <a:t>Users\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CyberDef</a:t>
            </a:r>
            <a:r>
              <a:rPr lang="en-US" dirty="0" smtClean="0"/>
              <a:t>\AppData\Roaming\Mozilla\Firefox\Profiles\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c9k6w0u4</a:t>
            </a:r>
            <a:r>
              <a:rPr lang="en-US" dirty="0" smtClean="0"/>
              <a:t>.default\</a:t>
            </a:r>
            <a:r>
              <a:rPr lang="en-US" dirty="0" smtClean="0">
                <a:solidFill>
                  <a:srgbClr val="FF0000"/>
                </a:solidFill>
              </a:rPr>
              <a:t>cookies.sqlite</a:t>
            </a:r>
            <a:r>
              <a:rPr lang="en-US" dirty="0" smtClean="0"/>
              <a:t> </a:t>
            </a:r>
          </a:p>
          <a:p>
            <a:r>
              <a:rPr lang="en-US" dirty="0" smtClean="0"/>
              <a:t>Ubuntu</a:t>
            </a:r>
          </a:p>
          <a:p>
            <a:pPr lvl="1"/>
            <a:r>
              <a:rPr lang="en-US" dirty="0" smtClean="0"/>
              <a:t>~/.</a:t>
            </a:r>
            <a:r>
              <a:rPr lang="en-US" dirty="0" err="1" smtClean="0"/>
              <a:t>mozilla</a:t>
            </a:r>
            <a:r>
              <a:rPr lang="en-US" dirty="0" smtClean="0"/>
              <a:t>/</a:t>
            </a:r>
            <a:r>
              <a:rPr lang="en-US" dirty="0" err="1" smtClean="0"/>
              <a:t>firefox</a:t>
            </a:r>
            <a:r>
              <a:rPr lang="en-US" dirty="0" smtClean="0"/>
              <a:t>/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e8pbml20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dirty="0"/>
              <a:t>default/</a:t>
            </a:r>
            <a:r>
              <a:rPr lang="en-US" dirty="0" err="1">
                <a:solidFill>
                  <a:srgbClr val="FF0000"/>
                </a:solidFill>
              </a:rPr>
              <a:t>cookies.sqlite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47800" y="5943600"/>
            <a:ext cx="68580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Your grayed values might be different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 2"/>
              </a:rPr>
              <a:t></a:t>
            </a:r>
            <a:r>
              <a:rPr lang="en-US" dirty="0" smtClean="0"/>
              <a:t>SQLite Manager for Firefox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can use a tool to query cookies in Firefox: SQLite</a:t>
            </a:r>
          </a:p>
          <a:p>
            <a:r>
              <a:rPr lang="en-US" dirty="0" smtClean="0"/>
              <a:t>Download and install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://addons.mozilla.org/en-us/firefox/addon/sqlite-manager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 smtClean="0"/>
              <a:t>Menu: “</a:t>
            </a:r>
            <a:r>
              <a:rPr lang="en-US" dirty="0" smtClean="0">
                <a:solidFill>
                  <a:srgbClr val="00CC00"/>
                </a:solidFill>
              </a:rPr>
              <a:t>Tools</a:t>
            </a:r>
            <a:r>
              <a:rPr lang="en-US" dirty="0" smtClean="0"/>
              <a:t>” | “</a:t>
            </a:r>
            <a:r>
              <a:rPr lang="en-US" dirty="0" err="1" smtClean="0">
                <a:solidFill>
                  <a:srgbClr val="00CC00"/>
                </a:solidFill>
              </a:rPr>
              <a:t>SQLight</a:t>
            </a:r>
            <a:r>
              <a:rPr lang="en-US" dirty="0" smtClean="0">
                <a:solidFill>
                  <a:srgbClr val="00CC00"/>
                </a:solidFill>
              </a:rPr>
              <a:t> Manager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Menu: “</a:t>
            </a:r>
            <a:r>
              <a:rPr lang="en-US" dirty="0" smtClean="0">
                <a:solidFill>
                  <a:srgbClr val="00CC00"/>
                </a:solidFill>
              </a:rPr>
              <a:t>Database</a:t>
            </a:r>
            <a:r>
              <a:rPr lang="en-US" dirty="0" smtClean="0"/>
              <a:t>” | “</a:t>
            </a:r>
            <a:r>
              <a:rPr lang="en-US" dirty="0" smtClean="0">
                <a:solidFill>
                  <a:srgbClr val="00CC00"/>
                </a:solidFill>
              </a:rPr>
              <a:t>Connect Database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Open </a:t>
            </a:r>
            <a:r>
              <a:rPr lang="en-US" dirty="0"/>
              <a:t>C:\</a:t>
            </a:r>
            <a:r>
              <a:rPr lang="en-US" dirty="0" smtClean="0"/>
              <a:t>Users\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CyberDef</a:t>
            </a:r>
            <a:r>
              <a:rPr lang="en-US" dirty="0" smtClean="0"/>
              <a:t>\AppData\Roaming\Mozilla\Firefox\Profiles\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c9k6w0u4</a:t>
            </a:r>
            <a:r>
              <a:rPr lang="en-US" dirty="0" smtClean="0"/>
              <a:t>.default\cookies.sqlite</a:t>
            </a:r>
          </a:p>
          <a:p>
            <a:r>
              <a:rPr lang="en-US" dirty="0" smtClean="0"/>
              <a:t>Tab: “</a:t>
            </a:r>
            <a:r>
              <a:rPr lang="en-US" dirty="0" smtClean="0">
                <a:solidFill>
                  <a:srgbClr val="00CC00"/>
                </a:solidFill>
              </a:rPr>
              <a:t>Browse &amp; Search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Tab: “</a:t>
            </a:r>
            <a:r>
              <a:rPr lang="en-US" dirty="0" smtClean="0">
                <a:solidFill>
                  <a:srgbClr val="00CC00"/>
                </a:solidFill>
              </a:rPr>
              <a:t>Execute SQL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Enter SQL:</a:t>
            </a:r>
            <a:r>
              <a:rPr lang="en-US" dirty="0" smtClean="0">
                <a:solidFill>
                  <a:srgbClr val="00CC00"/>
                </a:solidFill>
              </a:rPr>
              <a:t> SELECT </a:t>
            </a:r>
            <a:r>
              <a:rPr lang="en-US" dirty="0">
                <a:solidFill>
                  <a:srgbClr val="00CC00"/>
                </a:solidFill>
              </a:rPr>
              <a:t>* FROM </a:t>
            </a:r>
            <a:r>
              <a:rPr lang="en-US" dirty="0" err="1" smtClean="0">
                <a:solidFill>
                  <a:srgbClr val="00CC00"/>
                </a:solidFill>
              </a:rPr>
              <a:t>moz_cookies</a:t>
            </a:r>
            <a:endParaRPr lang="en-US" dirty="0" smtClean="0">
              <a:solidFill>
                <a:srgbClr val="00CC00"/>
              </a:solidFill>
            </a:endParaRPr>
          </a:p>
          <a:p>
            <a:pPr lvl="1"/>
            <a:r>
              <a:rPr lang="en-US" dirty="0" smtClean="0"/>
              <a:t>Click on “</a:t>
            </a:r>
            <a:r>
              <a:rPr lang="en-US" dirty="0" smtClean="0">
                <a:solidFill>
                  <a:srgbClr val="00CC00"/>
                </a:solidFill>
              </a:rPr>
              <a:t>Run SQL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4648200"/>
            <a:ext cx="4343400" cy="762000"/>
          </a:xfrm>
          <a:prstGeom prst="wedgeRoundRectCallout">
            <a:avLst>
              <a:gd name="adj1" fmla="val -51518"/>
              <a:gd name="adj2" fmla="val -114556"/>
              <a:gd name="adj3" fmla="val 16667"/>
            </a:avLst>
          </a:prstGeom>
          <a:solidFill>
            <a:schemeClr val="bg1">
              <a:lumMod val="95000"/>
              <a:alpha val="38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err="1" smtClean="0">
                <a:solidFill>
                  <a:srgbClr val="FF0000"/>
                </a:solidFill>
              </a:rPr>
              <a:t>AppData</a:t>
            </a:r>
            <a:r>
              <a:rPr lang="en-US" sz="2400" dirty="0" smtClean="0">
                <a:solidFill>
                  <a:schemeClr val="tx1"/>
                </a:solidFill>
              </a:rPr>
              <a:t> folder may be hidden; just type in</a:t>
            </a:r>
          </a:p>
        </p:txBody>
      </p:sp>
    </p:spTree>
    <p:extLst>
      <p:ext uri="{BB962C8B-B14F-4D97-AF65-F5344CB8AC3E}">
        <p14:creationId xmlns:p14="http://schemas.microsoft.com/office/powerpoint/2010/main" val="187241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6966"/>
            <a:ext cx="8305800" cy="664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85800" y="2743200"/>
            <a:ext cx="80772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8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show me the money!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web browser </a:t>
            </a:r>
            <a:r>
              <a:rPr lang="en-US" dirty="0" smtClean="0">
                <a:solidFill>
                  <a:srgbClr val="FF0000"/>
                </a:solidFill>
              </a:rPr>
              <a:t>only</a:t>
            </a:r>
          </a:p>
          <a:p>
            <a:r>
              <a:rPr lang="en-US" dirty="0" smtClean="0"/>
              <a:t>Sides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users.cs.jmu.edu/tjadenbc/Bootcamp/12-WebAppSecurity.pptx</a:t>
            </a:r>
            <a:r>
              <a:rPr lang="en-US" dirty="0" smtClean="0"/>
              <a:t> </a:t>
            </a:r>
          </a:p>
          <a:p>
            <a:pPr>
              <a:buFont typeface="Wingdings 2" panose="05020102010507070707" pitchFamily="18" charset="2"/>
              <a:buChar char=""/>
            </a:pPr>
            <a:r>
              <a:rPr lang="en-US" dirty="0" smtClean="0"/>
              <a:t>SQL injection</a:t>
            </a:r>
          </a:p>
          <a:p>
            <a:pPr>
              <a:buFont typeface="Wingdings 2" panose="05020102010507070707" pitchFamily="18" charset="2"/>
              <a:buChar char=""/>
            </a:pPr>
            <a:r>
              <a:rPr lang="en-US" dirty="0" smtClean="0"/>
              <a:t>Fix: least privilege</a:t>
            </a:r>
          </a:p>
          <a:p>
            <a:pPr>
              <a:buFont typeface="Wingdings 2" panose="05020102010507070707" pitchFamily="18" charset="2"/>
              <a:buChar char="w"/>
            </a:pPr>
            <a:r>
              <a:rPr lang="en-US" dirty="0" smtClean="0"/>
              <a:t>XSS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29833"/>
            <a:ext cx="2133600" cy="145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70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 2"/>
              </a:rPr>
              <a:t></a:t>
            </a:r>
            <a:r>
              <a:rPr lang="en-US" dirty="0" smtClean="0"/>
              <a:t>How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en-US" dirty="0" smtClean="0"/>
              <a:t>Firefox?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5562600" cy="524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057400" y="4114800"/>
            <a:ext cx="2438400" cy="3048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3810000"/>
            <a:ext cx="2438400" cy="304800"/>
          </a:xfrm>
          <a:prstGeom prst="ellipse">
            <a:avLst/>
          </a:prstGeom>
          <a:noFill/>
          <a:ln w="444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50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629400" y="4267200"/>
            <a:ext cx="914400" cy="152400"/>
          </a:xfrm>
          <a:prstGeom prst="straightConnector1">
            <a:avLst/>
          </a:prstGeom>
          <a:ln w="349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Cookie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cookie </a:t>
            </a:r>
            <a:r>
              <a:rPr lang="en-US" dirty="0" smtClean="0"/>
              <a:t>has a domain either the </a:t>
            </a:r>
            <a:r>
              <a:rPr lang="en-US" dirty="0">
                <a:solidFill>
                  <a:srgbClr val="00CC00"/>
                </a:solidFill>
              </a:rPr>
              <a:t>same</a:t>
            </a:r>
            <a:r>
              <a:rPr lang="en-US" dirty="0"/>
              <a:t> or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sub-domain</a:t>
            </a:r>
            <a:r>
              <a:rPr lang="en-US" dirty="0" smtClean="0"/>
              <a:t> </a:t>
            </a:r>
            <a:r>
              <a:rPr lang="en-US" dirty="0"/>
              <a:t>of the requesting </a:t>
            </a:r>
            <a:r>
              <a:rPr lang="en-US" dirty="0" smtClean="0"/>
              <a:t>host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Cookie owner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00FF"/>
                </a:solidFill>
              </a:rPr>
              <a:t>first-party cookie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Most browsers, by default, allow first-party cookies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user visiting www.example.com can have a cookie set with domain www.example.com or .example.com</a:t>
            </a:r>
          </a:p>
          <a:p>
            <a:pPr lvl="1"/>
            <a:r>
              <a:rPr lang="en-US" dirty="0"/>
              <a:t>but not .</a:t>
            </a:r>
            <a:r>
              <a:rPr lang="en-US" dirty="0" smtClean="0"/>
              <a:t>com</a:t>
            </a:r>
          </a:p>
          <a:p>
            <a:r>
              <a:rPr lang="en-US" dirty="0" smtClean="0"/>
              <a:t>Your browser</a:t>
            </a:r>
            <a:endParaRPr lang="en-US" dirty="0"/>
          </a:p>
          <a:p>
            <a:pPr lvl="1"/>
            <a:r>
              <a:rPr lang="en-US" dirty="0"/>
              <a:t>A cookie set by </a:t>
            </a:r>
            <a:r>
              <a:rPr lang="en-US" dirty="0">
                <a:hlinkClick r:id="rId3"/>
              </a:rPr>
              <a:t>www.cnn.com</a:t>
            </a:r>
            <a:r>
              <a:rPr lang="en-US" dirty="0"/>
              <a:t> will be sent back to this site only</a:t>
            </a:r>
          </a:p>
          <a:p>
            <a:pPr lvl="1"/>
            <a:r>
              <a:rPr lang="en-US" dirty="0"/>
              <a:t>Your web browser will follow this </a:t>
            </a:r>
            <a:r>
              <a:rPr lang="en-US" dirty="0" smtClean="0"/>
              <a:t>rule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Scripting code</a:t>
            </a:r>
            <a:r>
              <a:rPr lang="en-US" dirty="0" smtClean="0"/>
              <a:t> (</a:t>
            </a:r>
            <a:r>
              <a:rPr lang="en-US" dirty="0" err="1" smtClean="0"/>
              <a:t>Javascript</a:t>
            </a:r>
            <a:r>
              <a:rPr lang="en-US" dirty="0" smtClean="0"/>
              <a:t>) from </a:t>
            </a:r>
            <a:r>
              <a:rPr lang="en-US" dirty="0" smtClean="0">
                <a:hlinkClick r:id="rId3"/>
              </a:rPr>
              <a:t>www.cnn.com</a:t>
            </a:r>
            <a:r>
              <a:rPr lang="en-US" dirty="0" smtClean="0"/>
              <a:t> can run in your web browser and access cookies set by </a:t>
            </a:r>
            <a:r>
              <a:rPr lang="en-US" dirty="0" smtClean="0">
                <a:hlinkClick r:id="rId3"/>
              </a:rPr>
              <a:t>www.cnn.com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38600" y="6248400"/>
            <a:ext cx="35814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en-US" sz="2800" dirty="0">
                <a:solidFill>
                  <a:srgbClr val="0000FF"/>
                </a:solidFill>
              </a:rPr>
              <a:t>The same-origin policy</a:t>
            </a:r>
          </a:p>
        </p:txBody>
      </p:sp>
    </p:spTree>
    <p:extLst>
      <p:ext uri="{BB962C8B-B14F-4D97-AF65-F5344CB8AC3E}">
        <p14:creationId xmlns:p14="http://schemas.microsoft.com/office/powerpoint/2010/main" val="63664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25559"/>
            <a:ext cx="1470027" cy="1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Cookie Owner 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841745"/>
              </p:ext>
            </p:extLst>
          </p:nvPr>
        </p:nvGraphicFramePr>
        <p:xfrm>
          <a:off x="1981199" y="2391935"/>
          <a:ext cx="3272839" cy="248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" name="VISIO" r:id="rId4" imgW="1416901" imgH="1076571" progId="Visio.Drawing.11">
                  <p:embed/>
                </p:oleObj>
              </mc:Choice>
              <mc:Fallback>
                <p:oleObj name="VISIO" r:id="rId4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2391935"/>
                        <a:ext cx="3272839" cy="248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j01953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9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518865"/>
              </p:ext>
            </p:extLst>
          </p:nvPr>
        </p:nvGraphicFramePr>
        <p:xfrm>
          <a:off x="5349875" y="1865313"/>
          <a:ext cx="2752725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" name="Visio" r:id="rId7" imgW="4338680" imgH="2889876" progId="Visio.Drawing.11">
                  <p:embed/>
                </p:oleObj>
              </mc:Choice>
              <mc:Fallback>
                <p:oleObj name="Visio" r:id="rId7" imgW="4338680" imgH="28898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1865313"/>
                        <a:ext cx="2752725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eform 19"/>
          <p:cNvSpPr/>
          <p:nvPr/>
        </p:nvSpPr>
        <p:spPr>
          <a:xfrm>
            <a:off x="1733266" y="2320119"/>
            <a:ext cx="4804012" cy="511205"/>
          </a:xfrm>
          <a:custGeom>
            <a:avLst/>
            <a:gdLst>
              <a:gd name="connsiteX0" fmla="*/ 0 w 4804012"/>
              <a:gd name="connsiteY0" fmla="*/ 0 h 511205"/>
              <a:gd name="connsiteX1" fmla="*/ 1665027 w 4804012"/>
              <a:gd name="connsiteY1" fmla="*/ 491320 h 511205"/>
              <a:gd name="connsiteX2" fmla="*/ 4804012 w 4804012"/>
              <a:gd name="connsiteY2" fmla="*/ 368490 h 51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4012" h="511205">
                <a:moveTo>
                  <a:pt x="0" y="0"/>
                </a:moveTo>
                <a:cubicBezTo>
                  <a:pt x="432179" y="214952"/>
                  <a:pt x="864358" y="429905"/>
                  <a:pt x="1665027" y="491320"/>
                </a:cubicBezTo>
                <a:cubicBezTo>
                  <a:pt x="2465696" y="552735"/>
                  <a:pt x="3634854" y="460612"/>
                  <a:pt x="4804012" y="36849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815152" y="2497540"/>
            <a:ext cx="4749421" cy="862878"/>
          </a:xfrm>
          <a:custGeom>
            <a:avLst/>
            <a:gdLst>
              <a:gd name="connsiteX0" fmla="*/ 4749421 w 4749421"/>
              <a:gd name="connsiteY0" fmla="*/ 232012 h 862878"/>
              <a:gd name="connsiteX1" fmla="*/ 2565779 w 4749421"/>
              <a:gd name="connsiteY1" fmla="*/ 859809 h 862878"/>
              <a:gd name="connsiteX2" fmla="*/ 0 w 4749421"/>
              <a:gd name="connsiteY2" fmla="*/ 0 h 86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9421" h="862878">
                <a:moveTo>
                  <a:pt x="4749421" y="232012"/>
                </a:moveTo>
                <a:cubicBezTo>
                  <a:pt x="4053385" y="565245"/>
                  <a:pt x="3357349" y="898478"/>
                  <a:pt x="2565779" y="859809"/>
                </a:cubicBezTo>
                <a:cubicBezTo>
                  <a:pt x="1774209" y="821140"/>
                  <a:pt x="887104" y="410570"/>
                  <a:pt x="0" y="0"/>
                </a:cubicBezTo>
              </a:path>
            </a:pathLst>
          </a:custGeom>
          <a:noFill/>
          <a:ln w="38100">
            <a:solidFill>
              <a:srgbClr val="00CC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951630" y="2634018"/>
            <a:ext cx="4612943" cy="1029984"/>
          </a:xfrm>
          <a:custGeom>
            <a:avLst/>
            <a:gdLst>
              <a:gd name="connsiteX0" fmla="*/ 0 w 4612943"/>
              <a:gd name="connsiteY0" fmla="*/ 0 h 1029984"/>
              <a:gd name="connsiteX1" fmla="*/ 1624083 w 4612943"/>
              <a:gd name="connsiteY1" fmla="*/ 818866 h 1029984"/>
              <a:gd name="connsiteX2" fmla="*/ 3070746 w 4612943"/>
              <a:gd name="connsiteY2" fmla="*/ 1009934 h 1029984"/>
              <a:gd name="connsiteX3" fmla="*/ 4612943 w 4612943"/>
              <a:gd name="connsiteY3" fmla="*/ 450376 h 10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2943" h="1029984">
                <a:moveTo>
                  <a:pt x="0" y="0"/>
                </a:moveTo>
                <a:cubicBezTo>
                  <a:pt x="556146" y="325272"/>
                  <a:pt x="1112292" y="650544"/>
                  <a:pt x="1624083" y="818866"/>
                </a:cubicBezTo>
                <a:cubicBezTo>
                  <a:pt x="2135874" y="987188"/>
                  <a:pt x="2572603" y="1071349"/>
                  <a:pt x="3070746" y="1009934"/>
                </a:cubicBezTo>
                <a:cubicBezTo>
                  <a:pt x="3568889" y="948519"/>
                  <a:pt x="4090916" y="699447"/>
                  <a:pt x="4612943" y="450376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143000" y="4953000"/>
            <a:ext cx="7315200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hlinkClick r:id="rId9"/>
              </a:rPr>
              <a:t>www.bankofamerica.com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may set a persistent cookie in your web browser</a:t>
            </a:r>
          </a:p>
        </p:txBody>
      </p:sp>
      <p:sp>
        <p:nvSpPr>
          <p:cNvPr id="14" name="Vertical Scroll 13"/>
          <p:cNvSpPr/>
          <p:nvPr/>
        </p:nvSpPr>
        <p:spPr>
          <a:xfrm>
            <a:off x="6858000" y="1219200"/>
            <a:ext cx="1981200" cy="7620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 smtClean="0">
                <a:solidFill>
                  <a:srgbClr val="00CC00"/>
                </a:solidFill>
              </a:rPr>
              <a:t>Cookie for </a:t>
            </a:r>
            <a:r>
              <a:rPr lang="en-US" sz="1400" b="1" dirty="0" smtClean="0">
                <a:solidFill>
                  <a:srgbClr val="00CC00"/>
                </a:solidFill>
              </a:rPr>
              <a:t>www.bankofamerica.com</a:t>
            </a:r>
            <a:endParaRPr lang="en-US" sz="14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3469E-6 L -0.07951 0.16073 L -0.22257 0.21554 L -0.46493 0.20721 L -0.63541 0.13668 L -0.71493 0.04972 L -0.75 -0.04973 " pathEditMode="relative" rAng="0" ptsTypes="AAAAA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8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 -0.04973 L -0.72014 0.14916 L -0.63056 0.17345 L -0.48767 0.25994 L -0.29288 0.29972 L -0.13958 0.22363 L -0.01753 0.17692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15" y="174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11" grpId="0" animBg="1"/>
      <p:bldP spid="14" grpId="0" animBg="1"/>
      <p:bldP spid="14" grpId="1" animBg="1"/>
      <p:bldP spid="14" grpId="2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25559"/>
            <a:ext cx="1470027" cy="1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Cookie Owner (2/2)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784961"/>
              </p:ext>
            </p:extLst>
          </p:nvPr>
        </p:nvGraphicFramePr>
        <p:xfrm>
          <a:off x="1981199" y="2391935"/>
          <a:ext cx="3272839" cy="248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6" name="VISIO" r:id="rId4" imgW="1416901" imgH="1076571" progId="Visio.Drawing.11">
                  <p:embed/>
                </p:oleObj>
              </mc:Choice>
              <mc:Fallback>
                <p:oleObj name="VISIO" r:id="rId4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2391935"/>
                        <a:ext cx="3272839" cy="248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j01953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9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453734"/>
              </p:ext>
            </p:extLst>
          </p:nvPr>
        </p:nvGraphicFramePr>
        <p:xfrm>
          <a:off x="5568950" y="3808413"/>
          <a:ext cx="25781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7" name="Visio" r:id="rId7" imgW="3709659" imgH="2909599" progId="Visio.Drawing.11">
                  <p:embed/>
                </p:oleObj>
              </mc:Choice>
              <mc:Fallback>
                <p:oleObj name="Visio" r:id="rId7" imgW="3709659" imgH="29095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3808413"/>
                        <a:ext cx="25781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1"/>
          <p:cNvSpPr/>
          <p:nvPr/>
        </p:nvSpPr>
        <p:spPr>
          <a:xfrm>
            <a:off x="1108880" y="1600200"/>
            <a:ext cx="5291919" cy="3505200"/>
          </a:xfrm>
          <a:custGeom>
            <a:avLst/>
            <a:gdLst>
              <a:gd name="connsiteX0" fmla="*/ 0 w 4681182"/>
              <a:gd name="connsiteY0" fmla="*/ 0 h 2402006"/>
              <a:gd name="connsiteX1" fmla="*/ 1610436 w 4681182"/>
              <a:gd name="connsiteY1" fmla="*/ 1282889 h 2402006"/>
              <a:gd name="connsiteX2" fmla="*/ 4681182 w 4681182"/>
              <a:gd name="connsiteY2" fmla="*/ 2402006 h 240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1182" h="2402006">
                <a:moveTo>
                  <a:pt x="0" y="0"/>
                </a:moveTo>
                <a:cubicBezTo>
                  <a:pt x="415119" y="441277"/>
                  <a:pt x="830239" y="882555"/>
                  <a:pt x="1610436" y="1282889"/>
                </a:cubicBezTo>
                <a:cubicBezTo>
                  <a:pt x="2390633" y="1683223"/>
                  <a:pt x="3535907" y="2042614"/>
                  <a:pt x="4681182" y="2402006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733266" y="2320119"/>
            <a:ext cx="4804012" cy="511205"/>
          </a:xfrm>
          <a:custGeom>
            <a:avLst/>
            <a:gdLst>
              <a:gd name="connsiteX0" fmla="*/ 0 w 4804012"/>
              <a:gd name="connsiteY0" fmla="*/ 0 h 511205"/>
              <a:gd name="connsiteX1" fmla="*/ 1665027 w 4804012"/>
              <a:gd name="connsiteY1" fmla="*/ 491320 h 511205"/>
              <a:gd name="connsiteX2" fmla="*/ 4804012 w 4804012"/>
              <a:gd name="connsiteY2" fmla="*/ 368490 h 51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4012" h="511205">
                <a:moveTo>
                  <a:pt x="0" y="0"/>
                </a:moveTo>
                <a:cubicBezTo>
                  <a:pt x="432179" y="214952"/>
                  <a:pt x="864358" y="429905"/>
                  <a:pt x="1665027" y="491320"/>
                </a:cubicBezTo>
                <a:cubicBezTo>
                  <a:pt x="2465696" y="552735"/>
                  <a:pt x="3634854" y="460612"/>
                  <a:pt x="4804012" y="368490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815152" y="2497540"/>
            <a:ext cx="4749421" cy="862878"/>
          </a:xfrm>
          <a:custGeom>
            <a:avLst/>
            <a:gdLst>
              <a:gd name="connsiteX0" fmla="*/ 4749421 w 4749421"/>
              <a:gd name="connsiteY0" fmla="*/ 232012 h 862878"/>
              <a:gd name="connsiteX1" fmla="*/ 2565779 w 4749421"/>
              <a:gd name="connsiteY1" fmla="*/ 859809 h 862878"/>
              <a:gd name="connsiteX2" fmla="*/ 0 w 4749421"/>
              <a:gd name="connsiteY2" fmla="*/ 0 h 86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9421" h="862878">
                <a:moveTo>
                  <a:pt x="4749421" y="232012"/>
                </a:moveTo>
                <a:cubicBezTo>
                  <a:pt x="4053385" y="565245"/>
                  <a:pt x="3357349" y="898478"/>
                  <a:pt x="2565779" y="859809"/>
                </a:cubicBezTo>
                <a:cubicBezTo>
                  <a:pt x="1774209" y="821140"/>
                  <a:pt x="887104" y="410570"/>
                  <a:pt x="0" y="0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951630" y="2634018"/>
            <a:ext cx="4612943" cy="1029984"/>
          </a:xfrm>
          <a:custGeom>
            <a:avLst/>
            <a:gdLst>
              <a:gd name="connsiteX0" fmla="*/ 0 w 4612943"/>
              <a:gd name="connsiteY0" fmla="*/ 0 h 1029984"/>
              <a:gd name="connsiteX1" fmla="*/ 1624083 w 4612943"/>
              <a:gd name="connsiteY1" fmla="*/ 818866 h 1029984"/>
              <a:gd name="connsiteX2" fmla="*/ 3070746 w 4612943"/>
              <a:gd name="connsiteY2" fmla="*/ 1009934 h 1029984"/>
              <a:gd name="connsiteX3" fmla="*/ 4612943 w 4612943"/>
              <a:gd name="connsiteY3" fmla="*/ 450376 h 10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2943" h="1029984">
                <a:moveTo>
                  <a:pt x="0" y="0"/>
                </a:moveTo>
                <a:cubicBezTo>
                  <a:pt x="556146" y="325272"/>
                  <a:pt x="1112292" y="650544"/>
                  <a:pt x="1624083" y="818866"/>
                </a:cubicBezTo>
                <a:cubicBezTo>
                  <a:pt x="2135874" y="987188"/>
                  <a:pt x="2572603" y="1071349"/>
                  <a:pt x="3070746" y="1009934"/>
                </a:cubicBezTo>
                <a:cubicBezTo>
                  <a:pt x="3568889" y="948519"/>
                  <a:pt x="4090916" y="699447"/>
                  <a:pt x="4612943" y="450376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143000" y="5867400"/>
            <a:ext cx="75438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en-US" sz="2800" dirty="0" smtClean="0">
                <a:solidFill>
                  <a:schemeClr val="tx1"/>
                </a:solidFill>
                <a:hlinkClick r:id="rId9"/>
              </a:rPr>
              <a:t>www.malicious.com</a:t>
            </a:r>
            <a:r>
              <a:rPr lang="en-US" sz="2800" dirty="0" smtClean="0">
                <a:solidFill>
                  <a:schemeClr val="tx1"/>
                </a:solidFill>
              </a:rPr>
              <a:t> should NOT get </a:t>
            </a:r>
            <a:r>
              <a:rPr lang="en-US" sz="2800" dirty="0" err="1" smtClean="0">
                <a:solidFill>
                  <a:schemeClr val="tx1"/>
                </a:solidFill>
              </a:rPr>
              <a:t>bankofamerica.com’s</a:t>
            </a:r>
            <a:r>
              <a:rPr lang="en-US" sz="2800" dirty="0" smtClean="0">
                <a:solidFill>
                  <a:schemeClr val="tx1"/>
                </a:solidFill>
              </a:rPr>
              <a:t> cookies in your browser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187079"/>
              </p:ext>
            </p:extLst>
          </p:nvPr>
        </p:nvGraphicFramePr>
        <p:xfrm>
          <a:off x="7239000" y="4724400"/>
          <a:ext cx="5334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8" name="Image" r:id="rId10" imgW="1244006" imgH="1257143" progId="Photoshop.Image.7">
                  <p:embed/>
                </p:oleObj>
              </mc:Choice>
              <mc:Fallback>
                <p:oleObj name="Image" r:id="rId10" imgW="1244006" imgH="1257143" progId="Photoshop.Image.7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724400"/>
                        <a:ext cx="5334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76201" y="5181600"/>
            <a:ext cx="5867400" cy="4953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These two domains are not the same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518865"/>
              </p:ext>
            </p:extLst>
          </p:nvPr>
        </p:nvGraphicFramePr>
        <p:xfrm>
          <a:off x="5349875" y="1865313"/>
          <a:ext cx="2752725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9" name="Visio" r:id="rId12" imgW="4338680" imgH="2889876" progId="Visio.Drawing.11">
                  <p:embed/>
                </p:oleObj>
              </mc:Choice>
              <mc:Fallback>
                <p:oleObj name="Visio" r:id="rId12" imgW="4338680" imgH="2889876" progId="Visio.Drawing.11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1865313"/>
                        <a:ext cx="2752725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Vertical Scroll 18"/>
          <p:cNvSpPr/>
          <p:nvPr/>
        </p:nvSpPr>
        <p:spPr>
          <a:xfrm>
            <a:off x="152400" y="838200"/>
            <a:ext cx="1981200" cy="7620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 smtClean="0">
                <a:solidFill>
                  <a:srgbClr val="00CC00"/>
                </a:solidFill>
              </a:rPr>
              <a:t>Cookie for </a:t>
            </a:r>
            <a:r>
              <a:rPr lang="en-US" sz="1400" b="1" dirty="0" smtClean="0">
                <a:solidFill>
                  <a:srgbClr val="00CC00"/>
                </a:solidFill>
              </a:rPr>
              <a:t>www.bankofamerica.com</a:t>
            </a:r>
            <a:endParaRPr lang="en-US" sz="14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7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25559"/>
            <a:ext cx="1470027" cy="1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</a:t>
            </a:r>
            <a:r>
              <a:rPr lang="en-US" dirty="0" smtClean="0">
                <a:solidFill>
                  <a:srgbClr val="FF0000"/>
                </a:solidFill>
              </a:rPr>
              <a:t> #2: Stealing Cookies</a:t>
            </a:r>
            <a:r>
              <a:rPr lang="en-US" dirty="0" smtClean="0"/>
              <a:t> through XSS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995972"/>
              </p:ext>
            </p:extLst>
          </p:nvPr>
        </p:nvGraphicFramePr>
        <p:xfrm>
          <a:off x="1981199" y="2391935"/>
          <a:ext cx="3272839" cy="248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" name="VISIO" r:id="rId4" imgW="1416901" imgH="1076571" progId="Visio.Drawing.11">
                  <p:embed/>
                </p:oleObj>
              </mc:Choice>
              <mc:Fallback>
                <p:oleObj name="VISIO" r:id="rId4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2391935"/>
                        <a:ext cx="3272839" cy="248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j01953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9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267765"/>
              </p:ext>
            </p:extLst>
          </p:nvPr>
        </p:nvGraphicFramePr>
        <p:xfrm>
          <a:off x="5638800" y="1828800"/>
          <a:ext cx="22383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" name="Visio" r:id="rId7" imgW="3218202" imgH="2889876" progId="Visio.Drawing.11">
                  <p:embed/>
                </p:oleObj>
              </mc:Choice>
              <mc:Fallback>
                <p:oleObj name="Visio" r:id="rId7" imgW="3218202" imgH="28898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828800"/>
                        <a:ext cx="2238375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717528"/>
              </p:ext>
            </p:extLst>
          </p:nvPr>
        </p:nvGraphicFramePr>
        <p:xfrm>
          <a:off x="5568950" y="3808413"/>
          <a:ext cx="22923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" name="Visio" r:id="rId9" imgW="3296695" imgH="2909599" progId="Visio.Drawing.11">
                  <p:embed/>
                </p:oleObj>
              </mc:Choice>
              <mc:Fallback>
                <p:oleObj name="Visio" r:id="rId9" imgW="3296695" imgH="29095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3808413"/>
                        <a:ext cx="22923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Vertical Scroll 17"/>
          <p:cNvSpPr/>
          <p:nvPr/>
        </p:nvSpPr>
        <p:spPr>
          <a:xfrm>
            <a:off x="152400" y="838200"/>
            <a:ext cx="1981200" cy="7620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 smtClean="0">
                <a:solidFill>
                  <a:srgbClr val="00CC00"/>
                </a:solidFill>
              </a:rPr>
              <a:t>Cookie for users.cs.jmu.edu</a:t>
            </a:r>
            <a:endParaRPr lang="en-US" b="1" dirty="0">
              <a:solidFill>
                <a:srgbClr val="00CC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273461"/>
              </p:ext>
            </p:extLst>
          </p:nvPr>
        </p:nvGraphicFramePr>
        <p:xfrm>
          <a:off x="7315200" y="4343400"/>
          <a:ext cx="7921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" name="Image" r:id="rId11" imgW="1244006" imgH="1257143" progId="Photoshop.Image.7">
                  <p:embed/>
                </p:oleObj>
              </mc:Choice>
              <mc:Fallback>
                <p:oleObj name="Image" r:id="rId11" imgW="1244006" imgH="1257143" progId="Photoshop.Image.7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343400"/>
                        <a:ext cx="7921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62000" y="5638800"/>
            <a:ext cx="75438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en-US" sz="2800" dirty="0" smtClean="0">
                <a:solidFill>
                  <a:schemeClr val="tx1"/>
                </a:solidFill>
              </a:rPr>
              <a:t>Can the attacker (at crypto.cs.jmu.edu) steal your web cookies for users.cs.jmu.edu?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Exercise 2: XSS</a:t>
            </a:r>
          </a:p>
          <a:p>
            <a:pPr lvl="1"/>
            <a:r>
              <a:rPr lang="en-US" dirty="0" smtClean="0"/>
              <a:t>Open your web browser Firefox (must use Firefox!)</a:t>
            </a:r>
          </a:p>
          <a:p>
            <a:pPr lvl="1">
              <a:buFont typeface="Wingdings 2" pitchFamily="18" charset="2"/>
              <a:buChar char="t"/>
            </a:pPr>
            <a:r>
              <a:rPr lang="en-US" dirty="0" smtClean="0"/>
              <a:t>Firefox: “Tools” | “Add-ons” | “Extensions”, </a:t>
            </a:r>
            <a:r>
              <a:rPr lang="en-US" dirty="0" smtClean="0">
                <a:solidFill>
                  <a:srgbClr val="FF0000"/>
                </a:solidFill>
              </a:rPr>
              <a:t>disable</a:t>
            </a:r>
            <a:r>
              <a:rPr lang="en-US" dirty="0" smtClean="0"/>
              <a:t> “</a:t>
            </a:r>
            <a:r>
              <a:rPr lang="en-US" dirty="0" smtClean="0">
                <a:solidFill>
                  <a:srgbClr val="00CC00"/>
                </a:solidFill>
              </a:rPr>
              <a:t>No Script</a:t>
            </a:r>
            <a:r>
              <a:rPr lang="en-US" dirty="0" smtClean="0"/>
              <a:t>,” if you have it</a:t>
            </a:r>
            <a:endParaRPr lang="en-US" dirty="0" smtClean="0">
              <a:hlinkClick r:id="rId2"/>
            </a:endParaRPr>
          </a:p>
          <a:p>
            <a:pPr lvl="1">
              <a:buFont typeface="Wingdings 2" pitchFamily="18" charset="2"/>
              <a:buChar char="u"/>
            </a:pPr>
            <a:r>
              <a:rPr lang="en-US" dirty="0" smtClean="0">
                <a:hlinkClick r:id="rId2"/>
              </a:rPr>
              <a:t>https://users.cs.jmu.edu/wangxx/web/tools/setcookie.html</a:t>
            </a:r>
            <a:endParaRPr lang="en-US" dirty="0" smtClean="0"/>
          </a:p>
          <a:p>
            <a:pPr lvl="2"/>
            <a:r>
              <a:rPr lang="en-US" b="1" dirty="0">
                <a:solidFill>
                  <a:srgbClr val="0000FF"/>
                </a:solidFill>
              </a:rPr>
              <a:t>Name</a:t>
            </a:r>
            <a:r>
              <a:rPr lang="en-US" dirty="0"/>
              <a:t>: </a:t>
            </a:r>
            <a:r>
              <a:rPr lang="en-US" dirty="0" smtClean="0"/>
              <a:t>you </a:t>
            </a:r>
            <a:r>
              <a:rPr lang="en-US" dirty="0"/>
              <a:t>can put </a:t>
            </a:r>
            <a:r>
              <a:rPr lang="en-US" sz="3000" b="1" dirty="0">
                <a:solidFill>
                  <a:srgbClr val="FF0000"/>
                </a:solidFill>
              </a:rPr>
              <a:t>anything unique</a:t>
            </a:r>
            <a:r>
              <a:rPr lang="en-US" dirty="0"/>
              <a:t> there: such as </a:t>
            </a:r>
            <a:r>
              <a:rPr lang="en-US" b="1" dirty="0">
                <a:solidFill>
                  <a:srgbClr val="FF0000"/>
                </a:solidFill>
              </a:rPr>
              <a:t>your full name</a:t>
            </a:r>
            <a:r>
              <a:rPr lang="en-US" dirty="0"/>
              <a:t> and a unique string</a:t>
            </a:r>
            <a:endParaRPr lang="en-US" dirty="0" smtClean="0"/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Role</a:t>
            </a:r>
            <a:r>
              <a:rPr lang="en-US" dirty="0" smtClean="0"/>
              <a:t>: Administrator</a:t>
            </a:r>
          </a:p>
          <a:p>
            <a:pPr lvl="2"/>
            <a:r>
              <a:rPr lang="en-US" dirty="0" smtClean="0"/>
              <a:t>According to the cookie rule, this cookie should be sent back to users.cs.jmu.edu only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Where is your cookie stored?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7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" y="838200"/>
            <a:ext cx="8405674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4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405674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38200" y="5410200"/>
            <a:ext cx="6400800" cy="1066800"/>
          </a:xfrm>
          <a:prstGeom prst="wedgeRoundRectCallout">
            <a:avLst>
              <a:gd name="adj1" fmla="val -2703"/>
              <a:gd name="adj2" fmla="val -18727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Type in your </a:t>
            </a:r>
            <a:r>
              <a:rPr lang="en-US" sz="3200" b="1" dirty="0" smtClean="0">
                <a:solidFill>
                  <a:srgbClr val="FF0000"/>
                </a:solidFill>
              </a:rPr>
              <a:t>full name</a:t>
            </a:r>
            <a:r>
              <a:rPr lang="en-US" sz="3200" dirty="0" smtClean="0">
                <a:solidFill>
                  <a:schemeClr val="tx1"/>
                </a:solidFill>
              </a:rPr>
              <a:t> here (to replace “2016 Summer Camp”</a:t>
            </a:r>
          </a:p>
        </p:txBody>
      </p:sp>
    </p:spTree>
    <p:extLst>
      <p:ext uri="{BB962C8B-B14F-4D97-AF65-F5344CB8AC3E}">
        <p14:creationId xmlns:p14="http://schemas.microsoft.com/office/powerpoint/2010/main" val="38305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405674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8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Close</a:t>
            </a:r>
            <a:r>
              <a:rPr lang="en-US" dirty="0" smtClean="0"/>
              <a:t> your web browser</a:t>
            </a:r>
          </a:p>
          <a:p>
            <a:r>
              <a:rPr lang="en-US" dirty="0" smtClean="0"/>
              <a:t>Next,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  <a:r>
              <a:rPr lang="en-US" dirty="0" smtClean="0"/>
              <a:t> your web browser again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Type in </a:t>
            </a:r>
            <a:r>
              <a:rPr lang="en-US" dirty="0">
                <a:hlinkClick r:id="rId2"/>
              </a:rPr>
              <a:t>https://users.cs.jmu.edu/wangxx/web/tools/setcookie.html</a:t>
            </a:r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know how to run a web browser (such as Firefox, IE, and Chrome) and visit a web site</a:t>
            </a:r>
          </a:p>
          <a:p>
            <a:r>
              <a:rPr lang="en-US" dirty="0" smtClean="0"/>
              <a:t>You have a </a:t>
            </a:r>
            <a:r>
              <a:rPr lang="en-US" dirty="0" smtClean="0">
                <a:solidFill>
                  <a:srgbClr val="FF0000"/>
                </a:solidFill>
              </a:rPr>
              <a:t>rough</a:t>
            </a:r>
            <a:r>
              <a:rPr lang="en-US" dirty="0" smtClean="0"/>
              <a:t> idea about a </a:t>
            </a:r>
            <a:r>
              <a:rPr lang="en-US" dirty="0" smtClean="0">
                <a:solidFill>
                  <a:srgbClr val="0000FF"/>
                </a:solidFill>
              </a:rPr>
              <a:t>web server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762000"/>
            <a:ext cx="829507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" y="2667000"/>
            <a:ext cx="42672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09600" y="5029200"/>
            <a:ext cx="7924800" cy="1066800"/>
          </a:xfrm>
          <a:prstGeom prst="wedgeRoundRectCallout">
            <a:avLst>
              <a:gd name="adj1" fmla="val -28401"/>
              <a:gd name="adj2" fmla="val -262621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This is your persistent cookie for users.cs.jmu.edu, stored in your web browser</a:t>
            </a:r>
          </a:p>
        </p:txBody>
      </p:sp>
    </p:spTree>
    <p:extLst>
      <p:ext uri="{BB962C8B-B14F-4D97-AF65-F5344CB8AC3E}">
        <p14:creationId xmlns:p14="http://schemas.microsoft.com/office/powerpoint/2010/main" val="107997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view the cookie values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Menu: </a:t>
            </a:r>
            <a:r>
              <a:rPr lang="en-US" dirty="0" smtClean="0">
                <a:solidFill>
                  <a:srgbClr val="0000FF"/>
                </a:solidFill>
              </a:rPr>
              <a:t>Tools</a:t>
            </a:r>
            <a:r>
              <a:rPr lang="en-US" dirty="0" smtClean="0"/>
              <a:t> | </a:t>
            </a:r>
            <a:r>
              <a:rPr lang="en-US" dirty="0" smtClean="0">
                <a:solidFill>
                  <a:srgbClr val="0000FF"/>
                </a:solidFill>
              </a:rPr>
              <a:t>Options</a:t>
            </a:r>
            <a:r>
              <a:rPr lang="en-US" dirty="0" smtClean="0"/>
              <a:t> | </a:t>
            </a:r>
            <a:r>
              <a:rPr lang="en-US" dirty="0" smtClean="0">
                <a:solidFill>
                  <a:srgbClr val="0000FF"/>
                </a:solidFill>
              </a:rPr>
              <a:t>Privacy</a:t>
            </a:r>
          </a:p>
          <a:p>
            <a:pPr lvl="1"/>
            <a:r>
              <a:rPr lang="en-US" dirty="0" smtClean="0"/>
              <a:t>For </a:t>
            </a:r>
            <a:r>
              <a:rPr lang="en-US" dirty="0" smtClean="0">
                <a:solidFill>
                  <a:srgbClr val="00CC00"/>
                </a:solidFill>
              </a:rPr>
              <a:t>Firefox 47.0.1</a:t>
            </a:r>
          </a:p>
          <a:p>
            <a:r>
              <a:rPr lang="en-US" dirty="0" smtClean="0"/>
              <a:t>Click on “</a:t>
            </a:r>
            <a:r>
              <a:rPr lang="en-US" dirty="0" smtClean="0">
                <a:solidFill>
                  <a:srgbClr val="0000FF"/>
                </a:solidFill>
              </a:rPr>
              <a:t>remove individual cookies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This may vary in a different Firefox version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553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8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34331"/>
            <a:ext cx="6535229" cy="657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267200" y="3200400"/>
            <a:ext cx="4563717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You can view your cookie for </a:t>
            </a:r>
            <a:r>
              <a:rPr lang="en-US" sz="3200" dirty="0" smtClean="0">
                <a:solidFill>
                  <a:srgbClr val="00CC00"/>
                </a:solidFill>
              </a:rPr>
              <a:t>user.cs.jmu.edu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029200" y="457200"/>
            <a:ext cx="1828800" cy="762000"/>
          </a:xfrm>
          <a:prstGeom prst="wedgeRoundRectCallout">
            <a:avLst>
              <a:gd name="adj1" fmla="val -127810"/>
              <a:gd name="adj2" fmla="val 17849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>
                <a:solidFill>
                  <a:srgbClr val="00CC00"/>
                </a:solidFill>
              </a:rPr>
              <a:t>Type in here to search</a:t>
            </a:r>
          </a:p>
        </p:txBody>
      </p:sp>
    </p:spTree>
    <p:extLst>
      <p:ext uri="{BB962C8B-B14F-4D97-AF65-F5344CB8AC3E}">
        <p14:creationId xmlns:p14="http://schemas.microsoft.com/office/powerpoint/2010/main" val="38790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 2"/>
              </a:rPr>
              <a:t></a:t>
            </a:r>
            <a:r>
              <a:rPr lang="en-US" dirty="0" smtClean="0"/>
              <a:t>SQLite Manager for Firefox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You can </a:t>
            </a:r>
            <a:r>
              <a:rPr lang="en-US" b="1" u="sng" dirty="0" smtClean="0">
                <a:solidFill>
                  <a:srgbClr val="FF0000"/>
                </a:solidFill>
              </a:rPr>
              <a:t>also</a:t>
            </a:r>
            <a:r>
              <a:rPr lang="en-US" dirty="0" smtClean="0"/>
              <a:t> view your cookies with SQLite Manager</a:t>
            </a:r>
          </a:p>
          <a:p>
            <a:pPr lvl="1"/>
            <a:r>
              <a:rPr lang="en-US" dirty="0" smtClean="0"/>
              <a:t>Installed earlier (check slide 48)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00CC00"/>
                </a:solidFill>
              </a:rPr>
              <a:t>Tools</a:t>
            </a:r>
            <a:r>
              <a:rPr lang="en-US" dirty="0" smtClean="0"/>
              <a:t>” | “</a:t>
            </a:r>
            <a:r>
              <a:rPr lang="en-US" dirty="0" err="1" smtClean="0">
                <a:solidFill>
                  <a:srgbClr val="00CC00"/>
                </a:solidFill>
              </a:rPr>
              <a:t>SQLight</a:t>
            </a:r>
            <a:r>
              <a:rPr lang="en-US" dirty="0" smtClean="0">
                <a:solidFill>
                  <a:srgbClr val="00CC00"/>
                </a:solidFill>
              </a:rPr>
              <a:t> Manager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00CC00"/>
                </a:solidFill>
              </a:rPr>
              <a:t>Database</a:t>
            </a:r>
            <a:r>
              <a:rPr lang="en-US" dirty="0" smtClean="0"/>
              <a:t>” | “</a:t>
            </a:r>
            <a:r>
              <a:rPr lang="en-US" dirty="0" smtClean="0">
                <a:solidFill>
                  <a:srgbClr val="00CC00"/>
                </a:solidFill>
              </a:rPr>
              <a:t>Connect Database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Open </a:t>
            </a:r>
            <a:r>
              <a:rPr lang="en-US" dirty="0"/>
              <a:t>C:\</a:t>
            </a:r>
            <a:r>
              <a:rPr lang="en-US" dirty="0" smtClean="0"/>
              <a:t>Users\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CyberDef</a:t>
            </a:r>
            <a:r>
              <a:rPr lang="en-US" dirty="0" smtClean="0"/>
              <a:t>\AppData\Roaming\Mozilla\Firefox\Profiles\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c9k6w0u4</a:t>
            </a:r>
            <a:r>
              <a:rPr lang="en-US" dirty="0" smtClean="0"/>
              <a:t>.default\cookies.sqlite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00CC00"/>
                </a:solidFill>
              </a:rPr>
              <a:t>Browse &amp; Search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00CC00"/>
                </a:solidFill>
              </a:rPr>
              <a:t>Execute SQL</a:t>
            </a:r>
            <a:r>
              <a:rPr lang="en-US" dirty="0" smtClean="0"/>
              <a:t>”</a:t>
            </a:r>
          </a:p>
          <a:p>
            <a:pPr lvl="1"/>
            <a:r>
              <a:rPr lang="en-US" dirty="0">
                <a:solidFill>
                  <a:srgbClr val="00CC00"/>
                </a:solidFill>
              </a:rPr>
              <a:t>SELECT * FROM </a:t>
            </a:r>
            <a:r>
              <a:rPr lang="en-US" dirty="0" err="1">
                <a:solidFill>
                  <a:srgbClr val="00CC00"/>
                </a:solidFill>
              </a:rPr>
              <a:t>moz_cookies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6966"/>
            <a:ext cx="8305800" cy="664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85800" y="2743200"/>
            <a:ext cx="80772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2: What is Next?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 2: XSS</a:t>
            </a:r>
          </a:p>
          <a:p>
            <a:pPr lvl="1">
              <a:buFont typeface="Wingdings 2" pitchFamily="18" charset="2"/>
              <a:buChar char="v"/>
            </a:pPr>
            <a:r>
              <a:rPr lang="en-US" dirty="0" smtClean="0"/>
              <a:t>Open a new tab in your web browser to visit </a:t>
            </a:r>
            <a:r>
              <a:rPr lang="en-US" dirty="0" smtClean="0">
                <a:hlinkClick r:id="rId2"/>
              </a:rPr>
              <a:t>http://upe.cs.jmu.edu/activateecho.html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This link </a:t>
            </a:r>
            <a:r>
              <a:rPr lang="en-US" b="1" dirty="0" smtClean="0">
                <a:solidFill>
                  <a:srgbClr val="FF0000"/>
                </a:solidFill>
              </a:rPr>
              <a:t>may</a:t>
            </a:r>
            <a:r>
              <a:rPr lang="en-US" dirty="0" smtClean="0"/>
              <a:t> come from an Email</a:t>
            </a:r>
          </a:p>
          <a:p>
            <a:pPr lvl="2"/>
            <a:r>
              <a:rPr lang="en-US" dirty="0" smtClean="0"/>
              <a:t>Or a page in a public discussion forum</a:t>
            </a:r>
          </a:p>
          <a:p>
            <a:pPr lvl="2"/>
            <a:endParaRPr lang="en-US" dirty="0" smtClean="0"/>
          </a:p>
          <a:p>
            <a:pPr lvl="1">
              <a:buFont typeface="Wingdings 2" pitchFamily="18" charset="2"/>
              <a:buChar char="w"/>
            </a:pPr>
            <a:r>
              <a:rPr lang="en-US" dirty="0" smtClean="0"/>
              <a:t>Open a new tab in your web browser to visit </a:t>
            </a:r>
            <a:r>
              <a:rPr lang="en-US" dirty="0" smtClean="0">
                <a:hlinkClick r:id="rId3"/>
              </a:rPr>
              <a:t>http://crypto.cs.jmu.edu/cookies.txt</a:t>
            </a:r>
            <a:r>
              <a:rPr lang="en-US" dirty="0" smtClean="0"/>
              <a:t> </a:t>
            </a:r>
          </a:p>
          <a:p>
            <a:pPr lvl="2"/>
            <a:r>
              <a:rPr lang="en-US" sz="3500" b="1" dirty="0" smtClean="0">
                <a:solidFill>
                  <a:srgbClr val="FF0000"/>
                </a:solidFill>
              </a:rPr>
              <a:t>Can you find your cookie there?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How come?</a:t>
            </a:r>
            <a:r>
              <a:rPr lang="en-US" dirty="0" smtClean="0">
                <a:solidFill>
                  <a:srgbClr val="FF0000"/>
                </a:solidFill>
              </a:rPr>
              <a:t> What went wrong?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19600" y="5334000"/>
            <a:ext cx="4343400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Your cookie is stolen!</a:t>
            </a:r>
          </a:p>
        </p:txBody>
      </p:sp>
    </p:spTree>
    <p:extLst>
      <p:ext uri="{BB962C8B-B14F-4D97-AF65-F5344CB8AC3E}">
        <p14:creationId xmlns:p14="http://schemas.microsoft.com/office/powerpoint/2010/main" val="41638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25559"/>
            <a:ext cx="1470027" cy="1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XSS</a:t>
            </a:r>
            <a:r>
              <a:rPr lang="en-US" dirty="0" smtClean="0"/>
              <a:t>: How did it happen?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96671"/>
              </p:ext>
            </p:extLst>
          </p:nvPr>
        </p:nvGraphicFramePr>
        <p:xfrm>
          <a:off x="1981199" y="2391935"/>
          <a:ext cx="3272839" cy="248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3" name="VISIO" r:id="rId4" imgW="1416901" imgH="1076571" progId="Visio.Drawing.11">
                  <p:embed/>
                </p:oleObj>
              </mc:Choice>
              <mc:Fallback>
                <p:oleObj name="VISIO" r:id="rId4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2391935"/>
                        <a:ext cx="3272839" cy="248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j01953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9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386049"/>
              </p:ext>
            </p:extLst>
          </p:nvPr>
        </p:nvGraphicFramePr>
        <p:xfrm>
          <a:off x="5638800" y="1828800"/>
          <a:ext cx="22383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4" name="Visio" r:id="rId7" imgW="3218202" imgH="2889876" progId="Visio.Drawing.11">
                  <p:embed/>
                </p:oleObj>
              </mc:Choice>
              <mc:Fallback>
                <p:oleObj name="Visio" r:id="rId7" imgW="3218202" imgH="28898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828800"/>
                        <a:ext cx="2238375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680072"/>
              </p:ext>
            </p:extLst>
          </p:nvPr>
        </p:nvGraphicFramePr>
        <p:xfrm>
          <a:off x="5568950" y="3808413"/>
          <a:ext cx="22923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" name="Visio" r:id="rId9" imgW="3296695" imgH="2909599" progId="Visio.Drawing.11">
                  <p:embed/>
                </p:oleObj>
              </mc:Choice>
              <mc:Fallback>
                <p:oleObj name="Visio" r:id="rId9" imgW="3296695" imgH="29095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3808413"/>
                        <a:ext cx="22923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Vertical Scroll 17"/>
          <p:cNvSpPr/>
          <p:nvPr/>
        </p:nvSpPr>
        <p:spPr>
          <a:xfrm>
            <a:off x="7010400" y="1066800"/>
            <a:ext cx="1981200" cy="7620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 smtClean="0">
                <a:solidFill>
                  <a:srgbClr val="00CC00"/>
                </a:solidFill>
              </a:rPr>
              <a:t>Cookie for users.cs.jmu.edu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7239000" y="1981200"/>
            <a:ext cx="1752600" cy="430924"/>
          </a:xfrm>
          <a:prstGeom prst="horizontalScroll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setcookie.html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7239000" y="2438400"/>
            <a:ext cx="1752600" cy="43092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echo.html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902525" y="1662545"/>
            <a:ext cx="6436426" cy="1834629"/>
          </a:xfrm>
          <a:custGeom>
            <a:avLst/>
            <a:gdLst>
              <a:gd name="connsiteX0" fmla="*/ 0 w 6436426"/>
              <a:gd name="connsiteY0" fmla="*/ 0 h 1834629"/>
              <a:gd name="connsiteX1" fmla="*/ 1448789 w 6436426"/>
              <a:gd name="connsiteY1" fmla="*/ 1318161 h 1834629"/>
              <a:gd name="connsiteX2" fmla="*/ 2636322 w 6436426"/>
              <a:gd name="connsiteY2" fmla="*/ 1805050 h 1834629"/>
              <a:gd name="connsiteX3" fmla="*/ 6436426 w 6436426"/>
              <a:gd name="connsiteY3" fmla="*/ 546265 h 183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6426" h="1834629">
                <a:moveTo>
                  <a:pt x="0" y="0"/>
                </a:moveTo>
                <a:cubicBezTo>
                  <a:pt x="504701" y="508659"/>
                  <a:pt x="1009402" y="1017319"/>
                  <a:pt x="1448789" y="1318161"/>
                </a:cubicBezTo>
                <a:cubicBezTo>
                  <a:pt x="1888176" y="1619003"/>
                  <a:pt x="1805049" y="1933699"/>
                  <a:pt x="2636322" y="1805050"/>
                </a:cubicBezTo>
                <a:cubicBezTo>
                  <a:pt x="3467595" y="1676401"/>
                  <a:pt x="4952010" y="1111333"/>
                  <a:pt x="6436426" y="546265"/>
                </a:cubicBezTo>
              </a:path>
            </a:pathLst>
          </a:custGeom>
          <a:noFill/>
          <a:ln w="9525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34390" y="1294410"/>
            <a:ext cx="6757059" cy="2527180"/>
          </a:xfrm>
          <a:custGeom>
            <a:avLst/>
            <a:gdLst>
              <a:gd name="connsiteX0" fmla="*/ 6757059 w 6757059"/>
              <a:gd name="connsiteY0" fmla="*/ 1045029 h 2527180"/>
              <a:gd name="connsiteX1" fmla="*/ 4476997 w 6757059"/>
              <a:gd name="connsiteY1" fmla="*/ 2208811 h 2527180"/>
              <a:gd name="connsiteX2" fmla="*/ 2291937 w 6757059"/>
              <a:gd name="connsiteY2" fmla="*/ 2493819 h 2527180"/>
              <a:gd name="connsiteX3" fmla="*/ 1199407 w 6757059"/>
              <a:gd name="connsiteY3" fmla="*/ 1591294 h 2527180"/>
              <a:gd name="connsiteX4" fmla="*/ 0 w 6757059"/>
              <a:gd name="connsiteY4" fmla="*/ 0 h 252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7059" h="2527180">
                <a:moveTo>
                  <a:pt x="6757059" y="1045029"/>
                </a:moveTo>
                <a:cubicBezTo>
                  <a:pt x="5989121" y="1506187"/>
                  <a:pt x="5221184" y="1967346"/>
                  <a:pt x="4476997" y="2208811"/>
                </a:cubicBezTo>
                <a:cubicBezTo>
                  <a:pt x="3732810" y="2450276"/>
                  <a:pt x="2838202" y="2596738"/>
                  <a:pt x="2291937" y="2493819"/>
                </a:cubicBezTo>
                <a:cubicBezTo>
                  <a:pt x="1745672" y="2390900"/>
                  <a:pt x="1581396" y="2006931"/>
                  <a:pt x="1199407" y="1591294"/>
                </a:cubicBezTo>
                <a:cubicBezTo>
                  <a:pt x="817417" y="1175658"/>
                  <a:pt x="408708" y="587829"/>
                  <a:pt x="0" y="0"/>
                </a:cubicBezTo>
              </a:path>
            </a:pathLst>
          </a:custGeom>
          <a:noFill/>
          <a:ln>
            <a:solidFill>
              <a:srgbClr val="00CC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273461"/>
              </p:ext>
            </p:extLst>
          </p:nvPr>
        </p:nvGraphicFramePr>
        <p:xfrm>
          <a:off x="7315200" y="4343400"/>
          <a:ext cx="7921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" name="Image" r:id="rId11" imgW="1244006" imgH="1257143" progId="Photoshop.Image.7">
                  <p:embed/>
                </p:oleObj>
              </mc:Choice>
              <mc:Fallback>
                <p:oleObj name="Image" r:id="rId11" imgW="1244006" imgH="1257143" progId="Photoshop.Image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343400"/>
                        <a:ext cx="7921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424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0.18871 L -0.425 0.35522 L -0.675 0.28862 L -0.79167 -0.02221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3" grpId="0" animBg="1"/>
      <p:bldP spid="19" grpId="0" animBg="1"/>
      <p:bldP spid="11" grpId="0" animBg="1"/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25559"/>
            <a:ext cx="1470027" cy="1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XSS</a:t>
            </a:r>
            <a:r>
              <a:rPr lang="en-US" dirty="0" smtClean="0"/>
              <a:t>: How did it happen?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31029"/>
              </p:ext>
            </p:extLst>
          </p:nvPr>
        </p:nvGraphicFramePr>
        <p:xfrm>
          <a:off x="1981199" y="2391935"/>
          <a:ext cx="3272839" cy="248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2" name="VISIO" r:id="rId4" imgW="1416901" imgH="1076571" progId="Visio.Drawing.11">
                  <p:embed/>
                </p:oleObj>
              </mc:Choice>
              <mc:Fallback>
                <p:oleObj name="VISIO" r:id="rId4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2391935"/>
                        <a:ext cx="3272839" cy="248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j01953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9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094032"/>
              </p:ext>
            </p:extLst>
          </p:nvPr>
        </p:nvGraphicFramePr>
        <p:xfrm>
          <a:off x="5638800" y="1828800"/>
          <a:ext cx="22383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3" name="Visio" r:id="rId7" imgW="3218202" imgH="2889876" progId="Visio.Drawing.11">
                  <p:embed/>
                </p:oleObj>
              </mc:Choice>
              <mc:Fallback>
                <p:oleObj name="Visio" r:id="rId7" imgW="3218202" imgH="28898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828800"/>
                        <a:ext cx="2238375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029832"/>
              </p:ext>
            </p:extLst>
          </p:nvPr>
        </p:nvGraphicFramePr>
        <p:xfrm>
          <a:off x="5568950" y="3808413"/>
          <a:ext cx="22923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4" name="Visio" r:id="rId9" imgW="3296695" imgH="2909599" progId="Visio.Drawing.11">
                  <p:embed/>
                </p:oleObj>
              </mc:Choice>
              <mc:Fallback>
                <p:oleObj name="Visio" r:id="rId9" imgW="3296695" imgH="29095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3808413"/>
                        <a:ext cx="22923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Vertical Scroll 17"/>
          <p:cNvSpPr/>
          <p:nvPr/>
        </p:nvSpPr>
        <p:spPr>
          <a:xfrm>
            <a:off x="152400" y="838200"/>
            <a:ext cx="1981200" cy="7620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 smtClean="0">
                <a:solidFill>
                  <a:srgbClr val="00CC00"/>
                </a:solidFill>
              </a:rPr>
              <a:t>Cookie for users.cs.jmu.edu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65738" y="2412124"/>
            <a:ext cx="2522483" cy="3358055"/>
          </a:xfrm>
          <a:custGeom>
            <a:avLst/>
            <a:gdLst>
              <a:gd name="connsiteX0" fmla="*/ 2522483 w 2522483"/>
              <a:gd name="connsiteY0" fmla="*/ 3358055 h 3358055"/>
              <a:gd name="connsiteX1" fmla="*/ 1324303 w 2522483"/>
              <a:gd name="connsiteY1" fmla="*/ 1481959 h 3358055"/>
              <a:gd name="connsiteX2" fmla="*/ 0 w 2522483"/>
              <a:gd name="connsiteY2" fmla="*/ 0 h 335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2483" h="3358055">
                <a:moveTo>
                  <a:pt x="2522483" y="3358055"/>
                </a:moveTo>
                <a:cubicBezTo>
                  <a:pt x="2133600" y="2699845"/>
                  <a:pt x="1744717" y="2041635"/>
                  <a:pt x="1324303" y="1481959"/>
                </a:cubicBezTo>
                <a:cubicBezTo>
                  <a:pt x="903889" y="922283"/>
                  <a:pt x="451944" y="461141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orizontal Scroll 12"/>
          <p:cNvSpPr/>
          <p:nvPr/>
        </p:nvSpPr>
        <p:spPr>
          <a:xfrm>
            <a:off x="7239000" y="1981200"/>
            <a:ext cx="1752600" cy="430924"/>
          </a:xfrm>
          <a:prstGeom prst="horizontalScroll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setcookie.html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7239000" y="2438400"/>
            <a:ext cx="1752600" cy="43092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echo.html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76600" y="4267200"/>
            <a:ext cx="381000" cy="381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52400" y="5257800"/>
            <a:ext cx="3962400" cy="1295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sym typeface="Wingdings 2"/>
              </a:rPr>
              <a:t>The page contains a malicious link;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sym typeface="Wingdings 2"/>
              </a:rPr>
              <a:t>There is code in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29000" y="6172200"/>
            <a:ext cx="381000" cy="381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273461"/>
              </p:ext>
            </p:extLst>
          </p:nvPr>
        </p:nvGraphicFramePr>
        <p:xfrm>
          <a:off x="7315200" y="4343400"/>
          <a:ext cx="7921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5" name="Image" r:id="rId11" imgW="1244006" imgH="1257143" progId="Photoshop.Image.7">
                  <p:embed/>
                </p:oleObj>
              </mc:Choice>
              <mc:Fallback>
                <p:oleObj name="Image" r:id="rId11" imgW="1244006" imgH="1257143" progId="Photoshop.Image.7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343400"/>
                        <a:ext cx="7921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684517"/>
              </p:ext>
            </p:extLst>
          </p:nvPr>
        </p:nvGraphicFramePr>
        <p:xfrm>
          <a:off x="3575050" y="4495800"/>
          <a:ext cx="22923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6" name="Visio" r:id="rId13" imgW="3286167" imgH="2895480" progId="Visio.Drawing.11">
                  <p:embed/>
                </p:oleObj>
              </mc:Choice>
              <mc:Fallback>
                <p:oleObj name="Visio" r:id="rId13" imgW="3286167" imgH="2895480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4495800"/>
                        <a:ext cx="22923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1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0" grpId="0" animBg="1"/>
      <p:bldP spid="2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25559"/>
            <a:ext cx="1470027" cy="1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XSS</a:t>
            </a:r>
            <a:r>
              <a:rPr lang="en-US" dirty="0"/>
              <a:t>: How did it happen?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456181"/>
              </p:ext>
            </p:extLst>
          </p:nvPr>
        </p:nvGraphicFramePr>
        <p:xfrm>
          <a:off x="1981199" y="2391935"/>
          <a:ext cx="3272839" cy="248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9" name="VISIO" r:id="rId4" imgW="1416901" imgH="1076571" progId="Visio.Drawing.11">
                  <p:embed/>
                </p:oleObj>
              </mc:Choice>
              <mc:Fallback>
                <p:oleObj name="VISIO" r:id="rId4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2391935"/>
                        <a:ext cx="3272839" cy="248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j01953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9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423888"/>
              </p:ext>
            </p:extLst>
          </p:nvPr>
        </p:nvGraphicFramePr>
        <p:xfrm>
          <a:off x="5638800" y="1828800"/>
          <a:ext cx="22383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0" name="Visio" r:id="rId7" imgW="3218202" imgH="2889876" progId="Visio.Drawing.11">
                  <p:embed/>
                </p:oleObj>
              </mc:Choice>
              <mc:Fallback>
                <p:oleObj name="Visio" r:id="rId7" imgW="3218202" imgH="28898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828800"/>
                        <a:ext cx="2238375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285630"/>
              </p:ext>
            </p:extLst>
          </p:nvPr>
        </p:nvGraphicFramePr>
        <p:xfrm>
          <a:off x="5568950" y="3808413"/>
          <a:ext cx="22923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1" name="Visio" r:id="rId9" imgW="3296695" imgH="2909599" progId="Visio.Drawing.11">
                  <p:embed/>
                </p:oleObj>
              </mc:Choice>
              <mc:Fallback>
                <p:oleObj name="Visio" r:id="rId9" imgW="3296695" imgH="29095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3808413"/>
                        <a:ext cx="22923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Vertical Scroll 17"/>
          <p:cNvSpPr/>
          <p:nvPr/>
        </p:nvSpPr>
        <p:spPr>
          <a:xfrm>
            <a:off x="152400" y="838200"/>
            <a:ext cx="1981200" cy="7620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 smtClean="0">
                <a:solidFill>
                  <a:srgbClr val="00CC00"/>
                </a:solidFill>
              </a:rPr>
              <a:t>Cookie for users.cs.jmu.edu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65738" y="2412124"/>
            <a:ext cx="2522483" cy="3358055"/>
          </a:xfrm>
          <a:custGeom>
            <a:avLst/>
            <a:gdLst>
              <a:gd name="connsiteX0" fmla="*/ 2522483 w 2522483"/>
              <a:gd name="connsiteY0" fmla="*/ 3358055 h 3358055"/>
              <a:gd name="connsiteX1" fmla="*/ 1324303 w 2522483"/>
              <a:gd name="connsiteY1" fmla="*/ 1481959 h 3358055"/>
              <a:gd name="connsiteX2" fmla="*/ 0 w 2522483"/>
              <a:gd name="connsiteY2" fmla="*/ 0 h 335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2483" h="3358055">
                <a:moveTo>
                  <a:pt x="2522483" y="3358055"/>
                </a:moveTo>
                <a:cubicBezTo>
                  <a:pt x="2133600" y="2699845"/>
                  <a:pt x="1744717" y="2041635"/>
                  <a:pt x="1324303" y="1481959"/>
                </a:cubicBezTo>
                <a:cubicBezTo>
                  <a:pt x="903889" y="922283"/>
                  <a:pt x="451944" y="461141"/>
                  <a:pt x="0" y="0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718441" y="2632841"/>
            <a:ext cx="5368159" cy="614925"/>
          </a:xfrm>
          <a:custGeom>
            <a:avLst/>
            <a:gdLst>
              <a:gd name="connsiteX0" fmla="*/ 0 w 4824249"/>
              <a:gd name="connsiteY0" fmla="*/ 0 h 614925"/>
              <a:gd name="connsiteX1" fmla="*/ 2017987 w 4824249"/>
              <a:gd name="connsiteY1" fmla="*/ 614856 h 614925"/>
              <a:gd name="connsiteX2" fmla="*/ 4824249 w 4824249"/>
              <a:gd name="connsiteY2" fmla="*/ 31531 h 61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4249" h="614925">
                <a:moveTo>
                  <a:pt x="0" y="0"/>
                </a:moveTo>
                <a:cubicBezTo>
                  <a:pt x="606973" y="304800"/>
                  <a:pt x="1213946" y="609601"/>
                  <a:pt x="2017987" y="614856"/>
                </a:cubicBezTo>
                <a:cubicBezTo>
                  <a:pt x="2822028" y="620111"/>
                  <a:pt x="3823138" y="325821"/>
                  <a:pt x="4824249" y="31531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orizontal Scroll 12"/>
          <p:cNvSpPr/>
          <p:nvPr/>
        </p:nvSpPr>
        <p:spPr>
          <a:xfrm>
            <a:off x="7239000" y="1981200"/>
            <a:ext cx="1752600" cy="430924"/>
          </a:xfrm>
          <a:prstGeom prst="horizontalScroll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setcookie.html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7239000" y="2438400"/>
            <a:ext cx="1752600" cy="43092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echo.html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76600" y="4267200"/>
            <a:ext cx="381000" cy="381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57800" y="2819400"/>
            <a:ext cx="381000" cy="381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6200" y="5257800"/>
            <a:ext cx="3962400" cy="1295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Y</a:t>
            </a:r>
            <a:r>
              <a:rPr lang="en-US" sz="2800" dirty="0" smtClean="0">
                <a:solidFill>
                  <a:schemeClr val="tx1"/>
                </a:solidFill>
                <a:sym typeface="Wingdings 2"/>
              </a:rPr>
              <a:t>ou </a:t>
            </a:r>
            <a:r>
              <a:rPr lang="en-US" sz="2800" b="1" dirty="0" smtClean="0">
                <a:solidFill>
                  <a:srgbClr val="FF0000"/>
                </a:solidFill>
                <a:sym typeface="Wingdings 2"/>
              </a:rPr>
              <a:t>click</a:t>
            </a:r>
            <a:r>
              <a:rPr lang="en-US" sz="2800" dirty="0" smtClean="0">
                <a:solidFill>
                  <a:schemeClr val="tx1"/>
                </a:solidFill>
                <a:sym typeface="Wingdings 2"/>
              </a:rPr>
              <a:t> the link and the code      was sent to users.cs.jmu.edu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71600" y="5770179"/>
            <a:ext cx="381000" cy="381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684517"/>
              </p:ext>
            </p:extLst>
          </p:nvPr>
        </p:nvGraphicFramePr>
        <p:xfrm>
          <a:off x="3575050" y="4495800"/>
          <a:ext cx="22923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2" name="Visio" r:id="rId11" imgW="3286167" imgH="2895480" progId="Visio.Drawing.11">
                  <p:embed/>
                </p:oleObj>
              </mc:Choice>
              <mc:Fallback>
                <p:oleObj name="Visio" r:id="rId11" imgW="3286167" imgH="2895480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4495800"/>
                        <a:ext cx="22923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273461"/>
              </p:ext>
            </p:extLst>
          </p:nvPr>
        </p:nvGraphicFramePr>
        <p:xfrm>
          <a:off x="7315200" y="4343400"/>
          <a:ext cx="7921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3" name="Image" r:id="rId13" imgW="1244006" imgH="1257143" progId="Photoshop.Image.7">
                  <p:embed/>
                </p:oleObj>
              </mc:Choice>
              <mc:Fallback>
                <p:oleObj name="Image" r:id="rId13" imgW="1244006" imgH="1257143" progId="Photoshop.Image.7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343400"/>
                        <a:ext cx="7921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Char char="u"/>
            </a:pPr>
            <a:r>
              <a:rPr lang="en-US" dirty="0" smtClean="0"/>
              <a:t>Exercise 1: SQL injection</a:t>
            </a:r>
          </a:p>
          <a:p>
            <a:pPr>
              <a:buFont typeface="Wingdings 2" panose="05020102010507070707" pitchFamily="18" charset="2"/>
              <a:buChar char="v"/>
            </a:pPr>
            <a:r>
              <a:rPr lang="en-US" dirty="0" smtClean="0"/>
              <a:t>Fix: least privilege</a:t>
            </a:r>
          </a:p>
          <a:p>
            <a:pPr>
              <a:buFont typeface="Wingdings 2" panose="05020102010507070707" pitchFamily="18" charset="2"/>
              <a:buChar char="w"/>
            </a:pPr>
            <a:r>
              <a:rPr lang="en-US" dirty="0" smtClean="0"/>
              <a:t>Exercise 2: Cross-site Scripting (XSS)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25559"/>
            <a:ext cx="1470027" cy="1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XSS</a:t>
            </a:r>
            <a:r>
              <a:rPr lang="en-US" dirty="0"/>
              <a:t>: How did it happen?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290585"/>
              </p:ext>
            </p:extLst>
          </p:nvPr>
        </p:nvGraphicFramePr>
        <p:xfrm>
          <a:off x="1981199" y="2391935"/>
          <a:ext cx="3272839" cy="248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3" name="VISIO" r:id="rId4" imgW="1416901" imgH="1076571" progId="Visio.Drawing.11">
                  <p:embed/>
                </p:oleObj>
              </mc:Choice>
              <mc:Fallback>
                <p:oleObj name="VISIO" r:id="rId4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2391935"/>
                        <a:ext cx="3272839" cy="248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j01953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9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43944"/>
              </p:ext>
            </p:extLst>
          </p:nvPr>
        </p:nvGraphicFramePr>
        <p:xfrm>
          <a:off x="5638800" y="1828800"/>
          <a:ext cx="22383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4" name="Visio" r:id="rId7" imgW="3218202" imgH="2889876" progId="Visio.Drawing.11">
                  <p:embed/>
                </p:oleObj>
              </mc:Choice>
              <mc:Fallback>
                <p:oleObj name="Visio" r:id="rId7" imgW="3218202" imgH="28898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828800"/>
                        <a:ext cx="2238375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681214"/>
              </p:ext>
            </p:extLst>
          </p:nvPr>
        </p:nvGraphicFramePr>
        <p:xfrm>
          <a:off x="5568950" y="3808413"/>
          <a:ext cx="22923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5" name="Visio" r:id="rId9" imgW="3296695" imgH="2909599" progId="Visio.Drawing.11">
                  <p:embed/>
                </p:oleObj>
              </mc:Choice>
              <mc:Fallback>
                <p:oleObj name="Visio" r:id="rId9" imgW="3296695" imgH="29095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3808413"/>
                        <a:ext cx="22923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Vertical Scroll 17"/>
          <p:cNvSpPr/>
          <p:nvPr/>
        </p:nvSpPr>
        <p:spPr>
          <a:xfrm>
            <a:off x="152400" y="838200"/>
            <a:ext cx="1981200" cy="7620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 smtClean="0">
                <a:solidFill>
                  <a:srgbClr val="00CC00"/>
                </a:solidFill>
              </a:rPr>
              <a:t>Cookie for users.cs.jmu.edu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65738" y="2412124"/>
            <a:ext cx="2522483" cy="3358055"/>
          </a:xfrm>
          <a:custGeom>
            <a:avLst/>
            <a:gdLst>
              <a:gd name="connsiteX0" fmla="*/ 2522483 w 2522483"/>
              <a:gd name="connsiteY0" fmla="*/ 3358055 h 3358055"/>
              <a:gd name="connsiteX1" fmla="*/ 1324303 w 2522483"/>
              <a:gd name="connsiteY1" fmla="*/ 1481959 h 3358055"/>
              <a:gd name="connsiteX2" fmla="*/ 0 w 2522483"/>
              <a:gd name="connsiteY2" fmla="*/ 0 h 335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2483" h="3358055">
                <a:moveTo>
                  <a:pt x="2522483" y="3358055"/>
                </a:moveTo>
                <a:cubicBezTo>
                  <a:pt x="2133600" y="2699845"/>
                  <a:pt x="1744717" y="2041635"/>
                  <a:pt x="1324303" y="1481959"/>
                </a:cubicBezTo>
                <a:cubicBezTo>
                  <a:pt x="903889" y="922283"/>
                  <a:pt x="451944" y="461141"/>
                  <a:pt x="0" y="0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18441" y="2632841"/>
            <a:ext cx="5368159" cy="614925"/>
          </a:xfrm>
          <a:custGeom>
            <a:avLst/>
            <a:gdLst>
              <a:gd name="connsiteX0" fmla="*/ 0 w 4824249"/>
              <a:gd name="connsiteY0" fmla="*/ 0 h 614925"/>
              <a:gd name="connsiteX1" fmla="*/ 2017987 w 4824249"/>
              <a:gd name="connsiteY1" fmla="*/ 614856 h 614925"/>
              <a:gd name="connsiteX2" fmla="*/ 4824249 w 4824249"/>
              <a:gd name="connsiteY2" fmla="*/ 31531 h 61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4249" h="614925">
                <a:moveTo>
                  <a:pt x="0" y="0"/>
                </a:moveTo>
                <a:cubicBezTo>
                  <a:pt x="606973" y="304800"/>
                  <a:pt x="1213946" y="609601"/>
                  <a:pt x="2017987" y="614856"/>
                </a:cubicBezTo>
                <a:cubicBezTo>
                  <a:pt x="2822028" y="620111"/>
                  <a:pt x="3823138" y="325821"/>
                  <a:pt x="4824249" y="31531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orizontal Scroll 12"/>
          <p:cNvSpPr/>
          <p:nvPr/>
        </p:nvSpPr>
        <p:spPr>
          <a:xfrm>
            <a:off x="7239000" y="1981200"/>
            <a:ext cx="1752600" cy="430924"/>
          </a:xfrm>
          <a:prstGeom prst="horizontalScroll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setcookie.html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7239000" y="2438400"/>
            <a:ext cx="1752600" cy="43092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echo.html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76600" y="4267200"/>
            <a:ext cx="381000" cy="381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57800" y="2819400"/>
            <a:ext cx="381000" cy="381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524001" y="2819400"/>
            <a:ext cx="5002924" cy="685800"/>
          </a:xfrm>
          <a:custGeom>
            <a:avLst/>
            <a:gdLst>
              <a:gd name="connsiteX0" fmla="*/ 4792717 w 4792717"/>
              <a:gd name="connsiteY0" fmla="*/ 141889 h 475094"/>
              <a:gd name="connsiteX1" fmla="*/ 2727434 w 4792717"/>
              <a:gd name="connsiteY1" fmla="*/ 472965 h 475094"/>
              <a:gd name="connsiteX2" fmla="*/ 0 w 4792717"/>
              <a:gd name="connsiteY2" fmla="*/ 0 h 47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2717" h="475094">
                <a:moveTo>
                  <a:pt x="4792717" y="141889"/>
                </a:moveTo>
                <a:cubicBezTo>
                  <a:pt x="4159468" y="319251"/>
                  <a:pt x="3526220" y="496613"/>
                  <a:pt x="2727434" y="472965"/>
                </a:cubicBezTo>
                <a:cubicBezTo>
                  <a:pt x="1928648" y="449317"/>
                  <a:pt x="964324" y="224658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57800" y="3276600"/>
            <a:ext cx="381000" cy="381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52400" y="5257800"/>
            <a:ext cx="3962400" cy="1295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sym typeface="Wingdings 2"/>
              </a:rPr>
              <a:t>The malicious code               was echoed back to your web browser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0" y="5715000"/>
            <a:ext cx="381000" cy="381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684517"/>
              </p:ext>
            </p:extLst>
          </p:nvPr>
        </p:nvGraphicFramePr>
        <p:xfrm>
          <a:off x="3575050" y="4495800"/>
          <a:ext cx="22923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6" name="Visio" r:id="rId11" imgW="3286167" imgH="2895480" progId="Visio.Drawing.11">
                  <p:embed/>
                </p:oleObj>
              </mc:Choice>
              <mc:Fallback>
                <p:oleObj name="Visio" r:id="rId11" imgW="3286167" imgH="2895480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4495800"/>
                        <a:ext cx="22923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273461"/>
              </p:ext>
            </p:extLst>
          </p:nvPr>
        </p:nvGraphicFramePr>
        <p:xfrm>
          <a:off x="7315200" y="4343400"/>
          <a:ext cx="7921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7" name="Image" r:id="rId13" imgW="1244006" imgH="1257143" progId="Photoshop.Image.7">
                  <p:embed/>
                </p:oleObj>
              </mc:Choice>
              <mc:Fallback>
                <p:oleObj name="Image" r:id="rId13" imgW="1244006" imgH="1257143" progId="Photoshop.Image.7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343400"/>
                        <a:ext cx="7921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069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40611E-6 L -0.05659 0.00393 L -0.16718 0.00393 L -0.31492 -0.04163 L -0.39548 -0.07563 L -0.42378 -0.09737 L -0.50885 -0.28423 " pathEditMode="relative" ptsTypes="AAAAA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4" grpId="1" animBg="1"/>
      <p:bldP spid="22" grpId="0" animBg="1"/>
      <p:bldP spid="2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25559"/>
            <a:ext cx="1470027" cy="1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XSS</a:t>
            </a:r>
            <a:r>
              <a:rPr lang="en-US" dirty="0"/>
              <a:t>: How did it happen?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71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791784"/>
              </p:ext>
            </p:extLst>
          </p:nvPr>
        </p:nvGraphicFramePr>
        <p:xfrm>
          <a:off x="1981199" y="2391935"/>
          <a:ext cx="3272839" cy="248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9" name="VISIO" r:id="rId4" imgW="1416901" imgH="1076571" progId="Visio.Drawing.11">
                  <p:embed/>
                </p:oleObj>
              </mc:Choice>
              <mc:Fallback>
                <p:oleObj name="VISIO" r:id="rId4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2391935"/>
                        <a:ext cx="3272839" cy="248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j01953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9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337850"/>
              </p:ext>
            </p:extLst>
          </p:nvPr>
        </p:nvGraphicFramePr>
        <p:xfrm>
          <a:off x="5638800" y="1828800"/>
          <a:ext cx="22383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0" name="Visio" r:id="rId7" imgW="3218202" imgH="2889876" progId="Visio.Drawing.11">
                  <p:embed/>
                </p:oleObj>
              </mc:Choice>
              <mc:Fallback>
                <p:oleObj name="Visio" r:id="rId7" imgW="3218202" imgH="28898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828800"/>
                        <a:ext cx="2238375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591813"/>
              </p:ext>
            </p:extLst>
          </p:nvPr>
        </p:nvGraphicFramePr>
        <p:xfrm>
          <a:off x="5568950" y="3808413"/>
          <a:ext cx="22923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1" name="Visio" r:id="rId9" imgW="3296695" imgH="2909599" progId="Visio.Drawing.11">
                  <p:embed/>
                </p:oleObj>
              </mc:Choice>
              <mc:Fallback>
                <p:oleObj name="Visio" r:id="rId9" imgW="3296695" imgH="29095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3808413"/>
                        <a:ext cx="22923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Vertical Scroll 17"/>
          <p:cNvSpPr/>
          <p:nvPr/>
        </p:nvSpPr>
        <p:spPr>
          <a:xfrm>
            <a:off x="152400" y="838200"/>
            <a:ext cx="1981200" cy="7620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 smtClean="0">
                <a:solidFill>
                  <a:srgbClr val="00CC00"/>
                </a:solidFill>
              </a:rPr>
              <a:t>Cookie for users.cs.jmu.edu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65738" y="2412124"/>
            <a:ext cx="2522483" cy="3358055"/>
          </a:xfrm>
          <a:custGeom>
            <a:avLst/>
            <a:gdLst>
              <a:gd name="connsiteX0" fmla="*/ 2522483 w 2522483"/>
              <a:gd name="connsiteY0" fmla="*/ 3358055 h 3358055"/>
              <a:gd name="connsiteX1" fmla="*/ 1324303 w 2522483"/>
              <a:gd name="connsiteY1" fmla="*/ 1481959 h 3358055"/>
              <a:gd name="connsiteX2" fmla="*/ 0 w 2522483"/>
              <a:gd name="connsiteY2" fmla="*/ 0 h 335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2483" h="3358055">
                <a:moveTo>
                  <a:pt x="2522483" y="3358055"/>
                </a:moveTo>
                <a:cubicBezTo>
                  <a:pt x="2133600" y="2699845"/>
                  <a:pt x="1744717" y="2041635"/>
                  <a:pt x="1324303" y="1481959"/>
                </a:cubicBezTo>
                <a:cubicBezTo>
                  <a:pt x="903889" y="922283"/>
                  <a:pt x="451944" y="461141"/>
                  <a:pt x="0" y="0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18441" y="2632841"/>
            <a:ext cx="5368159" cy="614925"/>
          </a:xfrm>
          <a:custGeom>
            <a:avLst/>
            <a:gdLst>
              <a:gd name="connsiteX0" fmla="*/ 0 w 4824249"/>
              <a:gd name="connsiteY0" fmla="*/ 0 h 614925"/>
              <a:gd name="connsiteX1" fmla="*/ 2017987 w 4824249"/>
              <a:gd name="connsiteY1" fmla="*/ 614856 h 614925"/>
              <a:gd name="connsiteX2" fmla="*/ 4824249 w 4824249"/>
              <a:gd name="connsiteY2" fmla="*/ 31531 h 61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4249" h="614925">
                <a:moveTo>
                  <a:pt x="0" y="0"/>
                </a:moveTo>
                <a:cubicBezTo>
                  <a:pt x="606973" y="304800"/>
                  <a:pt x="1213946" y="609601"/>
                  <a:pt x="2017987" y="614856"/>
                </a:cubicBezTo>
                <a:cubicBezTo>
                  <a:pt x="2822028" y="620111"/>
                  <a:pt x="3823138" y="325821"/>
                  <a:pt x="4824249" y="31531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orizontal Scroll 12"/>
          <p:cNvSpPr/>
          <p:nvPr/>
        </p:nvSpPr>
        <p:spPr>
          <a:xfrm>
            <a:off x="7239000" y="1981200"/>
            <a:ext cx="1752600" cy="430924"/>
          </a:xfrm>
          <a:prstGeom prst="horizontalScroll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setcookie.html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7239000" y="2438400"/>
            <a:ext cx="1752600" cy="43092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echo.html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76600" y="4267200"/>
            <a:ext cx="381000" cy="381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57800" y="2819400"/>
            <a:ext cx="381000" cy="381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524001" y="2819400"/>
            <a:ext cx="5002924" cy="685800"/>
          </a:xfrm>
          <a:custGeom>
            <a:avLst/>
            <a:gdLst>
              <a:gd name="connsiteX0" fmla="*/ 4792717 w 4792717"/>
              <a:gd name="connsiteY0" fmla="*/ 141889 h 475094"/>
              <a:gd name="connsiteX1" fmla="*/ 2727434 w 4792717"/>
              <a:gd name="connsiteY1" fmla="*/ 472965 h 475094"/>
              <a:gd name="connsiteX2" fmla="*/ 0 w 4792717"/>
              <a:gd name="connsiteY2" fmla="*/ 0 h 47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2717" h="475094">
                <a:moveTo>
                  <a:pt x="4792717" y="141889"/>
                </a:moveTo>
                <a:cubicBezTo>
                  <a:pt x="4159468" y="319251"/>
                  <a:pt x="3526220" y="496613"/>
                  <a:pt x="2727434" y="472965"/>
                </a:cubicBezTo>
                <a:cubicBezTo>
                  <a:pt x="1928648" y="449317"/>
                  <a:pt x="964324" y="224658"/>
                  <a:pt x="0" y="0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57800" y="3276600"/>
            <a:ext cx="381000" cy="381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734207" y="2364828"/>
            <a:ext cx="4729655" cy="2475186"/>
          </a:xfrm>
          <a:custGeom>
            <a:avLst/>
            <a:gdLst>
              <a:gd name="connsiteX0" fmla="*/ 0 w 4729655"/>
              <a:gd name="connsiteY0" fmla="*/ 0 h 2475186"/>
              <a:gd name="connsiteX1" fmla="*/ 4729655 w 4729655"/>
              <a:gd name="connsiteY1" fmla="*/ 2475186 h 24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9655" h="2475186">
                <a:moveTo>
                  <a:pt x="0" y="0"/>
                </a:moveTo>
                <a:lnTo>
                  <a:pt x="4729655" y="2475186"/>
                </a:ln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52400" y="5257800"/>
            <a:ext cx="3962400" cy="1295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Your browser thinks      is from users.cs.jmu.edu and allows it to access the cookie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19744" y="541020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" y="1409700"/>
            <a:ext cx="381000" cy="381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684517"/>
              </p:ext>
            </p:extLst>
          </p:nvPr>
        </p:nvGraphicFramePr>
        <p:xfrm>
          <a:off x="3575050" y="4495800"/>
          <a:ext cx="22923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2" name="Visio" r:id="rId11" imgW="3286167" imgH="2895480" progId="Visio.Drawing.11">
                  <p:embed/>
                </p:oleObj>
              </mc:Choice>
              <mc:Fallback>
                <p:oleObj name="Visio" r:id="rId11" imgW="3286167" imgH="2895480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4495800"/>
                        <a:ext cx="22923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273461"/>
              </p:ext>
            </p:extLst>
          </p:nvPr>
        </p:nvGraphicFramePr>
        <p:xfrm>
          <a:off x="7315200" y="4343400"/>
          <a:ext cx="7921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3" name="Image" r:id="rId13" imgW="1244006" imgH="1257143" progId="Photoshop.Image.7">
                  <p:embed/>
                </p:oleObj>
              </mc:Choice>
              <mc:Fallback>
                <p:oleObj name="Image" r:id="rId13" imgW="1244006" imgH="1257143" progId="Photoshop.Image.7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343400"/>
                        <a:ext cx="7921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65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3.33333E-6 L 0.55 0.47778 " pathEditMode="relative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0" grpId="0" animBg="1"/>
      <p:bldP spid="2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25559"/>
            <a:ext cx="1470027" cy="1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ite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cripting (</a:t>
            </a:r>
            <a:r>
              <a:rPr lang="en-US" dirty="0" smtClean="0">
                <a:solidFill>
                  <a:srgbClr val="0000FF"/>
                </a:solidFill>
              </a:rPr>
              <a:t>XSS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258430"/>
              </p:ext>
            </p:extLst>
          </p:nvPr>
        </p:nvGraphicFramePr>
        <p:xfrm>
          <a:off x="1981199" y="2391935"/>
          <a:ext cx="3272839" cy="248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7" name="VISIO" r:id="rId4" imgW="1416901" imgH="1076571" progId="Visio.Drawing.11">
                  <p:embed/>
                </p:oleObj>
              </mc:Choice>
              <mc:Fallback>
                <p:oleObj name="VISIO" r:id="rId4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2391935"/>
                        <a:ext cx="3272839" cy="248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j01953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9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067862"/>
              </p:ext>
            </p:extLst>
          </p:nvPr>
        </p:nvGraphicFramePr>
        <p:xfrm>
          <a:off x="5638800" y="1828800"/>
          <a:ext cx="22383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8" name="Visio" r:id="rId7" imgW="3218202" imgH="2889876" progId="Visio.Drawing.11">
                  <p:embed/>
                </p:oleObj>
              </mc:Choice>
              <mc:Fallback>
                <p:oleObj name="Visio" r:id="rId7" imgW="3218202" imgH="28898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828800"/>
                        <a:ext cx="2238375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995431"/>
              </p:ext>
            </p:extLst>
          </p:nvPr>
        </p:nvGraphicFramePr>
        <p:xfrm>
          <a:off x="5568950" y="3808413"/>
          <a:ext cx="22923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9" name="Visio" r:id="rId9" imgW="3296695" imgH="2909599" progId="Visio.Drawing.11">
                  <p:embed/>
                </p:oleObj>
              </mc:Choice>
              <mc:Fallback>
                <p:oleObj name="Visio" r:id="rId9" imgW="3296695" imgH="29095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3808413"/>
                        <a:ext cx="22923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Vertical Scroll 17"/>
          <p:cNvSpPr/>
          <p:nvPr/>
        </p:nvSpPr>
        <p:spPr>
          <a:xfrm>
            <a:off x="152400" y="838200"/>
            <a:ext cx="1981200" cy="7620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 smtClean="0">
                <a:solidFill>
                  <a:srgbClr val="00CC00"/>
                </a:solidFill>
              </a:rPr>
              <a:t>Cookie for users.cs.jmu.edu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65738" y="2412124"/>
            <a:ext cx="2522483" cy="3358055"/>
          </a:xfrm>
          <a:custGeom>
            <a:avLst/>
            <a:gdLst>
              <a:gd name="connsiteX0" fmla="*/ 2522483 w 2522483"/>
              <a:gd name="connsiteY0" fmla="*/ 3358055 h 3358055"/>
              <a:gd name="connsiteX1" fmla="*/ 1324303 w 2522483"/>
              <a:gd name="connsiteY1" fmla="*/ 1481959 h 3358055"/>
              <a:gd name="connsiteX2" fmla="*/ 0 w 2522483"/>
              <a:gd name="connsiteY2" fmla="*/ 0 h 335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2483" h="3358055">
                <a:moveTo>
                  <a:pt x="2522483" y="3358055"/>
                </a:moveTo>
                <a:cubicBezTo>
                  <a:pt x="2133600" y="2699845"/>
                  <a:pt x="1744717" y="2041635"/>
                  <a:pt x="1324303" y="1481959"/>
                </a:cubicBezTo>
                <a:cubicBezTo>
                  <a:pt x="903889" y="922283"/>
                  <a:pt x="451944" y="461141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18441" y="2632841"/>
            <a:ext cx="5368159" cy="614925"/>
          </a:xfrm>
          <a:custGeom>
            <a:avLst/>
            <a:gdLst>
              <a:gd name="connsiteX0" fmla="*/ 0 w 4824249"/>
              <a:gd name="connsiteY0" fmla="*/ 0 h 614925"/>
              <a:gd name="connsiteX1" fmla="*/ 2017987 w 4824249"/>
              <a:gd name="connsiteY1" fmla="*/ 614856 h 614925"/>
              <a:gd name="connsiteX2" fmla="*/ 4824249 w 4824249"/>
              <a:gd name="connsiteY2" fmla="*/ 31531 h 61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4249" h="614925">
                <a:moveTo>
                  <a:pt x="0" y="0"/>
                </a:moveTo>
                <a:cubicBezTo>
                  <a:pt x="606973" y="304800"/>
                  <a:pt x="1213946" y="609601"/>
                  <a:pt x="2017987" y="614856"/>
                </a:cubicBezTo>
                <a:cubicBezTo>
                  <a:pt x="2822028" y="620111"/>
                  <a:pt x="3823138" y="325821"/>
                  <a:pt x="4824249" y="31531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orizontal Scroll 12"/>
          <p:cNvSpPr/>
          <p:nvPr/>
        </p:nvSpPr>
        <p:spPr>
          <a:xfrm>
            <a:off x="7239000" y="1981200"/>
            <a:ext cx="1752600" cy="430924"/>
          </a:xfrm>
          <a:prstGeom prst="horizontalScroll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setcookie.html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7239000" y="2438400"/>
            <a:ext cx="1752600" cy="43092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echo.html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76600" y="4267200"/>
            <a:ext cx="381000" cy="381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57800" y="2819400"/>
            <a:ext cx="381000" cy="381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524001" y="2819400"/>
            <a:ext cx="5002924" cy="685800"/>
          </a:xfrm>
          <a:custGeom>
            <a:avLst/>
            <a:gdLst>
              <a:gd name="connsiteX0" fmla="*/ 4792717 w 4792717"/>
              <a:gd name="connsiteY0" fmla="*/ 141889 h 475094"/>
              <a:gd name="connsiteX1" fmla="*/ 2727434 w 4792717"/>
              <a:gd name="connsiteY1" fmla="*/ 472965 h 475094"/>
              <a:gd name="connsiteX2" fmla="*/ 0 w 4792717"/>
              <a:gd name="connsiteY2" fmla="*/ 0 h 47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2717" h="475094">
                <a:moveTo>
                  <a:pt x="4792717" y="141889"/>
                </a:moveTo>
                <a:cubicBezTo>
                  <a:pt x="4159468" y="319251"/>
                  <a:pt x="3526220" y="496613"/>
                  <a:pt x="2727434" y="472965"/>
                </a:cubicBezTo>
                <a:cubicBezTo>
                  <a:pt x="1928648" y="449317"/>
                  <a:pt x="964324" y="224658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57800" y="3276600"/>
            <a:ext cx="381000" cy="381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734207" y="2364828"/>
            <a:ext cx="4729655" cy="2475186"/>
          </a:xfrm>
          <a:custGeom>
            <a:avLst/>
            <a:gdLst>
              <a:gd name="connsiteX0" fmla="*/ 0 w 4729655"/>
              <a:gd name="connsiteY0" fmla="*/ 0 h 2475186"/>
              <a:gd name="connsiteX1" fmla="*/ 4729655 w 4729655"/>
              <a:gd name="connsiteY1" fmla="*/ 2475186 h 24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9655" h="2475186">
                <a:moveTo>
                  <a:pt x="0" y="0"/>
                </a:moveTo>
                <a:lnTo>
                  <a:pt x="4729655" y="2475186"/>
                </a:ln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684517"/>
              </p:ext>
            </p:extLst>
          </p:nvPr>
        </p:nvGraphicFramePr>
        <p:xfrm>
          <a:off x="3575050" y="4495800"/>
          <a:ext cx="22923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0" name="Visio" r:id="rId11" imgW="3286167" imgH="2895480" progId="Visio.Drawing.11">
                  <p:embed/>
                </p:oleObj>
              </mc:Choice>
              <mc:Fallback>
                <p:oleObj name="Visio" r:id="rId11" imgW="3286167" imgH="2895480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4495800"/>
                        <a:ext cx="22923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273461"/>
              </p:ext>
            </p:extLst>
          </p:nvPr>
        </p:nvGraphicFramePr>
        <p:xfrm>
          <a:off x="7315200" y="4343400"/>
          <a:ext cx="7921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1" name="Image" r:id="rId13" imgW="1244006" imgH="1257143" progId="Photoshop.Image.7">
                  <p:embed/>
                </p:oleObj>
              </mc:Choice>
              <mc:Fallback>
                <p:oleObj name="Image" r:id="rId13" imgW="1244006" imgH="1257143" progId="Photoshop.Image.7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343400"/>
                        <a:ext cx="7921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08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40611E-6 L -0.05659 0.00393 L -0.16718 0.00393 L -0.31492 -0.04163 L -0.39548 -0.07563 L -0.42378 -0.09737 L -0.50885 -0.28423 " pathEditMode="relative" ptsTypes="AAAAA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3.33333E-6 L 0.55 0.47778 " pathEditMode="relative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1" grpId="0" animBg="1"/>
      <p:bldP spid="13" grpId="0" animBg="1"/>
      <p:bldP spid="19" grpId="0" animBg="1"/>
      <p:bldP spid="15" grpId="0" animBg="1"/>
      <p:bldP spid="23" grpId="0" animBg="1"/>
      <p:bldP spid="16" grpId="0" animBg="1"/>
      <p:bldP spid="24" grpId="0" animBg="1"/>
      <p:bldP spid="24" grpId="1" animBg="1"/>
      <p:bldP spid="1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25559"/>
            <a:ext cx="1470027" cy="10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2351689" y="1485900"/>
            <a:ext cx="3873063" cy="990600"/>
          </a:xfrm>
          <a:prstGeom prst="wedgeRoundRectCallout">
            <a:avLst>
              <a:gd name="adj1" fmla="val 74856"/>
              <a:gd name="adj2" fmla="val 7131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This attack works because of </a:t>
            </a:r>
            <a:r>
              <a:rPr lang="en-US" sz="3200" dirty="0" smtClean="0">
                <a:solidFill>
                  <a:srgbClr val="FF0000"/>
                </a:solidFill>
              </a:rPr>
              <a:t>echo.html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264963"/>
              </p:ext>
            </p:extLst>
          </p:nvPr>
        </p:nvGraphicFramePr>
        <p:xfrm>
          <a:off x="1981199" y="2391935"/>
          <a:ext cx="3272839" cy="248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" name="VISIO" r:id="rId4" imgW="1416901" imgH="1076571" progId="Visio.Drawing.11">
                  <p:embed/>
                </p:oleObj>
              </mc:Choice>
              <mc:Fallback>
                <p:oleObj name="VISIO" r:id="rId4" imgW="1416901" imgH="10765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2391935"/>
                        <a:ext cx="3272839" cy="248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j01953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69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921978"/>
              </p:ext>
            </p:extLst>
          </p:nvPr>
        </p:nvGraphicFramePr>
        <p:xfrm>
          <a:off x="5638800" y="1828800"/>
          <a:ext cx="22383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" name="Visio" r:id="rId7" imgW="3218202" imgH="2889876" progId="Visio.Drawing.11">
                  <p:embed/>
                </p:oleObj>
              </mc:Choice>
              <mc:Fallback>
                <p:oleObj name="Visio" r:id="rId7" imgW="3218202" imgH="28898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828800"/>
                        <a:ext cx="2238375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608308"/>
              </p:ext>
            </p:extLst>
          </p:nvPr>
        </p:nvGraphicFramePr>
        <p:xfrm>
          <a:off x="5568950" y="3808413"/>
          <a:ext cx="22923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" name="Visio" r:id="rId9" imgW="3296695" imgH="2909599" progId="Visio.Drawing.11">
                  <p:embed/>
                </p:oleObj>
              </mc:Choice>
              <mc:Fallback>
                <p:oleObj name="Visio" r:id="rId9" imgW="3296695" imgH="29095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3808413"/>
                        <a:ext cx="22923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Vertical Scroll 17"/>
          <p:cNvSpPr/>
          <p:nvPr/>
        </p:nvSpPr>
        <p:spPr>
          <a:xfrm>
            <a:off x="152400" y="838200"/>
            <a:ext cx="1981200" cy="7620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 smtClean="0">
                <a:solidFill>
                  <a:srgbClr val="00CC00"/>
                </a:solidFill>
              </a:rPr>
              <a:t>Cookie for users.cs.jmu.edu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65738" y="2412124"/>
            <a:ext cx="2522483" cy="3358055"/>
          </a:xfrm>
          <a:custGeom>
            <a:avLst/>
            <a:gdLst>
              <a:gd name="connsiteX0" fmla="*/ 2522483 w 2522483"/>
              <a:gd name="connsiteY0" fmla="*/ 3358055 h 3358055"/>
              <a:gd name="connsiteX1" fmla="*/ 1324303 w 2522483"/>
              <a:gd name="connsiteY1" fmla="*/ 1481959 h 3358055"/>
              <a:gd name="connsiteX2" fmla="*/ 0 w 2522483"/>
              <a:gd name="connsiteY2" fmla="*/ 0 h 335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2483" h="3358055">
                <a:moveTo>
                  <a:pt x="2522483" y="3358055"/>
                </a:moveTo>
                <a:cubicBezTo>
                  <a:pt x="2133600" y="2699845"/>
                  <a:pt x="1744717" y="2041635"/>
                  <a:pt x="1324303" y="1481959"/>
                </a:cubicBezTo>
                <a:cubicBezTo>
                  <a:pt x="903889" y="922283"/>
                  <a:pt x="451944" y="461141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18441" y="2632841"/>
            <a:ext cx="5368159" cy="614925"/>
          </a:xfrm>
          <a:custGeom>
            <a:avLst/>
            <a:gdLst>
              <a:gd name="connsiteX0" fmla="*/ 0 w 4824249"/>
              <a:gd name="connsiteY0" fmla="*/ 0 h 614925"/>
              <a:gd name="connsiteX1" fmla="*/ 2017987 w 4824249"/>
              <a:gd name="connsiteY1" fmla="*/ 614856 h 614925"/>
              <a:gd name="connsiteX2" fmla="*/ 4824249 w 4824249"/>
              <a:gd name="connsiteY2" fmla="*/ 31531 h 61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4249" h="614925">
                <a:moveTo>
                  <a:pt x="0" y="0"/>
                </a:moveTo>
                <a:cubicBezTo>
                  <a:pt x="606973" y="304800"/>
                  <a:pt x="1213946" y="609601"/>
                  <a:pt x="2017987" y="614856"/>
                </a:cubicBezTo>
                <a:cubicBezTo>
                  <a:pt x="2822028" y="620111"/>
                  <a:pt x="3823138" y="325821"/>
                  <a:pt x="4824249" y="31531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orizontal Scroll 12"/>
          <p:cNvSpPr/>
          <p:nvPr/>
        </p:nvSpPr>
        <p:spPr>
          <a:xfrm>
            <a:off x="7239000" y="1981200"/>
            <a:ext cx="1752600" cy="430924"/>
          </a:xfrm>
          <a:prstGeom prst="horizontalScroll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setcookie.html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7239000" y="2438400"/>
            <a:ext cx="1752600" cy="43092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echo.html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76600" y="4267200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7800" y="2819400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524001" y="2819400"/>
            <a:ext cx="5002924" cy="685800"/>
          </a:xfrm>
          <a:custGeom>
            <a:avLst/>
            <a:gdLst>
              <a:gd name="connsiteX0" fmla="*/ 4792717 w 4792717"/>
              <a:gd name="connsiteY0" fmla="*/ 141889 h 475094"/>
              <a:gd name="connsiteX1" fmla="*/ 2727434 w 4792717"/>
              <a:gd name="connsiteY1" fmla="*/ 472965 h 475094"/>
              <a:gd name="connsiteX2" fmla="*/ 0 w 4792717"/>
              <a:gd name="connsiteY2" fmla="*/ 0 h 47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2717" h="475094">
                <a:moveTo>
                  <a:pt x="4792717" y="141889"/>
                </a:moveTo>
                <a:cubicBezTo>
                  <a:pt x="4159468" y="319251"/>
                  <a:pt x="3526220" y="496613"/>
                  <a:pt x="2727434" y="472965"/>
                </a:cubicBezTo>
                <a:cubicBezTo>
                  <a:pt x="1928648" y="449317"/>
                  <a:pt x="964324" y="224658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57800" y="3276600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734207" y="2364828"/>
            <a:ext cx="4729655" cy="2475186"/>
          </a:xfrm>
          <a:custGeom>
            <a:avLst/>
            <a:gdLst>
              <a:gd name="connsiteX0" fmla="*/ 0 w 4729655"/>
              <a:gd name="connsiteY0" fmla="*/ 0 h 2475186"/>
              <a:gd name="connsiteX1" fmla="*/ 4729655 w 4729655"/>
              <a:gd name="connsiteY1" fmla="*/ 2475186 h 24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9655" h="2475186">
                <a:moveTo>
                  <a:pt x="0" y="0"/>
                </a:moveTo>
                <a:lnTo>
                  <a:pt x="4729655" y="2475186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684517"/>
              </p:ext>
            </p:extLst>
          </p:nvPr>
        </p:nvGraphicFramePr>
        <p:xfrm>
          <a:off x="3575050" y="4495800"/>
          <a:ext cx="22923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" name="Visio" r:id="rId11" imgW="3286167" imgH="2895480" progId="Visio.Drawing.11">
                  <p:embed/>
                </p:oleObj>
              </mc:Choice>
              <mc:Fallback>
                <p:oleObj name="Visio" r:id="rId11" imgW="3286167" imgH="2895480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4495800"/>
                        <a:ext cx="22923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273461"/>
              </p:ext>
            </p:extLst>
          </p:nvPr>
        </p:nvGraphicFramePr>
        <p:xfrm>
          <a:off x="7315200" y="4343400"/>
          <a:ext cx="7921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" name="Image" r:id="rId13" imgW="1244006" imgH="1257143" progId="Photoshop.Image.7">
                  <p:embed/>
                </p:oleObj>
              </mc:Choice>
              <mc:Fallback>
                <p:oleObj name="Image" r:id="rId13" imgW="1244006" imgH="1257143" progId="Photoshop.Image.7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343400"/>
                        <a:ext cx="7921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ounded Rectangular Callout 24"/>
          <p:cNvSpPr/>
          <p:nvPr/>
        </p:nvSpPr>
        <p:spPr>
          <a:xfrm>
            <a:off x="5118537" y="381000"/>
            <a:ext cx="3873063" cy="990600"/>
          </a:xfrm>
          <a:prstGeom prst="wedgeRoundRectCallout">
            <a:avLst>
              <a:gd name="adj1" fmla="val 29673"/>
              <a:gd name="adj2" fmla="val 163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Why is it there? For other purposes!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8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2: XSS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victim server: </a:t>
            </a:r>
            <a:r>
              <a:rPr lang="en-US" dirty="0" smtClean="0">
                <a:solidFill>
                  <a:srgbClr val="00CC00"/>
                </a:solidFill>
              </a:rPr>
              <a:t>users</a:t>
            </a:r>
            <a:r>
              <a:rPr lang="en-US" dirty="0"/>
              <a:t>.cs.jmu.edu </a:t>
            </a:r>
            <a:r>
              <a:rPr lang="en-US" dirty="0" smtClean="0"/>
              <a:t>(</a:t>
            </a:r>
            <a:r>
              <a:rPr lang="en-US" dirty="0"/>
              <a:t>site A)</a:t>
            </a:r>
            <a:endParaRPr lang="en-US" dirty="0" smtClean="0"/>
          </a:p>
          <a:p>
            <a:r>
              <a:rPr lang="en-US" dirty="0" smtClean="0"/>
              <a:t>A malicious site: </a:t>
            </a:r>
            <a:r>
              <a:rPr lang="en-US" dirty="0" smtClean="0">
                <a:solidFill>
                  <a:srgbClr val="FF0000"/>
                </a:solidFill>
              </a:rPr>
              <a:t>crypto</a:t>
            </a:r>
            <a:r>
              <a:rPr lang="en-US" dirty="0"/>
              <a:t>.cs.jmu.edu (site B)</a:t>
            </a:r>
            <a:endParaRPr lang="en-US" dirty="0" smtClean="0"/>
          </a:p>
          <a:p>
            <a:r>
              <a:rPr lang="en-US" dirty="0" smtClean="0"/>
              <a:t>Site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wants to steal a web cookie set for site </a:t>
            </a:r>
            <a:r>
              <a:rPr lang="en-US" dirty="0" smtClean="0">
                <a:solidFill>
                  <a:srgbClr val="00CC00"/>
                </a:solidFill>
              </a:rPr>
              <a:t>A</a:t>
            </a:r>
            <a:endParaRPr lang="en-US" dirty="0" smtClean="0"/>
          </a:p>
          <a:p>
            <a:r>
              <a:rPr lang="en-US" dirty="0" smtClean="0"/>
              <a:t>How does this happen?</a:t>
            </a:r>
          </a:p>
          <a:p>
            <a:r>
              <a:rPr lang="en-US" dirty="0" smtClean="0"/>
              <a:t>Site A is clueless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Char char="u"/>
            </a:pPr>
            <a:r>
              <a:rPr lang="en-US" dirty="0" smtClean="0"/>
              <a:t>Exercise 1: SQL injection</a:t>
            </a:r>
          </a:p>
          <a:p>
            <a:pPr>
              <a:buFont typeface="Wingdings 2" panose="05020102010507070707" pitchFamily="18" charset="2"/>
              <a:buChar char="v"/>
            </a:pPr>
            <a:r>
              <a:rPr lang="en-US" dirty="0"/>
              <a:t>Fix: least privilege</a:t>
            </a:r>
          </a:p>
          <a:p>
            <a:pPr>
              <a:buFont typeface="Wingdings 2" panose="05020102010507070707" pitchFamily="18" charset="2"/>
              <a:buChar char="w"/>
            </a:pPr>
            <a:r>
              <a:rPr lang="en-US" dirty="0"/>
              <a:t>Exercise 2: Cross-site Scripting (XSS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Char char="u"/>
            </a:pPr>
            <a:r>
              <a:rPr lang="en-US" dirty="0" smtClean="0"/>
              <a:t>Exercise 1: SQL injection</a:t>
            </a:r>
          </a:p>
          <a:p>
            <a:pPr>
              <a:buFont typeface="Wingdings 2" panose="05020102010507070707" pitchFamily="18" charset="2"/>
              <a:buChar char="v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Fix: least privilege</a:t>
            </a:r>
          </a:p>
          <a:p>
            <a:pPr>
              <a:buFont typeface="Wingdings 2" panose="05020102010507070707" pitchFamily="18" charset="2"/>
              <a:buChar char="w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Exercise 2: Cross-site Scripting (XSS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1676400"/>
            <a:ext cx="73914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Summer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3648-771C-41B9-8B54-5ED818ABF8F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8" y="2127412"/>
            <a:ext cx="8457143" cy="26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</a:spPr>
      <a:bodyPr rtlCol="0" anchor="ctr" anchorCtr="1"/>
      <a:lstStyle>
        <a:defPPr algn="ctr">
          <a:defRPr sz="3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2320</Words>
  <Application>Microsoft Office PowerPoint</Application>
  <PresentationFormat>On-screen Show (4:3)</PresentationFormat>
  <Paragraphs>504</Paragraphs>
  <Slides>75</Slides>
  <Notes>8</Notes>
  <HiddenSlides>10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Office Theme</vt:lpstr>
      <vt:lpstr>Visio</vt:lpstr>
      <vt:lpstr>VISIO</vt:lpstr>
      <vt:lpstr>Image</vt:lpstr>
      <vt:lpstr>2016 Summer Camp – Web Application Security: SQL Injection and XSS</vt:lpstr>
      <vt:lpstr>Exercise #1</vt:lpstr>
      <vt:lpstr>Exercise #2</vt:lpstr>
      <vt:lpstr>Why are we doing this?</vt:lpstr>
      <vt:lpstr>Exercise: show me the money!</vt:lpstr>
      <vt:lpstr>Prerequisites</vt:lpstr>
      <vt:lpstr>Organization</vt:lpstr>
      <vt:lpstr>Road Map</vt:lpstr>
      <vt:lpstr>PowerPoint Presentation</vt:lpstr>
      <vt:lpstr>Before You Start Exercise #1…</vt:lpstr>
      <vt:lpstr>Exercise 1</vt:lpstr>
      <vt:lpstr>PowerPoint Presentation</vt:lpstr>
      <vt:lpstr>PowerPoint Presentation</vt:lpstr>
      <vt:lpstr>Exercise 1</vt:lpstr>
      <vt:lpstr>Behind the Scene: Let’s Guess</vt:lpstr>
      <vt:lpstr>PowerPoint Presentation</vt:lpstr>
      <vt:lpstr>Behind the Scene: Let’s Guess</vt:lpstr>
      <vt:lpstr>Now What?</vt:lpstr>
      <vt:lpstr>You Want More Data? Here You Go</vt:lpstr>
      <vt:lpstr>PowerPoint Presentation</vt:lpstr>
      <vt:lpstr>PowerPoint Presentation</vt:lpstr>
      <vt:lpstr>Can the hacker do more damage?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hacker can actually do more…</vt:lpstr>
      <vt:lpstr>PowerPoint Presentation</vt:lpstr>
      <vt:lpstr>PowerPoint Presentation</vt:lpstr>
      <vt:lpstr>Got Here?</vt:lpstr>
      <vt:lpstr>Everybody likes a quiz!</vt:lpstr>
      <vt:lpstr>Road Map</vt:lpstr>
      <vt:lpstr>Road Map</vt:lpstr>
      <vt:lpstr>Typical Web Applications</vt:lpstr>
      <vt:lpstr>Web Cookies</vt:lpstr>
      <vt:lpstr>Everybody likes a quiz</vt:lpstr>
      <vt:lpstr>What is a Web Cookie?</vt:lpstr>
      <vt:lpstr>What for?</vt:lpstr>
      <vt:lpstr>Web Cookies</vt:lpstr>
      <vt:lpstr>Where are Persistent Cookies for Firefox?</vt:lpstr>
      <vt:lpstr>SQLite Manager for Firefox</vt:lpstr>
      <vt:lpstr>PowerPoint Presentation</vt:lpstr>
      <vt:lpstr>How in Firefox?</vt:lpstr>
      <vt:lpstr>General Cookie Rules</vt:lpstr>
      <vt:lpstr>Example Cookie Owner (1/2)</vt:lpstr>
      <vt:lpstr>Example Cookie Owner (2/2)</vt:lpstr>
      <vt:lpstr>Exercise #2: Stealing Cookies through XSS</vt:lpstr>
      <vt:lpstr>Exercise 2</vt:lpstr>
      <vt:lpstr>PowerPoint Presentation</vt:lpstr>
      <vt:lpstr>PowerPoint Presentation</vt:lpstr>
      <vt:lpstr>PowerPoint Presentation</vt:lpstr>
      <vt:lpstr>Now What?</vt:lpstr>
      <vt:lpstr>PowerPoint Presentation</vt:lpstr>
      <vt:lpstr>To view the cookie values</vt:lpstr>
      <vt:lpstr>PowerPoint Presentation</vt:lpstr>
      <vt:lpstr>PowerPoint Presentation</vt:lpstr>
      <vt:lpstr>SQLite Manager for Firefox</vt:lpstr>
      <vt:lpstr>PowerPoint Presentation</vt:lpstr>
      <vt:lpstr>Exercise 2: What is Next?</vt:lpstr>
      <vt:lpstr>XSS: How did it happen?</vt:lpstr>
      <vt:lpstr>XSS: How did it happen?</vt:lpstr>
      <vt:lpstr>XSS: How did it happen?</vt:lpstr>
      <vt:lpstr>XSS: How did it happen?</vt:lpstr>
      <vt:lpstr>XSS: How did it happen?</vt:lpstr>
      <vt:lpstr>Cross-site Scripting (XSS)</vt:lpstr>
      <vt:lpstr>XSS</vt:lpstr>
      <vt:lpstr>Exercise 2: XSS Summary</vt:lpstr>
      <vt:lpstr>Summary</vt:lpstr>
    </vt:vector>
  </TitlesOfParts>
  <Company>James Madison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Injection and XSS</dc:title>
  <dc:creator>Xunhua Wang</dc:creator>
  <cp:lastModifiedBy>Xunhua Wang</cp:lastModifiedBy>
  <cp:revision>236</cp:revision>
  <cp:lastPrinted>2013-06-13T00:04:36Z</cp:lastPrinted>
  <dcterms:created xsi:type="dcterms:W3CDTF">2011-04-15T21:00:56Z</dcterms:created>
  <dcterms:modified xsi:type="dcterms:W3CDTF">2016-07-15T02:17:24Z</dcterms:modified>
</cp:coreProperties>
</file>