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4" r:id="rId13"/>
    <p:sldId id="275" r:id="rId14"/>
    <p:sldId id="276" r:id="rId15"/>
    <p:sldId id="273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44" y="-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FB097-5848-42B3-B941-8EF9B7FDF4CD}" type="datetimeFigureOut">
              <a:rPr lang="en-US" smtClean="0"/>
              <a:t>7/14/2016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A5769-719A-4CFA-9513-A1454DAEE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903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 altLang="en-US"/>
          </a:p>
        </p:txBody>
      </p:sp>
      <p:sp>
        <p:nvSpPr>
          <p:cNvPr id="41987" name="Rectangle 2"/>
          <p:cNvSpPr txBox="1">
            <a:spLocks noChangeArrowheads="1"/>
          </p:cNvSpPr>
          <p:nvPr>
            <p:ph type="body"/>
          </p:nvPr>
        </p:nvSpPr>
        <p:spPr>
          <a:xfrm>
            <a:off x="1046350" y="4352637"/>
            <a:ext cx="4769503" cy="3476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 altLang="en-US"/>
          </a:p>
        </p:txBody>
      </p:sp>
      <p:sp>
        <p:nvSpPr>
          <p:cNvPr id="43011" name="Rectangle 2"/>
          <p:cNvSpPr txBox="1">
            <a:spLocks noChangeArrowheads="1"/>
          </p:cNvSpPr>
          <p:nvPr>
            <p:ph type="body"/>
          </p:nvPr>
        </p:nvSpPr>
        <p:spPr>
          <a:xfrm>
            <a:off x="1046350" y="4352637"/>
            <a:ext cx="4769503" cy="3476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 altLang="en-US"/>
          </a:p>
        </p:txBody>
      </p:sp>
      <p:sp>
        <p:nvSpPr>
          <p:cNvPr id="44035" name="Rectangle 2"/>
          <p:cNvSpPr txBox="1">
            <a:spLocks noChangeArrowheads="1"/>
          </p:cNvSpPr>
          <p:nvPr>
            <p:ph type="body"/>
          </p:nvPr>
        </p:nvSpPr>
        <p:spPr>
          <a:xfrm>
            <a:off x="1046350" y="4352637"/>
            <a:ext cx="4769503" cy="3476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 altLang="en-US"/>
          </a:p>
        </p:txBody>
      </p:sp>
      <p:sp>
        <p:nvSpPr>
          <p:cNvPr id="45059" name="Rectangle 2"/>
          <p:cNvSpPr txBox="1">
            <a:spLocks noChangeArrowheads="1"/>
          </p:cNvSpPr>
          <p:nvPr>
            <p:ph type="body"/>
          </p:nvPr>
        </p:nvSpPr>
        <p:spPr>
          <a:xfrm>
            <a:off x="1046350" y="4352637"/>
            <a:ext cx="4769503" cy="3476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 altLang="en-US"/>
          </a:p>
        </p:txBody>
      </p:sp>
      <p:sp>
        <p:nvSpPr>
          <p:cNvPr id="46083" name="Rectangle 2"/>
          <p:cNvSpPr txBox="1">
            <a:spLocks noChangeArrowheads="1"/>
          </p:cNvSpPr>
          <p:nvPr>
            <p:ph type="body"/>
          </p:nvPr>
        </p:nvSpPr>
        <p:spPr>
          <a:xfrm>
            <a:off x="1046350" y="4352637"/>
            <a:ext cx="4769503" cy="3476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 altLang="en-US"/>
          </a:p>
        </p:txBody>
      </p:sp>
      <p:sp>
        <p:nvSpPr>
          <p:cNvPr id="47107" name="Rectangle 2"/>
          <p:cNvSpPr txBox="1">
            <a:spLocks noChangeArrowheads="1"/>
          </p:cNvSpPr>
          <p:nvPr>
            <p:ph type="body"/>
          </p:nvPr>
        </p:nvSpPr>
        <p:spPr>
          <a:xfrm>
            <a:off x="1046350" y="4352637"/>
            <a:ext cx="4769503" cy="3476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 altLang="en-US"/>
          </a:p>
        </p:txBody>
      </p:sp>
      <p:sp>
        <p:nvSpPr>
          <p:cNvPr id="48131" name="Rectangle 2"/>
          <p:cNvSpPr txBox="1">
            <a:spLocks noChangeArrowheads="1"/>
          </p:cNvSpPr>
          <p:nvPr>
            <p:ph type="body"/>
          </p:nvPr>
        </p:nvSpPr>
        <p:spPr>
          <a:xfrm>
            <a:off x="1046350" y="4352637"/>
            <a:ext cx="4769503" cy="3476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8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240" y="8685068"/>
            <a:ext cx="2972360" cy="45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/>
          <a:p>
            <a:fld id="{ECB7D068-5CB6-401D-A890-D2B42B7DB5FF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49155" name="Text Box 1"/>
          <p:cNvSpPr txBox="1">
            <a:spLocks noChangeArrowheads="1"/>
          </p:cNvSpPr>
          <p:nvPr/>
        </p:nvSpPr>
        <p:spPr bwMode="auto">
          <a:xfrm>
            <a:off x="1143000" y="685512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endParaRPr lang="en-US" altLang="en-US"/>
          </a:p>
        </p:txBody>
      </p:sp>
      <p:sp>
        <p:nvSpPr>
          <p:cNvPr id="49156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6361" y="4343977"/>
            <a:ext cx="5483879" cy="420831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8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240" y="8685068"/>
            <a:ext cx="2972360" cy="45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/>
          <a:p>
            <a:fld id="{406F7C6B-AFF7-4B51-B886-C45DDA9339D2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1143000" y="685512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endParaRPr lang="en-US" altLang="en-US"/>
          </a:p>
        </p:txBody>
      </p:sp>
      <p:sp>
        <p:nvSpPr>
          <p:cNvPr id="50180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6361" y="4343977"/>
            <a:ext cx="5483879" cy="420831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8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240" y="8685068"/>
            <a:ext cx="2972360" cy="45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/>
          <a:p>
            <a:fld id="{678573DD-0C38-48DB-AE74-745B816BF8AD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1337703" y="914977"/>
            <a:ext cx="4178393" cy="313459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endParaRPr lang="en-US" altLang="en-US"/>
          </a:p>
        </p:txBody>
      </p:sp>
      <p:sp>
        <p:nvSpPr>
          <p:cNvPr id="51204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6361" y="4343977"/>
            <a:ext cx="5483879" cy="420831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8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240" y="8685068"/>
            <a:ext cx="2972360" cy="45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/>
          <a:p>
            <a:fld id="{8AEEFAD3-B24B-4DA1-9013-3ED1EB3D12FC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52227" name="Text Box 1"/>
          <p:cNvSpPr txBox="1">
            <a:spLocks noChangeArrowheads="1"/>
          </p:cNvSpPr>
          <p:nvPr/>
        </p:nvSpPr>
        <p:spPr bwMode="auto">
          <a:xfrm>
            <a:off x="1337703" y="914977"/>
            <a:ext cx="4178393" cy="313459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endParaRPr lang="en-US" altLang="en-US"/>
          </a:p>
        </p:txBody>
      </p:sp>
      <p:sp>
        <p:nvSpPr>
          <p:cNvPr id="52228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6361" y="4343977"/>
            <a:ext cx="5483879" cy="420831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8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240" y="8685068"/>
            <a:ext cx="2972360" cy="45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/>
          <a:p>
            <a:fld id="{26127C23-5F43-44A5-BE28-FF8D6F274C7A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1143000" y="685512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endParaRPr lang="en-US" altLang="en-US"/>
          </a:p>
        </p:txBody>
      </p:sp>
      <p:sp>
        <p:nvSpPr>
          <p:cNvPr id="53252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6361" y="4343977"/>
            <a:ext cx="5483879" cy="420831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8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240" y="8685068"/>
            <a:ext cx="2972360" cy="45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/>
          <a:p>
            <a:fld id="{9A87D1D1-4AE0-4467-A2E2-9701C5F9BA62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54275" name="Text Box 1"/>
          <p:cNvSpPr txBox="1">
            <a:spLocks noChangeArrowheads="1"/>
          </p:cNvSpPr>
          <p:nvPr/>
        </p:nvSpPr>
        <p:spPr bwMode="auto">
          <a:xfrm>
            <a:off x="1143000" y="685512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endParaRPr lang="en-US" altLang="en-US"/>
          </a:p>
        </p:txBody>
      </p:sp>
      <p:sp>
        <p:nvSpPr>
          <p:cNvPr id="54276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6361" y="4343977"/>
            <a:ext cx="5483879" cy="420831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8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240" y="8685068"/>
            <a:ext cx="2972360" cy="45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/>
          <a:p>
            <a:fld id="{29E583D7-C0BD-49F1-AFA4-E6F4EF1538F1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1143000" y="685512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endParaRPr lang="en-US" altLang="en-US"/>
          </a:p>
        </p:txBody>
      </p:sp>
      <p:sp>
        <p:nvSpPr>
          <p:cNvPr id="55300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6361" y="4343977"/>
            <a:ext cx="5483879" cy="420831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8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240" y="8685068"/>
            <a:ext cx="2972360" cy="45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/>
          <a:p>
            <a:fld id="{5D80D8DB-CFC7-495D-A8D9-69B8858C1C37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1143000" y="685512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endParaRPr lang="en-US" altLang="en-US"/>
          </a:p>
        </p:txBody>
      </p:sp>
      <p:sp>
        <p:nvSpPr>
          <p:cNvPr id="56324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6361" y="4343977"/>
            <a:ext cx="5483879" cy="420831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8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240" y="8685068"/>
            <a:ext cx="2972360" cy="45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/>
          <a:p>
            <a:fld id="{36C75580-B49E-4CC5-9F57-04B7217FB2EC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57347" name="Text Box 1"/>
          <p:cNvSpPr txBox="1">
            <a:spLocks noChangeArrowheads="1"/>
          </p:cNvSpPr>
          <p:nvPr/>
        </p:nvSpPr>
        <p:spPr bwMode="auto">
          <a:xfrm>
            <a:off x="1337703" y="914977"/>
            <a:ext cx="4179794" cy="313459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endParaRPr lang="en-US" altLang="en-US"/>
          </a:p>
        </p:txBody>
      </p:sp>
      <p:sp>
        <p:nvSpPr>
          <p:cNvPr id="57348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1046350" y="4352636"/>
            <a:ext cx="4770904" cy="118485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ts val="2019"/>
              </a:lnSpc>
              <a:spcBef>
                <a:spcPct val="0"/>
              </a:spcBef>
              <a:tabLst>
                <a:tab pos="0" algn="l"/>
                <a:tab pos="455879" algn="l"/>
                <a:tab pos="913183" algn="l"/>
                <a:tab pos="1370487" algn="l"/>
                <a:tab pos="1827791" algn="l"/>
                <a:tab pos="2285094" algn="l"/>
                <a:tab pos="2742399" algn="l"/>
                <a:tab pos="3199702" algn="l"/>
                <a:tab pos="3657006" algn="l"/>
                <a:tab pos="4114310" algn="l"/>
                <a:tab pos="4570189" algn="l"/>
                <a:tab pos="5027493" algn="l"/>
                <a:tab pos="5484797" algn="l"/>
                <a:tab pos="5942101" algn="l"/>
                <a:tab pos="6399404" algn="l"/>
                <a:tab pos="6856709" algn="l"/>
                <a:tab pos="7314012" algn="l"/>
                <a:tab pos="7771316" algn="l"/>
                <a:tab pos="8228620" algn="l"/>
                <a:tab pos="8684499" algn="l"/>
                <a:tab pos="9141803" algn="l"/>
              </a:tabLst>
            </a:pPr>
            <a:r>
              <a:rPr lang="en-GB" altLang="en-US" sz="1800">
                <a:latin typeface="Calibri" pitchFamily="34" charset="0"/>
                <a:ea typeface="msmincho" charset="0"/>
                <a:cs typeface="msmincho" charset="0"/>
              </a:rPr>
              <a:t>The first command will start the Apache web server (if installed).</a:t>
            </a:r>
          </a:p>
          <a:p>
            <a:pPr>
              <a:lnSpc>
                <a:spcPct val="116000"/>
              </a:lnSpc>
              <a:spcBef>
                <a:spcPct val="0"/>
              </a:spcBef>
              <a:tabLst>
                <a:tab pos="0" algn="l"/>
                <a:tab pos="455879" algn="l"/>
                <a:tab pos="913183" algn="l"/>
                <a:tab pos="1370487" algn="l"/>
                <a:tab pos="1827791" algn="l"/>
                <a:tab pos="2285094" algn="l"/>
                <a:tab pos="2742399" algn="l"/>
                <a:tab pos="3199702" algn="l"/>
                <a:tab pos="3657006" algn="l"/>
                <a:tab pos="4114310" algn="l"/>
                <a:tab pos="4570189" algn="l"/>
                <a:tab pos="5027493" algn="l"/>
                <a:tab pos="5484797" algn="l"/>
                <a:tab pos="5942101" algn="l"/>
                <a:tab pos="6399404" algn="l"/>
                <a:tab pos="6856709" algn="l"/>
                <a:tab pos="7314012" algn="l"/>
                <a:tab pos="7771316" algn="l"/>
                <a:tab pos="8228620" algn="l"/>
                <a:tab pos="8684499" algn="l"/>
                <a:tab pos="9141803" algn="l"/>
              </a:tabLst>
            </a:pPr>
            <a:r>
              <a:rPr lang="en-GB" altLang="en-US" sz="1800">
                <a:latin typeface="Calibri" pitchFamily="34" charset="0"/>
                <a:ea typeface="msmincho" charset="0"/>
                <a:cs typeface="msmincho" charset="0"/>
              </a:rPr>
              <a:t>The second command will display the running status of the MySQL server (if installed).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8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240" y="8685068"/>
            <a:ext cx="2972360" cy="45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/>
          <a:p>
            <a:fld id="{AA67CE30-CBF2-4957-BA21-9E50F531CB08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58371" name="Text Box 1"/>
          <p:cNvSpPr txBox="1">
            <a:spLocks noChangeArrowheads="1"/>
          </p:cNvSpPr>
          <p:nvPr/>
        </p:nvSpPr>
        <p:spPr bwMode="auto">
          <a:xfrm>
            <a:off x="1143000" y="685512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endParaRPr lang="en-US" altLang="en-US"/>
          </a:p>
        </p:txBody>
      </p:sp>
      <p:sp>
        <p:nvSpPr>
          <p:cNvPr id="58372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6361" y="4343977"/>
            <a:ext cx="5483879" cy="420831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8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240" y="8685068"/>
            <a:ext cx="2972360" cy="45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/>
          <a:p>
            <a:fld id="{B1616D55-7595-4916-B983-D5BC316BA856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59395" name="Text Box 1"/>
          <p:cNvSpPr txBox="1">
            <a:spLocks noChangeArrowheads="1"/>
          </p:cNvSpPr>
          <p:nvPr/>
        </p:nvSpPr>
        <p:spPr bwMode="auto">
          <a:xfrm>
            <a:off x="1143000" y="685512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endParaRPr lang="en-US" altLang="en-US"/>
          </a:p>
        </p:txBody>
      </p:sp>
      <p:sp>
        <p:nvSpPr>
          <p:cNvPr id="59396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6361" y="4343977"/>
            <a:ext cx="5483879" cy="420831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8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240" y="8685068"/>
            <a:ext cx="2972360" cy="45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/>
          <a:p>
            <a:fld id="{CC06AB1C-732C-4463-8119-B9E3CFF19068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60419" name="Text Box 1"/>
          <p:cNvSpPr txBox="1">
            <a:spLocks noChangeArrowheads="1"/>
          </p:cNvSpPr>
          <p:nvPr/>
        </p:nvSpPr>
        <p:spPr bwMode="auto">
          <a:xfrm>
            <a:off x="1337703" y="914977"/>
            <a:ext cx="4179794" cy="313459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endParaRPr lang="en-US" altLang="en-US"/>
          </a:p>
        </p:txBody>
      </p:sp>
      <p:sp>
        <p:nvSpPr>
          <p:cNvPr id="60420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6361" y="4343977"/>
            <a:ext cx="5483879" cy="420831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8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240" y="8685068"/>
            <a:ext cx="2972360" cy="45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/>
          <a:p>
            <a:fld id="{2ACD9DA6-EF20-4276-B845-7A077D876705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61443" name="Text Box 1"/>
          <p:cNvSpPr txBox="1">
            <a:spLocks noChangeArrowheads="1"/>
          </p:cNvSpPr>
          <p:nvPr/>
        </p:nvSpPr>
        <p:spPr bwMode="auto">
          <a:xfrm>
            <a:off x="1337703" y="914977"/>
            <a:ext cx="4179794" cy="313459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endParaRPr lang="en-US" altLang="en-US"/>
          </a:p>
        </p:txBody>
      </p:sp>
      <p:sp>
        <p:nvSpPr>
          <p:cNvPr id="61444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6361" y="4343977"/>
            <a:ext cx="5483879" cy="420831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 altLang="en-US"/>
          </a:p>
        </p:txBody>
      </p:sp>
      <p:sp>
        <p:nvSpPr>
          <p:cNvPr id="34819" name="Rectangle 2"/>
          <p:cNvSpPr txBox="1">
            <a:spLocks noChangeArrowheads="1"/>
          </p:cNvSpPr>
          <p:nvPr>
            <p:ph type="body"/>
          </p:nvPr>
        </p:nvSpPr>
        <p:spPr>
          <a:xfrm>
            <a:off x="1046350" y="4352637"/>
            <a:ext cx="4769503" cy="3476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8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240" y="8685068"/>
            <a:ext cx="2972360" cy="45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/>
          <a:p>
            <a:fld id="{EBC80BDB-8664-48C9-8EDD-C420AD891DE9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62467" name="Text Box 1"/>
          <p:cNvSpPr txBox="1">
            <a:spLocks noChangeArrowheads="1"/>
          </p:cNvSpPr>
          <p:nvPr/>
        </p:nvSpPr>
        <p:spPr bwMode="auto">
          <a:xfrm>
            <a:off x="1337703" y="914977"/>
            <a:ext cx="4179794" cy="313459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endParaRPr lang="en-US" altLang="en-US"/>
          </a:p>
        </p:txBody>
      </p:sp>
      <p:sp>
        <p:nvSpPr>
          <p:cNvPr id="62468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6361" y="4343977"/>
            <a:ext cx="5483879" cy="420831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8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240" y="8685068"/>
            <a:ext cx="2972360" cy="45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/>
          <a:p>
            <a:fld id="{8FCFF0C4-3173-4D45-B693-9EA885941ADC}" type="slidenum">
              <a:rPr lang="en-US" altLang="en-US"/>
              <a:pPr/>
              <a:t>49</a:t>
            </a:fld>
            <a:endParaRPr lang="en-US" altLang="en-US"/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1143000" y="685512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endParaRPr lang="en-US" altLang="en-US"/>
          </a:p>
        </p:txBody>
      </p:sp>
      <p:sp>
        <p:nvSpPr>
          <p:cNvPr id="63492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6361" y="4343977"/>
            <a:ext cx="5483879" cy="420831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8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240" y="8685068"/>
            <a:ext cx="2972360" cy="45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/>
          <a:p>
            <a:fld id="{7A75805B-02EF-48D7-8383-6FACFE0EA9C4}" type="slidenum">
              <a:rPr lang="en-US" altLang="en-US"/>
              <a:pPr/>
              <a:t>50</a:t>
            </a:fld>
            <a:endParaRPr lang="en-US" altLang="en-US"/>
          </a:p>
        </p:txBody>
      </p:sp>
      <p:sp>
        <p:nvSpPr>
          <p:cNvPr id="64515" name="Text Box 1"/>
          <p:cNvSpPr txBox="1">
            <a:spLocks noChangeArrowheads="1"/>
          </p:cNvSpPr>
          <p:nvPr/>
        </p:nvSpPr>
        <p:spPr bwMode="auto">
          <a:xfrm>
            <a:off x="1143000" y="685512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endParaRPr lang="en-US" altLang="en-US"/>
          </a:p>
        </p:txBody>
      </p:sp>
      <p:sp>
        <p:nvSpPr>
          <p:cNvPr id="64516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6361" y="4343977"/>
            <a:ext cx="5483879" cy="420831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8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240" y="8685068"/>
            <a:ext cx="2972360" cy="45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/>
          <a:p>
            <a:fld id="{82939F7C-D5D7-4721-9D93-BF329BE7B941}" type="slidenum">
              <a:rPr lang="en-US" altLang="en-US"/>
              <a:pPr/>
              <a:t>51</a:t>
            </a:fld>
            <a:endParaRPr lang="en-US" altLang="en-US"/>
          </a:p>
        </p:txBody>
      </p:sp>
      <p:sp>
        <p:nvSpPr>
          <p:cNvPr id="65539" name="Text Box 1"/>
          <p:cNvSpPr txBox="1">
            <a:spLocks noChangeArrowheads="1"/>
          </p:cNvSpPr>
          <p:nvPr/>
        </p:nvSpPr>
        <p:spPr bwMode="auto">
          <a:xfrm>
            <a:off x="1143000" y="685512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endParaRPr lang="en-US" altLang="en-US"/>
          </a:p>
        </p:txBody>
      </p:sp>
      <p:sp>
        <p:nvSpPr>
          <p:cNvPr id="65540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6361" y="4343977"/>
            <a:ext cx="5483879" cy="420831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 altLang="en-US"/>
          </a:p>
        </p:txBody>
      </p:sp>
      <p:sp>
        <p:nvSpPr>
          <p:cNvPr id="35843" name="Rectangle 2"/>
          <p:cNvSpPr txBox="1">
            <a:spLocks noChangeArrowheads="1"/>
          </p:cNvSpPr>
          <p:nvPr>
            <p:ph type="body"/>
          </p:nvPr>
        </p:nvSpPr>
        <p:spPr>
          <a:xfrm>
            <a:off x="1046350" y="4352637"/>
            <a:ext cx="4769503" cy="3476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 altLang="en-US"/>
          </a:p>
        </p:txBody>
      </p:sp>
      <p:sp>
        <p:nvSpPr>
          <p:cNvPr id="36867" name="Rectangle 2"/>
          <p:cNvSpPr txBox="1">
            <a:spLocks noChangeArrowheads="1"/>
          </p:cNvSpPr>
          <p:nvPr>
            <p:ph type="body"/>
          </p:nvPr>
        </p:nvSpPr>
        <p:spPr>
          <a:xfrm>
            <a:off x="1046350" y="4352637"/>
            <a:ext cx="4769503" cy="3476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 altLang="en-US"/>
          </a:p>
        </p:txBody>
      </p:sp>
      <p:sp>
        <p:nvSpPr>
          <p:cNvPr id="37891" name="Rectangle 2"/>
          <p:cNvSpPr txBox="1">
            <a:spLocks noChangeArrowheads="1"/>
          </p:cNvSpPr>
          <p:nvPr>
            <p:ph type="body"/>
          </p:nvPr>
        </p:nvSpPr>
        <p:spPr>
          <a:xfrm>
            <a:off x="1046350" y="4352637"/>
            <a:ext cx="4769503" cy="3476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 altLang="en-US"/>
          </a:p>
        </p:txBody>
      </p:sp>
      <p:sp>
        <p:nvSpPr>
          <p:cNvPr id="38915" name="Rectangle 2"/>
          <p:cNvSpPr txBox="1">
            <a:spLocks noChangeArrowheads="1"/>
          </p:cNvSpPr>
          <p:nvPr>
            <p:ph type="body"/>
          </p:nvPr>
        </p:nvSpPr>
        <p:spPr>
          <a:xfrm>
            <a:off x="1046350" y="4352637"/>
            <a:ext cx="4769503" cy="3476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 altLang="en-US"/>
          </a:p>
        </p:txBody>
      </p:sp>
      <p:sp>
        <p:nvSpPr>
          <p:cNvPr id="39939" name="Rectangle 2"/>
          <p:cNvSpPr txBox="1">
            <a:spLocks noChangeArrowheads="1"/>
          </p:cNvSpPr>
          <p:nvPr>
            <p:ph type="body"/>
          </p:nvPr>
        </p:nvSpPr>
        <p:spPr>
          <a:xfrm>
            <a:off x="1046350" y="4352637"/>
            <a:ext cx="4769503" cy="3476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 altLang="en-US"/>
          </a:p>
        </p:txBody>
      </p:sp>
      <p:sp>
        <p:nvSpPr>
          <p:cNvPr id="40963" name="Rectangle 2"/>
          <p:cNvSpPr txBox="1">
            <a:spLocks noChangeArrowheads="1"/>
          </p:cNvSpPr>
          <p:nvPr>
            <p:ph type="body"/>
          </p:nvPr>
        </p:nvSpPr>
        <p:spPr>
          <a:xfrm>
            <a:off x="1046350" y="4352637"/>
            <a:ext cx="4769503" cy="3476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D40D-C016-4E23-BA9E-2D3E6CAAD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604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D40D-C016-4E23-BA9E-2D3E6CAAD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53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D40D-C016-4E23-BA9E-2D3E6CAAD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0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D40D-C016-4E23-BA9E-2D3E6CAAD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661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D40D-C016-4E23-BA9E-2D3E6CAAD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55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D40D-C016-4E23-BA9E-2D3E6CAAD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43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D40D-C016-4E23-BA9E-2D3E6CAAD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969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D40D-C016-4E23-BA9E-2D3E6CAAD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855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D40D-C016-4E23-BA9E-2D3E6CAAD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34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D40D-C016-4E23-BA9E-2D3E6CAAD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40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D40D-C016-4E23-BA9E-2D3E6CAAD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191D40D-C016-4E23-BA9E-2D3E6CAAD25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799341" cy="533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"/>
            <a:ext cx="1143000" cy="61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017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Linux Security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2016 </a:t>
            </a:r>
            <a:r>
              <a:rPr lang="en-US" dirty="0" err="1" smtClean="0"/>
              <a:t>GenCyber</a:t>
            </a:r>
            <a:r>
              <a:rPr lang="en-US" dirty="0" smtClean="0"/>
              <a:t> JMU Bootcamp for High School Teachers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06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Wingdings 2"/>
              </a:rPr>
              <a:t> Ubuntu Firewall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371600"/>
            <a:ext cx="5295900" cy="506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2133600" y="2001714"/>
            <a:ext cx="762000" cy="360486"/>
          </a:xfrm>
          <a:prstGeom prst="rightArrow">
            <a:avLst/>
          </a:prstGeom>
          <a:solidFill>
            <a:srgbClr val="0000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286000" y="2334356"/>
            <a:ext cx="609600" cy="180243"/>
          </a:xfrm>
          <a:prstGeom prst="rightArrow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286000" y="2514600"/>
            <a:ext cx="609600" cy="304800"/>
          </a:xfrm>
          <a:prstGeom prst="rightArrow">
            <a:avLst/>
          </a:prstGeom>
          <a:solidFill>
            <a:srgbClr val="00CC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49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Wingdings 2"/>
              </a:rPr>
              <a:t>Disable guest account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/>
          <a:lstStyle/>
          <a:p>
            <a:r>
              <a:rPr lang="en-US" dirty="0" smtClean="0"/>
              <a:t>Save the change</a:t>
            </a:r>
          </a:p>
          <a:p>
            <a:r>
              <a:rPr lang="en-US" dirty="0" smtClean="0"/>
              <a:t>Need to restart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4980214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52600"/>
            <a:ext cx="2627586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6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password policies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63064"/>
            <a:ext cx="9034130" cy="494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" y="2971800"/>
            <a:ext cx="4419600" cy="96489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936695"/>
            <a:ext cx="4191000" cy="101630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" y="5334000"/>
            <a:ext cx="9034130" cy="107632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3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password history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609725"/>
            <a:ext cx="8791575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479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account policy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571625"/>
            <a:ext cx="895350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676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Wingdings 2"/>
              </a:rPr>
              <a:t>Monitor logs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8839200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955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Wingdings 2"/>
              </a:rPr>
              <a:t> Check file permissions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 file,</a:t>
            </a:r>
          </a:p>
          <a:p>
            <a:pPr lvl="1"/>
            <a:r>
              <a:rPr lang="en-US" dirty="0" smtClean="0"/>
              <a:t>Can its owner read/write/execute it?</a:t>
            </a:r>
          </a:p>
          <a:p>
            <a:pPr lvl="1"/>
            <a:r>
              <a:rPr lang="en-US" dirty="0" smtClean="0"/>
              <a:t>Can other users in the same group </a:t>
            </a:r>
            <a:r>
              <a:rPr lang="en-US" dirty="0"/>
              <a:t>read/write/execute </a:t>
            </a:r>
            <a:r>
              <a:rPr lang="en-US" dirty="0" smtClean="0"/>
              <a:t>it?</a:t>
            </a:r>
          </a:p>
          <a:p>
            <a:pPr lvl="1"/>
            <a:r>
              <a:rPr lang="en-US" dirty="0" smtClean="0"/>
              <a:t>Can other users in the system </a:t>
            </a:r>
            <a:r>
              <a:rPr lang="en-US" dirty="0"/>
              <a:t>read/write/execute </a:t>
            </a:r>
            <a:r>
              <a:rPr lang="en-US" dirty="0" smtClean="0"/>
              <a:t>it?</a:t>
            </a:r>
          </a:p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098" y="4191000"/>
            <a:ext cx="41529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57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Wingdings 2"/>
              </a:rPr>
              <a:t> Check file permissions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View file permission, </a:t>
            </a:r>
            <a:r>
              <a:rPr lang="en-US" dirty="0" smtClean="0">
                <a:solidFill>
                  <a:srgbClr val="00CC00"/>
                </a:solidFill>
              </a:rPr>
              <a:t>ls –l</a:t>
            </a:r>
            <a:r>
              <a:rPr lang="en-US" dirty="0" smtClean="0"/>
              <a:t> </a:t>
            </a:r>
            <a:r>
              <a:rPr lang="en-US" dirty="0" err="1" smtClean="0"/>
              <a:t>myfile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67000"/>
            <a:ext cx="871885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856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file permission: </a:t>
            </a:r>
            <a:r>
              <a:rPr lang="en-US" dirty="0" err="1" smtClean="0">
                <a:solidFill>
                  <a:srgbClr val="00CC00"/>
                </a:solidFill>
              </a:rPr>
              <a:t>chmod</a:t>
            </a:r>
            <a:endParaRPr lang="en-US" dirty="0">
              <a:solidFill>
                <a:srgbClr val="00CC0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8758777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869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audit policy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747575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4343400" y="3352800"/>
            <a:ext cx="304800" cy="2057400"/>
          </a:xfrm>
          <a:prstGeom prst="straightConnector1">
            <a:avLst/>
          </a:prstGeom>
          <a:ln w="28575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96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OS Security In General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181600" y="1600200"/>
            <a:ext cx="35052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Some common OS security topics</a:t>
            </a:r>
          </a:p>
          <a:p>
            <a:pPr lvl="1">
              <a:buFont typeface="Wingdings 2" panose="05020102010507070707" pitchFamily="18" charset="2"/>
              <a:buChar char="u"/>
            </a:pPr>
            <a:r>
              <a:rPr lang="en-US" dirty="0" smtClean="0"/>
              <a:t>Manage user accounts</a:t>
            </a:r>
          </a:p>
          <a:p>
            <a:pPr lvl="1">
              <a:buFont typeface="Wingdings 2" panose="05020102010507070707" pitchFamily="18" charset="2"/>
              <a:buChar char="v"/>
            </a:pPr>
            <a:r>
              <a:rPr lang="en-US" dirty="0" smtClean="0"/>
              <a:t>OS update</a:t>
            </a:r>
          </a:p>
          <a:p>
            <a:pPr lvl="1">
              <a:buFont typeface="Wingdings 2" panose="05020102010507070707" pitchFamily="18" charset="2"/>
              <a:buChar char="w"/>
            </a:pPr>
            <a:r>
              <a:rPr lang="en-US" dirty="0" smtClean="0"/>
              <a:t>Enable firewall</a:t>
            </a:r>
          </a:p>
          <a:p>
            <a:pPr lvl="1">
              <a:buFont typeface="Wingdings 2" panose="05020102010507070707" pitchFamily="18" charset="2"/>
              <a:buChar char="x"/>
            </a:pPr>
            <a:r>
              <a:rPr lang="en-US" dirty="0" smtClean="0"/>
              <a:t>Disable guest account</a:t>
            </a:r>
          </a:p>
          <a:p>
            <a:pPr lvl="1">
              <a:buFont typeface="Wingdings 2" panose="05020102010507070707" pitchFamily="18" charset="2"/>
              <a:buChar char=""/>
            </a:pPr>
            <a:r>
              <a:rPr lang="en-US" dirty="0" smtClean="0"/>
              <a:t>Monitor logs</a:t>
            </a:r>
          </a:p>
          <a:p>
            <a:pPr lvl="1">
              <a:buFont typeface="Wingdings 2" panose="05020102010507070707" pitchFamily="18" charset="2"/>
              <a:buChar char=""/>
            </a:pPr>
            <a:r>
              <a:rPr lang="en-US" dirty="0" smtClean="0"/>
              <a:t>Check file permissions</a:t>
            </a:r>
          </a:p>
          <a:p>
            <a:pPr lvl="1">
              <a:buFont typeface="Wingdings 2" panose="05020102010507070707" pitchFamily="18" charset="2"/>
              <a:buChar char=""/>
            </a:pPr>
            <a:r>
              <a:rPr lang="en-US" dirty="0" smtClean="0"/>
              <a:t>Manage services</a:t>
            </a:r>
            <a:endParaRPr lang="en-US" dirty="0"/>
          </a:p>
        </p:txBody>
      </p:sp>
      <p:sp>
        <p:nvSpPr>
          <p:cNvPr id="39938" name="Footer Placeholder 2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</p:spPr>
        <p:txBody>
          <a:bodyPr/>
          <a:lstStyle/>
          <a:p>
            <a:r>
              <a:rPr lang="en-US" altLang="zh-CN" sz="1100" dirty="0" smtClean="0">
                <a:solidFill>
                  <a:schemeClr val="bg1">
                    <a:lumMod val="65000"/>
                  </a:schemeClr>
                </a:solidFill>
              </a:rPr>
              <a:t>Linux</a:t>
            </a: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81E039-DE1B-4523-A412-417D6EDC0B25}" type="slidenum">
              <a:rPr lang="en-US" smtClean="0"/>
              <a:pPr/>
              <a:t>2</a:t>
            </a:fld>
            <a:endParaRPr lang="en-US" dirty="0" smtClean="0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143000" y="2438400"/>
            <a:ext cx="2971800" cy="2933700"/>
            <a:chOff x="720" y="1536"/>
            <a:chExt cx="1872" cy="1848"/>
          </a:xfrm>
        </p:grpSpPr>
        <p:sp>
          <p:nvSpPr>
            <p:cNvPr id="39955" name="Oval 6"/>
            <p:cNvSpPr>
              <a:spLocks noChangeArrowheads="1"/>
            </p:cNvSpPr>
            <p:nvPr/>
          </p:nvSpPr>
          <p:spPr bwMode="auto">
            <a:xfrm>
              <a:off x="720" y="1536"/>
              <a:ext cx="1872" cy="184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6" name="Text Box 8"/>
            <p:cNvSpPr txBox="1">
              <a:spLocks noChangeArrowheads="1"/>
            </p:cNvSpPr>
            <p:nvPr/>
          </p:nvSpPr>
          <p:spPr bwMode="auto">
            <a:xfrm>
              <a:off x="1392" y="1584"/>
              <a:ext cx="39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OS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609600" y="1905000"/>
            <a:ext cx="3962400" cy="4038600"/>
            <a:chOff x="384" y="1200"/>
            <a:chExt cx="2496" cy="2544"/>
          </a:xfrm>
        </p:grpSpPr>
        <p:sp>
          <p:nvSpPr>
            <p:cNvPr id="39953" name="Text Box 7"/>
            <p:cNvSpPr txBox="1">
              <a:spLocks noChangeArrowheads="1"/>
            </p:cNvSpPr>
            <p:nvPr/>
          </p:nvSpPr>
          <p:spPr bwMode="auto">
            <a:xfrm>
              <a:off x="1248" y="1248"/>
              <a:ext cx="85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CC00"/>
                  </a:solidFill>
                </a:rPr>
                <a:t>Services</a:t>
              </a:r>
            </a:p>
          </p:txBody>
        </p:sp>
        <p:sp>
          <p:nvSpPr>
            <p:cNvPr id="39954" name="Oval 14"/>
            <p:cNvSpPr>
              <a:spLocks noChangeArrowheads="1"/>
            </p:cNvSpPr>
            <p:nvPr/>
          </p:nvSpPr>
          <p:spPr bwMode="auto">
            <a:xfrm>
              <a:off x="384" y="1200"/>
              <a:ext cx="2496" cy="2544"/>
            </a:xfrm>
            <a:prstGeom prst="ellips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1600200" y="2971800"/>
            <a:ext cx="2019300" cy="1981200"/>
            <a:chOff x="1008" y="1872"/>
            <a:chExt cx="1272" cy="1248"/>
          </a:xfrm>
        </p:grpSpPr>
        <p:sp>
          <p:nvSpPr>
            <p:cNvPr id="39951" name="Oval 12"/>
            <p:cNvSpPr>
              <a:spLocks noChangeArrowheads="1"/>
            </p:cNvSpPr>
            <p:nvPr/>
          </p:nvSpPr>
          <p:spPr bwMode="auto">
            <a:xfrm>
              <a:off x="1008" y="1872"/>
              <a:ext cx="1272" cy="1248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2" name="Text Box 13"/>
            <p:cNvSpPr txBox="1">
              <a:spLocks noChangeArrowheads="1"/>
            </p:cNvSpPr>
            <p:nvPr/>
          </p:nvSpPr>
          <p:spPr bwMode="auto">
            <a:xfrm>
              <a:off x="1152" y="2160"/>
              <a:ext cx="10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00FF"/>
                  </a:solidFill>
                </a:rPr>
                <a:t>OS Kernel</a:t>
              </a:r>
            </a:p>
          </p:txBody>
        </p:sp>
      </p:grpSp>
      <p:sp>
        <p:nvSpPr>
          <p:cNvPr id="140303" name="AutoShape 15"/>
          <p:cNvSpPr>
            <a:spLocks noChangeArrowheads="1"/>
          </p:cNvSpPr>
          <p:nvPr/>
        </p:nvSpPr>
        <p:spPr bwMode="auto">
          <a:xfrm>
            <a:off x="2209800" y="4038600"/>
            <a:ext cx="838200" cy="6858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CPU, </a:t>
            </a:r>
          </a:p>
          <a:p>
            <a:r>
              <a:rPr lang="en-US" dirty="0" smtClean="0"/>
              <a:t>I/O</a:t>
            </a:r>
            <a:endParaRPr lang="en-US" dirty="0"/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304800" y="1447800"/>
            <a:ext cx="4800600" cy="4876800"/>
            <a:chOff x="192" y="912"/>
            <a:chExt cx="3024" cy="3072"/>
          </a:xfrm>
        </p:grpSpPr>
        <p:sp>
          <p:nvSpPr>
            <p:cNvPr id="39947" name="Oval 11"/>
            <p:cNvSpPr>
              <a:spLocks noChangeArrowheads="1"/>
            </p:cNvSpPr>
            <p:nvPr/>
          </p:nvSpPr>
          <p:spPr bwMode="auto">
            <a:xfrm>
              <a:off x="192" y="912"/>
              <a:ext cx="3024" cy="307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ctr"/>
              <a:endParaRPr lang="en-US" sz="1800"/>
            </a:p>
          </p:txBody>
        </p:sp>
        <p:sp>
          <p:nvSpPr>
            <p:cNvPr id="39948" name="Text Box 16"/>
            <p:cNvSpPr txBox="1">
              <a:spLocks noChangeArrowheads="1"/>
            </p:cNvSpPr>
            <p:nvPr/>
          </p:nvSpPr>
          <p:spPr bwMode="auto">
            <a:xfrm>
              <a:off x="1200" y="960"/>
              <a:ext cx="115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Applications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068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Wingdings 2"/>
              </a:rPr>
              <a:t>Manage services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7467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153" y="2667000"/>
            <a:ext cx="623887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28" y="2895600"/>
            <a:ext cx="16478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0" y="4953000"/>
            <a:ext cx="17621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576512"/>
            <a:ext cx="1175508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347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671513" y="568325"/>
            <a:ext cx="78041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9pPr>
          </a:lstStyle>
          <a:p>
            <a:pPr algn="ctr" eaLnBrk="1">
              <a:lnSpc>
                <a:spcPts val="4575"/>
              </a:lnSpc>
            </a:pPr>
            <a:r>
              <a:rPr lang="en-US" altLang="en-US" sz="3600">
                <a:solidFill>
                  <a:srgbClr val="000000"/>
                </a:solidFill>
              </a:rPr>
              <a:t>The Linux File System</a:t>
            </a:r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671513" y="1906588"/>
            <a:ext cx="7908925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85763" indent="-292100"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1pPr>
            <a:lvl2pPr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2pPr>
            <a:lvl3pPr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3pPr>
            <a:lvl4pPr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4pPr>
            <a:lvl5pPr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9pPr>
          </a:lstStyle>
          <a:p>
            <a:pPr eaLnBrk="1">
              <a:lnSpc>
                <a:spcPts val="3325"/>
              </a:lnSpc>
              <a:spcAft>
                <a:spcPts val="1288"/>
              </a:spcAft>
              <a:buSzPct val="45000"/>
              <a:buFont typeface="Wingdings" charset="2"/>
              <a:buChar char=""/>
            </a:pPr>
            <a:r>
              <a:rPr lang="en-GB" altLang="en-US" sz="2500">
                <a:solidFill>
                  <a:srgbClr val="000000"/>
                </a:solidFill>
              </a:rPr>
              <a:t>Every user has a home directory (default location for his/her files)</a:t>
            </a:r>
          </a:p>
          <a:p>
            <a:pPr>
              <a:lnSpc>
                <a:spcPts val="3325"/>
              </a:lnSpc>
              <a:spcAft>
                <a:spcPts val="1288"/>
              </a:spcAft>
              <a:buSzPct val="45000"/>
              <a:buFont typeface="Wingdings" charset="2"/>
              <a:buChar char=""/>
            </a:pPr>
            <a:r>
              <a:rPr lang="en-US" altLang="en-US" sz="2500">
                <a:solidFill>
                  <a:srgbClr val="000000"/>
                </a:solidFill>
              </a:rPr>
              <a:t>Find out what the current user’s home directory is:</a:t>
            </a:r>
          </a:p>
          <a:p>
            <a:pPr>
              <a:lnSpc>
                <a:spcPts val="3325"/>
              </a:lnSpc>
              <a:spcAft>
                <a:spcPts val="1288"/>
              </a:spcAft>
              <a:buClrTx/>
              <a:buSzTx/>
              <a:buFontTx/>
              <a:buNone/>
            </a:pPr>
            <a:r>
              <a:rPr lang="en-US" altLang="en-US" sz="2500">
                <a:solidFill>
                  <a:srgbClr val="000000"/>
                </a:solidFill>
              </a:rPr>
              <a:t>	echo $HOME</a:t>
            </a:r>
          </a:p>
          <a:p>
            <a:pPr>
              <a:lnSpc>
                <a:spcPts val="3325"/>
              </a:lnSpc>
              <a:spcAft>
                <a:spcPts val="1288"/>
              </a:spcAft>
              <a:buSzPct val="45000"/>
              <a:buFont typeface="Wingdings" charset="2"/>
              <a:buChar char=""/>
            </a:pPr>
            <a:r>
              <a:rPr lang="en-US" altLang="en-US" sz="2500">
                <a:solidFill>
                  <a:srgbClr val="000000"/>
                </a:solidFill>
              </a:rPr>
              <a:t>Associated with every shell is a location in the file system called the working directory</a:t>
            </a:r>
          </a:p>
          <a:p>
            <a:pPr>
              <a:lnSpc>
                <a:spcPts val="3325"/>
              </a:lnSpc>
              <a:spcAft>
                <a:spcPts val="1288"/>
              </a:spcAft>
              <a:buSzPct val="45000"/>
              <a:buFont typeface="Wingdings" charset="2"/>
              <a:buChar char=""/>
            </a:pPr>
            <a:r>
              <a:rPr lang="en-US" altLang="en-US" sz="2500">
                <a:solidFill>
                  <a:srgbClr val="000000"/>
                </a:solidFill>
              </a:rPr>
              <a:t>Find out what the current working directory is:</a:t>
            </a:r>
          </a:p>
          <a:p>
            <a:pPr>
              <a:lnSpc>
                <a:spcPts val="3325"/>
              </a:lnSpc>
              <a:spcAft>
                <a:spcPts val="1038"/>
              </a:spcAft>
              <a:buClrTx/>
              <a:buSzTx/>
              <a:buFontTx/>
              <a:buNone/>
            </a:pPr>
            <a:r>
              <a:rPr lang="en-US" altLang="en-US" sz="2200">
                <a:solidFill>
                  <a:srgbClr val="000000"/>
                </a:solidFill>
              </a:rPr>
              <a:t>	pwd</a:t>
            </a:r>
          </a:p>
          <a:p>
            <a:pPr eaLnBrk="1">
              <a:lnSpc>
                <a:spcPts val="3325"/>
              </a:lnSpc>
              <a:spcAft>
                <a:spcPts val="1288"/>
              </a:spcAft>
              <a:buClrTx/>
              <a:buSzTx/>
              <a:buFontTx/>
              <a:buNone/>
            </a:pPr>
            <a:endParaRPr lang="en-US" altLang="en-US" sz="2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9613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671513" y="568325"/>
            <a:ext cx="780732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9pPr>
          </a:lstStyle>
          <a:p>
            <a:pPr algn="ctr" eaLnBrk="1">
              <a:lnSpc>
                <a:spcPts val="4575"/>
              </a:lnSpc>
            </a:pPr>
            <a:r>
              <a:rPr lang="en-US" altLang="en-US" sz="4000">
                <a:solidFill>
                  <a:srgbClr val="000000"/>
                </a:solidFill>
              </a:rPr>
              <a:t>Listing Files and Directories</a:t>
            </a: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671513" y="1906588"/>
            <a:ext cx="77025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85763" indent="-292100"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1pPr>
            <a:lvl2pPr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2pPr>
            <a:lvl3pPr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3pPr>
            <a:lvl4pPr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4pPr>
            <a:lvl5pPr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9pPr>
          </a:lstStyle>
          <a:p>
            <a:pPr eaLnBrk="1">
              <a:lnSpc>
                <a:spcPts val="3325"/>
              </a:lnSpc>
              <a:spcAft>
                <a:spcPts val="1288"/>
              </a:spcAft>
              <a:buSzPct val="45000"/>
              <a:buFont typeface="Wingdings" charset="2"/>
              <a:buChar char=""/>
            </a:pPr>
            <a:r>
              <a:rPr lang="en-GB" altLang="en-US" sz="2900">
                <a:solidFill>
                  <a:srgbClr val="000000"/>
                </a:solidFill>
              </a:rPr>
              <a:t>To see what files and directories are in the current working directory use the </a:t>
            </a:r>
            <a:r>
              <a:rPr lang="en-GB" altLang="en-US" sz="2900" i="1">
                <a:solidFill>
                  <a:srgbClr val="000000"/>
                </a:solidFill>
              </a:rPr>
              <a:t>ls</a:t>
            </a:r>
            <a:r>
              <a:rPr lang="en-GB" altLang="en-US" sz="2900">
                <a:solidFill>
                  <a:srgbClr val="000000"/>
                </a:solidFill>
              </a:rPr>
              <a:t> command:</a:t>
            </a:r>
          </a:p>
          <a:p>
            <a:pPr eaLnBrk="1">
              <a:lnSpc>
                <a:spcPts val="3325"/>
              </a:lnSpc>
              <a:spcAft>
                <a:spcPts val="1038"/>
              </a:spcAft>
              <a:buClrTx/>
              <a:buSzTx/>
              <a:buFontTx/>
              <a:buNone/>
            </a:pPr>
            <a:r>
              <a:rPr lang="en-GB" altLang="en-US" sz="2200">
                <a:solidFill>
                  <a:srgbClr val="000000"/>
                </a:solidFill>
              </a:rPr>
              <a:t>	ls</a:t>
            </a:r>
          </a:p>
          <a:p>
            <a:pPr eaLnBrk="1">
              <a:lnSpc>
                <a:spcPts val="3325"/>
              </a:lnSpc>
              <a:spcAft>
                <a:spcPts val="1288"/>
              </a:spcAft>
              <a:buSzPct val="45000"/>
              <a:buFont typeface="Wingdings" charset="2"/>
              <a:buChar char=""/>
            </a:pPr>
            <a:r>
              <a:rPr lang="en-GB" altLang="en-US" sz="2500">
                <a:solidFill>
                  <a:srgbClr val="000000"/>
                </a:solidFill>
              </a:rPr>
              <a:t>Most commands take options that affect their behaviour:</a:t>
            </a:r>
          </a:p>
          <a:p>
            <a:pPr eaLnBrk="1">
              <a:lnSpc>
                <a:spcPts val="3325"/>
              </a:lnSpc>
              <a:spcAft>
                <a:spcPts val="1038"/>
              </a:spcAft>
              <a:buClrTx/>
              <a:buSzTx/>
              <a:buFontTx/>
              <a:buNone/>
            </a:pPr>
            <a:r>
              <a:rPr lang="en-GB" altLang="en-US" sz="2200">
                <a:solidFill>
                  <a:srgbClr val="000000"/>
                </a:solidFill>
              </a:rPr>
              <a:t>	ls -l – show a “long” listing</a:t>
            </a:r>
          </a:p>
          <a:p>
            <a:pPr eaLnBrk="1">
              <a:lnSpc>
                <a:spcPts val="3325"/>
              </a:lnSpc>
              <a:spcAft>
                <a:spcPts val="1038"/>
              </a:spcAft>
              <a:buClrTx/>
              <a:buSzTx/>
              <a:buFontTx/>
              <a:buNone/>
            </a:pPr>
            <a:r>
              <a:rPr lang="en-GB" altLang="en-US" sz="2200">
                <a:solidFill>
                  <a:srgbClr val="000000"/>
                </a:solidFill>
              </a:rPr>
              <a:t>	ls -a – show all files and directories</a:t>
            </a:r>
          </a:p>
          <a:p>
            <a:pPr eaLnBrk="1">
              <a:lnSpc>
                <a:spcPts val="3325"/>
              </a:lnSpc>
              <a:spcAft>
                <a:spcPts val="1038"/>
              </a:spcAft>
              <a:buClrTx/>
              <a:buSzTx/>
              <a:buFontTx/>
              <a:buNone/>
            </a:pPr>
            <a:r>
              <a:rPr lang="en-GB" altLang="en-US" sz="2200">
                <a:solidFill>
                  <a:srgbClr val="000000"/>
                </a:solidFill>
              </a:rPr>
              <a:t>	ls -la – show a “long” listing of all files and directories </a:t>
            </a:r>
          </a:p>
        </p:txBody>
      </p:sp>
    </p:spTree>
    <p:extLst>
      <p:ext uri="{BB962C8B-B14F-4D97-AF65-F5344CB8AC3E}">
        <p14:creationId xmlns:p14="http://schemas.microsoft.com/office/powerpoint/2010/main" val="42828856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671513" y="555625"/>
            <a:ext cx="7804150" cy="116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9pPr>
          </a:lstStyle>
          <a:p>
            <a:pPr algn="ctr" eaLnBrk="1">
              <a:lnSpc>
                <a:spcPts val="4575"/>
              </a:lnSpc>
            </a:pPr>
            <a:r>
              <a:rPr lang="en-US" altLang="en-US" sz="3300">
                <a:solidFill>
                  <a:srgbClr val="000000"/>
                </a:solidFill>
              </a:rPr>
              <a:t>Creating, Removing, and Changing Directories</a:t>
            </a: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671513" y="1906588"/>
            <a:ext cx="7840662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85763" indent="-292100"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1pPr>
            <a:lvl2pPr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2pPr>
            <a:lvl3pPr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3pPr>
            <a:lvl4pPr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4pPr>
            <a:lvl5pPr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9pPr>
          </a:lstStyle>
          <a:p>
            <a:pPr eaLnBrk="1">
              <a:spcAft>
                <a:spcPts val="1288"/>
              </a:spcAft>
              <a:buSzPct val="45000"/>
              <a:buFont typeface="Wingdings" charset="2"/>
              <a:buChar char=""/>
            </a:pPr>
            <a:r>
              <a:rPr lang="en-GB" altLang="en-US" sz="2200">
                <a:solidFill>
                  <a:srgbClr val="000000"/>
                </a:solidFill>
              </a:rPr>
              <a:t>To create a new directory (in the current working directory) use the </a:t>
            </a:r>
            <a:r>
              <a:rPr lang="en-GB" altLang="en-US" sz="2200" i="1">
                <a:solidFill>
                  <a:srgbClr val="000000"/>
                </a:solidFill>
              </a:rPr>
              <a:t>mkdir</a:t>
            </a:r>
            <a:r>
              <a:rPr lang="en-GB" altLang="en-US" sz="2200">
                <a:solidFill>
                  <a:srgbClr val="000000"/>
                </a:solidFill>
              </a:rPr>
              <a:t> command:</a:t>
            </a:r>
          </a:p>
          <a:p>
            <a:pPr eaLnBrk="1">
              <a:spcAft>
                <a:spcPts val="1038"/>
              </a:spcAft>
              <a:buClrTx/>
              <a:buSzTx/>
              <a:buFontTx/>
              <a:buNone/>
            </a:pPr>
            <a:r>
              <a:rPr lang="en-GB" altLang="en-US" sz="1800">
                <a:solidFill>
                  <a:srgbClr val="000000"/>
                </a:solidFill>
              </a:rPr>
              <a:t>	mkdir foo</a:t>
            </a:r>
          </a:p>
          <a:p>
            <a:pPr eaLnBrk="1">
              <a:spcAft>
                <a:spcPts val="1288"/>
              </a:spcAft>
              <a:buSzPct val="45000"/>
              <a:buFont typeface="Wingdings" charset="2"/>
              <a:buChar char=""/>
            </a:pPr>
            <a:r>
              <a:rPr lang="en-GB" altLang="en-US" sz="2200">
                <a:solidFill>
                  <a:srgbClr val="000000"/>
                </a:solidFill>
              </a:rPr>
              <a:t>To change the current working directory use the </a:t>
            </a:r>
            <a:r>
              <a:rPr lang="en-GB" altLang="en-US" sz="2200" i="1">
                <a:solidFill>
                  <a:srgbClr val="000000"/>
                </a:solidFill>
              </a:rPr>
              <a:t>cd</a:t>
            </a:r>
            <a:r>
              <a:rPr lang="en-GB" altLang="en-US" sz="2200">
                <a:solidFill>
                  <a:srgbClr val="000000"/>
                </a:solidFill>
              </a:rPr>
              <a:t> command:</a:t>
            </a:r>
          </a:p>
          <a:p>
            <a:pPr eaLnBrk="1">
              <a:spcAft>
                <a:spcPts val="1038"/>
              </a:spcAft>
              <a:buClrTx/>
              <a:buSzTx/>
              <a:buFontTx/>
              <a:buNone/>
            </a:pPr>
            <a:r>
              <a:rPr lang="en-GB" altLang="en-US" sz="1800">
                <a:solidFill>
                  <a:srgbClr val="000000"/>
                </a:solidFill>
              </a:rPr>
              <a:t>	cd . – go to the current directory</a:t>
            </a:r>
          </a:p>
          <a:p>
            <a:pPr eaLnBrk="1">
              <a:spcAft>
                <a:spcPts val="1038"/>
              </a:spcAft>
              <a:buClrTx/>
              <a:buSzTx/>
              <a:buFontTx/>
              <a:buNone/>
            </a:pPr>
            <a:r>
              <a:rPr lang="en-GB" altLang="en-US" sz="1800">
                <a:solidFill>
                  <a:srgbClr val="000000"/>
                </a:solidFill>
              </a:rPr>
              <a:t>	cd .. – go to the parent directory</a:t>
            </a:r>
          </a:p>
          <a:p>
            <a:pPr eaLnBrk="1">
              <a:spcAft>
                <a:spcPts val="1038"/>
              </a:spcAft>
              <a:buClrTx/>
              <a:buSzTx/>
              <a:buFontTx/>
              <a:buNone/>
            </a:pPr>
            <a:r>
              <a:rPr lang="en-GB" altLang="en-US" sz="1800">
                <a:solidFill>
                  <a:srgbClr val="000000"/>
                </a:solidFill>
              </a:rPr>
              <a:t>	cd foo – go to the “foo” directory</a:t>
            </a:r>
          </a:p>
          <a:p>
            <a:pPr eaLnBrk="1">
              <a:spcAft>
                <a:spcPts val="1038"/>
              </a:spcAft>
              <a:buClrTx/>
              <a:buSzTx/>
              <a:buFontTx/>
              <a:buNone/>
            </a:pPr>
            <a:r>
              <a:rPr lang="en-GB" altLang="en-US" sz="1800">
                <a:solidFill>
                  <a:srgbClr val="000000"/>
                </a:solidFill>
              </a:rPr>
              <a:t>	cd – go to the user’s home directory</a:t>
            </a:r>
          </a:p>
          <a:p>
            <a:pPr eaLnBrk="1">
              <a:spcAft>
                <a:spcPts val="1288"/>
              </a:spcAft>
              <a:buSzPct val="45000"/>
              <a:buFont typeface="Wingdings" charset="2"/>
              <a:buChar char=""/>
            </a:pPr>
            <a:r>
              <a:rPr lang="en-GB" altLang="en-US" sz="2200">
                <a:solidFill>
                  <a:srgbClr val="000000"/>
                </a:solidFill>
              </a:rPr>
              <a:t>To remove an empty directory use the </a:t>
            </a:r>
            <a:r>
              <a:rPr lang="en-GB" altLang="en-US" sz="2200" i="1">
                <a:solidFill>
                  <a:srgbClr val="000000"/>
                </a:solidFill>
              </a:rPr>
              <a:t>rmdir</a:t>
            </a:r>
            <a:r>
              <a:rPr lang="en-GB" altLang="en-US" sz="2200">
                <a:solidFill>
                  <a:srgbClr val="000000"/>
                </a:solidFill>
              </a:rPr>
              <a:t> command:</a:t>
            </a:r>
          </a:p>
          <a:p>
            <a:pPr eaLnBrk="1">
              <a:spcAft>
                <a:spcPts val="1038"/>
              </a:spcAft>
              <a:buClrTx/>
              <a:buSzTx/>
              <a:buFontTx/>
              <a:buNone/>
            </a:pPr>
            <a:r>
              <a:rPr lang="en-GB" altLang="en-US" sz="1800">
                <a:solidFill>
                  <a:srgbClr val="000000"/>
                </a:solidFill>
              </a:rPr>
              <a:t>	rmdir foo</a:t>
            </a:r>
          </a:p>
        </p:txBody>
      </p:sp>
    </p:spTree>
    <p:extLst>
      <p:ext uri="{BB962C8B-B14F-4D97-AF65-F5344CB8AC3E}">
        <p14:creationId xmlns:p14="http://schemas.microsoft.com/office/powerpoint/2010/main" val="10672974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671513" y="568325"/>
            <a:ext cx="7802562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9pPr>
          </a:lstStyle>
          <a:p>
            <a:pPr algn="ctr">
              <a:lnSpc>
                <a:spcPts val="4575"/>
              </a:lnSpc>
            </a:pPr>
            <a:r>
              <a:rPr lang="en-GB" altLang="en-US" sz="4000">
                <a:solidFill>
                  <a:srgbClr val="000000"/>
                </a:solidFill>
              </a:rPr>
              <a:t>Absolute and Relative Paths</a:t>
            </a: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671513" y="1906588"/>
            <a:ext cx="7802562" cy="431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85763" indent="-292100"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1pPr>
            <a:lvl2pPr marL="385763" indent="-292100"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2pPr>
            <a:lvl3pPr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3pPr>
            <a:lvl4pPr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4pPr>
            <a:lvl5pPr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9pPr>
          </a:lstStyle>
          <a:p>
            <a:pPr lvl="1">
              <a:lnSpc>
                <a:spcPts val="3325"/>
              </a:lnSpc>
              <a:spcAft>
                <a:spcPts val="1288"/>
              </a:spcAft>
              <a:buSzPct val="45000"/>
              <a:buFont typeface="Wingdings" charset="2"/>
              <a:buChar char=""/>
            </a:pPr>
            <a:r>
              <a:rPr lang="en-GB" altLang="en-US" sz="2500">
                <a:solidFill>
                  <a:srgbClr val="000000"/>
                </a:solidFill>
              </a:rPr>
              <a:t>Relative – specify a file or directory relative to the current directory</a:t>
            </a:r>
          </a:p>
          <a:p>
            <a:pPr>
              <a:lnSpc>
                <a:spcPts val="3325"/>
              </a:lnSpc>
              <a:spcAft>
                <a:spcPts val="1288"/>
              </a:spcAft>
              <a:buClrTx/>
              <a:buSzTx/>
              <a:buFontTx/>
              <a:buNone/>
            </a:pPr>
            <a:r>
              <a:rPr lang="en-GB" altLang="en-US" sz="2900">
                <a:solidFill>
                  <a:srgbClr val="000000"/>
                </a:solidFill>
              </a:rPr>
              <a:t>	cd foo</a:t>
            </a:r>
          </a:p>
          <a:p>
            <a:pPr>
              <a:lnSpc>
                <a:spcPts val="3325"/>
              </a:lnSpc>
              <a:spcAft>
                <a:spcPts val="1288"/>
              </a:spcAft>
              <a:buClrTx/>
              <a:buSzTx/>
              <a:buFontTx/>
              <a:buNone/>
            </a:pPr>
            <a:r>
              <a:rPr lang="en-GB" altLang="en-US" sz="2900">
                <a:solidFill>
                  <a:srgbClr val="000000"/>
                </a:solidFill>
              </a:rPr>
              <a:t>	cd ../..</a:t>
            </a:r>
          </a:p>
          <a:p>
            <a:pPr>
              <a:lnSpc>
                <a:spcPts val="3325"/>
              </a:lnSpc>
              <a:spcAft>
                <a:spcPts val="1288"/>
              </a:spcAft>
              <a:buSzPct val="45000"/>
              <a:buFont typeface="Wingdings" charset="2"/>
              <a:buChar char=""/>
            </a:pPr>
            <a:r>
              <a:rPr lang="en-US" altLang="en-US" sz="2500">
                <a:solidFill>
                  <a:srgbClr val="000000"/>
                </a:solidFill>
              </a:rPr>
              <a:t>Absolute – specify a file or directory starting from the top (root) of the file system</a:t>
            </a:r>
          </a:p>
          <a:p>
            <a:pPr>
              <a:lnSpc>
                <a:spcPts val="3325"/>
              </a:lnSpc>
              <a:spcAft>
                <a:spcPts val="1288"/>
              </a:spcAft>
              <a:buClrTx/>
              <a:buSzTx/>
              <a:buFontTx/>
              <a:buNone/>
            </a:pPr>
            <a:r>
              <a:rPr lang="en-US" altLang="en-US" sz="2500">
                <a:solidFill>
                  <a:srgbClr val="000000"/>
                </a:solidFill>
              </a:rPr>
              <a:t>	cd /</a:t>
            </a:r>
          </a:p>
          <a:p>
            <a:pPr>
              <a:lnSpc>
                <a:spcPts val="3325"/>
              </a:lnSpc>
              <a:spcAft>
                <a:spcPts val="1288"/>
              </a:spcAft>
              <a:buClrTx/>
              <a:buSzTx/>
              <a:buFontTx/>
              <a:buNone/>
            </a:pPr>
            <a:r>
              <a:rPr lang="en-US" altLang="en-US" sz="2500">
                <a:solidFill>
                  <a:srgbClr val="000000"/>
                </a:solidFill>
              </a:rPr>
              <a:t>	cd /home/elvis/foo</a:t>
            </a:r>
          </a:p>
        </p:txBody>
      </p:sp>
    </p:spTree>
    <p:extLst>
      <p:ext uri="{BB962C8B-B14F-4D97-AF65-F5344CB8AC3E}">
        <p14:creationId xmlns:p14="http://schemas.microsoft.com/office/powerpoint/2010/main" val="8984710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671513" y="568325"/>
            <a:ext cx="7802562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9pPr>
          </a:lstStyle>
          <a:p>
            <a:pPr algn="ctr">
              <a:lnSpc>
                <a:spcPts val="4575"/>
              </a:lnSpc>
            </a:pPr>
            <a:r>
              <a:rPr lang="en-US" altLang="en-US" sz="4000">
                <a:solidFill>
                  <a:srgbClr val="000000"/>
                </a:solidFill>
              </a:rPr>
              <a:t>The Linux File System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671513" y="1906588"/>
            <a:ext cx="7802562" cy="4430712"/>
          </a:xfrm>
          <a:prstGeom prst="rect">
            <a:avLst/>
          </a:prstGeom>
          <a:noFill/>
          <a:ln w="9360">
            <a:solidFill>
              <a:srgbClr val="00CC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85763" indent="-292100"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1pPr>
            <a:lvl2pPr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2pPr>
            <a:lvl3pPr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3pPr>
            <a:lvl4pPr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4pPr>
            <a:lvl5pPr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9pPr>
          </a:lstStyle>
          <a:p>
            <a:pPr>
              <a:lnSpc>
                <a:spcPts val="3325"/>
              </a:lnSpc>
              <a:spcAft>
                <a:spcPts val="1288"/>
              </a:spcAft>
              <a:buSzPct val="45000"/>
              <a:buFont typeface="Wingdings" charset="2"/>
              <a:buChar char=""/>
            </a:pPr>
            <a:r>
              <a:rPr lang="en-US" altLang="en-US" sz="2900">
                <a:solidFill>
                  <a:srgbClr val="000000"/>
                </a:solidFill>
              </a:rPr>
              <a:t>A hierarchy of files and directories:</a:t>
            </a:r>
          </a:p>
          <a:p>
            <a:pPr>
              <a:spcAft>
                <a:spcPts val="1288"/>
              </a:spcAft>
              <a:buClrTx/>
              <a:buSzTx/>
              <a:buFontTx/>
              <a:buNone/>
            </a:pPr>
            <a:endParaRPr lang="en-US" altLang="en-US" sz="2200">
              <a:solidFill>
                <a:srgbClr val="000000"/>
              </a:solidFill>
            </a:endParaRPr>
          </a:p>
          <a:p>
            <a:pPr>
              <a:spcAft>
                <a:spcPts val="1288"/>
              </a:spcAft>
              <a:buClrTx/>
              <a:buSzTx/>
              <a:buFontTx/>
              <a:buNone/>
            </a:pPr>
            <a:r>
              <a:rPr lang="en-US" altLang="en-US" sz="2200">
                <a:solidFill>
                  <a:srgbClr val="000000"/>
                </a:solidFill>
              </a:rPr>
              <a:t>									/</a:t>
            </a:r>
          </a:p>
          <a:p>
            <a:pPr>
              <a:spcAft>
                <a:spcPts val="1288"/>
              </a:spcAft>
              <a:buClrTx/>
              <a:buSzTx/>
              <a:buFontTx/>
              <a:buNone/>
            </a:pPr>
            <a:endParaRPr lang="en-US" altLang="en-US" sz="2200">
              <a:solidFill>
                <a:srgbClr val="000000"/>
              </a:solidFill>
            </a:endParaRPr>
          </a:p>
          <a:p>
            <a:pPr>
              <a:spcAft>
                <a:spcPts val="1288"/>
              </a:spcAft>
              <a:buClrTx/>
              <a:buSzTx/>
              <a:buFontTx/>
              <a:buNone/>
            </a:pPr>
            <a:r>
              <a:rPr lang="en-US" altLang="en-US" sz="2200">
                <a:solidFill>
                  <a:srgbClr val="000000"/>
                </a:solidFill>
              </a:rPr>
              <a:t>			bin/	dev/	etc/		home/		root/	tmp/</a:t>
            </a:r>
          </a:p>
          <a:p>
            <a:pPr>
              <a:spcAft>
                <a:spcPts val="1288"/>
              </a:spcAft>
              <a:buClrTx/>
              <a:buSzTx/>
              <a:buFontTx/>
              <a:buNone/>
            </a:pPr>
            <a:endParaRPr lang="en-US" altLang="en-US" sz="2200">
              <a:solidFill>
                <a:srgbClr val="000000"/>
              </a:solidFill>
            </a:endParaRPr>
          </a:p>
          <a:p>
            <a:pPr>
              <a:spcAft>
                <a:spcPts val="1288"/>
              </a:spcAft>
              <a:buClrTx/>
              <a:buSzTx/>
              <a:buFontTx/>
              <a:buNone/>
            </a:pPr>
            <a:r>
              <a:rPr lang="en-US" altLang="en-US" sz="2200">
                <a:solidFill>
                  <a:srgbClr val="000000"/>
                </a:solidFill>
              </a:rPr>
              <a:t>							   alice/    bob/	  fred/</a:t>
            </a:r>
          </a:p>
          <a:p>
            <a:pPr>
              <a:spcAft>
                <a:spcPts val="1288"/>
              </a:spcAft>
              <a:buClrTx/>
              <a:buSzTx/>
              <a:buFontTx/>
              <a:buNone/>
            </a:pPr>
            <a:endParaRPr lang="en-US" altLang="en-US" sz="2200">
              <a:solidFill>
                <a:srgbClr val="000000"/>
              </a:solidFill>
            </a:endParaRPr>
          </a:p>
          <a:p>
            <a:pPr>
              <a:spcAft>
                <a:spcPts val="1288"/>
              </a:spcAft>
              <a:buClrTx/>
              <a:buSzTx/>
              <a:buFontTx/>
              <a:buNone/>
            </a:pPr>
            <a:r>
              <a:rPr lang="en-US" altLang="en-US" sz="2200">
                <a:solidFill>
                  <a:srgbClr val="000000"/>
                </a:solidFill>
              </a:rPr>
              <a:t>					    memos/    report.doc </a:t>
            </a:r>
          </a:p>
        </p:txBody>
      </p:sp>
      <p:sp>
        <p:nvSpPr>
          <p:cNvPr id="6148" name="Line 3"/>
          <p:cNvSpPr>
            <a:spLocks noChangeShapeType="1"/>
          </p:cNvSpPr>
          <p:nvPr/>
        </p:nvSpPr>
        <p:spPr bwMode="auto">
          <a:xfrm flipH="1">
            <a:off x="2740025" y="3429000"/>
            <a:ext cx="1225550" cy="685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" name="Line 4"/>
          <p:cNvSpPr>
            <a:spLocks noChangeShapeType="1"/>
          </p:cNvSpPr>
          <p:nvPr/>
        </p:nvSpPr>
        <p:spPr bwMode="auto">
          <a:xfrm flipH="1">
            <a:off x="1749425" y="3429000"/>
            <a:ext cx="2216150" cy="685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0" name="Line 5"/>
          <p:cNvSpPr>
            <a:spLocks noChangeShapeType="1"/>
          </p:cNvSpPr>
          <p:nvPr/>
        </p:nvSpPr>
        <p:spPr bwMode="auto">
          <a:xfrm flipH="1">
            <a:off x="3425825" y="3429000"/>
            <a:ext cx="539750" cy="685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1" name="Line 6"/>
          <p:cNvSpPr>
            <a:spLocks noChangeShapeType="1"/>
          </p:cNvSpPr>
          <p:nvPr/>
        </p:nvSpPr>
        <p:spPr bwMode="auto">
          <a:xfrm>
            <a:off x="3962400" y="3429000"/>
            <a:ext cx="304800" cy="762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2" name="Line 7"/>
          <p:cNvSpPr>
            <a:spLocks noChangeShapeType="1"/>
          </p:cNvSpPr>
          <p:nvPr/>
        </p:nvSpPr>
        <p:spPr bwMode="auto">
          <a:xfrm>
            <a:off x="3962400" y="3429000"/>
            <a:ext cx="1524000" cy="762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3" name="Line 8"/>
          <p:cNvSpPr>
            <a:spLocks noChangeShapeType="1"/>
          </p:cNvSpPr>
          <p:nvPr/>
        </p:nvSpPr>
        <p:spPr bwMode="auto">
          <a:xfrm>
            <a:off x="3962400" y="3429000"/>
            <a:ext cx="2438400" cy="685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" name="Line 9"/>
          <p:cNvSpPr>
            <a:spLocks noChangeShapeType="1"/>
          </p:cNvSpPr>
          <p:nvPr/>
        </p:nvSpPr>
        <p:spPr bwMode="auto">
          <a:xfrm flipH="1">
            <a:off x="3654425" y="4343400"/>
            <a:ext cx="615950" cy="685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5" name="Line 10"/>
          <p:cNvSpPr>
            <a:spLocks noChangeShapeType="1"/>
          </p:cNvSpPr>
          <p:nvPr/>
        </p:nvSpPr>
        <p:spPr bwMode="auto">
          <a:xfrm>
            <a:off x="4267200" y="4343400"/>
            <a:ext cx="228600" cy="685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6" name="Line 11"/>
          <p:cNvSpPr>
            <a:spLocks noChangeShapeType="1"/>
          </p:cNvSpPr>
          <p:nvPr/>
        </p:nvSpPr>
        <p:spPr bwMode="auto">
          <a:xfrm>
            <a:off x="4267200" y="4343400"/>
            <a:ext cx="990600" cy="609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7" name="Line 12"/>
          <p:cNvSpPr>
            <a:spLocks noChangeShapeType="1"/>
          </p:cNvSpPr>
          <p:nvPr/>
        </p:nvSpPr>
        <p:spPr bwMode="auto">
          <a:xfrm flipH="1">
            <a:off x="3197225" y="5486400"/>
            <a:ext cx="539750" cy="685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8" name="Line 13"/>
          <p:cNvSpPr>
            <a:spLocks noChangeShapeType="1"/>
          </p:cNvSpPr>
          <p:nvPr/>
        </p:nvSpPr>
        <p:spPr bwMode="auto">
          <a:xfrm>
            <a:off x="3733800" y="5486400"/>
            <a:ext cx="609600" cy="685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1636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671513" y="568325"/>
            <a:ext cx="7802562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9pPr>
          </a:lstStyle>
          <a:p>
            <a:pPr algn="ctr">
              <a:lnSpc>
                <a:spcPts val="4575"/>
              </a:lnSpc>
            </a:pPr>
            <a:r>
              <a:rPr lang="en-US" altLang="en-US" sz="4000">
                <a:solidFill>
                  <a:srgbClr val="000000"/>
                </a:solidFill>
              </a:rPr>
              <a:t>Important Linux Directories</a:t>
            </a: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671513" y="1906588"/>
            <a:ext cx="7802562" cy="431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85763" indent="-292100"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1pPr>
            <a:lvl2pPr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2pPr>
            <a:lvl3pPr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3pPr>
            <a:lvl4pPr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4pPr>
            <a:lvl5pPr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9pPr>
          </a:lstStyle>
          <a:p>
            <a:pPr>
              <a:spcAft>
                <a:spcPts val="1288"/>
              </a:spcAft>
              <a:buSzPct val="45000"/>
              <a:buFont typeface="Wingdings" charset="2"/>
              <a:buChar char=""/>
            </a:pPr>
            <a:r>
              <a:rPr lang="en-US" altLang="en-US" sz="2200">
                <a:solidFill>
                  <a:srgbClr val="000000"/>
                </a:solidFill>
              </a:rPr>
              <a:t>/bin – common commands (e.g. </a:t>
            </a:r>
            <a:r>
              <a:rPr lang="en-US" altLang="en-US" sz="2200" i="1">
                <a:solidFill>
                  <a:srgbClr val="000000"/>
                </a:solidFill>
              </a:rPr>
              <a:t>ls</a:t>
            </a:r>
            <a:r>
              <a:rPr lang="en-US" altLang="en-US" sz="2200">
                <a:solidFill>
                  <a:srgbClr val="000000"/>
                </a:solidFill>
              </a:rPr>
              <a:t> and </a:t>
            </a:r>
            <a:r>
              <a:rPr lang="en-US" altLang="en-US" sz="2200" i="1">
                <a:solidFill>
                  <a:srgbClr val="000000"/>
                </a:solidFill>
              </a:rPr>
              <a:t>ps</a:t>
            </a:r>
            <a:r>
              <a:rPr lang="en-US" altLang="en-US" sz="2200">
                <a:solidFill>
                  <a:srgbClr val="000000"/>
                </a:solidFill>
              </a:rPr>
              <a:t>)</a:t>
            </a:r>
          </a:p>
          <a:p>
            <a:pPr>
              <a:spcAft>
                <a:spcPts val="1288"/>
              </a:spcAft>
              <a:buSzPct val="45000"/>
              <a:buFont typeface="Wingdings" charset="2"/>
              <a:buChar char=""/>
            </a:pPr>
            <a:r>
              <a:rPr lang="en-US" altLang="en-US" sz="2200">
                <a:solidFill>
                  <a:srgbClr val="000000"/>
                </a:solidFill>
              </a:rPr>
              <a:t>/boot – files used at boot time</a:t>
            </a:r>
          </a:p>
          <a:p>
            <a:pPr>
              <a:spcAft>
                <a:spcPts val="1288"/>
              </a:spcAft>
              <a:buSzPct val="45000"/>
              <a:buFont typeface="Wingdings" charset="2"/>
              <a:buChar char=""/>
            </a:pPr>
            <a:r>
              <a:rPr lang="en-US" altLang="en-US" sz="2200">
                <a:solidFill>
                  <a:srgbClr val="000000"/>
                </a:solidFill>
              </a:rPr>
              <a:t>/dev – files representing access points to system I/O devices (e.g. terminals, printers, disks, CDs)</a:t>
            </a:r>
          </a:p>
          <a:p>
            <a:pPr>
              <a:spcAft>
                <a:spcPts val="1288"/>
              </a:spcAft>
              <a:buSzPct val="45000"/>
              <a:buFont typeface="Wingdings" charset="2"/>
              <a:buChar char=""/>
            </a:pPr>
            <a:r>
              <a:rPr lang="en-US" altLang="en-US" sz="2200">
                <a:solidFill>
                  <a:srgbClr val="000000"/>
                </a:solidFill>
              </a:rPr>
              <a:t>/etc – system configuration files</a:t>
            </a:r>
          </a:p>
          <a:p>
            <a:pPr>
              <a:spcAft>
                <a:spcPts val="1288"/>
              </a:spcAft>
              <a:buSzPct val="45000"/>
              <a:buFont typeface="Wingdings" charset="2"/>
              <a:buChar char=""/>
            </a:pPr>
            <a:r>
              <a:rPr lang="en-US" altLang="en-US" sz="2200">
                <a:solidFill>
                  <a:srgbClr val="000000"/>
                </a:solidFill>
              </a:rPr>
              <a:t>/home – user home directories</a:t>
            </a:r>
          </a:p>
          <a:p>
            <a:pPr>
              <a:spcAft>
                <a:spcPts val="1288"/>
              </a:spcAft>
              <a:buSzPct val="45000"/>
              <a:buFont typeface="Wingdings" charset="2"/>
              <a:buChar char=""/>
            </a:pPr>
            <a:r>
              <a:rPr lang="en-US" altLang="en-US" sz="2200">
                <a:solidFill>
                  <a:srgbClr val="000000"/>
                </a:solidFill>
              </a:rPr>
              <a:t>/proc – information about system resources</a:t>
            </a:r>
          </a:p>
          <a:p>
            <a:pPr>
              <a:spcAft>
                <a:spcPts val="1288"/>
              </a:spcAft>
              <a:buSzPct val="45000"/>
              <a:buFont typeface="Wingdings" charset="2"/>
              <a:buChar char=""/>
            </a:pPr>
            <a:r>
              <a:rPr lang="en-US" altLang="en-US" sz="2200">
                <a:solidFill>
                  <a:srgbClr val="000000"/>
                </a:solidFill>
              </a:rPr>
              <a:t>/root – home directory for root user</a:t>
            </a:r>
          </a:p>
          <a:p>
            <a:pPr>
              <a:spcAft>
                <a:spcPts val="1288"/>
              </a:spcAft>
              <a:buSzPct val="45000"/>
              <a:buFont typeface="Wingdings" charset="2"/>
              <a:buChar char=""/>
            </a:pPr>
            <a:r>
              <a:rPr lang="en-US" altLang="en-US" sz="2200">
                <a:solidFill>
                  <a:srgbClr val="000000"/>
                </a:solidFill>
              </a:rPr>
              <a:t>/sbin – administrative command</a:t>
            </a:r>
          </a:p>
        </p:txBody>
      </p:sp>
    </p:spTree>
    <p:extLst>
      <p:ext uri="{BB962C8B-B14F-4D97-AF65-F5344CB8AC3E}">
        <p14:creationId xmlns:p14="http://schemas.microsoft.com/office/powerpoint/2010/main" val="7505602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671513" y="568325"/>
            <a:ext cx="7802562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9pPr>
          </a:lstStyle>
          <a:p>
            <a:pPr algn="ctr">
              <a:lnSpc>
                <a:spcPts val="4575"/>
              </a:lnSpc>
            </a:pPr>
            <a:r>
              <a:rPr lang="en-US" altLang="en-US" sz="4000">
                <a:solidFill>
                  <a:srgbClr val="000000"/>
                </a:solidFill>
              </a:rPr>
              <a:t>Viewing and Editing Files</a:t>
            </a: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671513" y="1906588"/>
            <a:ext cx="7802562" cy="431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85763" indent="-292100"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1pPr>
            <a:lvl2pPr marL="777875" indent="-258763"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2pPr>
            <a:lvl3pPr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3pPr>
            <a:lvl4pPr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4pPr>
            <a:lvl5pPr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9pPr>
          </a:lstStyle>
          <a:p>
            <a:pPr>
              <a:lnSpc>
                <a:spcPts val="3325"/>
              </a:lnSpc>
              <a:spcAft>
                <a:spcPts val="1288"/>
              </a:spcAft>
              <a:buSzPct val="45000"/>
              <a:buFont typeface="Wingdings" charset="2"/>
              <a:buChar char=""/>
            </a:pPr>
            <a:r>
              <a:rPr lang="en-US" altLang="en-US" sz="2900">
                <a:solidFill>
                  <a:srgbClr val="000000"/>
                </a:solidFill>
              </a:rPr>
              <a:t>Many ways to display the contents of text files:</a:t>
            </a:r>
          </a:p>
          <a:p>
            <a:pPr lvl="1">
              <a:lnSpc>
                <a:spcPct val="116000"/>
              </a:lnSpc>
              <a:spcAft>
                <a:spcPts val="1038"/>
              </a:spcAft>
              <a:buSzPct val="75000"/>
              <a:buFont typeface="Symbol" charset="2"/>
              <a:buChar char=""/>
            </a:pPr>
            <a:r>
              <a:rPr lang="en-US" altLang="en-US" sz="2500" i="1">
                <a:solidFill>
                  <a:srgbClr val="000000"/>
                </a:solidFill>
              </a:rPr>
              <a:t>cat</a:t>
            </a:r>
            <a:r>
              <a:rPr lang="en-US" altLang="en-US" sz="2500">
                <a:solidFill>
                  <a:srgbClr val="000000"/>
                </a:solidFill>
              </a:rPr>
              <a:t> command (no scrolling)</a:t>
            </a:r>
          </a:p>
          <a:p>
            <a:pPr lvl="1">
              <a:lnSpc>
                <a:spcPct val="116000"/>
              </a:lnSpc>
              <a:spcAft>
                <a:spcPts val="1038"/>
              </a:spcAft>
              <a:buSzPct val="75000"/>
              <a:buFont typeface="Symbol" charset="2"/>
              <a:buChar char=""/>
            </a:pPr>
            <a:r>
              <a:rPr lang="en-US" altLang="en-US" sz="2500" i="1">
                <a:solidFill>
                  <a:srgbClr val="000000"/>
                </a:solidFill>
              </a:rPr>
              <a:t>more</a:t>
            </a:r>
            <a:r>
              <a:rPr lang="en-US" altLang="en-US" sz="2500">
                <a:solidFill>
                  <a:srgbClr val="000000"/>
                </a:solidFill>
              </a:rPr>
              <a:t> and </a:t>
            </a:r>
            <a:r>
              <a:rPr lang="en-US" altLang="en-US" sz="2500" i="1">
                <a:solidFill>
                  <a:srgbClr val="000000"/>
                </a:solidFill>
              </a:rPr>
              <a:t>less</a:t>
            </a:r>
            <a:r>
              <a:rPr lang="en-US" altLang="en-US" sz="2500">
                <a:solidFill>
                  <a:srgbClr val="000000"/>
                </a:solidFill>
              </a:rPr>
              <a:t> commands (scrolling)</a:t>
            </a:r>
          </a:p>
          <a:p>
            <a:pPr>
              <a:lnSpc>
                <a:spcPts val="3325"/>
              </a:lnSpc>
              <a:spcAft>
                <a:spcPts val="1288"/>
              </a:spcAft>
              <a:buSzPct val="45000"/>
              <a:buFont typeface="Wingdings" charset="2"/>
              <a:buChar char=""/>
            </a:pPr>
            <a:r>
              <a:rPr lang="en-US" altLang="en-US" sz="2900">
                <a:solidFill>
                  <a:srgbClr val="000000"/>
                </a:solidFill>
              </a:rPr>
              <a:t>Many editors available:</a:t>
            </a:r>
          </a:p>
          <a:p>
            <a:pPr lvl="1">
              <a:lnSpc>
                <a:spcPct val="116000"/>
              </a:lnSpc>
              <a:spcAft>
                <a:spcPts val="1038"/>
              </a:spcAft>
              <a:buSzPct val="75000"/>
              <a:buFont typeface="Symbol" charset="2"/>
              <a:buChar char=""/>
            </a:pPr>
            <a:r>
              <a:rPr lang="en-US" altLang="en-US" sz="2500">
                <a:solidFill>
                  <a:srgbClr val="000000"/>
                </a:solidFill>
              </a:rPr>
              <a:t>pico/nano (simple)</a:t>
            </a:r>
          </a:p>
          <a:p>
            <a:pPr lvl="1">
              <a:lnSpc>
                <a:spcPct val="116000"/>
              </a:lnSpc>
              <a:spcAft>
                <a:spcPts val="1038"/>
              </a:spcAft>
              <a:buSzPct val="75000"/>
              <a:buFont typeface="Symbol" charset="2"/>
              <a:buChar char=""/>
            </a:pPr>
            <a:r>
              <a:rPr lang="en-US" altLang="en-US" sz="2500">
                <a:solidFill>
                  <a:srgbClr val="000000"/>
                </a:solidFill>
              </a:rPr>
              <a:t>vi</a:t>
            </a:r>
          </a:p>
          <a:p>
            <a:pPr lvl="1">
              <a:lnSpc>
                <a:spcPct val="116000"/>
              </a:lnSpc>
              <a:spcAft>
                <a:spcPts val="1038"/>
              </a:spcAft>
              <a:buSzPct val="75000"/>
              <a:buFont typeface="Symbol" charset="2"/>
              <a:buChar char=""/>
            </a:pPr>
            <a:r>
              <a:rPr lang="en-US" altLang="en-US" sz="2500">
                <a:solidFill>
                  <a:srgbClr val="000000"/>
                </a:solidFill>
              </a:rPr>
              <a:t>emacs</a:t>
            </a:r>
          </a:p>
        </p:txBody>
      </p:sp>
    </p:spTree>
    <p:extLst>
      <p:ext uri="{BB962C8B-B14F-4D97-AF65-F5344CB8AC3E}">
        <p14:creationId xmlns:p14="http://schemas.microsoft.com/office/powerpoint/2010/main" val="31527417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671513" y="568325"/>
            <a:ext cx="7802562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9pPr>
          </a:lstStyle>
          <a:p>
            <a:pPr algn="ctr">
              <a:lnSpc>
                <a:spcPts val="4575"/>
              </a:lnSpc>
            </a:pPr>
            <a:r>
              <a:rPr lang="en-US" altLang="en-US" sz="4000">
                <a:solidFill>
                  <a:srgbClr val="000000"/>
                </a:solidFill>
              </a:rPr>
              <a:t>Permissions</a:t>
            </a: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671513" y="1906588"/>
            <a:ext cx="7802562" cy="431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85763" indent="-292100"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1pPr>
            <a:lvl2pPr marL="777875" indent="-258763"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2pPr>
            <a:lvl3pPr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3pPr>
            <a:lvl4pPr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4pPr>
            <a:lvl5pPr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9pPr>
          </a:lstStyle>
          <a:p>
            <a:pPr>
              <a:lnSpc>
                <a:spcPts val="3325"/>
              </a:lnSpc>
              <a:spcAft>
                <a:spcPts val="1288"/>
              </a:spcAft>
              <a:buSzPct val="45000"/>
              <a:buFont typeface="Wingdings" charset="2"/>
              <a:buChar char=""/>
            </a:pPr>
            <a:r>
              <a:rPr lang="en-US" altLang="en-US" sz="2900">
                <a:solidFill>
                  <a:srgbClr val="000000"/>
                </a:solidFill>
              </a:rPr>
              <a:t>Define access rights of various users to each file</a:t>
            </a:r>
          </a:p>
          <a:p>
            <a:pPr>
              <a:lnSpc>
                <a:spcPts val="3325"/>
              </a:lnSpc>
              <a:spcAft>
                <a:spcPts val="1288"/>
              </a:spcAft>
              <a:buSzPct val="45000"/>
              <a:buFont typeface="Wingdings" charset="2"/>
              <a:buChar char=""/>
            </a:pPr>
            <a:r>
              <a:rPr lang="en-US" altLang="en-US" sz="2900">
                <a:solidFill>
                  <a:srgbClr val="000000"/>
                </a:solidFill>
              </a:rPr>
              <a:t>View file permissions with the ls –l command:</a:t>
            </a:r>
          </a:p>
          <a:p>
            <a:pPr>
              <a:lnSpc>
                <a:spcPts val="3325"/>
              </a:lnSpc>
              <a:buClrTx/>
              <a:buSzTx/>
              <a:buFontTx/>
              <a:buNone/>
            </a:pPr>
            <a:r>
              <a:rPr lang="en-US" altLang="en-US" sz="2500">
                <a:solidFill>
                  <a:srgbClr val="000000"/>
                </a:solidFill>
              </a:rPr>
              <a:t>	drwxr-xr-x 2 elvis elvis 4096 Jan 12 18:32 Desktop</a:t>
            </a:r>
          </a:p>
          <a:p>
            <a:pPr>
              <a:lnSpc>
                <a:spcPts val="3325"/>
              </a:lnSpc>
              <a:buClrTx/>
              <a:buSzTx/>
              <a:buFontTx/>
              <a:buNone/>
            </a:pPr>
            <a:r>
              <a:rPr lang="en-US" altLang="en-US" sz="2900">
                <a:solidFill>
                  <a:srgbClr val="000000"/>
                </a:solidFill>
              </a:rPr>
              <a:t>	</a:t>
            </a:r>
            <a:r>
              <a:rPr lang="en-US" altLang="en-US" sz="2500">
                <a:solidFill>
                  <a:srgbClr val="000000"/>
                </a:solidFill>
              </a:rPr>
              <a:t>-rw-rw-r--  1 elvis elvis   102 Jan 13 14:37 numbers</a:t>
            </a:r>
          </a:p>
          <a:p>
            <a:pPr>
              <a:lnSpc>
                <a:spcPts val="3325"/>
              </a:lnSpc>
              <a:spcAft>
                <a:spcPts val="1288"/>
              </a:spcAft>
              <a:buSzPct val="45000"/>
              <a:buFont typeface="Wingdings" charset="2"/>
              <a:buChar char=""/>
            </a:pPr>
            <a:r>
              <a:rPr lang="en-US" altLang="en-US" sz="2500">
                <a:solidFill>
                  <a:srgbClr val="000000"/>
                </a:solidFill>
              </a:rPr>
              <a:t>Note: 10 permission bits</a:t>
            </a:r>
          </a:p>
          <a:p>
            <a:pPr lvl="1">
              <a:lnSpc>
                <a:spcPct val="116000"/>
              </a:lnSpc>
              <a:buSzPct val="75000"/>
              <a:buFont typeface="Symbol" charset="2"/>
              <a:buChar char=""/>
            </a:pPr>
            <a:r>
              <a:rPr lang="en-US" altLang="en-US" sz="2200">
                <a:solidFill>
                  <a:srgbClr val="000000"/>
                </a:solidFill>
              </a:rPr>
              <a:t>Bit 1 (leftmost): file type</a:t>
            </a:r>
          </a:p>
          <a:p>
            <a:pPr lvl="1">
              <a:lnSpc>
                <a:spcPct val="116000"/>
              </a:lnSpc>
              <a:buSzPct val="75000"/>
              <a:buFont typeface="Symbol" charset="2"/>
              <a:buChar char=""/>
            </a:pPr>
            <a:r>
              <a:rPr lang="en-US" altLang="en-US" sz="2200">
                <a:solidFill>
                  <a:srgbClr val="000000"/>
                </a:solidFill>
              </a:rPr>
              <a:t>Bits 2-4 : owner’s permissions (read, write, and execute)</a:t>
            </a:r>
          </a:p>
          <a:p>
            <a:pPr lvl="1">
              <a:lnSpc>
                <a:spcPct val="116000"/>
              </a:lnSpc>
              <a:buSzPct val="75000"/>
              <a:buFont typeface="Symbol" charset="2"/>
              <a:buChar char=""/>
            </a:pPr>
            <a:r>
              <a:rPr lang="en-US" altLang="en-US" sz="2200">
                <a:solidFill>
                  <a:srgbClr val="000000"/>
                </a:solidFill>
              </a:rPr>
              <a:t>Bits 5-7 : group’s permissions (read, write, and execute)</a:t>
            </a:r>
          </a:p>
          <a:p>
            <a:pPr lvl="1">
              <a:lnSpc>
                <a:spcPct val="116000"/>
              </a:lnSpc>
              <a:buSzPct val="75000"/>
              <a:buFont typeface="Symbol" charset="2"/>
              <a:buChar char=""/>
            </a:pPr>
            <a:r>
              <a:rPr lang="en-US" altLang="en-US" sz="2200">
                <a:solidFill>
                  <a:srgbClr val="000000"/>
                </a:solidFill>
              </a:rPr>
              <a:t>Bits 8-10 : world’s permissions (read, write, and execute)</a:t>
            </a:r>
          </a:p>
        </p:txBody>
      </p:sp>
    </p:spTree>
    <p:extLst>
      <p:ext uri="{BB962C8B-B14F-4D97-AF65-F5344CB8AC3E}">
        <p14:creationId xmlns:p14="http://schemas.microsoft.com/office/powerpoint/2010/main" val="32193140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671513" y="568325"/>
            <a:ext cx="7802562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9pPr>
          </a:lstStyle>
          <a:p>
            <a:pPr algn="ctr">
              <a:lnSpc>
                <a:spcPts val="4575"/>
              </a:lnSpc>
            </a:pPr>
            <a:r>
              <a:rPr lang="en-US" altLang="en-US" sz="4000">
                <a:solidFill>
                  <a:srgbClr val="000000"/>
                </a:solidFill>
              </a:rPr>
              <a:t>Permissions (cont)</a:t>
            </a: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671513" y="1906588"/>
            <a:ext cx="7802562" cy="435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85763" indent="-292100"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1pPr>
            <a:lvl2pPr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2pPr>
            <a:lvl3pPr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3pPr>
            <a:lvl4pPr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4pPr>
            <a:lvl5pPr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9pPr>
          </a:lstStyle>
          <a:p>
            <a:pPr>
              <a:lnSpc>
                <a:spcPts val="3325"/>
              </a:lnSpc>
              <a:spcAft>
                <a:spcPts val="1288"/>
              </a:spcAft>
              <a:buSzPct val="45000"/>
              <a:buFont typeface="Wingdings" charset="2"/>
              <a:buChar char=""/>
            </a:pPr>
            <a:r>
              <a:rPr lang="en-US" altLang="en-US" sz="2900">
                <a:solidFill>
                  <a:srgbClr val="000000"/>
                </a:solidFill>
              </a:rPr>
              <a:t>Read  (file) – view contents</a:t>
            </a:r>
          </a:p>
          <a:p>
            <a:pPr>
              <a:lnSpc>
                <a:spcPts val="3325"/>
              </a:lnSpc>
              <a:spcAft>
                <a:spcPts val="1288"/>
              </a:spcAft>
              <a:buSzPct val="45000"/>
              <a:buFont typeface="Wingdings" charset="2"/>
              <a:buChar char=""/>
            </a:pPr>
            <a:r>
              <a:rPr lang="en-US" altLang="en-US" sz="2900">
                <a:solidFill>
                  <a:srgbClr val="000000"/>
                </a:solidFill>
              </a:rPr>
              <a:t>Read (directory) – see what files and subdirectories it contains</a:t>
            </a:r>
          </a:p>
          <a:p>
            <a:pPr>
              <a:lnSpc>
                <a:spcPts val="3325"/>
              </a:lnSpc>
              <a:spcAft>
                <a:spcPts val="1288"/>
              </a:spcAft>
              <a:buSzPct val="45000"/>
              <a:buFont typeface="Wingdings" charset="2"/>
              <a:buChar char=""/>
            </a:pPr>
            <a:r>
              <a:rPr lang="en-US" altLang="en-US" sz="2900">
                <a:solidFill>
                  <a:srgbClr val="000000"/>
                </a:solidFill>
              </a:rPr>
              <a:t>Write (file) – change contents of , rename, or delete the file</a:t>
            </a:r>
          </a:p>
          <a:p>
            <a:pPr>
              <a:lnSpc>
                <a:spcPts val="3325"/>
              </a:lnSpc>
              <a:spcAft>
                <a:spcPts val="1288"/>
              </a:spcAft>
              <a:buSzPct val="45000"/>
              <a:buFont typeface="Wingdings" charset="2"/>
              <a:buChar char=""/>
            </a:pPr>
            <a:r>
              <a:rPr lang="en-US" altLang="en-US" sz="2900">
                <a:solidFill>
                  <a:srgbClr val="000000"/>
                </a:solidFill>
              </a:rPr>
              <a:t>Write (directory) – add files or subdirectories</a:t>
            </a:r>
          </a:p>
          <a:p>
            <a:pPr>
              <a:lnSpc>
                <a:spcPts val="3325"/>
              </a:lnSpc>
              <a:spcAft>
                <a:spcPts val="1288"/>
              </a:spcAft>
              <a:buSzPct val="45000"/>
              <a:buFont typeface="Wingdings" charset="2"/>
              <a:buChar char=""/>
            </a:pPr>
            <a:r>
              <a:rPr lang="en-US" altLang="en-US" sz="2900">
                <a:solidFill>
                  <a:srgbClr val="000000"/>
                </a:solidFill>
              </a:rPr>
              <a:t>Execute (file) – run the file as a program</a:t>
            </a:r>
          </a:p>
          <a:p>
            <a:pPr>
              <a:lnSpc>
                <a:spcPts val="3325"/>
              </a:lnSpc>
              <a:spcAft>
                <a:spcPts val="1288"/>
              </a:spcAft>
              <a:buSzPct val="45000"/>
              <a:buFont typeface="Wingdings" charset="2"/>
              <a:buChar char=""/>
            </a:pPr>
            <a:r>
              <a:rPr lang="en-US" altLang="en-US" sz="2900">
                <a:solidFill>
                  <a:srgbClr val="000000"/>
                </a:solidFill>
              </a:rPr>
              <a:t>Execute (directory) – cd into the directory</a:t>
            </a:r>
          </a:p>
        </p:txBody>
      </p:sp>
    </p:spTree>
    <p:extLst>
      <p:ext uri="{BB962C8B-B14F-4D97-AF65-F5344CB8AC3E}">
        <p14:creationId xmlns:p14="http://schemas.microsoft.com/office/powerpoint/2010/main" val="33672700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Ubuntu Security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181600" y="1600200"/>
            <a:ext cx="35052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Some common OS security topics</a:t>
            </a:r>
          </a:p>
          <a:p>
            <a:pPr lvl="1">
              <a:buFont typeface="Wingdings 2" panose="05020102010507070707" pitchFamily="18" charset="2"/>
              <a:buChar char="u"/>
            </a:pPr>
            <a:r>
              <a:rPr lang="en-US" dirty="0" smtClean="0">
                <a:solidFill>
                  <a:srgbClr val="7030A0"/>
                </a:solidFill>
              </a:rPr>
              <a:t>Manage user accounts</a:t>
            </a:r>
          </a:p>
          <a:p>
            <a:pPr lvl="1">
              <a:buFont typeface="Wingdings 2" panose="05020102010507070707" pitchFamily="18" charset="2"/>
              <a:buChar char="v"/>
            </a:pPr>
            <a:r>
              <a:rPr lang="en-US" dirty="0" smtClean="0">
                <a:solidFill>
                  <a:srgbClr val="7030A0"/>
                </a:solidFill>
              </a:rPr>
              <a:t>OS update</a:t>
            </a:r>
          </a:p>
          <a:p>
            <a:pPr lvl="1">
              <a:buFont typeface="Wingdings 2" panose="05020102010507070707" pitchFamily="18" charset="2"/>
              <a:buChar char="w"/>
            </a:pPr>
            <a:r>
              <a:rPr lang="en-US" dirty="0" smtClean="0">
                <a:solidFill>
                  <a:srgbClr val="7030A0"/>
                </a:solidFill>
              </a:rPr>
              <a:t>Enable firewall</a:t>
            </a:r>
          </a:p>
          <a:p>
            <a:pPr lvl="1">
              <a:buFont typeface="Wingdings 2" panose="05020102010507070707" pitchFamily="18" charset="2"/>
              <a:buChar char="x"/>
            </a:pPr>
            <a:r>
              <a:rPr lang="en-US" dirty="0" smtClean="0"/>
              <a:t>Disable guest account</a:t>
            </a:r>
          </a:p>
          <a:p>
            <a:pPr lvl="1">
              <a:buFont typeface="Wingdings 2" panose="05020102010507070707" pitchFamily="18" charset="2"/>
              <a:buChar char=""/>
            </a:pPr>
            <a:r>
              <a:rPr lang="en-US" dirty="0" smtClean="0"/>
              <a:t>Monitor logs</a:t>
            </a:r>
          </a:p>
          <a:p>
            <a:pPr lvl="1">
              <a:buFont typeface="Wingdings 2" panose="05020102010507070707" pitchFamily="18" charset="2"/>
              <a:buChar char=""/>
            </a:pPr>
            <a:r>
              <a:rPr lang="en-US" dirty="0" smtClean="0"/>
              <a:t>Check file permissions</a:t>
            </a:r>
          </a:p>
          <a:p>
            <a:pPr lvl="1">
              <a:buFont typeface="Wingdings 2" panose="05020102010507070707" pitchFamily="18" charset="2"/>
              <a:buChar char=""/>
            </a:pPr>
            <a:r>
              <a:rPr lang="en-US" dirty="0" smtClean="0"/>
              <a:t>Manage services</a:t>
            </a:r>
            <a:endParaRPr lang="en-US" dirty="0"/>
          </a:p>
        </p:txBody>
      </p:sp>
      <p:sp>
        <p:nvSpPr>
          <p:cNvPr id="39938" name="Footer Placeholder 2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</p:spPr>
        <p:txBody>
          <a:bodyPr/>
          <a:lstStyle/>
          <a:p>
            <a:r>
              <a:rPr lang="en-US" altLang="zh-CN" sz="1100" dirty="0" smtClean="0">
                <a:solidFill>
                  <a:schemeClr val="bg1">
                    <a:lumMod val="65000"/>
                  </a:schemeClr>
                </a:solidFill>
              </a:rPr>
              <a:t>Linux</a:t>
            </a: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81E039-DE1B-4523-A412-417D6EDC0B25}" type="slidenum">
              <a:rPr lang="en-US" smtClean="0"/>
              <a:pPr/>
              <a:t>3</a:t>
            </a:fld>
            <a:endParaRPr lang="en-US" dirty="0" smtClean="0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143000" y="2438400"/>
            <a:ext cx="2971800" cy="2933700"/>
            <a:chOff x="720" y="1536"/>
            <a:chExt cx="1872" cy="1848"/>
          </a:xfrm>
        </p:grpSpPr>
        <p:sp>
          <p:nvSpPr>
            <p:cNvPr id="39955" name="Oval 6"/>
            <p:cNvSpPr>
              <a:spLocks noChangeArrowheads="1"/>
            </p:cNvSpPr>
            <p:nvPr/>
          </p:nvSpPr>
          <p:spPr bwMode="auto">
            <a:xfrm>
              <a:off x="720" y="1536"/>
              <a:ext cx="1872" cy="184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6" name="Text Box 8"/>
            <p:cNvSpPr txBox="1">
              <a:spLocks noChangeArrowheads="1"/>
            </p:cNvSpPr>
            <p:nvPr/>
          </p:nvSpPr>
          <p:spPr bwMode="auto">
            <a:xfrm>
              <a:off x="1392" y="1584"/>
              <a:ext cx="39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OS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609600" y="1905000"/>
            <a:ext cx="3962400" cy="4038600"/>
            <a:chOff x="384" y="1200"/>
            <a:chExt cx="2496" cy="2544"/>
          </a:xfrm>
        </p:grpSpPr>
        <p:sp>
          <p:nvSpPr>
            <p:cNvPr id="39953" name="Text Box 7"/>
            <p:cNvSpPr txBox="1">
              <a:spLocks noChangeArrowheads="1"/>
            </p:cNvSpPr>
            <p:nvPr/>
          </p:nvSpPr>
          <p:spPr bwMode="auto">
            <a:xfrm>
              <a:off x="1248" y="1248"/>
              <a:ext cx="85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CC00"/>
                  </a:solidFill>
                </a:rPr>
                <a:t>Services</a:t>
              </a:r>
            </a:p>
          </p:txBody>
        </p:sp>
        <p:sp>
          <p:nvSpPr>
            <p:cNvPr id="39954" name="Oval 14"/>
            <p:cNvSpPr>
              <a:spLocks noChangeArrowheads="1"/>
            </p:cNvSpPr>
            <p:nvPr/>
          </p:nvSpPr>
          <p:spPr bwMode="auto">
            <a:xfrm>
              <a:off x="384" y="1200"/>
              <a:ext cx="2496" cy="2544"/>
            </a:xfrm>
            <a:prstGeom prst="ellips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1600200" y="2971800"/>
            <a:ext cx="2019300" cy="1981200"/>
            <a:chOff x="1008" y="1872"/>
            <a:chExt cx="1272" cy="1248"/>
          </a:xfrm>
        </p:grpSpPr>
        <p:sp>
          <p:nvSpPr>
            <p:cNvPr id="39951" name="Oval 12"/>
            <p:cNvSpPr>
              <a:spLocks noChangeArrowheads="1"/>
            </p:cNvSpPr>
            <p:nvPr/>
          </p:nvSpPr>
          <p:spPr bwMode="auto">
            <a:xfrm>
              <a:off x="1008" y="1872"/>
              <a:ext cx="1272" cy="1248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2" name="Text Box 13"/>
            <p:cNvSpPr txBox="1">
              <a:spLocks noChangeArrowheads="1"/>
            </p:cNvSpPr>
            <p:nvPr/>
          </p:nvSpPr>
          <p:spPr bwMode="auto">
            <a:xfrm>
              <a:off x="1152" y="2160"/>
              <a:ext cx="10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00FF"/>
                  </a:solidFill>
                </a:rPr>
                <a:t>OS Kernel</a:t>
              </a:r>
            </a:p>
          </p:txBody>
        </p:sp>
      </p:grpSp>
      <p:sp>
        <p:nvSpPr>
          <p:cNvPr id="140303" name="AutoShape 15"/>
          <p:cNvSpPr>
            <a:spLocks noChangeArrowheads="1"/>
          </p:cNvSpPr>
          <p:nvPr/>
        </p:nvSpPr>
        <p:spPr bwMode="auto">
          <a:xfrm>
            <a:off x="2209800" y="4038600"/>
            <a:ext cx="838200" cy="6858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CPU, </a:t>
            </a:r>
          </a:p>
          <a:p>
            <a:r>
              <a:rPr lang="en-US" dirty="0" smtClean="0"/>
              <a:t>I/O</a:t>
            </a:r>
            <a:endParaRPr lang="en-US" dirty="0"/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304800" y="1447800"/>
            <a:ext cx="4800600" cy="4876800"/>
            <a:chOff x="192" y="912"/>
            <a:chExt cx="3024" cy="3072"/>
          </a:xfrm>
        </p:grpSpPr>
        <p:sp>
          <p:nvSpPr>
            <p:cNvPr id="39947" name="Oval 11"/>
            <p:cNvSpPr>
              <a:spLocks noChangeArrowheads="1"/>
            </p:cNvSpPr>
            <p:nvPr/>
          </p:nvSpPr>
          <p:spPr bwMode="auto">
            <a:xfrm>
              <a:off x="192" y="912"/>
              <a:ext cx="3024" cy="307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ctr"/>
              <a:endParaRPr lang="en-US" sz="1800"/>
            </a:p>
          </p:txBody>
        </p:sp>
        <p:sp>
          <p:nvSpPr>
            <p:cNvPr id="39948" name="Text Box 16"/>
            <p:cNvSpPr txBox="1">
              <a:spLocks noChangeArrowheads="1"/>
            </p:cNvSpPr>
            <p:nvPr/>
          </p:nvSpPr>
          <p:spPr bwMode="auto">
            <a:xfrm>
              <a:off x="1200" y="960"/>
              <a:ext cx="115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Applications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164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671513" y="568325"/>
            <a:ext cx="7802562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9pPr>
          </a:lstStyle>
          <a:p>
            <a:pPr algn="ctr">
              <a:lnSpc>
                <a:spcPts val="4575"/>
              </a:lnSpc>
            </a:pPr>
            <a:r>
              <a:rPr lang="en-US" altLang="en-US" sz="4000">
                <a:solidFill>
                  <a:srgbClr val="000000"/>
                </a:solidFill>
              </a:rPr>
              <a:t>Modifying Permissions</a:t>
            </a: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671513" y="1906588"/>
            <a:ext cx="7802562" cy="431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85763" indent="-292100"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1pPr>
            <a:lvl2pPr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2pPr>
            <a:lvl3pPr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3pPr>
            <a:lvl4pPr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4pPr>
            <a:lvl5pPr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9pPr>
          </a:lstStyle>
          <a:p>
            <a:pPr>
              <a:lnSpc>
                <a:spcPts val="3325"/>
              </a:lnSpc>
              <a:spcAft>
                <a:spcPts val="1288"/>
              </a:spcAft>
              <a:buSzPct val="45000"/>
              <a:buFont typeface="Wingdings" charset="2"/>
              <a:buChar char=""/>
            </a:pPr>
            <a:r>
              <a:rPr lang="en-US" altLang="en-US" sz="2900">
                <a:solidFill>
                  <a:srgbClr val="000000"/>
                </a:solidFill>
              </a:rPr>
              <a:t>Use the </a:t>
            </a:r>
            <a:r>
              <a:rPr lang="en-US" altLang="en-US" sz="2900" i="1">
                <a:solidFill>
                  <a:srgbClr val="000000"/>
                </a:solidFill>
              </a:rPr>
              <a:t>chmod</a:t>
            </a:r>
            <a:r>
              <a:rPr lang="en-US" altLang="en-US" sz="2900">
                <a:solidFill>
                  <a:srgbClr val="000000"/>
                </a:solidFill>
              </a:rPr>
              <a:t> command:</a:t>
            </a:r>
          </a:p>
          <a:p>
            <a:pPr>
              <a:lnSpc>
                <a:spcPts val="3325"/>
              </a:lnSpc>
              <a:spcAft>
                <a:spcPts val="1038"/>
              </a:spcAft>
              <a:buClrTx/>
              <a:buSzTx/>
              <a:buFontTx/>
              <a:buNone/>
            </a:pPr>
            <a:r>
              <a:rPr lang="en-US" altLang="en-US" sz="2900">
                <a:solidFill>
                  <a:srgbClr val="000000"/>
                </a:solidFill>
              </a:rPr>
              <a:t>chmod 777 file				rwxrwxrwx</a:t>
            </a:r>
          </a:p>
          <a:p>
            <a:pPr>
              <a:lnSpc>
                <a:spcPts val="3325"/>
              </a:lnSpc>
              <a:spcAft>
                <a:spcPts val="1038"/>
              </a:spcAft>
              <a:buClrTx/>
              <a:buSzTx/>
              <a:buFontTx/>
              <a:buNone/>
            </a:pPr>
            <a:r>
              <a:rPr lang="en-US" altLang="en-US" sz="2900">
                <a:solidFill>
                  <a:srgbClr val="000000"/>
                </a:solidFill>
              </a:rPr>
              <a:t>chmod 755 file				rwxr-xr-x</a:t>
            </a:r>
          </a:p>
          <a:p>
            <a:pPr>
              <a:lnSpc>
                <a:spcPts val="3325"/>
              </a:lnSpc>
              <a:spcAft>
                <a:spcPts val="1038"/>
              </a:spcAft>
              <a:buClrTx/>
              <a:buSzTx/>
              <a:buFontTx/>
              <a:buNone/>
            </a:pPr>
            <a:r>
              <a:rPr lang="en-US" altLang="en-US" sz="2900">
                <a:solidFill>
                  <a:srgbClr val="000000"/>
                </a:solidFill>
              </a:rPr>
              <a:t>chmod 644 file				rw-r--r--</a:t>
            </a:r>
          </a:p>
          <a:p>
            <a:pPr>
              <a:lnSpc>
                <a:spcPts val="3325"/>
              </a:lnSpc>
              <a:spcAft>
                <a:spcPts val="1038"/>
              </a:spcAft>
              <a:buClrTx/>
              <a:buSzTx/>
              <a:buFontTx/>
              <a:buNone/>
            </a:pPr>
            <a:r>
              <a:rPr lang="en-US" altLang="en-US" sz="2900">
                <a:solidFill>
                  <a:srgbClr val="000000"/>
                </a:solidFill>
              </a:rPr>
              <a:t>chmod 600 file				rw-------</a:t>
            </a:r>
          </a:p>
          <a:p>
            <a:pPr>
              <a:lnSpc>
                <a:spcPts val="3325"/>
              </a:lnSpc>
              <a:spcAft>
                <a:spcPts val="1038"/>
              </a:spcAft>
              <a:buClrTx/>
              <a:buSzTx/>
              <a:buFontTx/>
              <a:buNone/>
            </a:pPr>
            <a:r>
              <a:rPr lang="en-US" altLang="en-US" sz="2900">
                <a:solidFill>
                  <a:srgbClr val="000000"/>
                </a:solidFill>
              </a:rPr>
              <a:t>chmod 000 file				---------</a:t>
            </a:r>
          </a:p>
        </p:txBody>
      </p:sp>
    </p:spTree>
    <p:extLst>
      <p:ext uri="{BB962C8B-B14F-4D97-AF65-F5344CB8AC3E}">
        <p14:creationId xmlns:p14="http://schemas.microsoft.com/office/powerpoint/2010/main" val="14601928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671513" y="568325"/>
            <a:ext cx="7802562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9pPr>
          </a:lstStyle>
          <a:p>
            <a:pPr algn="ctr">
              <a:lnSpc>
                <a:spcPts val="4575"/>
              </a:lnSpc>
            </a:pPr>
            <a:r>
              <a:rPr lang="en-US" altLang="en-US" sz="4000">
                <a:solidFill>
                  <a:srgbClr val="000000"/>
                </a:solidFill>
              </a:rPr>
              <a:t>Modifying Permissions (cont)</a:t>
            </a: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671513" y="1906588"/>
            <a:ext cx="7802562" cy="441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85763" indent="-292100"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1pPr>
            <a:lvl2pPr marL="777875" indent="-258763"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2pPr>
            <a:lvl3pPr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3pPr>
            <a:lvl4pPr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4pPr>
            <a:lvl5pPr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9pPr>
          </a:lstStyle>
          <a:p>
            <a:pPr>
              <a:lnSpc>
                <a:spcPts val="3325"/>
              </a:lnSpc>
              <a:spcAft>
                <a:spcPts val="1288"/>
              </a:spcAft>
              <a:buSzPct val="45000"/>
              <a:buFont typeface="Wingdings" charset="2"/>
              <a:buChar char=""/>
            </a:pPr>
            <a:r>
              <a:rPr lang="en-US" altLang="en-US" sz="2900">
                <a:solidFill>
                  <a:srgbClr val="000000"/>
                </a:solidFill>
              </a:rPr>
              <a:t>Use the </a:t>
            </a:r>
            <a:r>
              <a:rPr lang="en-US" altLang="en-US" sz="2900" i="1">
                <a:solidFill>
                  <a:srgbClr val="000000"/>
                </a:solidFill>
              </a:rPr>
              <a:t>chmod</a:t>
            </a:r>
            <a:r>
              <a:rPr lang="en-US" altLang="en-US" sz="2900">
                <a:solidFill>
                  <a:srgbClr val="000000"/>
                </a:solidFill>
              </a:rPr>
              <a:t> command with +/-:</a:t>
            </a:r>
          </a:p>
          <a:p>
            <a:pPr lvl="1">
              <a:lnSpc>
                <a:spcPct val="116000"/>
              </a:lnSpc>
              <a:buSzPct val="75000"/>
              <a:buFont typeface="Symbol" charset="2"/>
              <a:buChar char=""/>
            </a:pPr>
            <a:r>
              <a:rPr lang="en-US" altLang="en-US" sz="2200">
                <a:solidFill>
                  <a:srgbClr val="000000"/>
                </a:solidFill>
              </a:rPr>
              <a:t>a = all</a:t>
            </a:r>
          </a:p>
          <a:p>
            <a:pPr lvl="1">
              <a:lnSpc>
                <a:spcPct val="116000"/>
              </a:lnSpc>
              <a:buSzPct val="75000"/>
              <a:buFont typeface="Symbol" charset="2"/>
              <a:buChar char=""/>
            </a:pPr>
            <a:r>
              <a:rPr lang="en-US" altLang="en-US" sz="2200">
                <a:solidFill>
                  <a:srgbClr val="000000"/>
                </a:solidFill>
              </a:rPr>
              <a:t>u = user</a:t>
            </a:r>
          </a:p>
          <a:p>
            <a:pPr lvl="1">
              <a:lnSpc>
                <a:spcPct val="116000"/>
              </a:lnSpc>
              <a:buSzPct val="75000"/>
              <a:buFont typeface="Symbol" charset="2"/>
              <a:buChar char=""/>
            </a:pPr>
            <a:r>
              <a:rPr lang="en-US" altLang="en-US" sz="2200">
                <a:solidFill>
                  <a:srgbClr val="000000"/>
                </a:solidFill>
              </a:rPr>
              <a:t>g = group</a:t>
            </a:r>
          </a:p>
          <a:p>
            <a:pPr lvl="1">
              <a:lnSpc>
                <a:spcPct val="116000"/>
              </a:lnSpc>
              <a:buSzPct val="75000"/>
              <a:buFont typeface="Symbol" charset="2"/>
              <a:buChar char=""/>
            </a:pPr>
            <a:r>
              <a:rPr lang="en-US" altLang="en-US" sz="2200">
                <a:solidFill>
                  <a:srgbClr val="000000"/>
                </a:solidFill>
              </a:rPr>
              <a:t>o = other (world)</a:t>
            </a:r>
          </a:p>
          <a:p>
            <a:pPr>
              <a:lnSpc>
                <a:spcPts val="3325"/>
              </a:lnSpc>
              <a:spcAft>
                <a:spcPts val="1288"/>
              </a:spcAft>
              <a:buSzPct val="45000"/>
              <a:buFont typeface="Wingdings" charset="2"/>
              <a:buChar char=""/>
            </a:pPr>
            <a:r>
              <a:rPr lang="en-US" altLang="en-US" sz="2900">
                <a:solidFill>
                  <a:srgbClr val="000000"/>
                </a:solidFill>
              </a:rPr>
              <a:t>Examples:</a:t>
            </a:r>
          </a:p>
          <a:p>
            <a:pPr>
              <a:lnSpc>
                <a:spcPts val="3325"/>
              </a:lnSpc>
              <a:spcAft>
                <a:spcPts val="1288"/>
              </a:spcAft>
              <a:buClrTx/>
              <a:buSzTx/>
              <a:buFontTx/>
              <a:buNone/>
            </a:pPr>
            <a:r>
              <a:rPr lang="en-US" altLang="en-US" sz="2900">
                <a:solidFill>
                  <a:srgbClr val="000000"/>
                </a:solidFill>
              </a:rPr>
              <a:t>		chmod a-w file				r-xr-xr-x</a:t>
            </a:r>
          </a:p>
          <a:p>
            <a:pPr>
              <a:lnSpc>
                <a:spcPts val="3325"/>
              </a:lnSpc>
              <a:spcAft>
                <a:spcPts val="1288"/>
              </a:spcAft>
              <a:buClrTx/>
              <a:buSzTx/>
              <a:buFontTx/>
              <a:buNone/>
            </a:pPr>
            <a:r>
              <a:rPr lang="en-US" altLang="en-US" sz="2900">
                <a:solidFill>
                  <a:srgbClr val="000000"/>
                </a:solidFill>
              </a:rPr>
              <a:t> 	chmod go-rwx file			r-x------</a:t>
            </a:r>
          </a:p>
          <a:p>
            <a:pPr>
              <a:lnSpc>
                <a:spcPts val="3325"/>
              </a:lnSpc>
              <a:spcAft>
                <a:spcPts val="1288"/>
              </a:spcAft>
              <a:buClrTx/>
              <a:buSzTx/>
              <a:buFontTx/>
              <a:buNone/>
            </a:pPr>
            <a:r>
              <a:rPr lang="en-US" altLang="en-US" sz="2900">
                <a:solidFill>
                  <a:srgbClr val="000000"/>
                </a:solidFill>
              </a:rPr>
              <a:t>	chmod a+w file				rwx-w--w-</a:t>
            </a:r>
          </a:p>
        </p:txBody>
      </p:sp>
    </p:spTree>
    <p:extLst>
      <p:ext uri="{BB962C8B-B14F-4D97-AF65-F5344CB8AC3E}">
        <p14:creationId xmlns:p14="http://schemas.microsoft.com/office/powerpoint/2010/main" val="26293087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671513" y="530225"/>
            <a:ext cx="7802562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9pPr>
          </a:lstStyle>
          <a:p>
            <a:pPr algn="ctr">
              <a:lnSpc>
                <a:spcPts val="4575"/>
              </a:lnSpc>
            </a:pPr>
            <a:r>
              <a:rPr lang="en-US" altLang="en-US" sz="4000">
                <a:solidFill>
                  <a:srgbClr val="000000"/>
                </a:solidFill>
              </a:rPr>
              <a:t>Moving, Copying, and Removing Files</a:t>
            </a: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671513" y="1906588"/>
            <a:ext cx="7802562" cy="431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85763" indent="-292100"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1pPr>
            <a:lvl2pPr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2pPr>
            <a:lvl3pPr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3pPr>
            <a:lvl4pPr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4pPr>
            <a:lvl5pPr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9pPr>
          </a:lstStyle>
          <a:p>
            <a:pPr>
              <a:lnSpc>
                <a:spcPts val="3325"/>
              </a:lnSpc>
              <a:spcAft>
                <a:spcPts val="1288"/>
              </a:spcAft>
              <a:buSzPct val="45000"/>
              <a:buFont typeface="Wingdings" charset="2"/>
              <a:buChar char=""/>
            </a:pPr>
            <a:r>
              <a:rPr lang="en-US" altLang="en-US" sz="2900">
                <a:solidFill>
                  <a:srgbClr val="000000"/>
                </a:solidFill>
              </a:rPr>
              <a:t>Moving:</a:t>
            </a:r>
          </a:p>
          <a:p>
            <a:pPr>
              <a:lnSpc>
                <a:spcPts val="3325"/>
              </a:lnSpc>
              <a:spcAft>
                <a:spcPts val="1038"/>
              </a:spcAft>
              <a:buClrTx/>
              <a:buSzTx/>
              <a:buFontTx/>
              <a:buNone/>
            </a:pPr>
            <a:r>
              <a:rPr lang="en-US" altLang="en-US" sz="2900">
                <a:solidFill>
                  <a:srgbClr val="000000"/>
                </a:solidFill>
              </a:rPr>
              <a:t>	mv file1 file2</a:t>
            </a:r>
          </a:p>
          <a:p>
            <a:pPr>
              <a:lnSpc>
                <a:spcPts val="3325"/>
              </a:lnSpc>
              <a:spcAft>
                <a:spcPts val="1288"/>
              </a:spcAft>
              <a:buSzPct val="45000"/>
              <a:buFont typeface="Wingdings" charset="2"/>
              <a:buChar char=""/>
            </a:pPr>
            <a:r>
              <a:rPr lang="en-US" altLang="en-US" sz="2900">
                <a:solidFill>
                  <a:srgbClr val="000000"/>
                </a:solidFill>
              </a:rPr>
              <a:t>Copying:</a:t>
            </a:r>
          </a:p>
          <a:p>
            <a:pPr>
              <a:lnSpc>
                <a:spcPts val="3325"/>
              </a:lnSpc>
              <a:spcAft>
                <a:spcPts val="1038"/>
              </a:spcAft>
              <a:buClrTx/>
              <a:buSzTx/>
              <a:buFontTx/>
              <a:buNone/>
            </a:pPr>
            <a:r>
              <a:rPr lang="en-US" altLang="en-US" sz="2900">
                <a:solidFill>
                  <a:srgbClr val="000000"/>
                </a:solidFill>
              </a:rPr>
              <a:t>	cp file1 file2</a:t>
            </a:r>
          </a:p>
          <a:p>
            <a:pPr>
              <a:lnSpc>
                <a:spcPts val="3325"/>
              </a:lnSpc>
              <a:spcAft>
                <a:spcPts val="1288"/>
              </a:spcAft>
              <a:buSzPct val="45000"/>
              <a:buFont typeface="Wingdings" charset="2"/>
              <a:buChar char=""/>
            </a:pPr>
            <a:r>
              <a:rPr lang="en-US" altLang="en-US" sz="2900">
                <a:solidFill>
                  <a:srgbClr val="000000"/>
                </a:solidFill>
              </a:rPr>
              <a:t>Removing:</a:t>
            </a:r>
          </a:p>
          <a:p>
            <a:pPr>
              <a:lnSpc>
                <a:spcPts val="3325"/>
              </a:lnSpc>
              <a:spcAft>
                <a:spcPts val="1038"/>
              </a:spcAft>
              <a:buClrTx/>
              <a:buSzTx/>
              <a:buFontTx/>
              <a:buNone/>
            </a:pPr>
            <a:r>
              <a:rPr lang="en-US" altLang="en-US" sz="2900">
                <a:solidFill>
                  <a:srgbClr val="000000"/>
                </a:solidFill>
              </a:rPr>
              <a:t>	rm file1</a:t>
            </a:r>
          </a:p>
        </p:txBody>
      </p:sp>
    </p:spTree>
    <p:extLst>
      <p:ext uri="{BB962C8B-B14F-4D97-AF65-F5344CB8AC3E}">
        <p14:creationId xmlns:p14="http://schemas.microsoft.com/office/powerpoint/2010/main" val="8536580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671513" y="568325"/>
            <a:ext cx="7802562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9pPr>
          </a:lstStyle>
          <a:p>
            <a:pPr algn="ctr" eaLnBrk="1" hangingPunct="1">
              <a:lnSpc>
                <a:spcPts val="4575"/>
              </a:lnSpc>
            </a:pPr>
            <a:r>
              <a:rPr lang="en-US" altLang="en-US" sz="4000">
                <a:solidFill>
                  <a:srgbClr val="000000"/>
                </a:solidFill>
              </a:rPr>
              <a:t>User database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671513" y="1906588"/>
            <a:ext cx="7802562" cy="431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85763" indent="-292100"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1pPr>
            <a:lvl2pPr marL="777875" indent="-258763"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2pPr>
            <a:lvl3pPr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3pPr>
            <a:lvl4pPr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4pPr>
            <a:lvl5pPr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9pPr>
          </a:lstStyle>
          <a:p>
            <a:pPr eaLnBrk="1" hangingPunct="1">
              <a:lnSpc>
                <a:spcPts val="3325"/>
              </a:lnSpc>
              <a:buSzPct val="45000"/>
              <a:buFont typeface="Arial" charset="0"/>
              <a:buChar char="•"/>
            </a:pPr>
            <a:r>
              <a:rPr lang="en-US" altLang="en-US" sz="2900">
                <a:solidFill>
                  <a:srgbClr val="000000"/>
                </a:solidFill>
              </a:rPr>
              <a:t>Stored in /etc/passwd</a:t>
            </a:r>
          </a:p>
          <a:p>
            <a:pPr eaLnBrk="1" hangingPunct="1">
              <a:lnSpc>
                <a:spcPts val="3325"/>
              </a:lnSpc>
              <a:buSzPct val="45000"/>
              <a:buFont typeface="Arial" charset="0"/>
              <a:buChar char="•"/>
            </a:pPr>
            <a:r>
              <a:rPr lang="en-US" altLang="en-US" sz="2900">
                <a:solidFill>
                  <a:srgbClr val="000000"/>
                </a:solidFill>
              </a:rPr>
              <a:t>Each line contains the account information for a single user:</a:t>
            </a:r>
          </a:p>
          <a:p>
            <a:pPr lvl="1" eaLnBrk="1" hangingPunct="1">
              <a:lnSpc>
                <a:spcPct val="116000"/>
              </a:lnSpc>
              <a:buSzPct val="75000"/>
              <a:buFont typeface="Arial" charset="0"/>
              <a:buChar char="–"/>
            </a:pPr>
            <a:r>
              <a:rPr lang="en-US" altLang="en-US" sz="2500">
                <a:solidFill>
                  <a:srgbClr val="000000"/>
                </a:solidFill>
              </a:rPr>
              <a:t>Username</a:t>
            </a:r>
          </a:p>
          <a:p>
            <a:pPr lvl="1" eaLnBrk="1" hangingPunct="1">
              <a:lnSpc>
                <a:spcPct val="116000"/>
              </a:lnSpc>
              <a:buSzPct val="75000"/>
              <a:buFont typeface="Arial" charset="0"/>
              <a:buChar char="–"/>
            </a:pPr>
            <a:r>
              <a:rPr lang="en-US" altLang="en-US" sz="2500">
                <a:solidFill>
                  <a:srgbClr val="000000"/>
                </a:solidFill>
              </a:rPr>
              <a:t>UID</a:t>
            </a:r>
          </a:p>
          <a:p>
            <a:pPr lvl="1" eaLnBrk="1" hangingPunct="1">
              <a:lnSpc>
                <a:spcPct val="116000"/>
              </a:lnSpc>
              <a:buSzPct val="75000"/>
              <a:buFont typeface="Arial" charset="0"/>
              <a:buChar char="–"/>
            </a:pPr>
            <a:r>
              <a:rPr lang="en-US" altLang="en-US" sz="2500">
                <a:solidFill>
                  <a:srgbClr val="000000"/>
                </a:solidFill>
              </a:rPr>
              <a:t>GID</a:t>
            </a:r>
          </a:p>
          <a:p>
            <a:pPr lvl="1" eaLnBrk="1" hangingPunct="1">
              <a:lnSpc>
                <a:spcPct val="116000"/>
              </a:lnSpc>
              <a:buSzPct val="75000"/>
              <a:buFont typeface="Arial" charset="0"/>
              <a:buChar char="–"/>
            </a:pPr>
            <a:r>
              <a:rPr lang="en-US" altLang="en-US" sz="2500">
                <a:solidFill>
                  <a:srgbClr val="000000"/>
                </a:solidFill>
              </a:rPr>
              <a:t>Home directory</a:t>
            </a:r>
          </a:p>
          <a:p>
            <a:pPr lvl="1" eaLnBrk="1" hangingPunct="1">
              <a:lnSpc>
                <a:spcPct val="116000"/>
              </a:lnSpc>
              <a:buSzPct val="75000"/>
              <a:buFont typeface="Arial" charset="0"/>
              <a:buChar char="–"/>
            </a:pPr>
            <a:r>
              <a:rPr lang="en-US" altLang="en-US" sz="2500">
                <a:solidFill>
                  <a:srgbClr val="000000"/>
                </a:solidFill>
              </a:rPr>
              <a:t>Default shell</a:t>
            </a:r>
          </a:p>
        </p:txBody>
      </p:sp>
    </p:spTree>
    <p:extLst>
      <p:ext uri="{BB962C8B-B14F-4D97-AF65-F5344CB8AC3E}">
        <p14:creationId xmlns:p14="http://schemas.microsoft.com/office/powerpoint/2010/main" val="37384120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671513" y="568325"/>
            <a:ext cx="7802562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9pPr>
          </a:lstStyle>
          <a:p>
            <a:pPr algn="ctr" eaLnBrk="1" hangingPunct="1">
              <a:lnSpc>
                <a:spcPts val="4575"/>
              </a:lnSpc>
            </a:pPr>
            <a:r>
              <a:rPr lang="en-US" altLang="en-US" sz="4000">
                <a:solidFill>
                  <a:srgbClr val="000000"/>
                </a:solidFill>
              </a:rPr>
              <a:t>Shadowed and Salted Passwords</a:t>
            </a: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671513" y="1906588"/>
            <a:ext cx="7802562" cy="431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85763" indent="-292100"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1pPr>
            <a:lvl2pPr marL="741363" indent="-284163"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2pPr>
            <a:lvl3pPr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3pPr>
            <a:lvl4pPr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4pPr>
            <a:lvl5pPr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9pPr>
          </a:lstStyle>
          <a:p>
            <a:pPr eaLnBrk="1" hangingPunct="1">
              <a:lnSpc>
                <a:spcPts val="3325"/>
              </a:lnSpc>
              <a:spcAft>
                <a:spcPts val="1288"/>
              </a:spcAft>
              <a:buSzPct val="45000"/>
              <a:buFont typeface="Wingdings" charset="2"/>
              <a:buChar char=""/>
            </a:pPr>
            <a:r>
              <a:rPr lang="en-US" altLang="en-US" sz="2900">
                <a:solidFill>
                  <a:srgbClr val="000000"/>
                </a:solidFill>
              </a:rPr>
              <a:t>Linux protects the password hashes:</a:t>
            </a:r>
          </a:p>
          <a:p>
            <a:pPr lvl="1" eaLnBrk="1" hangingPunct="1">
              <a:lnSpc>
                <a:spcPct val="116000"/>
              </a:lnSpc>
              <a:spcAft>
                <a:spcPts val="775"/>
              </a:spcAft>
              <a:buFont typeface="Times New Roman" pitchFamily="16" charset="0"/>
              <a:buChar char="–"/>
            </a:pPr>
            <a:r>
              <a:rPr lang="en-US" altLang="en-US" sz="2500">
                <a:solidFill>
                  <a:srgbClr val="000000"/>
                </a:solidFill>
              </a:rPr>
              <a:t>Password hashes usually stored in a protected file: /etc/shadow</a:t>
            </a:r>
          </a:p>
          <a:p>
            <a:pPr lvl="1" eaLnBrk="1" hangingPunct="1">
              <a:lnSpc>
                <a:spcPct val="116000"/>
              </a:lnSpc>
              <a:spcAft>
                <a:spcPts val="1038"/>
              </a:spcAft>
              <a:buSzPct val="75000"/>
              <a:buFont typeface="Symbol" charset="2"/>
              <a:buChar char=""/>
            </a:pPr>
            <a:r>
              <a:rPr lang="en-US" altLang="en-US" sz="2500">
                <a:solidFill>
                  <a:srgbClr val="000000"/>
                </a:solidFill>
              </a:rPr>
              <a:t>A salt value is used</a:t>
            </a:r>
          </a:p>
          <a:p>
            <a:pPr eaLnBrk="1" hangingPunct="1">
              <a:lnSpc>
                <a:spcPts val="3325"/>
              </a:lnSpc>
              <a:spcAft>
                <a:spcPts val="1288"/>
              </a:spcAft>
              <a:buSzPct val="45000"/>
              <a:buFont typeface="Wingdings" charset="2"/>
              <a:buChar char=""/>
            </a:pPr>
            <a:r>
              <a:rPr lang="en-US" altLang="en-US" sz="2900">
                <a:solidFill>
                  <a:srgbClr val="000000"/>
                </a:solidFill>
              </a:rPr>
              <a:t>Password hashes can still be cracked</a:t>
            </a:r>
          </a:p>
          <a:p>
            <a:pPr eaLnBrk="1" hangingPunct="1">
              <a:lnSpc>
                <a:spcPts val="3325"/>
              </a:lnSpc>
              <a:spcAft>
                <a:spcPts val="1288"/>
              </a:spcAft>
              <a:buClrTx/>
              <a:buSzTx/>
              <a:buFontTx/>
              <a:buNone/>
            </a:pPr>
            <a:endParaRPr lang="en-US" altLang="en-US" sz="29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3124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9pPr>
          </a:lstStyle>
          <a:p>
            <a:pPr algn="ctr"/>
            <a:r>
              <a:rPr lang="en-US" altLang="en-US" sz="4400">
                <a:solidFill>
                  <a:srgbClr val="000000"/>
                </a:solidFill>
                <a:ea typeface="MS Gothic" pitchFamily="49" charset="-128"/>
              </a:rPr>
              <a:t>Securing a Linux Server</a:t>
            </a: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685800" y="1981200"/>
            <a:ext cx="7772400" cy="412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1pPr>
            <a:lvl2pPr marL="739775" indent="-2825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9pPr>
          </a:lstStyle>
          <a:p>
            <a:pPr>
              <a:spcBef>
                <a:spcPts val="700"/>
              </a:spcBef>
              <a:buFont typeface="Times New Roman" pitchFamily="16" charset="0"/>
              <a:buChar char="•"/>
            </a:pPr>
            <a:r>
              <a:rPr lang="en-US" altLang="en-US" sz="2800">
                <a:solidFill>
                  <a:srgbClr val="000000"/>
                </a:solidFill>
                <a:ea typeface="MS Gothic" pitchFamily="49" charset="-128"/>
              </a:rPr>
              <a:t>Best Practices:</a:t>
            </a:r>
          </a:p>
          <a:p>
            <a:pPr lvl="1">
              <a:spcBef>
                <a:spcPts val="600"/>
              </a:spcBef>
              <a:buFont typeface="Times New Roman" pitchFamily="16" charset="0"/>
              <a:buChar char="–"/>
            </a:pPr>
            <a:r>
              <a:rPr lang="en-US" altLang="en-US">
                <a:solidFill>
                  <a:srgbClr val="000000"/>
                </a:solidFill>
                <a:ea typeface="MS Gothic" pitchFamily="49" charset="-128"/>
              </a:rPr>
              <a:t>Patches</a:t>
            </a:r>
          </a:p>
          <a:p>
            <a:pPr lvl="1">
              <a:spcBef>
                <a:spcPts val="600"/>
              </a:spcBef>
              <a:buFont typeface="Times New Roman" pitchFamily="16" charset="0"/>
              <a:buChar char="–"/>
            </a:pPr>
            <a:r>
              <a:rPr lang="en-US" altLang="en-US">
                <a:solidFill>
                  <a:srgbClr val="000000"/>
                </a:solidFill>
                <a:ea typeface="MS Gothic" pitchFamily="49" charset="-128"/>
              </a:rPr>
              <a:t>Accounts</a:t>
            </a:r>
          </a:p>
          <a:p>
            <a:pPr lvl="1">
              <a:spcBef>
                <a:spcPts val="600"/>
              </a:spcBef>
              <a:buFont typeface="Times New Roman" pitchFamily="16" charset="0"/>
              <a:buChar char="–"/>
            </a:pPr>
            <a:r>
              <a:rPr lang="en-US" altLang="en-US">
                <a:solidFill>
                  <a:srgbClr val="000000"/>
                </a:solidFill>
                <a:ea typeface="MS Gothic" pitchFamily="49" charset="-128"/>
              </a:rPr>
              <a:t>Audit</a:t>
            </a:r>
          </a:p>
          <a:p>
            <a:pPr lvl="1">
              <a:spcBef>
                <a:spcPts val="600"/>
              </a:spcBef>
              <a:buFont typeface="Times New Roman" pitchFamily="16" charset="0"/>
              <a:buChar char="–"/>
            </a:pPr>
            <a:r>
              <a:rPr lang="en-US" altLang="en-US">
                <a:solidFill>
                  <a:srgbClr val="000000"/>
                </a:solidFill>
                <a:ea typeface="MS Gothic" pitchFamily="49" charset="-128"/>
              </a:rPr>
              <a:t>Services</a:t>
            </a:r>
          </a:p>
          <a:p>
            <a:pPr lvl="1">
              <a:spcBef>
                <a:spcPts val="600"/>
              </a:spcBef>
              <a:buFont typeface="Times New Roman" pitchFamily="16" charset="0"/>
              <a:buChar char="–"/>
            </a:pPr>
            <a:r>
              <a:rPr lang="en-US" altLang="en-US">
                <a:solidFill>
                  <a:srgbClr val="000000"/>
                </a:solidFill>
                <a:ea typeface="MS Gothic" pitchFamily="49" charset="-128"/>
              </a:rPr>
              <a:t>Firewall</a:t>
            </a:r>
          </a:p>
          <a:p>
            <a:pPr lvl="1">
              <a:spcBef>
                <a:spcPts val="600"/>
              </a:spcBef>
              <a:buFont typeface="Times New Roman" pitchFamily="16" charset="0"/>
              <a:buChar char="–"/>
            </a:pPr>
            <a:r>
              <a:rPr lang="en-US" altLang="en-US">
                <a:solidFill>
                  <a:srgbClr val="000000"/>
                </a:solidFill>
                <a:ea typeface="MS Gothic" pitchFamily="49" charset="-128"/>
              </a:rPr>
              <a:t>Malware defense</a:t>
            </a:r>
          </a:p>
          <a:p>
            <a:pPr lvl="1">
              <a:spcBef>
                <a:spcPts val="600"/>
              </a:spcBef>
              <a:buFont typeface="Times New Roman" pitchFamily="16" charset="0"/>
              <a:buChar char="–"/>
            </a:pPr>
            <a:r>
              <a:rPr lang="en-US" altLang="en-US">
                <a:solidFill>
                  <a:srgbClr val="000000"/>
                </a:solidFill>
                <a:ea typeface="MS Gothic" pitchFamily="49" charset="-128"/>
              </a:rPr>
              <a:t>Mandatory Access Controls</a:t>
            </a:r>
          </a:p>
          <a:p>
            <a:pPr>
              <a:spcBef>
                <a:spcPts val="700"/>
              </a:spcBef>
              <a:buFont typeface="Times New Roman" pitchFamily="16" charset="0"/>
              <a:buChar char="•"/>
            </a:pPr>
            <a:r>
              <a:rPr lang="en-US" altLang="en-US" sz="2800">
                <a:solidFill>
                  <a:srgbClr val="000000"/>
                </a:solidFill>
                <a:ea typeface="MS Gothic" pitchFamily="49" charset="-128"/>
              </a:rPr>
              <a:t>Security guides and tools</a:t>
            </a:r>
          </a:p>
        </p:txBody>
      </p:sp>
    </p:spTree>
    <p:extLst>
      <p:ext uri="{BB962C8B-B14F-4D97-AF65-F5344CB8AC3E}">
        <p14:creationId xmlns:p14="http://schemas.microsoft.com/office/powerpoint/2010/main" val="40417104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9pPr>
          </a:lstStyle>
          <a:p>
            <a:pPr algn="ctr"/>
            <a:r>
              <a:rPr lang="en-US" altLang="en-US" sz="4400">
                <a:solidFill>
                  <a:srgbClr val="000000"/>
                </a:solidFill>
                <a:ea typeface="MS Gothic" pitchFamily="49" charset="-128"/>
              </a:rPr>
              <a:t>Linux Patching</a:t>
            </a: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685800" y="1981200"/>
            <a:ext cx="7772400" cy="413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1pPr>
            <a:lvl2pPr marL="739775" indent="-2825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9pPr>
          </a:lstStyle>
          <a:p>
            <a:pPr>
              <a:spcBef>
                <a:spcPts val="800"/>
              </a:spcBef>
              <a:buFont typeface="Times New Roman" pitchFamily="16" charset="0"/>
              <a:buChar char="•"/>
            </a:pPr>
            <a:r>
              <a:rPr lang="en-US" altLang="en-US" sz="3200">
                <a:solidFill>
                  <a:srgbClr val="000000"/>
                </a:solidFill>
                <a:ea typeface="MS Gothic" pitchFamily="49" charset="-128"/>
              </a:rPr>
              <a:t>As with Windows, patches for the Linux OS and its applications and libraries are released often</a:t>
            </a:r>
          </a:p>
          <a:p>
            <a:pPr>
              <a:spcBef>
                <a:spcPts val="800"/>
              </a:spcBef>
              <a:buFont typeface="Times New Roman" pitchFamily="16" charset="0"/>
              <a:buChar char="•"/>
            </a:pPr>
            <a:r>
              <a:rPr lang="en-US" altLang="en-US" sz="3200">
                <a:solidFill>
                  <a:srgbClr val="000000"/>
                </a:solidFill>
                <a:ea typeface="MS Gothic" pitchFamily="49" charset="-128"/>
              </a:rPr>
              <a:t>Tools:</a:t>
            </a:r>
          </a:p>
          <a:p>
            <a:pPr lvl="1">
              <a:spcBef>
                <a:spcPts val="700"/>
              </a:spcBef>
              <a:buFont typeface="Times New Roman" pitchFamily="16" charset="0"/>
              <a:buChar char="–"/>
            </a:pPr>
            <a:r>
              <a:rPr lang="en-US" altLang="en-US" sz="2800">
                <a:solidFill>
                  <a:srgbClr val="000000"/>
                </a:solidFill>
                <a:ea typeface="MS Gothic" pitchFamily="49" charset="-128"/>
              </a:rPr>
              <a:t>Red Hat: up2date</a:t>
            </a:r>
          </a:p>
          <a:p>
            <a:pPr lvl="1">
              <a:spcBef>
                <a:spcPts val="700"/>
              </a:spcBef>
              <a:buFont typeface="Times New Roman" pitchFamily="16" charset="0"/>
              <a:buChar char="–"/>
            </a:pPr>
            <a:r>
              <a:rPr lang="en-US" altLang="en-US" sz="2800">
                <a:solidFill>
                  <a:srgbClr val="000000"/>
                </a:solidFill>
                <a:ea typeface="MS Gothic" pitchFamily="49" charset="-128"/>
              </a:rPr>
              <a:t>Debian  (including Ubuntu): apt-get/aptitude</a:t>
            </a:r>
          </a:p>
          <a:p>
            <a:pPr lvl="1">
              <a:spcBef>
                <a:spcPts val="700"/>
              </a:spcBef>
              <a:buFont typeface="Times New Roman" pitchFamily="16" charset="0"/>
              <a:buChar char="–"/>
            </a:pPr>
            <a:r>
              <a:rPr lang="en-US" altLang="en-US" sz="2800">
                <a:solidFill>
                  <a:srgbClr val="000000"/>
                </a:solidFill>
                <a:ea typeface="MS Gothic" pitchFamily="49" charset="-128"/>
              </a:rPr>
              <a:t>RHEL, Fedora, CentOS: yum </a:t>
            </a:r>
          </a:p>
        </p:txBody>
      </p:sp>
    </p:spTree>
    <p:extLst>
      <p:ext uri="{BB962C8B-B14F-4D97-AF65-F5344CB8AC3E}">
        <p14:creationId xmlns:p14="http://schemas.microsoft.com/office/powerpoint/2010/main" val="1590435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671513" y="425450"/>
            <a:ext cx="780732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9pPr>
          </a:lstStyle>
          <a:p>
            <a:pPr algn="ctr"/>
            <a:r>
              <a:rPr lang="en-GB" altLang="en-US" sz="4400">
                <a:solidFill>
                  <a:srgbClr val="000000"/>
                </a:solidFill>
                <a:ea typeface="MS Gothic" pitchFamily="49" charset="-128"/>
              </a:rPr>
              <a:t>Ubuntu Patching</a:t>
            </a: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671513" y="1906588"/>
            <a:ext cx="7807325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9pPr>
          </a:lstStyle>
          <a:p>
            <a:pPr>
              <a:spcBef>
                <a:spcPts val="800"/>
              </a:spcBef>
            </a:pPr>
            <a:r>
              <a:rPr lang="en-US" altLang="en-US" sz="3200">
                <a:solidFill>
                  <a:srgbClr val="000000"/>
                </a:solidFill>
                <a:ea typeface="MS Gothic" pitchFamily="49" charset="-128"/>
              </a:rPr>
              <a:t>o Tools:</a:t>
            </a:r>
          </a:p>
          <a:p>
            <a:pPr>
              <a:spcBef>
                <a:spcPts val="700"/>
              </a:spcBef>
            </a:pPr>
            <a:r>
              <a:rPr lang="en-US" altLang="en-US" sz="2800">
                <a:solidFill>
                  <a:srgbClr val="000000"/>
                </a:solidFill>
                <a:ea typeface="MS Gothic" pitchFamily="49" charset="-128"/>
              </a:rPr>
              <a:t>	- Update Manager (GUI)</a:t>
            </a:r>
          </a:p>
          <a:p>
            <a:pPr>
              <a:spcBef>
                <a:spcPts val="700"/>
              </a:spcBef>
            </a:pPr>
            <a:r>
              <a:rPr lang="en-US" altLang="en-US" sz="2800">
                <a:solidFill>
                  <a:srgbClr val="000000"/>
                </a:solidFill>
                <a:ea typeface="MS Gothic" pitchFamily="49" charset="-128"/>
              </a:rPr>
              <a:t>	- apt-get/aptitude</a:t>
            </a:r>
          </a:p>
          <a:p>
            <a:pPr>
              <a:spcBef>
                <a:spcPts val="700"/>
              </a:spcBef>
            </a:pPr>
            <a:r>
              <a:rPr lang="en-US" altLang="en-US" sz="2800">
                <a:solidFill>
                  <a:srgbClr val="000000"/>
                </a:solidFill>
                <a:ea typeface="MS Gothic" pitchFamily="49" charset="-128"/>
              </a:rPr>
              <a:t>	- Third party tools</a:t>
            </a:r>
          </a:p>
          <a:p>
            <a:pPr>
              <a:spcBef>
                <a:spcPts val="600"/>
              </a:spcBef>
            </a:pPr>
            <a:r>
              <a:rPr lang="en-US" altLang="en-US" sz="2200">
                <a:solidFill>
                  <a:srgbClr val="000000"/>
                </a:solidFill>
                <a:ea typeface="MS Gothic" pitchFamily="49" charset="-128"/>
              </a:rPr>
              <a:t>(e.g. http://www.manageengine.com/products/security-manager)</a:t>
            </a:r>
          </a:p>
        </p:txBody>
      </p:sp>
    </p:spTree>
    <p:extLst>
      <p:ext uri="{BB962C8B-B14F-4D97-AF65-F5344CB8AC3E}">
        <p14:creationId xmlns:p14="http://schemas.microsoft.com/office/powerpoint/2010/main" val="29121800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671513" y="568325"/>
            <a:ext cx="780732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9pPr>
          </a:lstStyle>
          <a:p>
            <a:pPr algn="ctr"/>
            <a:r>
              <a:rPr lang="en-GB" altLang="en-US" sz="4400">
                <a:solidFill>
                  <a:srgbClr val="000000"/>
                </a:solidFill>
                <a:ea typeface="MS Gothic" pitchFamily="49" charset="-128"/>
              </a:rPr>
              <a:t>Apt-get</a:t>
            </a: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671513" y="1906588"/>
            <a:ext cx="780732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1pPr>
            <a:lvl2pPr marL="741363" indent="-2841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9pPr>
          </a:lstStyle>
          <a:p>
            <a:pPr>
              <a:spcBef>
                <a:spcPts val="800"/>
              </a:spcBef>
              <a:buFont typeface="Times New Roman" pitchFamily="16" charset="0"/>
              <a:buChar char="•"/>
            </a:pPr>
            <a:r>
              <a:rPr lang="en-GB" altLang="en-US" sz="3200">
                <a:solidFill>
                  <a:srgbClr val="000000"/>
                </a:solidFill>
                <a:ea typeface="MS Gothic" pitchFamily="49" charset="-128"/>
              </a:rPr>
              <a:t>Can be used to:</a:t>
            </a:r>
          </a:p>
          <a:p>
            <a:pPr lvl="1">
              <a:spcBef>
                <a:spcPts val="800"/>
              </a:spcBef>
              <a:buFont typeface="Times New Roman" pitchFamily="16" charset="0"/>
              <a:buChar char="–"/>
            </a:pPr>
            <a:r>
              <a:rPr lang="en-GB" altLang="en-US" sz="3200">
                <a:solidFill>
                  <a:srgbClr val="000000"/>
                </a:solidFill>
                <a:ea typeface="MS Gothic" pitchFamily="49" charset="-128"/>
              </a:rPr>
              <a:t>Install/Remove/Update packages</a:t>
            </a:r>
          </a:p>
          <a:p>
            <a:pPr>
              <a:spcBef>
                <a:spcPts val="800"/>
              </a:spcBef>
              <a:buFont typeface="Times New Roman" pitchFamily="16" charset="0"/>
              <a:buChar char="•"/>
            </a:pPr>
            <a:r>
              <a:rPr lang="en-GB" altLang="en-US" sz="3200">
                <a:solidFill>
                  <a:srgbClr val="000000"/>
                </a:solidFill>
                <a:ea typeface="MS Gothic" pitchFamily="49" charset="-128"/>
              </a:rPr>
              <a:t>Example:</a:t>
            </a:r>
          </a:p>
          <a:p>
            <a:pPr lvl="1">
              <a:spcBef>
                <a:spcPts val="800"/>
              </a:spcBef>
              <a:buFont typeface="Times New Roman" pitchFamily="16" charset="0"/>
              <a:buChar char="–"/>
            </a:pPr>
            <a:r>
              <a:rPr lang="en-GB" altLang="en-US" sz="3200">
                <a:solidFill>
                  <a:srgbClr val="000000"/>
                </a:solidFill>
                <a:ea typeface="MS Gothic" pitchFamily="49" charset="-128"/>
              </a:rPr>
              <a:t>Sudo apt-get install emacs</a:t>
            </a:r>
          </a:p>
        </p:txBody>
      </p:sp>
    </p:spTree>
    <p:extLst>
      <p:ext uri="{BB962C8B-B14F-4D97-AF65-F5344CB8AC3E}">
        <p14:creationId xmlns:p14="http://schemas.microsoft.com/office/powerpoint/2010/main" val="32761090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9pPr>
          </a:lstStyle>
          <a:p>
            <a:pPr algn="ctr"/>
            <a:r>
              <a:rPr lang="en-US" altLang="en-US" sz="4400">
                <a:solidFill>
                  <a:srgbClr val="000000"/>
                </a:solidFill>
                <a:ea typeface="MS Gothic" pitchFamily="49" charset="-128"/>
              </a:rPr>
              <a:t>Accounts</a:t>
            </a: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1pPr>
            <a:lvl2pPr marL="739775" indent="-2825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9pPr>
          </a:lstStyle>
          <a:p>
            <a:pPr>
              <a:lnSpc>
                <a:spcPct val="90000"/>
              </a:lnSpc>
              <a:spcBef>
                <a:spcPts val="700"/>
              </a:spcBef>
              <a:buFont typeface="Times New Roman" pitchFamily="16" charset="0"/>
              <a:buChar char="•"/>
            </a:pPr>
            <a:r>
              <a:rPr lang="en-US" altLang="en-US" sz="2800">
                <a:solidFill>
                  <a:srgbClr val="000000"/>
                </a:solidFill>
                <a:ea typeface="MS Gothic" pitchFamily="49" charset="-128"/>
              </a:rPr>
              <a:t>Delete/disable unnecessary accounts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Times New Roman" pitchFamily="16" charset="0"/>
              <a:buChar char="–"/>
            </a:pPr>
            <a:r>
              <a:rPr lang="en-US" altLang="en-US">
                <a:solidFill>
                  <a:srgbClr val="000000"/>
                </a:solidFill>
                <a:ea typeface="MS Gothic" pitchFamily="49" charset="-128"/>
              </a:rPr>
              <a:t>Users settings GUI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Times New Roman" pitchFamily="16" charset="0"/>
              <a:buChar char="–"/>
            </a:pPr>
            <a:r>
              <a:rPr lang="en-US" altLang="en-US">
                <a:solidFill>
                  <a:srgbClr val="000000"/>
                </a:solidFill>
                <a:ea typeface="MS Gothic" pitchFamily="49" charset="-128"/>
              </a:rPr>
              <a:t>useradd/userdel commands</a:t>
            </a:r>
          </a:p>
          <a:p>
            <a:pPr>
              <a:lnSpc>
                <a:spcPct val="90000"/>
              </a:lnSpc>
              <a:spcBef>
                <a:spcPts val="700"/>
              </a:spcBef>
              <a:buFont typeface="Times New Roman" pitchFamily="16" charset="0"/>
              <a:buChar char="•"/>
            </a:pPr>
            <a:r>
              <a:rPr lang="en-US" altLang="en-US" sz="2800">
                <a:solidFill>
                  <a:srgbClr val="000000"/>
                </a:solidFill>
                <a:ea typeface="MS Gothic" pitchFamily="49" charset="-128"/>
              </a:rPr>
              <a:t>Never have any account with no/default password</a:t>
            </a:r>
          </a:p>
          <a:p>
            <a:pPr lvl="1">
              <a:lnSpc>
                <a:spcPct val="90000"/>
              </a:lnSpc>
              <a:spcBef>
                <a:spcPts val="700"/>
              </a:spcBef>
              <a:buFont typeface="Times New Roman" pitchFamily="16" charset="0"/>
              <a:buChar char="–"/>
            </a:pPr>
            <a:r>
              <a:rPr lang="en-US" altLang="en-US" sz="2800">
                <a:solidFill>
                  <a:srgbClr val="000000"/>
                </a:solidFill>
                <a:ea typeface="MS Gothic" pitchFamily="49" charset="-128"/>
              </a:rPr>
              <a:t>Change all passwords to good ones</a:t>
            </a:r>
          </a:p>
          <a:p>
            <a:pPr>
              <a:lnSpc>
                <a:spcPct val="90000"/>
              </a:lnSpc>
              <a:spcBef>
                <a:spcPts val="700"/>
              </a:spcBef>
              <a:buFont typeface="Times New Roman" pitchFamily="16" charset="0"/>
              <a:buChar char="•"/>
            </a:pPr>
            <a:r>
              <a:rPr lang="en-US" altLang="en-US" sz="2800">
                <a:solidFill>
                  <a:srgbClr val="000000"/>
                </a:solidFill>
                <a:ea typeface="MS Gothic" pitchFamily="49" charset="-128"/>
              </a:rPr>
              <a:t>Account policies: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Times New Roman" pitchFamily="16" charset="0"/>
              <a:buChar char="–"/>
            </a:pPr>
            <a:r>
              <a:rPr lang="en-US" altLang="en-US">
                <a:solidFill>
                  <a:srgbClr val="000000"/>
                </a:solidFill>
                <a:ea typeface="MS Gothic" pitchFamily="49" charset="-128"/>
              </a:rPr>
              <a:t>/etc/pam.d/common-password – password policies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Times New Roman" pitchFamily="16" charset="0"/>
              <a:buChar char="–"/>
            </a:pPr>
            <a:r>
              <a:rPr lang="en-GB" altLang="en-US" i="1">
                <a:solidFill>
                  <a:srgbClr val="000000"/>
                </a:solidFill>
                <a:ea typeface="MS Gothic" pitchFamily="49" charset="-128"/>
              </a:rPr>
              <a:t>chage</a:t>
            </a:r>
            <a:r>
              <a:rPr lang="en-GB" altLang="en-US">
                <a:solidFill>
                  <a:srgbClr val="000000"/>
                </a:solidFill>
                <a:ea typeface="MS Gothic" pitchFamily="49" charset="-128"/>
              </a:rPr>
              <a:t> command - used to view/set password expiration options of individual users</a:t>
            </a:r>
          </a:p>
        </p:txBody>
      </p:sp>
    </p:spTree>
    <p:extLst>
      <p:ext uri="{BB962C8B-B14F-4D97-AF65-F5344CB8AC3E}">
        <p14:creationId xmlns:p14="http://schemas.microsoft.com/office/powerpoint/2010/main" val="8637859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Wingdings 2"/>
              </a:rPr>
              <a:t>Manage User Accounts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81099"/>
            <a:ext cx="6248400" cy="5603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762000" y="3982914"/>
            <a:ext cx="762000" cy="360486"/>
          </a:xfrm>
          <a:prstGeom prst="rightArrow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74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9pPr>
          </a:lstStyle>
          <a:p>
            <a:pPr algn="ctr"/>
            <a:r>
              <a:rPr lang="en-US" altLang="en-US" sz="4400">
                <a:solidFill>
                  <a:srgbClr val="000000"/>
                </a:solidFill>
                <a:ea typeface="MS Gothic" pitchFamily="49" charset="-128"/>
              </a:rPr>
              <a:t>Logging</a:t>
            </a: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685800" y="18288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1pPr>
            <a:lvl2pPr marL="741363" indent="-2841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9pPr>
          </a:lstStyle>
          <a:p>
            <a:pPr>
              <a:spcBef>
                <a:spcPts val="600"/>
              </a:spcBef>
              <a:buFont typeface="Times New Roman" pitchFamily="16" charset="0"/>
              <a:buChar char="•"/>
            </a:pPr>
            <a:r>
              <a:rPr lang="en-US" altLang="en-US">
                <a:solidFill>
                  <a:srgbClr val="000000"/>
                </a:solidFill>
                <a:ea typeface="MS Gothic" pitchFamily="49" charset="-128"/>
              </a:rPr>
              <a:t>Most log files are text files located in /var/log:</a:t>
            </a:r>
          </a:p>
          <a:p>
            <a:pPr lvl="1">
              <a:spcBef>
                <a:spcPts val="600"/>
              </a:spcBef>
              <a:buFont typeface="Times New Roman" pitchFamily="16" charset="0"/>
              <a:buChar char="–"/>
            </a:pPr>
            <a:r>
              <a:rPr lang="en-US" altLang="en-US">
                <a:solidFill>
                  <a:srgbClr val="000000"/>
                </a:solidFill>
                <a:ea typeface="MS Gothic" pitchFamily="49" charset="-128"/>
              </a:rPr>
              <a:t>auth.log – account log in and log out</a:t>
            </a:r>
          </a:p>
          <a:p>
            <a:pPr lvl="1">
              <a:spcBef>
                <a:spcPts val="600"/>
              </a:spcBef>
              <a:buFont typeface="Times New Roman" pitchFamily="16" charset="0"/>
              <a:buChar char="–"/>
            </a:pPr>
            <a:r>
              <a:rPr lang="en-US" altLang="en-US">
                <a:solidFill>
                  <a:srgbClr val="000000"/>
                </a:solidFill>
                <a:ea typeface="MS Gothic" pitchFamily="49" charset="-128"/>
              </a:rPr>
              <a:t>lastlog – binary file used by </a:t>
            </a:r>
            <a:r>
              <a:rPr lang="en-US" altLang="en-US" i="1">
                <a:solidFill>
                  <a:srgbClr val="000000"/>
                </a:solidFill>
                <a:ea typeface="MS Gothic" pitchFamily="49" charset="-128"/>
              </a:rPr>
              <a:t>lastlog</a:t>
            </a:r>
            <a:r>
              <a:rPr lang="en-US" altLang="en-US">
                <a:solidFill>
                  <a:srgbClr val="000000"/>
                </a:solidFill>
                <a:ea typeface="MS Gothic" pitchFamily="49" charset="-128"/>
              </a:rPr>
              <a:t> program to display most recent log in of all users</a:t>
            </a:r>
          </a:p>
          <a:p>
            <a:pPr lvl="1">
              <a:spcBef>
                <a:spcPts val="600"/>
              </a:spcBef>
              <a:buFont typeface="Times New Roman" pitchFamily="16" charset="0"/>
              <a:buChar char="–"/>
            </a:pPr>
            <a:r>
              <a:rPr lang="en-US" altLang="en-US">
                <a:solidFill>
                  <a:srgbClr val="000000"/>
                </a:solidFill>
                <a:ea typeface="MS Gothic" pitchFamily="49" charset="-128"/>
              </a:rPr>
              <a:t>wtmp – binary file used by </a:t>
            </a:r>
            <a:r>
              <a:rPr lang="en-US" altLang="en-US" i="1">
                <a:solidFill>
                  <a:srgbClr val="000000"/>
                </a:solidFill>
                <a:ea typeface="MS Gothic" pitchFamily="49" charset="-128"/>
              </a:rPr>
              <a:t>last</a:t>
            </a:r>
            <a:r>
              <a:rPr lang="en-US" altLang="en-US">
                <a:solidFill>
                  <a:srgbClr val="000000"/>
                </a:solidFill>
                <a:ea typeface="MS Gothic" pitchFamily="49" charset="-128"/>
              </a:rPr>
              <a:t> program to display listing of last users logged in</a:t>
            </a:r>
          </a:p>
          <a:p>
            <a:pPr lvl="1">
              <a:spcBef>
                <a:spcPts val="600"/>
              </a:spcBef>
              <a:buFont typeface="Times New Roman" pitchFamily="16" charset="0"/>
              <a:buChar char="–"/>
            </a:pPr>
            <a:r>
              <a:rPr lang="en-US" altLang="en-US">
                <a:solidFill>
                  <a:srgbClr val="000000"/>
                </a:solidFill>
                <a:ea typeface="MS Gothic" pitchFamily="49" charset="-128"/>
              </a:rPr>
              <a:t>Certain applications also store their logs in subdirectories in /var/log:</a:t>
            </a:r>
          </a:p>
          <a:p>
            <a:pPr lvl="2">
              <a:spcBef>
                <a:spcPts val="600"/>
              </a:spcBef>
              <a:buFont typeface="Times New Roman" pitchFamily="16" charset="0"/>
              <a:buChar char="•"/>
            </a:pPr>
            <a:r>
              <a:rPr lang="en-US" altLang="en-US">
                <a:solidFill>
                  <a:srgbClr val="000000"/>
                </a:solidFill>
                <a:ea typeface="MS Gothic" pitchFamily="49" charset="-128"/>
              </a:rPr>
              <a:t>Apache, mysql, etc.</a:t>
            </a:r>
          </a:p>
        </p:txBody>
      </p:sp>
    </p:spTree>
    <p:extLst>
      <p:ext uri="{BB962C8B-B14F-4D97-AF65-F5344CB8AC3E}">
        <p14:creationId xmlns:p14="http://schemas.microsoft.com/office/powerpoint/2010/main" val="35286669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9pPr>
          </a:lstStyle>
          <a:p>
            <a:pPr algn="ctr"/>
            <a:r>
              <a:rPr lang="en-US" altLang="en-US" sz="4400">
                <a:solidFill>
                  <a:srgbClr val="000000"/>
                </a:solidFill>
                <a:ea typeface="MS Gothic" pitchFamily="49" charset="-128"/>
              </a:rPr>
              <a:t>Reviewing Logs</a:t>
            </a:r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685800" y="1981200"/>
            <a:ext cx="7772400" cy="484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1pPr>
            <a:lvl2pPr marL="739775" indent="-2825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9pPr>
          </a:lstStyle>
          <a:p>
            <a:pPr>
              <a:spcBef>
                <a:spcPts val="800"/>
              </a:spcBef>
              <a:buFont typeface="Times New Roman" pitchFamily="16" charset="0"/>
              <a:buChar char="•"/>
            </a:pPr>
            <a:r>
              <a:rPr lang="en-US" altLang="en-US" sz="3200">
                <a:solidFill>
                  <a:srgbClr val="000000"/>
                </a:solidFill>
                <a:ea typeface="MS Gothic" pitchFamily="49" charset="-128"/>
              </a:rPr>
              <a:t>Manually inspect log files</a:t>
            </a:r>
          </a:p>
          <a:p>
            <a:pPr lvl="1">
              <a:spcBef>
                <a:spcPts val="700"/>
              </a:spcBef>
              <a:buFont typeface="Times New Roman" pitchFamily="16" charset="0"/>
              <a:buChar char="–"/>
            </a:pPr>
            <a:r>
              <a:rPr lang="en-US" altLang="en-US" sz="2800">
                <a:solidFill>
                  <a:srgbClr val="000000"/>
                </a:solidFill>
                <a:ea typeface="MS Gothic" pitchFamily="49" charset="-128"/>
              </a:rPr>
              <a:t>System Log Viewer GUI</a:t>
            </a:r>
          </a:p>
          <a:p>
            <a:pPr>
              <a:spcBef>
                <a:spcPts val="800"/>
              </a:spcBef>
              <a:buFont typeface="Times New Roman" pitchFamily="16" charset="0"/>
              <a:buChar char="•"/>
            </a:pPr>
            <a:r>
              <a:rPr lang="en-US" altLang="en-US" sz="3200">
                <a:solidFill>
                  <a:srgbClr val="000000"/>
                </a:solidFill>
                <a:ea typeface="MS Gothic" pitchFamily="49" charset="-128"/>
              </a:rPr>
              <a:t>Automated tools:</a:t>
            </a:r>
          </a:p>
          <a:p>
            <a:pPr lvl="1">
              <a:spcBef>
                <a:spcPts val="700"/>
              </a:spcBef>
              <a:buFont typeface="Times New Roman" pitchFamily="16" charset="0"/>
              <a:buChar char="–"/>
            </a:pPr>
            <a:r>
              <a:rPr lang="en-US" altLang="en-US" sz="2800">
                <a:solidFill>
                  <a:srgbClr val="000000"/>
                </a:solidFill>
                <a:ea typeface="MS Gothic" pitchFamily="49" charset="-128"/>
              </a:rPr>
              <a:t>Logwatch </a:t>
            </a:r>
          </a:p>
          <a:p>
            <a:pPr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000000"/>
                </a:solidFill>
                <a:ea typeface="MS Gothic" pitchFamily="49" charset="-128"/>
              </a:rPr>
              <a:t>		http://www.logwatch.org</a:t>
            </a:r>
          </a:p>
          <a:p>
            <a:pPr lvl="1">
              <a:spcBef>
                <a:spcPts val="600"/>
              </a:spcBef>
              <a:buSzPct val="45000"/>
              <a:buFont typeface="Wingdings" charset="2"/>
              <a:buChar char=""/>
            </a:pPr>
            <a:r>
              <a:rPr lang="en-US" altLang="en-US" sz="2800">
                <a:solidFill>
                  <a:srgbClr val="000000"/>
                </a:solidFill>
                <a:ea typeface="MS Gothic" pitchFamily="49" charset="-128"/>
              </a:rPr>
              <a:t>Logcheck/Logsentry</a:t>
            </a:r>
            <a:r>
              <a:rPr lang="en-US" altLang="en-US" sz="3200">
                <a:solidFill>
                  <a:srgbClr val="000000"/>
                </a:solidFill>
                <a:ea typeface="MS Gothic" pitchFamily="49" charset="-128"/>
              </a:rPr>
              <a:t>	http://sourceforge.net/projects/sentrytools/</a:t>
            </a:r>
          </a:p>
          <a:p>
            <a:pPr lvl="1">
              <a:spcBef>
                <a:spcPts val="700"/>
              </a:spcBef>
              <a:buFont typeface="Times New Roman" pitchFamily="16" charset="0"/>
              <a:buChar char="–"/>
            </a:pPr>
            <a:r>
              <a:rPr lang="en-US" altLang="en-US" sz="2800">
                <a:solidFill>
                  <a:srgbClr val="000000"/>
                </a:solidFill>
                <a:ea typeface="MS Gothic" pitchFamily="49" charset="-128"/>
              </a:rPr>
              <a:t>Others…</a:t>
            </a:r>
          </a:p>
        </p:txBody>
      </p:sp>
    </p:spTree>
    <p:extLst>
      <p:ext uri="{BB962C8B-B14F-4D97-AF65-F5344CB8AC3E}">
        <p14:creationId xmlns:p14="http://schemas.microsoft.com/office/powerpoint/2010/main" val="7496986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9pPr>
          </a:lstStyle>
          <a:p>
            <a:pPr algn="ctr"/>
            <a:r>
              <a:rPr lang="en-US" altLang="en-US" sz="4400">
                <a:solidFill>
                  <a:srgbClr val="000000"/>
                </a:solidFill>
                <a:ea typeface="MS Gothic" pitchFamily="49" charset="-128"/>
              </a:rPr>
              <a:t>Services</a:t>
            </a:r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1pPr>
            <a:lvl2pPr marL="741363" indent="-2841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9pPr>
          </a:lstStyle>
          <a:p>
            <a:pPr>
              <a:spcBef>
                <a:spcPts val="700"/>
              </a:spcBef>
              <a:buFont typeface="Times New Roman" pitchFamily="16" charset="0"/>
              <a:buChar char="•"/>
            </a:pPr>
            <a:r>
              <a:rPr lang="en-US" altLang="en-US" sz="2800">
                <a:solidFill>
                  <a:srgbClr val="000000"/>
                </a:solidFill>
                <a:ea typeface="MS Gothic" pitchFamily="49" charset="-128"/>
              </a:rPr>
              <a:t>Delete/disable unnecessary services and programs</a:t>
            </a:r>
          </a:p>
          <a:p>
            <a:pPr lvl="1">
              <a:spcBef>
                <a:spcPts val="500"/>
              </a:spcBef>
              <a:buFont typeface="Times New Roman" pitchFamily="16" charset="0"/>
              <a:buChar char="–"/>
            </a:pPr>
            <a:r>
              <a:rPr lang="en-GB" altLang="en-US">
                <a:solidFill>
                  <a:srgbClr val="000000"/>
                </a:solidFill>
                <a:ea typeface="MS Gothic" pitchFamily="49" charset="-128"/>
              </a:rPr>
              <a:t>The services GUI</a:t>
            </a:r>
          </a:p>
          <a:p>
            <a:pPr lvl="1">
              <a:spcBef>
                <a:spcPts val="600"/>
              </a:spcBef>
              <a:buFont typeface="Times New Roman" pitchFamily="16" charset="0"/>
              <a:buChar char="–"/>
            </a:pPr>
            <a:r>
              <a:rPr lang="en-GB" altLang="en-US">
                <a:solidFill>
                  <a:srgbClr val="000000"/>
                </a:solidFill>
                <a:ea typeface="MS Gothic" pitchFamily="49" charset="-128"/>
              </a:rPr>
              <a:t>Starting/stopping of all services is controlled by scripts in /etc/rcX.d (where X is a run level 0-6)</a:t>
            </a:r>
          </a:p>
          <a:p>
            <a:pPr lvl="1">
              <a:spcBef>
                <a:spcPts val="600"/>
              </a:spcBef>
              <a:buFont typeface="Times New Roman" pitchFamily="16" charset="0"/>
              <a:buChar char="–"/>
            </a:pPr>
            <a:r>
              <a:rPr lang="en-GB" altLang="en-US">
                <a:solidFill>
                  <a:srgbClr val="000000"/>
                </a:solidFill>
                <a:ea typeface="MS Gothic" pitchFamily="49" charset="-128"/>
              </a:rPr>
              <a:t>Use </a:t>
            </a:r>
            <a:r>
              <a:rPr lang="en-GB" altLang="en-US" i="1">
                <a:solidFill>
                  <a:srgbClr val="000000"/>
                </a:solidFill>
                <a:ea typeface="MS Gothic" pitchFamily="49" charset="-128"/>
              </a:rPr>
              <a:t>invoke-rc.d</a:t>
            </a:r>
            <a:r>
              <a:rPr lang="en-GB" altLang="en-US">
                <a:solidFill>
                  <a:srgbClr val="000000"/>
                </a:solidFill>
                <a:ea typeface="MS Gothic" pitchFamily="49" charset="-128"/>
              </a:rPr>
              <a:t> program to start/stop services immediately</a:t>
            </a:r>
          </a:p>
          <a:p>
            <a:pPr lvl="2">
              <a:spcBef>
                <a:spcPts val="600"/>
              </a:spcBef>
              <a:buFont typeface="Times New Roman" pitchFamily="16" charset="0"/>
              <a:buChar char="•"/>
            </a:pPr>
            <a:r>
              <a:rPr lang="en-GB" altLang="en-US">
                <a:solidFill>
                  <a:srgbClr val="000000"/>
                </a:solidFill>
                <a:ea typeface="MS Gothic" pitchFamily="49" charset="-128"/>
              </a:rPr>
              <a:t>sudo invoke-rc.d apache2 stop</a:t>
            </a:r>
          </a:p>
          <a:p>
            <a:pPr lvl="1">
              <a:spcBef>
                <a:spcPts val="600"/>
              </a:spcBef>
              <a:buFont typeface="Times New Roman" pitchFamily="16" charset="0"/>
              <a:buChar char="–"/>
            </a:pPr>
            <a:r>
              <a:rPr lang="en-GB" altLang="en-US">
                <a:solidFill>
                  <a:srgbClr val="000000"/>
                </a:solidFill>
                <a:ea typeface="MS Gothic" pitchFamily="49" charset="-128"/>
              </a:rPr>
              <a:t>Use </a:t>
            </a:r>
            <a:r>
              <a:rPr lang="en-GB" altLang="en-US" i="1">
                <a:solidFill>
                  <a:srgbClr val="000000"/>
                </a:solidFill>
                <a:ea typeface="MS Gothic" pitchFamily="49" charset="-128"/>
              </a:rPr>
              <a:t>update-rc.d</a:t>
            </a:r>
            <a:r>
              <a:rPr lang="en-GB" altLang="en-US">
                <a:solidFill>
                  <a:srgbClr val="000000"/>
                </a:solidFill>
                <a:ea typeface="MS Gothic" pitchFamily="49" charset="-128"/>
              </a:rPr>
              <a:t> program to enable/disable a service at boot time</a:t>
            </a:r>
          </a:p>
        </p:txBody>
      </p:sp>
    </p:spTree>
    <p:extLst>
      <p:ext uri="{BB962C8B-B14F-4D97-AF65-F5344CB8AC3E}">
        <p14:creationId xmlns:p14="http://schemas.microsoft.com/office/powerpoint/2010/main" val="15192783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671513" y="568325"/>
            <a:ext cx="780732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9pPr>
          </a:lstStyle>
          <a:p>
            <a:pPr algn="ctr"/>
            <a:r>
              <a:rPr lang="en-GB" altLang="en-US" sz="4400">
                <a:solidFill>
                  <a:srgbClr val="000000"/>
                </a:solidFill>
                <a:ea typeface="MS Gothic" pitchFamily="49" charset="-128"/>
              </a:rPr>
              <a:t>Services (cont)</a:t>
            </a:r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671513" y="1906588"/>
            <a:ext cx="7807325" cy="458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1pPr>
            <a:lvl2pPr marL="739775" indent="-2825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9pPr>
          </a:lstStyle>
          <a:p>
            <a:pPr>
              <a:spcBef>
                <a:spcPts val="700"/>
              </a:spcBef>
              <a:buFont typeface="Times New Roman" pitchFamily="16" charset="0"/>
              <a:buChar char="•"/>
            </a:pPr>
            <a:r>
              <a:rPr lang="en-US" altLang="en-US" sz="2800">
                <a:solidFill>
                  <a:srgbClr val="000000"/>
                </a:solidFill>
                <a:ea typeface="MS Gothic" pitchFamily="49" charset="-128"/>
              </a:rPr>
              <a:t>Secure all necessary services</a:t>
            </a:r>
          </a:p>
          <a:p>
            <a:pPr>
              <a:spcBef>
                <a:spcPts val="700"/>
              </a:spcBef>
              <a:buFont typeface="Times New Roman" pitchFamily="16" charset="0"/>
              <a:buChar char="•"/>
            </a:pPr>
            <a:r>
              <a:rPr lang="en-US" altLang="en-US" sz="2800">
                <a:solidFill>
                  <a:srgbClr val="000000"/>
                </a:solidFill>
                <a:ea typeface="MS Gothic" pitchFamily="49" charset="-128"/>
              </a:rPr>
              <a:t>Don’t install untrusted software</a:t>
            </a:r>
          </a:p>
          <a:p>
            <a:pPr lvl="1">
              <a:spcBef>
                <a:spcPts val="600"/>
              </a:spcBef>
              <a:buFont typeface="Times New Roman" pitchFamily="16" charset="0"/>
              <a:buChar char="–"/>
            </a:pPr>
            <a:r>
              <a:rPr lang="en-US" altLang="en-US">
                <a:solidFill>
                  <a:srgbClr val="000000"/>
                </a:solidFill>
                <a:ea typeface="MS Gothic" pitchFamily="49" charset="-128"/>
              </a:rPr>
              <a:t>Consider the source</a:t>
            </a:r>
          </a:p>
          <a:p>
            <a:pPr lvl="1">
              <a:spcBef>
                <a:spcPts val="600"/>
              </a:spcBef>
              <a:buFont typeface="Times New Roman" pitchFamily="16" charset="0"/>
              <a:buChar char="–"/>
            </a:pPr>
            <a:r>
              <a:rPr lang="en-US" altLang="en-US">
                <a:solidFill>
                  <a:srgbClr val="000000"/>
                </a:solidFill>
                <a:ea typeface="MS Gothic" pitchFamily="49" charset="-128"/>
              </a:rPr>
              <a:t>Consider the signature</a:t>
            </a:r>
          </a:p>
        </p:txBody>
      </p:sp>
    </p:spTree>
    <p:extLst>
      <p:ext uri="{BB962C8B-B14F-4D97-AF65-F5344CB8AC3E}">
        <p14:creationId xmlns:p14="http://schemas.microsoft.com/office/powerpoint/2010/main" val="39724447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9pPr>
          </a:lstStyle>
          <a:p>
            <a:pPr algn="ctr"/>
            <a:r>
              <a:rPr lang="en-US" altLang="en-US" sz="4400">
                <a:solidFill>
                  <a:srgbClr val="000000"/>
                </a:solidFill>
                <a:ea typeface="MS Gothic" pitchFamily="49" charset="-128"/>
              </a:rPr>
              <a:t>Host-based Firewall</a:t>
            </a:r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685800" y="1981200"/>
            <a:ext cx="777240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1pPr>
            <a:lvl2pPr marL="739775" indent="-2825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9pPr>
          </a:lstStyle>
          <a:p>
            <a:pPr>
              <a:spcBef>
                <a:spcPts val="600"/>
              </a:spcBef>
              <a:buFont typeface="Times New Roman" pitchFamily="16" charset="0"/>
              <a:buChar char="•"/>
            </a:pPr>
            <a:r>
              <a:rPr lang="en-US" altLang="en-US">
                <a:solidFill>
                  <a:srgbClr val="000000"/>
                </a:solidFill>
                <a:ea typeface="MS Gothic" pitchFamily="49" charset="-128"/>
              </a:rPr>
              <a:t> Uncomplicated Firewall (ufw) – firewall configuration utility</a:t>
            </a:r>
          </a:p>
          <a:p>
            <a:pPr lvl="1">
              <a:spcBef>
                <a:spcPts val="600"/>
              </a:spcBef>
              <a:buFont typeface="Times New Roman" pitchFamily="16" charset="0"/>
              <a:buChar char="–"/>
            </a:pPr>
            <a:r>
              <a:rPr lang="en-GB" altLang="en-US">
                <a:solidFill>
                  <a:srgbClr val="000000"/>
                </a:solidFill>
                <a:ea typeface="MS Gothic" pitchFamily="49" charset="-128"/>
              </a:rPr>
              <a:t>$ sudo ufw allow ssh/tcp</a:t>
            </a:r>
          </a:p>
          <a:p>
            <a:pPr lvl="1">
              <a:spcBef>
                <a:spcPts val="600"/>
              </a:spcBef>
              <a:buFont typeface="Times New Roman" pitchFamily="16" charset="0"/>
              <a:buChar char="–"/>
            </a:pPr>
            <a:r>
              <a:rPr lang="en-GB" altLang="en-US">
                <a:solidFill>
                  <a:srgbClr val="000000"/>
                </a:solidFill>
                <a:ea typeface="MS Gothic" pitchFamily="49" charset="-128"/>
              </a:rPr>
              <a:t>$ sudo ufw logging on</a:t>
            </a:r>
          </a:p>
          <a:p>
            <a:pPr lvl="1">
              <a:spcBef>
                <a:spcPts val="600"/>
              </a:spcBef>
              <a:buFont typeface="Times New Roman" pitchFamily="16" charset="0"/>
              <a:buChar char="–"/>
            </a:pPr>
            <a:r>
              <a:rPr lang="en-GB" altLang="en-US">
                <a:solidFill>
                  <a:srgbClr val="000000"/>
                </a:solidFill>
                <a:ea typeface="MS Gothic" pitchFamily="49" charset="-128"/>
              </a:rPr>
              <a:t>$ sudo ufw enable</a:t>
            </a:r>
          </a:p>
          <a:p>
            <a:pPr lvl="1">
              <a:spcBef>
                <a:spcPts val="600"/>
              </a:spcBef>
              <a:buFont typeface="Times New Roman" pitchFamily="16" charset="0"/>
              <a:buChar char="–"/>
            </a:pPr>
            <a:r>
              <a:rPr lang="en-GB" altLang="en-US">
                <a:solidFill>
                  <a:srgbClr val="000000"/>
                </a:solidFill>
                <a:ea typeface="MS Gothic" pitchFamily="49" charset="-128"/>
              </a:rPr>
              <a:t>$ sudo ufw status</a:t>
            </a:r>
          </a:p>
          <a:p>
            <a:pPr>
              <a:spcBef>
                <a:spcPts val="600"/>
              </a:spcBef>
              <a:buFont typeface="Times New Roman" pitchFamily="16" charset="0"/>
              <a:buChar char="•"/>
            </a:pPr>
            <a:r>
              <a:rPr lang="en-GB" altLang="en-US">
                <a:solidFill>
                  <a:srgbClr val="000000"/>
                </a:solidFill>
                <a:ea typeface="MS Gothic" pitchFamily="49" charset="-128"/>
              </a:rPr>
              <a:t> Rules and configuration stored in /etc/ufw</a:t>
            </a:r>
          </a:p>
        </p:txBody>
      </p:sp>
    </p:spTree>
    <p:extLst>
      <p:ext uri="{BB962C8B-B14F-4D97-AF65-F5344CB8AC3E}">
        <p14:creationId xmlns:p14="http://schemas.microsoft.com/office/powerpoint/2010/main" val="19475892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9pPr>
          </a:lstStyle>
          <a:p>
            <a:pPr algn="ctr"/>
            <a:r>
              <a:rPr lang="en-US" altLang="en-US" sz="4400">
                <a:solidFill>
                  <a:srgbClr val="000000"/>
                </a:solidFill>
                <a:ea typeface="MS Gothic" pitchFamily="49" charset="-128"/>
              </a:rPr>
              <a:t>Firewall (cont)</a:t>
            </a: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685800" y="1981200"/>
            <a:ext cx="7772400" cy="491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1pPr>
            <a:lvl2pPr marL="739775" indent="-2825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9pPr>
          </a:lstStyle>
          <a:p>
            <a:pPr>
              <a:spcBef>
                <a:spcPts val="800"/>
              </a:spcBef>
              <a:buFont typeface="Times New Roman" pitchFamily="16" charset="0"/>
              <a:buChar char="•"/>
            </a:pPr>
            <a:r>
              <a:rPr lang="en-US" altLang="en-US" sz="3200">
                <a:solidFill>
                  <a:srgbClr val="000000"/>
                </a:solidFill>
                <a:ea typeface="MS Gothic" pitchFamily="49" charset="-128"/>
              </a:rPr>
              <a:t>Block all unnecessary/unauthorized traffic</a:t>
            </a:r>
          </a:p>
          <a:p>
            <a:pPr>
              <a:spcBef>
                <a:spcPts val="800"/>
              </a:spcBef>
              <a:buFont typeface="Times New Roman" pitchFamily="16" charset="0"/>
              <a:buChar char="•"/>
            </a:pPr>
            <a:r>
              <a:rPr lang="en-US" altLang="en-US" sz="3200">
                <a:solidFill>
                  <a:srgbClr val="000000"/>
                </a:solidFill>
                <a:ea typeface="MS Gothic" pitchFamily="49" charset="-128"/>
              </a:rPr>
              <a:t>Allow traffic to necessary services</a:t>
            </a:r>
          </a:p>
          <a:p>
            <a:pPr>
              <a:spcBef>
                <a:spcPts val="800"/>
              </a:spcBef>
              <a:buFont typeface="Times New Roman" pitchFamily="16" charset="0"/>
              <a:buChar char="•"/>
            </a:pPr>
            <a:r>
              <a:rPr lang="en-US" altLang="en-US" sz="3200">
                <a:solidFill>
                  <a:srgbClr val="000000"/>
                </a:solidFill>
                <a:ea typeface="MS Gothic" pitchFamily="49" charset="-128"/>
              </a:rPr>
              <a:t>Other network security options:</a:t>
            </a:r>
          </a:p>
          <a:p>
            <a:pPr lvl="1">
              <a:spcBef>
                <a:spcPts val="700"/>
              </a:spcBef>
              <a:buFont typeface="Times New Roman" pitchFamily="16" charset="0"/>
              <a:buChar char="–"/>
            </a:pPr>
            <a:r>
              <a:rPr lang="en-US" altLang="en-US" sz="2800">
                <a:solidFill>
                  <a:srgbClr val="000000"/>
                </a:solidFill>
                <a:ea typeface="MS Gothic" pitchFamily="49" charset="-128"/>
              </a:rPr>
              <a:t>TCP Wrappers – network access control list</a:t>
            </a:r>
          </a:p>
          <a:p>
            <a:pPr lvl="1">
              <a:spcBef>
                <a:spcPts val="700"/>
              </a:spcBef>
              <a:buFont typeface="Times New Roman" pitchFamily="16" charset="0"/>
              <a:buChar char="–"/>
            </a:pPr>
            <a:r>
              <a:rPr lang="en-US" altLang="en-US" sz="2800">
                <a:solidFill>
                  <a:srgbClr val="000000"/>
                </a:solidFill>
                <a:ea typeface="MS Gothic" pitchFamily="49" charset="-128"/>
              </a:rPr>
              <a:t>PortSentry – protect against port scans</a:t>
            </a:r>
          </a:p>
          <a:p>
            <a:pPr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000000"/>
                </a:solidFill>
                <a:ea typeface="MS Gothic" pitchFamily="49" charset="-128"/>
              </a:rPr>
              <a:t>http://sourceforge.net/projects/sentrytools/</a:t>
            </a:r>
          </a:p>
          <a:p>
            <a:pPr lvl="1">
              <a:spcBef>
                <a:spcPts val="700"/>
              </a:spcBef>
              <a:buFont typeface="Times New Roman" pitchFamily="16" charset="0"/>
              <a:buChar char="–"/>
            </a:pPr>
            <a:r>
              <a:rPr lang="en-US" altLang="en-US" sz="2800">
                <a:solidFill>
                  <a:srgbClr val="000000"/>
                </a:solidFill>
                <a:ea typeface="MS Gothic" pitchFamily="49" charset="-128"/>
              </a:rPr>
              <a:t>Port scan attack detector (psad)</a:t>
            </a:r>
          </a:p>
          <a:p>
            <a:pPr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000000"/>
                </a:solidFill>
                <a:ea typeface="MS Gothic" pitchFamily="49" charset="-128"/>
              </a:rPr>
              <a:t>http://www.cipherdyne.org/psad/</a:t>
            </a:r>
          </a:p>
        </p:txBody>
      </p:sp>
    </p:spTree>
    <p:extLst>
      <p:ext uri="{BB962C8B-B14F-4D97-AF65-F5344CB8AC3E}">
        <p14:creationId xmlns:p14="http://schemas.microsoft.com/office/powerpoint/2010/main" val="25898674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671513" y="568325"/>
            <a:ext cx="78041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9pPr>
          </a:lstStyle>
          <a:p>
            <a:pPr algn="ctr"/>
            <a:r>
              <a:rPr lang="en-GB" altLang="en-US" sz="4400">
                <a:solidFill>
                  <a:srgbClr val="000000"/>
                </a:solidFill>
                <a:ea typeface="MS Gothic" pitchFamily="49" charset="-128"/>
              </a:rPr>
              <a:t>Malicious Software Defence</a:t>
            </a: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671513" y="1906588"/>
            <a:ext cx="7804150" cy="491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681038" indent="-6794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9pPr>
          </a:lstStyle>
          <a:p>
            <a:pPr>
              <a:spcBef>
                <a:spcPts val="600"/>
              </a:spcBef>
            </a:pPr>
            <a:endParaRPr lang="en-GB" altLang="en-US">
              <a:solidFill>
                <a:srgbClr val="000000"/>
              </a:solidFill>
              <a:ea typeface="MS Gothic" pitchFamily="49" charset="-128"/>
            </a:endParaRPr>
          </a:p>
          <a:p>
            <a:pPr>
              <a:buSzPct val="45000"/>
              <a:buFont typeface="Wingdings" charset="2"/>
              <a:buChar char=""/>
            </a:pPr>
            <a:r>
              <a:rPr lang="en-US" altLang="en-US">
                <a:solidFill>
                  <a:srgbClr val="000000"/>
                </a:solidFill>
                <a:ea typeface="MS Gothic" pitchFamily="49" charset="-128"/>
              </a:rPr>
              <a:t>   Clam (</a:t>
            </a:r>
            <a:r>
              <a:rPr lang="en-GB" altLang="en-US">
                <a:solidFill>
                  <a:srgbClr val="000000"/>
                </a:solidFill>
                <a:ea typeface="MS Gothic" pitchFamily="49" charset="-128"/>
              </a:rPr>
              <a:t>http://www.clamav.net/lang/en/download/packages/packages-linux/</a:t>
            </a:r>
            <a:r>
              <a:rPr lang="en-US" altLang="en-US">
                <a:solidFill>
                  <a:srgbClr val="000000"/>
                </a:solidFill>
                <a:ea typeface="MS Gothic" pitchFamily="49" charset="-128"/>
              </a:rPr>
              <a:t>)</a:t>
            </a:r>
          </a:p>
          <a:p>
            <a:pPr>
              <a:spcBef>
                <a:spcPts val="600"/>
              </a:spcBef>
              <a:buFont typeface="Times New Roman" pitchFamily="16" charset="0"/>
              <a:buChar char="•"/>
            </a:pPr>
            <a:r>
              <a:rPr lang="en-US" altLang="en-US">
                <a:solidFill>
                  <a:srgbClr val="000000"/>
                </a:solidFill>
                <a:ea typeface="MS Gothic" pitchFamily="49" charset="-128"/>
              </a:rPr>
              <a:t>Avast! (http://www.avast.com/linux-home-edition)</a:t>
            </a:r>
          </a:p>
          <a:p>
            <a:pPr>
              <a:spcBef>
                <a:spcPts val="600"/>
              </a:spcBef>
              <a:buFont typeface="Times New Roman" pitchFamily="16" charset="0"/>
              <a:buChar char="•"/>
            </a:pPr>
            <a:r>
              <a:rPr lang="en-US" altLang="en-US">
                <a:solidFill>
                  <a:srgbClr val="000000"/>
                </a:solidFill>
                <a:ea typeface="MS Gothic" pitchFamily="49" charset="-128"/>
              </a:rPr>
              <a:t>AVG (http://free.avg.com/in-en/download.prd-alf)</a:t>
            </a:r>
          </a:p>
          <a:p>
            <a:pPr>
              <a:buFont typeface="Times New Roman" pitchFamily="16" charset="0"/>
              <a:buChar char="•"/>
            </a:pPr>
            <a:r>
              <a:rPr lang="en-GB" altLang="en-US">
                <a:solidFill>
                  <a:srgbClr val="000000"/>
                </a:solidFill>
                <a:ea typeface="MS Gothic" pitchFamily="49" charset="-128"/>
              </a:rPr>
              <a:t>   Chkrootkit (http://www.chkrootkit.org/)</a:t>
            </a:r>
          </a:p>
        </p:txBody>
      </p:sp>
    </p:spTree>
    <p:extLst>
      <p:ext uri="{BB962C8B-B14F-4D97-AF65-F5344CB8AC3E}">
        <p14:creationId xmlns:p14="http://schemas.microsoft.com/office/powerpoint/2010/main" val="30768306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671513" y="568325"/>
            <a:ext cx="78041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9pPr>
          </a:lstStyle>
          <a:p>
            <a:pPr algn="ctr"/>
            <a:r>
              <a:rPr lang="en-GB" altLang="en-US" sz="4400">
                <a:solidFill>
                  <a:srgbClr val="000000"/>
                </a:solidFill>
                <a:ea typeface="MS Gothic" pitchFamily="49" charset="-128"/>
              </a:rPr>
              <a:t>Mandatory Access Controls</a:t>
            </a: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671513" y="1906588"/>
            <a:ext cx="7804150" cy="459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1pPr>
            <a:lvl2pPr marL="739775" indent="-2825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9pPr>
          </a:lstStyle>
          <a:p>
            <a:pPr>
              <a:spcBef>
                <a:spcPts val="700"/>
              </a:spcBef>
              <a:buFont typeface="Times New Roman" pitchFamily="16" charset="0"/>
              <a:buChar char="•"/>
            </a:pPr>
            <a:r>
              <a:rPr lang="en-GB" altLang="en-US" sz="2800">
                <a:solidFill>
                  <a:srgbClr val="000000"/>
                </a:solidFill>
                <a:ea typeface="MS Gothic" pitchFamily="49" charset="-128"/>
              </a:rPr>
              <a:t>Users (thorough file permissions) can define discretionary access controls (DAC) on files</a:t>
            </a:r>
          </a:p>
          <a:p>
            <a:pPr>
              <a:spcBef>
                <a:spcPts val="700"/>
              </a:spcBef>
              <a:buFont typeface="Times New Roman" pitchFamily="16" charset="0"/>
              <a:buChar char="•"/>
            </a:pPr>
            <a:r>
              <a:rPr lang="en-GB" altLang="en-US" sz="2800">
                <a:solidFill>
                  <a:srgbClr val="000000"/>
                </a:solidFill>
                <a:ea typeface="MS Gothic" pitchFamily="49" charset="-128"/>
              </a:rPr>
              <a:t>Mandatory Access Controls (MAC) are rules enforced by the system regardless of the users’ DAC</a:t>
            </a:r>
          </a:p>
          <a:p>
            <a:pPr>
              <a:spcBef>
                <a:spcPts val="700"/>
              </a:spcBef>
              <a:buFont typeface="Times New Roman" pitchFamily="16" charset="0"/>
              <a:buChar char="•"/>
            </a:pPr>
            <a:r>
              <a:rPr lang="en-GB" altLang="en-US" sz="2800">
                <a:solidFill>
                  <a:srgbClr val="000000"/>
                </a:solidFill>
                <a:ea typeface="MS Gothic" pitchFamily="49" charset="-128"/>
              </a:rPr>
              <a:t>Several On-going Projects:</a:t>
            </a:r>
          </a:p>
          <a:p>
            <a:pPr lvl="1">
              <a:spcBef>
                <a:spcPts val="600"/>
              </a:spcBef>
              <a:buFont typeface="Times New Roman" pitchFamily="16" charset="0"/>
              <a:buChar char="–"/>
            </a:pPr>
            <a:r>
              <a:rPr lang="en-GB" altLang="en-US">
                <a:solidFill>
                  <a:srgbClr val="000000"/>
                </a:solidFill>
                <a:ea typeface="MS Gothic" pitchFamily="49" charset="-128"/>
              </a:rPr>
              <a:t>Security-Enhanced Linux</a:t>
            </a:r>
          </a:p>
          <a:p>
            <a:pPr lvl="1">
              <a:spcBef>
                <a:spcPts val="600"/>
              </a:spcBef>
              <a:buFont typeface="Times New Roman" pitchFamily="16" charset="0"/>
              <a:buChar char="–"/>
            </a:pPr>
            <a:r>
              <a:rPr lang="en-GB" altLang="en-US">
                <a:solidFill>
                  <a:srgbClr val="000000"/>
                </a:solidFill>
                <a:ea typeface="MS Gothic" pitchFamily="49" charset="-128"/>
              </a:rPr>
              <a:t>GRSecurity</a:t>
            </a:r>
          </a:p>
          <a:p>
            <a:pPr lvl="1">
              <a:spcBef>
                <a:spcPts val="600"/>
              </a:spcBef>
              <a:buFont typeface="Times New Roman" pitchFamily="16" charset="0"/>
              <a:buChar char="–"/>
            </a:pPr>
            <a:r>
              <a:rPr lang="en-GB" altLang="en-US">
                <a:solidFill>
                  <a:srgbClr val="000000"/>
                </a:solidFill>
                <a:ea typeface="MS Gothic" pitchFamily="49" charset="-128"/>
              </a:rPr>
              <a:t>Linux Intrusion Detection System</a:t>
            </a:r>
          </a:p>
          <a:p>
            <a:pPr lvl="1">
              <a:spcBef>
                <a:spcPts val="600"/>
              </a:spcBef>
              <a:buFont typeface="Times New Roman" pitchFamily="16" charset="0"/>
              <a:buChar char="–"/>
            </a:pPr>
            <a:r>
              <a:rPr lang="en-GB" altLang="en-US">
                <a:solidFill>
                  <a:srgbClr val="000000"/>
                </a:solidFill>
                <a:ea typeface="MS Gothic" pitchFamily="49" charset="-128"/>
              </a:rPr>
              <a:t>Rule-Set Based Access Control</a:t>
            </a:r>
          </a:p>
        </p:txBody>
      </p:sp>
    </p:spTree>
    <p:extLst>
      <p:ext uri="{BB962C8B-B14F-4D97-AF65-F5344CB8AC3E}">
        <p14:creationId xmlns:p14="http://schemas.microsoft.com/office/powerpoint/2010/main" val="40844547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671513" y="568325"/>
            <a:ext cx="78041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9pPr>
          </a:lstStyle>
          <a:p>
            <a:pPr algn="ctr"/>
            <a:r>
              <a:rPr lang="en-GB" altLang="en-US" sz="4400">
                <a:solidFill>
                  <a:srgbClr val="000000"/>
                </a:solidFill>
                <a:ea typeface="MS Gothic" pitchFamily="49" charset="-128"/>
              </a:rPr>
              <a:t>SELinux</a:t>
            </a:r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671513" y="1906588"/>
            <a:ext cx="7804150" cy="458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9pPr>
          </a:lstStyle>
          <a:p>
            <a:pPr>
              <a:spcBef>
                <a:spcPts val="700"/>
              </a:spcBef>
              <a:buFont typeface="Times New Roman" pitchFamily="16" charset="0"/>
              <a:buChar char="•"/>
            </a:pPr>
            <a:r>
              <a:rPr lang="en-GB" altLang="en-US" sz="2800">
                <a:solidFill>
                  <a:srgbClr val="000000"/>
                </a:solidFill>
                <a:ea typeface="MS Gothic" pitchFamily="49" charset="-128"/>
              </a:rPr>
              <a:t>Project originally developed by National Security Agency to implement Mandatory Access Controls within the Linux Kernel</a:t>
            </a:r>
          </a:p>
          <a:p>
            <a:pPr>
              <a:spcBef>
                <a:spcPts val="700"/>
              </a:spcBef>
              <a:buFont typeface="Times New Roman" pitchFamily="16" charset="0"/>
              <a:buChar char="•"/>
            </a:pPr>
            <a:r>
              <a:rPr lang="en-GB" altLang="en-US" sz="2800">
                <a:solidFill>
                  <a:srgbClr val="000000"/>
                </a:solidFill>
                <a:ea typeface="MS Gothic" pitchFamily="49" charset="-128"/>
              </a:rPr>
              <a:t>Incorporated into 2.6 Linux kernel</a:t>
            </a:r>
          </a:p>
          <a:p>
            <a:pPr>
              <a:spcBef>
                <a:spcPts val="700"/>
              </a:spcBef>
              <a:buFont typeface="Times New Roman" pitchFamily="16" charset="0"/>
              <a:buChar char="•"/>
            </a:pPr>
            <a:r>
              <a:rPr lang="en-GB" altLang="en-US" sz="2800">
                <a:solidFill>
                  <a:srgbClr val="000000"/>
                </a:solidFill>
                <a:ea typeface="MS Gothic" pitchFamily="49" charset="-128"/>
              </a:rPr>
              <a:t>System Checks DAC then MAC policy before granting access to a resource</a:t>
            </a:r>
          </a:p>
          <a:p>
            <a:pPr>
              <a:spcBef>
                <a:spcPts val="700"/>
              </a:spcBef>
              <a:buFont typeface="Times New Roman" pitchFamily="16" charset="0"/>
              <a:buChar char="•"/>
            </a:pPr>
            <a:r>
              <a:rPr lang="en-GB" altLang="en-US" sz="2800">
                <a:solidFill>
                  <a:srgbClr val="000000"/>
                </a:solidFill>
                <a:ea typeface="MS Gothic" pitchFamily="49" charset="-128"/>
              </a:rPr>
              <a:t>Ubuntu supports SELinux (but it is not installed by default)</a:t>
            </a:r>
          </a:p>
        </p:txBody>
      </p:sp>
    </p:spTree>
    <p:extLst>
      <p:ext uri="{BB962C8B-B14F-4D97-AF65-F5344CB8AC3E}">
        <p14:creationId xmlns:p14="http://schemas.microsoft.com/office/powerpoint/2010/main" val="39476034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9pPr>
          </a:lstStyle>
          <a:p>
            <a:pPr algn="ctr"/>
            <a:r>
              <a:rPr lang="en-US" altLang="en-US" sz="4400">
                <a:solidFill>
                  <a:srgbClr val="000000"/>
                </a:solidFill>
                <a:ea typeface="MS Gothic" pitchFamily="49" charset="-128"/>
              </a:rPr>
              <a:t>Bastille Linux (cont)</a:t>
            </a: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1pPr>
            <a:lvl2pPr marL="739775" indent="-2825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9pPr>
          </a:lstStyle>
          <a:p>
            <a:pPr>
              <a:spcBef>
                <a:spcPts val="600"/>
              </a:spcBef>
              <a:buFont typeface="Times New Roman" pitchFamily="16" charset="0"/>
              <a:buChar char="•"/>
            </a:pPr>
            <a:r>
              <a:rPr lang="en-US" altLang="en-US">
                <a:solidFill>
                  <a:srgbClr val="000000"/>
                </a:solidFill>
                <a:ea typeface="MS Gothic" pitchFamily="49" charset="-128"/>
              </a:rPr>
              <a:t>An interactive Linux-hardening tool</a:t>
            </a:r>
          </a:p>
          <a:p>
            <a:pPr>
              <a:spcBef>
                <a:spcPts val="500"/>
              </a:spcBef>
              <a:buClrTx/>
              <a:buSzTx/>
              <a:buFontTx/>
              <a:buNone/>
            </a:pPr>
            <a:endParaRPr lang="en-US" altLang="en-US">
              <a:solidFill>
                <a:srgbClr val="000000"/>
              </a:solidFill>
              <a:ea typeface="MS Gothic" pitchFamily="49" charset="-128"/>
            </a:endParaRPr>
          </a:p>
          <a:p>
            <a:pPr>
              <a:spcBef>
                <a:spcPts val="600"/>
              </a:spcBef>
              <a:buFont typeface="Times New Roman" pitchFamily="16" charset="0"/>
              <a:buChar char="•"/>
            </a:pPr>
            <a:r>
              <a:rPr lang="en-US" altLang="en-US">
                <a:solidFill>
                  <a:srgbClr val="000000"/>
                </a:solidFill>
                <a:ea typeface="MS Gothic" pitchFamily="49" charset="-128"/>
              </a:rPr>
              <a:t>See https://help.ubuntu.com/community/BastilleLinux</a:t>
            </a:r>
          </a:p>
          <a:p>
            <a:pPr>
              <a:spcBef>
                <a:spcPts val="600"/>
              </a:spcBef>
              <a:buFont typeface="Times New Roman" pitchFamily="16" charset="0"/>
              <a:buChar char="•"/>
            </a:pPr>
            <a:r>
              <a:rPr lang="en-US" altLang="en-US">
                <a:solidFill>
                  <a:srgbClr val="000000"/>
                </a:solidFill>
                <a:ea typeface="MS Gothic" pitchFamily="49" charset="-128"/>
              </a:rPr>
              <a:t>Helps check/configure:</a:t>
            </a:r>
          </a:p>
          <a:p>
            <a:pPr lvl="1">
              <a:spcBef>
                <a:spcPts val="500"/>
              </a:spcBef>
              <a:buFont typeface="Times New Roman" pitchFamily="16" charset="0"/>
              <a:buChar char="–"/>
            </a:pPr>
            <a:r>
              <a:rPr lang="en-US" altLang="en-US" sz="2000">
                <a:solidFill>
                  <a:srgbClr val="000000"/>
                </a:solidFill>
                <a:ea typeface="MS Gothic" pitchFamily="49" charset="-128"/>
              </a:rPr>
              <a:t>File permissions</a:t>
            </a:r>
          </a:p>
          <a:p>
            <a:pPr lvl="1">
              <a:spcBef>
                <a:spcPts val="500"/>
              </a:spcBef>
              <a:buFont typeface="Times New Roman" pitchFamily="16" charset="0"/>
              <a:buChar char="–"/>
            </a:pPr>
            <a:r>
              <a:rPr lang="en-US" altLang="en-US" sz="2000">
                <a:solidFill>
                  <a:srgbClr val="000000"/>
                </a:solidFill>
                <a:ea typeface="MS Gothic" pitchFamily="49" charset="-128"/>
              </a:rPr>
              <a:t>Account security</a:t>
            </a:r>
          </a:p>
          <a:p>
            <a:pPr lvl="1">
              <a:spcBef>
                <a:spcPts val="500"/>
              </a:spcBef>
              <a:buFont typeface="Times New Roman" pitchFamily="16" charset="0"/>
              <a:buChar char="–"/>
            </a:pPr>
            <a:r>
              <a:rPr lang="en-US" altLang="en-US" sz="2000">
                <a:solidFill>
                  <a:srgbClr val="000000"/>
                </a:solidFill>
                <a:ea typeface="MS Gothic" pitchFamily="49" charset="-128"/>
              </a:rPr>
              <a:t>System auditing</a:t>
            </a:r>
          </a:p>
          <a:p>
            <a:pPr lvl="1">
              <a:spcBef>
                <a:spcPts val="500"/>
              </a:spcBef>
              <a:buFont typeface="Times New Roman" pitchFamily="16" charset="0"/>
              <a:buChar char="–"/>
            </a:pPr>
            <a:r>
              <a:rPr lang="en-US" altLang="en-US" sz="2000">
                <a:solidFill>
                  <a:srgbClr val="000000"/>
                </a:solidFill>
                <a:ea typeface="MS Gothic" pitchFamily="49" charset="-128"/>
              </a:rPr>
              <a:t>Services</a:t>
            </a:r>
          </a:p>
          <a:p>
            <a:pPr lvl="2">
              <a:spcBef>
                <a:spcPts val="450"/>
              </a:spcBef>
              <a:buFont typeface="Times New Roman" pitchFamily="16" charset="0"/>
              <a:buChar char="•"/>
            </a:pPr>
            <a:r>
              <a:rPr lang="en-US" altLang="en-US" sz="1800">
                <a:solidFill>
                  <a:srgbClr val="000000"/>
                </a:solidFill>
                <a:ea typeface="MS Gothic" pitchFamily="49" charset="-128"/>
              </a:rPr>
              <a:t>Mail server</a:t>
            </a:r>
          </a:p>
          <a:p>
            <a:pPr lvl="2">
              <a:spcBef>
                <a:spcPts val="450"/>
              </a:spcBef>
              <a:buFont typeface="Times New Roman" pitchFamily="16" charset="0"/>
              <a:buChar char="•"/>
            </a:pPr>
            <a:r>
              <a:rPr lang="en-US" altLang="en-US" sz="1800">
                <a:solidFill>
                  <a:srgbClr val="000000"/>
                </a:solidFill>
                <a:ea typeface="MS Gothic" pitchFamily="49" charset="-128"/>
              </a:rPr>
              <a:t>Web server</a:t>
            </a:r>
          </a:p>
          <a:p>
            <a:pPr lvl="2">
              <a:spcBef>
                <a:spcPts val="450"/>
              </a:spcBef>
              <a:buFont typeface="Times New Roman" pitchFamily="16" charset="0"/>
              <a:buChar char="•"/>
            </a:pPr>
            <a:r>
              <a:rPr lang="en-US" altLang="en-US" sz="1800">
                <a:solidFill>
                  <a:srgbClr val="000000"/>
                </a:solidFill>
                <a:ea typeface="MS Gothic" pitchFamily="49" charset="-128"/>
              </a:rPr>
              <a:t>FTP server</a:t>
            </a:r>
          </a:p>
          <a:p>
            <a:pPr lvl="1">
              <a:spcBef>
                <a:spcPts val="500"/>
              </a:spcBef>
              <a:buFont typeface="Times New Roman" pitchFamily="16" charset="0"/>
              <a:buChar char="–"/>
            </a:pPr>
            <a:r>
              <a:rPr lang="en-US" altLang="en-US" sz="2000">
                <a:solidFill>
                  <a:srgbClr val="000000"/>
                </a:solidFill>
                <a:ea typeface="MS Gothic" pitchFamily="49" charset="-128"/>
              </a:rPr>
              <a:t>Firewall</a:t>
            </a:r>
          </a:p>
        </p:txBody>
      </p:sp>
    </p:spTree>
    <p:extLst>
      <p:ext uri="{BB962C8B-B14F-4D97-AF65-F5344CB8AC3E}">
        <p14:creationId xmlns:p14="http://schemas.microsoft.com/office/powerpoint/2010/main" val="32971232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Wingdings 2"/>
              </a:rPr>
              <a:t>Manage User Accounts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99" y="1219200"/>
            <a:ext cx="6707909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own Arrow 2"/>
          <p:cNvSpPr/>
          <p:nvPr/>
        </p:nvSpPr>
        <p:spPr>
          <a:xfrm>
            <a:off x="7543800" y="4419600"/>
            <a:ext cx="609600" cy="1066800"/>
          </a:xfrm>
          <a:prstGeom prst="downArrow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8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9pPr>
          </a:lstStyle>
          <a:p>
            <a:pPr algn="ctr"/>
            <a:r>
              <a:rPr lang="en-US" altLang="en-US" sz="4400">
                <a:solidFill>
                  <a:srgbClr val="000000"/>
                </a:solidFill>
                <a:ea typeface="MS Gothic" pitchFamily="49" charset="-128"/>
              </a:rPr>
              <a:t>Linux Security Guides</a:t>
            </a:r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9pPr>
          </a:lstStyle>
          <a:p>
            <a:pPr>
              <a:spcBef>
                <a:spcPts val="800"/>
              </a:spcBef>
              <a:buFont typeface="Times New Roman" pitchFamily="16" charset="0"/>
              <a:buChar char="•"/>
            </a:pPr>
            <a:r>
              <a:rPr lang="en-US" altLang="en-US" sz="3200">
                <a:solidFill>
                  <a:srgbClr val="000000"/>
                </a:solidFill>
                <a:ea typeface="MS Gothic" pitchFamily="49" charset="-128"/>
              </a:rPr>
              <a:t>Many are available</a:t>
            </a:r>
          </a:p>
          <a:p>
            <a:pPr>
              <a:spcBef>
                <a:spcPts val="800"/>
              </a:spcBef>
              <a:buFont typeface="Times New Roman" pitchFamily="16" charset="0"/>
              <a:buChar char="•"/>
            </a:pPr>
            <a:r>
              <a:rPr lang="en-US" altLang="en-US" sz="3200">
                <a:solidFill>
                  <a:srgbClr val="000000"/>
                </a:solidFill>
                <a:ea typeface="MS Gothic" pitchFamily="49" charset="-128"/>
              </a:rPr>
              <a:t>Ubuntu Community:</a:t>
            </a:r>
          </a:p>
          <a:p>
            <a:pPr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000000"/>
                </a:solidFill>
                <a:ea typeface="MS Gothic" pitchFamily="49" charset="-128"/>
              </a:rPr>
              <a:t>	 </a:t>
            </a:r>
            <a:r>
              <a:rPr lang="en-US" altLang="en-US">
                <a:solidFill>
                  <a:srgbClr val="000000"/>
                </a:solidFill>
                <a:ea typeface="MS Gothic" pitchFamily="49" charset="-128"/>
              </a:rPr>
              <a:t>https://help.ubuntu.com/community/Security</a:t>
            </a:r>
          </a:p>
        </p:txBody>
      </p:sp>
    </p:spTree>
    <p:extLst>
      <p:ext uri="{BB962C8B-B14F-4D97-AF65-F5344CB8AC3E}">
        <p14:creationId xmlns:p14="http://schemas.microsoft.com/office/powerpoint/2010/main" val="4185747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9pPr>
          </a:lstStyle>
          <a:p>
            <a:pPr algn="ctr"/>
            <a:r>
              <a:rPr lang="en-US" altLang="en-US" sz="4400">
                <a:solidFill>
                  <a:srgbClr val="000000"/>
                </a:solidFill>
                <a:ea typeface="MS Gothic" pitchFamily="49" charset="-128"/>
              </a:rPr>
              <a:t>Summary</a:t>
            </a: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685800" y="1981200"/>
            <a:ext cx="7772400" cy="412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1pPr>
            <a:lvl2pPr marL="739775" indent="-2825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mincho" charset="0"/>
                <a:cs typeface="msmincho" charset="0"/>
              </a:defRPr>
            </a:lvl9pPr>
          </a:lstStyle>
          <a:p>
            <a:pPr>
              <a:spcBef>
                <a:spcPts val="700"/>
              </a:spcBef>
              <a:buFont typeface="Times New Roman" pitchFamily="16" charset="0"/>
              <a:buChar char="•"/>
            </a:pPr>
            <a:r>
              <a:rPr lang="en-US" altLang="en-US" sz="2800">
                <a:solidFill>
                  <a:srgbClr val="000000"/>
                </a:solidFill>
                <a:ea typeface="MS Gothic" pitchFamily="49" charset="-128"/>
              </a:rPr>
              <a:t>Best Practices:</a:t>
            </a:r>
          </a:p>
          <a:p>
            <a:pPr lvl="1">
              <a:spcBef>
                <a:spcPts val="600"/>
              </a:spcBef>
              <a:buFont typeface="Times New Roman" pitchFamily="16" charset="0"/>
              <a:buChar char="–"/>
            </a:pPr>
            <a:r>
              <a:rPr lang="en-US" altLang="en-US">
                <a:solidFill>
                  <a:srgbClr val="000000"/>
                </a:solidFill>
                <a:ea typeface="MS Gothic" pitchFamily="49" charset="-128"/>
              </a:rPr>
              <a:t>Patches</a:t>
            </a:r>
          </a:p>
          <a:p>
            <a:pPr lvl="1">
              <a:spcBef>
                <a:spcPts val="600"/>
              </a:spcBef>
              <a:buFont typeface="Times New Roman" pitchFamily="16" charset="0"/>
              <a:buChar char="–"/>
            </a:pPr>
            <a:r>
              <a:rPr lang="en-US" altLang="en-US">
                <a:solidFill>
                  <a:srgbClr val="000000"/>
                </a:solidFill>
                <a:ea typeface="MS Gothic" pitchFamily="49" charset="-128"/>
              </a:rPr>
              <a:t>Accounts</a:t>
            </a:r>
          </a:p>
          <a:p>
            <a:pPr lvl="1">
              <a:spcBef>
                <a:spcPts val="600"/>
              </a:spcBef>
              <a:buFont typeface="Times New Roman" pitchFamily="16" charset="0"/>
              <a:buChar char="–"/>
            </a:pPr>
            <a:r>
              <a:rPr lang="en-US" altLang="en-US">
                <a:solidFill>
                  <a:srgbClr val="000000"/>
                </a:solidFill>
                <a:ea typeface="MS Gothic" pitchFamily="49" charset="-128"/>
              </a:rPr>
              <a:t>Audit</a:t>
            </a:r>
          </a:p>
          <a:p>
            <a:pPr lvl="1">
              <a:spcBef>
                <a:spcPts val="600"/>
              </a:spcBef>
              <a:buFont typeface="Times New Roman" pitchFamily="16" charset="0"/>
              <a:buChar char="–"/>
            </a:pPr>
            <a:r>
              <a:rPr lang="en-US" altLang="en-US">
                <a:solidFill>
                  <a:srgbClr val="000000"/>
                </a:solidFill>
                <a:ea typeface="MS Gothic" pitchFamily="49" charset="-128"/>
              </a:rPr>
              <a:t>Services</a:t>
            </a:r>
          </a:p>
          <a:p>
            <a:pPr lvl="1">
              <a:spcBef>
                <a:spcPts val="600"/>
              </a:spcBef>
              <a:buFont typeface="Times New Roman" pitchFamily="16" charset="0"/>
              <a:buChar char="–"/>
            </a:pPr>
            <a:r>
              <a:rPr lang="en-US" altLang="en-US">
                <a:solidFill>
                  <a:srgbClr val="000000"/>
                </a:solidFill>
                <a:ea typeface="MS Gothic" pitchFamily="49" charset="-128"/>
              </a:rPr>
              <a:t>Firewall</a:t>
            </a:r>
          </a:p>
          <a:p>
            <a:pPr lvl="1">
              <a:spcBef>
                <a:spcPts val="600"/>
              </a:spcBef>
              <a:buFont typeface="Times New Roman" pitchFamily="16" charset="0"/>
              <a:buChar char="–"/>
            </a:pPr>
            <a:r>
              <a:rPr lang="en-US" altLang="en-US">
                <a:solidFill>
                  <a:srgbClr val="000000"/>
                </a:solidFill>
                <a:ea typeface="MS Gothic" pitchFamily="49" charset="-128"/>
              </a:rPr>
              <a:t>Malware defense</a:t>
            </a:r>
          </a:p>
          <a:p>
            <a:pPr lvl="1">
              <a:spcBef>
                <a:spcPts val="600"/>
              </a:spcBef>
              <a:buFont typeface="Times New Roman" pitchFamily="16" charset="0"/>
              <a:buChar char="–"/>
            </a:pPr>
            <a:r>
              <a:rPr lang="en-US" altLang="en-US">
                <a:solidFill>
                  <a:srgbClr val="000000"/>
                </a:solidFill>
                <a:ea typeface="MS Gothic" pitchFamily="49" charset="-128"/>
              </a:rPr>
              <a:t>Mandatory Access Control</a:t>
            </a:r>
          </a:p>
          <a:p>
            <a:pPr>
              <a:spcBef>
                <a:spcPts val="700"/>
              </a:spcBef>
              <a:buFont typeface="Times New Roman" pitchFamily="16" charset="0"/>
              <a:buChar char="•"/>
            </a:pPr>
            <a:r>
              <a:rPr lang="en-US" altLang="en-US" sz="2800">
                <a:solidFill>
                  <a:srgbClr val="000000"/>
                </a:solidFill>
                <a:ea typeface="MS Gothic" pitchFamily="49" charset="-128"/>
              </a:rPr>
              <a:t>Security guides and tools (i.e. Bastille)</a:t>
            </a:r>
          </a:p>
        </p:txBody>
      </p:sp>
    </p:spTree>
    <p:extLst>
      <p:ext uri="{BB962C8B-B14F-4D97-AF65-F5344CB8AC3E}">
        <p14:creationId xmlns:p14="http://schemas.microsoft.com/office/powerpoint/2010/main" val="30127284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Wingdings 2"/>
              </a:rPr>
              <a:t>Manage User Accounts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066800"/>
            <a:ext cx="8204586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373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ym typeface="Wingdings 2"/>
              </a:rPr>
              <a:t> OS Updates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4495800" cy="280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1295400" y="2687514"/>
            <a:ext cx="762000" cy="360486"/>
          </a:xfrm>
          <a:prstGeom prst="rightArrow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867757"/>
            <a:ext cx="4229100" cy="374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699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19" y="1079347"/>
            <a:ext cx="50863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ym typeface="Wingdings 2"/>
              </a:rPr>
              <a:t> OS Updates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3060547"/>
            <a:ext cx="3827056" cy="37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604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Wingdings 2"/>
              </a:rPr>
              <a:t> Ubuntu Firewall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Install </a:t>
            </a:r>
            <a:r>
              <a:rPr lang="en-US" dirty="0" err="1" smtClean="0"/>
              <a:t>Gufw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467" y="2590800"/>
            <a:ext cx="7067108" cy="4134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914400" y="4170521"/>
            <a:ext cx="808438" cy="487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37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 w="9525">
          <a:solidFill>
            <a:schemeClr val="tx1"/>
          </a:solidFill>
        </a:ln>
      </a:spPr>
      <a:bodyPr rtlCol="0" anchor="ctr" anchorCtr="1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1181</Words>
  <Application>Microsoft Office PowerPoint</Application>
  <PresentationFormat>On-screen Show (4:3)</PresentationFormat>
  <Paragraphs>317</Paragraphs>
  <Slides>51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Linux Security</vt:lpstr>
      <vt:lpstr>OS Security In General</vt:lpstr>
      <vt:lpstr>Ubuntu Security</vt:lpstr>
      <vt:lpstr>Manage User Accounts</vt:lpstr>
      <vt:lpstr>Manage User Accounts</vt:lpstr>
      <vt:lpstr>Manage User Accounts</vt:lpstr>
      <vt:lpstr> OS Updates</vt:lpstr>
      <vt:lpstr> OS Updates</vt:lpstr>
      <vt:lpstr> Ubuntu Firewall</vt:lpstr>
      <vt:lpstr> Ubuntu Firewall</vt:lpstr>
      <vt:lpstr>Disable guest account</vt:lpstr>
      <vt:lpstr>Set password policies</vt:lpstr>
      <vt:lpstr>Set password history</vt:lpstr>
      <vt:lpstr>Set account policy</vt:lpstr>
      <vt:lpstr>Monitor logs</vt:lpstr>
      <vt:lpstr> Check file permissions</vt:lpstr>
      <vt:lpstr> Check file permissions</vt:lpstr>
      <vt:lpstr>Change file permission: chmod</vt:lpstr>
      <vt:lpstr>Set audit policy</vt:lpstr>
      <vt:lpstr>Manage services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Math According to Stephen Hawking</dc:title>
  <dc:creator>Xunhua Wang</dc:creator>
  <cp:lastModifiedBy>Elvis</cp:lastModifiedBy>
  <cp:revision>41</cp:revision>
  <dcterms:created xsi:type="dcterms:W3CDTF">2015-03-29T15:14:14Z</dcterms:created>
  <dcterms:modified xsi:type="dcterms:W3CDTF">2016-07-14T14:42:06Z</dcterms:modified>
</cp:coreProperties>
</file>