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5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9" r:id="rId17"/>
    <p:sldId id="271" r:id="rId18"/>
    <p:sldId id="278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7/10/16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Perform actions to try to cause </a:t>
            </a:r>
            <a:r>
              <a:rPr lang="en-US" dirty="0">
                <a:solidFill>
                  <a:srgbClr val="000000"/>
                </a:solidFill>
              </a:rPr>
              <a:t>security </a:t>
            </a:r>
            <a:r>
              <a:rPr lang="en-US" dirty="0" smtClean="0">
                <a:solidFill>
                  <a:srgbClr val="000000"/>
                </a:solidFill>
              </a:rPr>
              <a:t>violations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Outsiders: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Competitors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Hackers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Organized crime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Terrorists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Foreign government, military, or law </a:t>
            </a:r>
            <a:r>
              <a:rPr lang="en-US" dirty="0" smtClean="0">
                <a:solidFill>
                  <a:srgbClr val="000000"/>
                </a:solidFill>
              </a:rPr>
              <a:t>enforcement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Customers, suppliers, vendors, or business partners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Disgruntled current (or former) employees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Contractors, temps, or </a:t>
            </a:r>
            <a:r>
              <a:rPr lang="en-US" dirty="0" smtClean="0">
                <a:solidFill>
                  <a:srgbClr val="000000"/>
                </a:solidFill>
              </a:rPr>
              <a:t>consultants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You Should Not Be an Attacker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It is </a:t>
            </a:r>
            <a:r>
              <a:rPr lang="en-US" dirty="0" smtClean="0">
                <a:solidFill>
                  <a:srgbClr val="000000"/>
                </a:solidFill>
              </a:rPr>
              <a:t>illegal:</a:t>
            </a:r>
          </a:p>
          <a:p>
            <a:pPr lvl="1"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United States Code, Title 18, Section 1030 (and others)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USA Patriot Act, Homeland Security Act, PROTECT Act</a:t>
            </a:r>
          </a:p>
          <a:p>
            <a:pPr lvl="1">
              <a:spcBef>
                <a:spcPts val="675"/>
              </a:spcBef>
              <a:buFont typeface="Times New Roman" charset="0"/>
              <a:buChar char="–"/>
              <a:defRPr/>
            </a:pPr>
            <a:r>
              <a:rPr lang="en-US" dirty="0" smtClean="0">
                <a:solidFill>
                  <a:srgbClr val="000000"/>
                </a:solidFill>
              </a:rPr>
              <a:t>http://</a:t>
            </a:r>
            <a:r>
              <a:rPr lang="en-US" dirty="0" err="1" smtClean="0">
                <a:solidFill>
                  <a:srgbClr val="000000"/>
                </a:solidFill>
              </a:rPr>
              <a:t>www.cybercrime.gov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Unauthorized </a:t>
            </a:r>
            <a:r>
              <a:rPr lang="en-US" sz="2600" dirty="0">
                <a:solidFill>
                  <a:srgbClr val="000000"/>
                </a:solidFill>
              </a:rPr>
              <a:t>access or use of a computer or network system is </a:t>
            </a:r>
            <a:r>
              <a:rPr lang="en-US" sz="2600" dirty="0" smtClean="0">
                <a:solidFill>
                  <a:srgbClr val="000000"/>
                </a:solidFill>
              </a:rPr>
              <a:t>illegal</a:t>
            </a: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Unintentional </a:t>
            </a:r>
            <a:r>
              <a:rPr lang="en-US" sz="2600" dirty="0">
                <a:solidFill>
                  <a:srgbClr val="000000"/>
                </a:solidFill>
              </a:rPr>
              <a:t>attacks are illegal too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Understanding the Tools and Techniques of Attackers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Important for </a:t>
            </a:r>
            <a:r>
              <a:rPr lang="en-US" dirty="0" smtClean="0">
                <a:solidFill>
                  <a:srgbClr val="000000"/>
                </a:solidFill>
              </a:rPr>
              <a:t>defenders: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evaluate systems you defend as attackers will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implement countermeasures designed to thwart attackers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Better understand the implications of certain </a:t>
            </a:r>
            <a:r>
              <a:rPr lang="en-US" dirty="0" smtClean="0">
                <a:solidFill>
                  <a:srgbClr val="000000"/>
                </a:solidFill>
              </a:rPr>
              <a:t>decisions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What do Cyber Defenders Protect?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Security Triad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Confidentiality – information is protected from unauthorized access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Integrity – information is protected from unauthorized modification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Availability – timely access to information (by authorized people) is ensured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Protect?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Prevention – mechanism(s) that cause attacks to fail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Detection – mechanism(s) that determines that an attack is under way, or has occurred, and reports it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Recovery – mechanism(s) that stop attacks and assess and repair any damage caused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GenCyber</a:t>
            </a:r>
            <a:r>
              <a:rPr lang="en-US" smtClean="0"/>
              <a:t> Cybersecurity</a:t>
            </a:r>
            <a:r>
              <a:rPr lang="en-US" dirty="0" smtClean="0"/>
              <a:t> First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Domain Separation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Process Isolation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Resource Encapsulation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Modularity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Least Privilege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Abstraction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Data Hiding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Layering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Conceptually Simple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Tzu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</a:t>
            </a:r>
            <a:r>
              <a:rPr lang="en-US" sz="2000" dirty="0" smtClean="0">
                <a:solidFill>
                  <a:srgbClr val="000000"/>
                </a:solidFill>
              </a:rPr>
              <a:t>Tzu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“You Don't Know Me” - </a:t>
            </a:r>
            <a:r>
              <a:rPr lang="en-US" sz="2000" dirty="0" smtClean="0">
                <a:solidFill>
                  <a:srgbClr val="000000"/>
                </a:solidFill>
              </a:rPr>
              <a:t>Elvis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After You Know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threats and attackers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what needs to be protected (security triad)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Think </a:t>
            </a:r>
            <a:r>
              <a:rPr lang="en-US" dirty="0">
                <a:solidFill>
                  <a:srgbClr val="000000"/>
                </a:solidFill>
              </a:rPr>
              <a:t>about your goals (prevention, detection, recovery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GenCyber</a:t>
            </a:r>
            <a:r>
              <a:rPr lang="en-US" dirty="0" smtClean="0">
                <a:solidFill>
                  <a:srgbClr val="000000"/>
                </a:solidFill>
              </a:rPr>
              <a:t> Boot </a:t>
            </a:r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amp </a:t>
            </a:r>
            <a:r>
              <a:rPr lang="en-US" dirty="0">
                <a:solidFill>
                  <a:srgbClr val="000000"/>
                </a:solidFill>
              </a:rPr>
              <a:t>for High School </a:t>
            </a:r>
            <a:r>
              <a:rPr lang="en-US" dirty="0" smtClean="0">
                <a:solidFill>
                  <a:srgbClr val="000000"/>
                </a:solidFill>
              </a:rPr>
              <a:t>Teachers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Department </a:t>
            </a:r>
            <a:r>
              <a:rPr lang="en-US" dirty="0">
                <a:solidFill>
                  <a:srgbClr val="000000"/>
                </a:solidFill>
              </a:rPr>
              <a:t>of Computer Science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James Madison University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Summer, </a:t>
            </a:r>
            <a:r>
              <a:rPr lang="en-US" dirty="0" smtClean="0">
                <a:solidFill>
                  <a:srgbClr val="000000"/>
                </a:solidFill>
              </a:rPr>
              <a:t>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After You Have Thought About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Start to plan, implement, and test improvements to your systems' security posture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Respond to actions by attackers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20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2785" y="413483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89314" y="4068016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842584" y="40767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09245" y="407045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140894" y="40489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7" idx="6"/>
          </p:cNvCxnSpPr>
          <p:nvPr/>
        </p:nvCxnSpPr>
        <p:spPr>
          <a:xfrm>
            <a:off x="2041031" y="4539244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75067" y="4487548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24737" y="4487548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65119" y="4472430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1" idx="4"/>
            <a:endCxn id="9" idx="4"/>
          </p:cNvCxnSpPr>
          <p:nvPr/>
        </p:nvCxnSpPr>
        <p:spPr>
          <a:xfrm rot="5400000">
            <a:off x="6161962" y="3222563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1" idx="6"/>
            <a:endCxn id="7" idx="2"/>
          </p:cNvCxnSpPr>
          <p:nvPr/>
        </p:nvCxnSpPr>
        <p:spPr>
          <a:xfrm flipH="1">
            <a:off x="672785" y="4453406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06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Hands-On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will not just be listening, you will be doing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Virtual machines (VMs) – a simulated computer running on another computer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VMs are great for hands-on Cyber Defense exercises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can create and use VMs with your students using free software: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VirtualBox</a:t>
            </a:r>
            <a:r>
              <a:rPr lang="en-US" sz="2200" dirty="0">
                <a:solidFill>
                  <a:srgbClr val="000000"/>
                </a:solidFill>
              </a:rPr>
              <a:t> (https://</a:t>
            </a:r>
            <a:r>
              <a:rPr lang="en-US" sz="2200" dirty="0" err="1">
                <a:solidFill>
                  <a:srgbClr val="000000"/>
                </a:solidFill>
              </a:rPr>
              <a:t>www.virtualbox.org</a:t>
            </a:r>
            <a:r>
              <a:rPr lang="en-US" sz="2200" dirty="0">
                <a:solidFill>
                  <a:srgbClr val="000000"/>
                </a:solidFill>
              </a:rPr>
              <a:t>/)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VMWare</a:t>
            </a:r>
            <a:r>
              <a:rPr lang="en-US" sz="2200" dirty="0">
                <a:solidFill>
                  <a:srgbClr val="000000"/>
                </a:solidFill>
              </a:rPr>
              <a:t> Player (http://</a:t>
            </a:r>
            <a:r>
              <a:rPr lang="en-US" sz="2200" dirty="0" err="1">
                <a:solidFill>
                  <a:srgbClr val="000000"/>
                </a:solidFill>
              </a:rPr>
              <a:t>www.vmware.com</a:t>
            </a:r>
            <a:r>
              <a:rPr lang="en-US" sz="2200" dirty="0">
                <a:solidFill>
                  <a:srgbClr val="000000"/>
                </a:solidFill>
              </a:rPr>
              <a:t>/products/player/)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1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solidFill>
                  <a:srgbClr val="000000"/>
                </a:solidFill>
              </a:rPr>
              <a:t>Accessing your VM for this </a:t>
            </a:r>
            <a:r>
              <a:rPr lang="en-US" sz="3800" dirty="0" smtClean="0">
                <a:solidFill>
                  <a:srgbClr val="000000"/>
                </a:solidFill>
              </a:rPr>
              <a:t>Boot Camp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Turn on laptop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“</a:t>
            </a:r>
            <a:r>
              <a:rPr lang="en-US" dirty="0" err="1">
                <a:solidFill>
                  <a:srgbClr val="000000"/>
                </a:solidFill>
              </a:rPr>
              <a:t>CyberDefender</a:t>
            </a:r>
            <a:r>
              <a:rPr lang="en-US" dirty="0">
                <a:solidFill>
                  <a:srgbClr val="000000"/>
                </a:solidFill>
              </a:rPr>
              <a:t>” account to log in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Double click on Firefox icon to open web browser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>
                <a:solidFill>
                  <a:srgbClr val="000000"/>
                </a:solidFill>
              </a:rPr>
              <a:t>you are not already on it, go to the following page:</a:t>
            </a:r>
          </a:p>
          <a:p>
            <a:pPr lvl="1"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https:/</a:t>
            </a:r>
            <a:r>
              <a:rPr lang="en-US" dirty="0" smtClean="0">
                <a:solidFill>
                  <a:srgbClr val="000000"/>
                </a:solidFill>
              </a:rPr>
              <a:t>/vc.cyberdef.cs.jmu.edu:</a:t>
            </a:r>
            <a:r>
              <a:rPr lang="en-US" dirty="0">
                <a:solidFill>
                  <a:srgbClr val="000000"/>
                </a:solidFill>
              </a:rPr>
              <a:t>9443/</a:t>
            </a:r>
            <a:r>
              <a:rPr lang="en-US" dirty="0" err="1">
                <a:solidFill>
                  <a:srgbClr val="000000"/>
                </a:solidFill>
              </a:rPr>
              <a:t>vsphere</a:t>
            </a:r>
            <a:r>
              <a:rPr lang="en-US" dirty="0">
                <a:solidFill>
                  <a:srgbClr val="000000"/>
                </a:solidFill>
              </a:rPr>
              <a:t>-client/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Accessing your VM for this </a:t>
            </a:r>
            <a:r>
              <a:rPr lang="en-US" dirty="0" smtClean="0">
                <a:solidFill>
                  <a:srgbClr val="000000"/>
                </a:solidFill>
              </a:rPr>
              <a:t>Boot Camp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cont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Log in with the credentials you were given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“Host and Clusters” 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Expand the items on the left side until you see your “student” VM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your student VM to highlight </a:t>
            </a:r>
            <a:r>
              <a:rPr lang="en-US" dirty="0" smtClean="0">
                <a:solidFill>
                  <a:srgbClr val="000000"/>
                </a:solidFill>
              </a:rPr>
              <a:t>it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>
                <a:solidFill>
                  <a:srgbClr val="000000"/>
                </a:solidFill>
              </a:rPr>
              <a:t>Power on the </a:t>
            </a:r>
            <a:r>
              <a:rPr lang="en-US" smtClean="0">
                <a:solidFill>
                  <a:srgbClr val="000000"/>
                </a:solidFill>
              </a:rPr>
              <a:t>VM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In the center window click on the “Summary” tab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“Launch Console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8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Hossain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Heydari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Matt Jackson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Nick McDonnell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Dillon </a:t>
            </a:r>
            <a:r>
              <a:rPr lang="en-US" dirty="0" err="1" smtClean="0">
                <a:solidFill>
                  <a:srgbClr val="000000"/>
                </a:solidFill>
              </a:rPr>
              <a:t>Paradis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Brett </a:t>
            </a:r>
            <a:r>
              <a:rPr lang="en-US" dirty="0" err="1">
                <a:solidFill>
                  <a:srgbClr val="000000"/>
                </a:solidFill>
              </a:rPr>
              <a:t>Tjaden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>
                <a:solidFill>
                  <a:srgbClr val="000000"/>
                </a:solidFill>
              </a:rPr>
              <a:t>Xunhua</a:t>
            </a:r>
            <a:r>
              <a:rPr lang="en-US" dirty="0">
                <a:solidFill>
                  <a:srgbClr val="000000"/>
                </a:solidFill>
              </a:rPr>
              <a:t> (Steve) </a:t>
            </a:r>
            <a:r>
              <a:rPr lang="en-US" dirty="0" smtClean="0">
                <a:solidFill>
                  <a:srgbClr val="000000"/>
                </a:solidFill>
              </a:rPr>
              <a:t>Wang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Have fun!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Teach you about Cyber Defense so that you can: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Interest your students in Cyber Defense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Teach your students about Cyber Defense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</a:rPr>
              <a:t>Cyber Defense Clubs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 err="1">
                <a:solidFill>
                  <a:srgbClr val="000000"/>
                </a:solidFill>
              </a:rPr>
              <a:t>CyberPatriot</a:t>
            </a:r>
            <a:r>
              <a:rPr lang="en-US" sz="2200" dirty="0">
                <a:solidFill>
                  <a:srgbClr val="000000"/>
                </a:solidFill>
              </a:rPr>
              <a:t> Program (http://</a:t>
            </a:r>
            <a:r>
              <a:rPr lang="en-US" sz="2200" dirty="0" err="1">
                <a:solidFill>
                  <a:srgbClr val="000000"/>
                </a:solidFill>
              </a:rPr>
              <a:t>www.uscyberpatriot.org</a:t>
            </a:r>
            <a:r>
              <a:rPr lang="en-US" sz="2200" dirty="0">
                <a:solidFill>
                  <a:srgbClr val="000000"/>
                </a:solidFill>
              </a:rPr>
              <a:t>/</a:t>
            </a:r>
            <a:r>
              <a:rPr lang="en-US" sz="2200" dirty="0" smtClean="0">
                <a:solidFill>
                  <a:srgbClr val="000000"/>
                </a:solidFill>
              </a:rPr>
              <a:t>)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 descr="0-Schedule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6" b="15496"/>
          <a:stretch>
            <a:fillRect/>
          </a:stretch>
        </p:blipFill>
        <p:spPr>
          <a:xfrm>
            <a:off x="1098369" y="2312434"/>
            <a:ext cx="7543801" cy="4023360"/>
          </a:xfrm>
        </p:spPr>
      </p:pic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No food or drinks near </a:t>
            </a:r>
            <a:r>
              <a:rPr lang="en-US" dirty="0" smtClean="0">
                <a:solidFill>
                  <a:srgbClr val="000000"/>
                </a:solidFill>
              </a:rPr>
              <a:t>the laptops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Restrooms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>
                <a:solidFill>
                  <a:srgbClr val="000000"/>
                </a:solidFill>
              </a:rPr>
              <a:t>you have a car on campus see us for a parking permit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Fill out a W-9 form if you want your money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Always welcome!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A threat is a </a:t>
            </a:r>
            <a:r>
              <a:rPr lang="en-US" i="1" dirty="0">
                <a:solidFill>
                  <a:srgbClr val="000000"/>
                </a:solidFill>
              </a:rPr>
              <a:t>potential</a:t>
            </a:r>
            <a:r>
              <a:rPr lang="en-US" dirty="0">
                <a:solidFill>
                  <a:srgbClr val="000000"/>
                </a:solidFill>
              </a:rPr>
              <a:t> violation of system </a:t>
            </a:r>
            <a:r>
              <a:rPr lang="en-US" dirty="0" smtClean="0">
                <a:solidFill>
                  <a:srgbClr val="000000"/>
                </a:solidFill>
              </a:rPr>
              <a:t>security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479</TotalTime>
  <Words>1114</Words>
  <Application>Microsoft Macintosh PowerPoint</Application>
  <PresentationFormat>On-screen Show (4:3)</PresentationFormat>
  <Paragraphs>229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Retrospect</vt:lpstr>
      <vt:lpstr>   JMU GenCyber Boot Camp Summer, 2016</vt:lpstr>
      <vt:lpstr>Welcome</vt:lpstr>
      <vt:lpstr>Introductions</vt:lpstr>
      <vt:lpstr>Goals</vt:lpstr>
      <vt:lpstr>Schedule</vt:lpstr>
      <vt:lpstr>General Information</vt:lpstr>
      <vt:lpstr>Questions</vt:lpstr>
      <vt:lpstr>Cyber Defense</vt:lpstr>
      <vt:lpstr>Threats</vt:lpstr>
      <vt:lpstr>Attackers</vt:lpstr>
      <vt:lpstr>Why You Should Not Be an Attacker</vt:lpstr>
      <vt:lpstr>Understanding the Tools and Techniques of Attackers</vt:lpstr>
      <vt:lpstr>What do Cyber Defenders Protect?</vt:lpstr>
      <vt:lpstr>The Security Triad</vt:lpstr>
      <vt:lpstr>How do we Protect?</vt:lpstr>
      <vt:lpstr>GenCyber Cybersecurity First Principles</vt:lpstr>
      <vt:lpstr>Getting Started with Cyber Defense </vt:lpstr>
      <vt:lpstr>Getting Started with Cyber Defense </vt:lpstr>
      <vt:lpstr>After You Know Your Systems</vt:lpstr>
      <vt:lpstr>After You Have Thought About Your Systems</vt:lpstr>
      <vt:lpstr>Hands-On Exercises</vt:lpstr>
      <vt:lpstr>Accessing your VM for this Boot Camp</vt:lpstr>
      <vt:lpstr>Accessing your VM for this Boot Camp (cont)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19</cp:revision>
  <dcterms:created xsi:type="dcterms:W3CDTF">2015-06-04T22:29:04Z</dcterms:created>
  <dcterms:modified xsi:type="dcterms:W3CDTF">2016-07-10T14:41:15Z</dcterms:modified>
</cp:coreProperties>
</file>