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9"/>
  </p:notesMasterIdLst>
  <p:sldIdLst>
    <p:sldId id="256" r:id="rId2"/>
    <p:sldId id="453" r:id="rId3"/>
    <p:sldId id="435" r:id="rId4"/>
    <p:sldId id="293" r:id="rId5"/>
    <p:sldId id="366" r:id="rId6"/>
    <p:sldId id="309" r:id="rId7"/>
    <p:sldId id="365" r:id="rId8"/>
    <p:sldId id="371" r:id="rId9"/>
    <p:sldId id="367" r:id="rId10"/>
    <p:sldId id="368" r:id="rId11"/>
    <p:sldId id="294" r:id="rId12"/>
    <p:sldId id="295" r:id="rId13"/>
    <p:sldId id="296" r:id="rId14"/>
    <p:sldId id="461" r:id="rId15"/>
    <p:sldId id="298" r:id="rId16"/>
    <p:sldId id="299" r:id="rId17"/>
    <p:sldId id="301" r:id="rId18"/>
    <p:sldId id="302" r:id="rId19"/>
    <p:sldId id="303" r:id="rId20"/>
    <p:sldId id="304" r:id="rId21"/>
    <p:sldId id="305" r:id="rId22"/>
    <p:sldId id="428" r:id="rId23"/>
    <p:sldId id="462" r:id="rId24"/>
    <p:sldId id="369" r:id="rId25"/>
    <p:sldId id="307" r:id="rId26"/>
    <p:sldId id="373" r:id="rId27"/>
    <p:sldId id="452" r:id="rId28"/>
    <p:sldId id="370" r:id="rId29"/>
    <p:sldId id="374" r:id="rId30"/>
    <p:sldId id="375" r:id="rId31"/>
    <p:sldId id="308" r:id="rId32"/>
    <p:sldId id="439" r:id="rId33"/>
    <p:sldId id="455" r:id="rId34"/>
    <p:sldId id="465" r:id="rId35"/>
    <p:sldId id="457" r:id="rId36"/>
    <p:sldId id="437" r:id="rId37"/>
    <p:sldId id="440" r:id="rId38"/>
    <p:sldId id="430" r:id="rId39"/>
    <p:sldId id="431" r:id="rId40"/>
    <p:sldId id="459" r:id="rId41"/>
    <p:sldId id="460" r:id="rId42"/>
    <p:sldId id="454" r:id="rId43"/>
    <p:sldId id="466" r:id="rId44"/>
    <p:sldId id="376" r:id="rId45"/>
    <p:sldId id="364" r:id="rId46"/>
    <p:sldId id="377" r:id="rId47"/>
    <p:sldId id="380" r:id="rId48"/>
    <p:sldId id="447" r:id="rId49"/>
    <p:sldId id="434" r:id="rId50"/>
    <p:sldId id="432" r:id="rId51"/>
    <p:sldId id="433" r:id="rId52"/>
    <p:sldId id="379" r:id="rId53"/>
    <p:sldId id="381" r:id="rId54"/>
    <p:sldId id="384" r:id="rId55"/>
    <p:sldId id="458" r:id="rId56"/>
    <p:sldId id="426" r:id="rId57"/>
    <p:sldId id="429" r:id="rId58"/>
    <p:sldId id="436" r:id="rId59"/>
    <p:sldId id="427" r:id="rId60"/>
    <p:sldId id="385" r:id="rId61"/>
    <p:sldId id="382" r:id="rId62"/>
    <p:sldId id="383" r:id="rId63"/>
    <p:sldId id="463" r:id="rId64"/>
    <p:sldId id="464" r:id="rId65"/>
    <p:sldId id="394" r:id="rId66"/>
    <p:sldId id="395" r:id="rId67"/>
    <p:sldId id="396" r:id="rId68"/>
    <p:sldId id="397" r:id="rId69"/>
    <p:sldId id="398" r:id="rId70"/>
    <p:sldId id="400" r:id="rId71"/>
    <p:sldId id="438" r:id="rId72"/>
    <p:sldId id="401" r:id="rId73"/>
    <p:sldId id="402" r:id="rId74"/>
    <p:sldId id="450" r:id="rId75"/>
    <p:sldId id="451" r:id="rId76"/>
    <p:sldId id="403" r:id="rId77"/>
    <p:sldId id="423"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yQCN+h7TbQfbLYwJ9dcsjw==" hashData="xmePYWqT9FrvUxeB2KC8+/TQL9U="/>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91" autoAdjust="0"/>
    <p:restoredTop sz="95105" autoAdjust="0"/>
  </p:normalViewPr>
  <p:slideViewPr>
    <p:cSldViewPr>
      <p:cViewPr>
        <p:scale>
          <a:sx n="90" d="100"/>
          <a:sy n="90" d="100"/>
        </p:scale>
        <p:origin x="-576" y="-51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image" Target="../media/image23.png"/><Relationship Id="rId4" Type="http://schemas.openxmlformats.org/officeDocument/2006/relationships/image" Target="../media/image16.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image" Target="../media/image23.png"/><Relationship Id="rId4" Type="http://schemas.openxmlformats.org/officeDocument/2006/relationships/image" Target="../media/image16.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image" Target="../media/image23.png"/><Relationship Id="rId6" Type="http://schemas.openxmlformats.org/officeDocument/2006/relationships/image" Target="../media/image26.wmf"/><Relationship Id="rId5" Type="http://schemas.openxmlformats.org/officeDocument/2006/relationships/image" Target="../media/image16.wmf"/><Relationship Id="rId4" Type="http://schemas.openxmlformats.org/officeDocument/2006/relationships/image" Target="../media/image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image" Target="../media/image23.png"/><Relationship Id="rId6" Type="http://schemas.openxmlformats.org/officeDocument/2006/relationships/image" Target="../media/image26.wmf"/><Relationship Id="rId5" Type="http://schemas.openxmlformats.org/officeDocument/2006/relationships/image" Target="../media/image16.wmf"/><Relationship Id="rId4" Type="http://schemas.openxmlformats.org/officeDocument/2006/relationships/image" Target="../media/image8.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image" Target="../media/image23.png"/><Relationship Id="rId6" Type="http://schemas.openxmlformats.org/officeDocument/2006/relationships/image" Target="../media/image26.wmf"/><Relationship Id="rId5" Type="http://schemas.openxmlformats.org/officeDocument/2006/relationships/image" Target="../media/image16.wmf"/><Relationship Id="rId4" Type="http://schemas.openxmlformats.org/officeDocument/2006/relationships/image" Target="../media/image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image" Target="../media/image23.png"/><Relationship Id="rId6" Type="http://schemas.openxmlformats.org/officeDocument/2006/relationships/image" Target="../media/image26.wmf"/><Relationship Id="rId5" Type="http://schemas.openxmlformats.org/officeDocument/2006/relationships/image" Target="../media/image16.wmf"/><Relationship Id="rId4" Type="http://schemas.openxmlformats.org/officeDocument/2006/relationships/image" Target="../media/image8.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0.wmf"/><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wmf"/><Relationship Id="rId1"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8.wmf"/><Relationship Id="rId1" Type="http://schemas.openxmlformats.org/officeDocument/2006/relationships/image" Target="../media/image7.png"/></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8.wmf"/><Relationship Id="rId1" Type="http://schemas.openxmlformats.org/officeDocument/2006/relationships/image" Target="../media/image23.png"/><Relationship Id="rId4" Type="http://schemas.openxmlformats.org/officeDocument/2006/relationships/image" Target="../media/image7.png"/></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8.wmf"/><Relationship Id="rId1"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26.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8.wmf"/><Relationship Id="rId1"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26.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8.wmf"/><Relationship Id="rId1"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26.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png"/><Relationship Id="rId1" Type="http://schemas.openxmlformats.org/officeDocument/2006/relationships/image" Target="../media/image23.png"/><Relationship Id="rId6" Type="http://schemas.openxmlformats.org/officeDocument/2006/relationships/image" Target="../media/image26.wmf"/><Relationship Id="rId5" Type="http://schemas.openxmlformats.org/officeDocument/2006/relationships/image" Target="../media/image16.wmf"/><Relationship Id="rId4" Type="http://schemas.openxmlformats.org/officeDocument/2006/relationships/image" Target="../media/image8.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8.wmf"/><Relationship Id="rId1"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26.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5.png"/><Relationship Id="rId1" Type="http://schemas.openxmlformats.org/officeDocument/2006/relationships/image" Target="../media/image23.png"/><Relationship Id="rId6" Type="http://schemas.openxmlformats.org/officeDocument/2006/relationships/image" Target="../media/image7.png"/><Relationship Id="rId5" Type="http://schemas.openxmlformats.org/officeDocument/2006/relationships/image" Target="../media/image16.wmf"/><Relationship Id="rId4" Type="http://schemas.openxmlformats.org/officeDocument/2006/relationships/image" Target="../media/image26.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8.wmf"/><Relationship Id="rId1"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16.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29.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8.wmf"/><Relationship Id="rId1" Type="http://schemas.openxmlformats.org/officeDocument/2006/relationships/image" Target="../media/image7.png"/></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image" Target="../media/image29.e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8.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8.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23.png"/><Relationship Id="rId1" Type="http://schemas.openxmlformats.org/officeDocument/2006/relationships/image" Target="../media/image25.png"/><Relationship Id="rId6" Type="http://schemas.openxmlformats.org/officeDocument/2006/relationships/image" Target="../media/image7.png"/><Relationship Id="rId5" Type="http://schemas.openxmlformats.org/officeDocument/2006/relationships/image" Target="../media/image16.wmf"/><Relationship Id="rId4" Type="http://schemas.openxmlformats.org/officeDocument/2006/relationships/image" Target="../media/image26.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8.wmf"/><Relationship Id="rId1"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wmf"/><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8.wmf"/><Relationship Id="rId1" Type="http://schemas.openxmlformats.org/officeDocument/2006/relationships/image" Target="../media/image7.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wmf"/><Relationship Id="rId1" Type="http://schemas.openxmlformats.org/officeDocument/2006/relationships/image" Target="../media/image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wmf"/><Relationship Id="rId1" Type="http://schemas.openxmlformats.org/officeDocument/2006/relationships/image" Target="../media/image19.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8.wmf"/><Relationship Id="rId1" Type="http://schemas.openxmlformats.org/officeDocument/2006/relationships/image" Target="../media/image7.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8.wmf"/><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2C33BF-2C10-4E93-BBB8-8C8D95B2DA07}" type="datetimeFigureOut">
              <a:rPr lang="en-US" smtClean="0"/>
              <a:t>6/25/2016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813D68-9F8E-497B-8607-86F9589115A5}" type="slidenum">
              <a:rPr lang="en-US" smtClean="0"/>
              <a:t>‹#›</a:t>
            </a:fld>
            <a:endParaRPr lang="en-US"/>
          </a:p>
        </p:txBody>
      </p:sp>
    </p:spTree>
    <p:extLst>
      <p:ext uri="{BB962C8B-B14F-4D97-AF65-F5344CB8AC3E}">
        <p14:creationId xmlns:p14="http://schemas.microsoft.com/office/powerpoint/2010/main" val="4140462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D24ACC-2B53-465E-A0B6-CA857D085AD4}" type="slidenum">
              <a:rPr lang="zh-CN" altLang="en-US" smtClean="0"/>
              <a:pPr>
                <a:defRPr/>
              </a:pPr>
              <a:t>2</a:t>
            </a:fld>
            <a:endParaRPr lang="en-US" altLang="zh-CN"/>
          </a:p>
        </p:txBody>
      </p:sp>
    </p:spTree>
    <p:extLst>
      <p:ext uri="{BB962C8B-B14F-4D97-AF65-F5344CB8AC3E}">
        <p14:creationId xmlns:p14="http://schemas.microsoft.com/office/powerpoint/2010/main" val="3443659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F4D81EB3-93E7-443F-BDD0-ECB57EE06607}" type="slidenum">
              <a:rPr lang="zh-CN" altLang="en-US" smtClean="0"/>
              <a:pPr/>
              <a:t>26</a:t>
            </a:fld>
            <a:endParaRPr lang="en-US" altLang="zh-CN" smtClean="0"/>
          </a:p>
        </p:txBody>
      </p:sp>
      <p:sp>
        <p:nvSpPr>
          <p:cNvPr id="339971" name="Rectangle 2"/>
          <p:cNvSpPr>
            <a:spLocks noGrp="1" noRot="1" noChangeAspect="1" noChangeArrowheads="1" noTextEdit="1"/>
          </p:cNvSpPr>
          <p:nvPr>
            <p:ph type="sldImg"/>
          </p:nvPr>
        </p:nvSpPr>
        <p:spPr>
          <a:xfrm>
            <a:off x="1146175" y="687388"/>
            <a:ext cx="4567238" cy="3427412"/>
          </a:xfrm>
          <a:ln/>
        </p:spPr>
      </p:sp>
      <p:sp>
        <p:nvSpPr>
          <p:cNvPr id="339972" name="Rectangle 3"/>
          <p:cNvSpPr>
            <a:spLocks noGrp="1" noChangeArrowheads="1"/>
          </p:cNvSpPr>
          <p:nvPr>
            <p:ph type="body" idx="1"/>
          </p:nvPr>
        </p:nvSpPr>
        <p:spPr>
          <a:noFill/>
          <a:ln/>
        </p:spPr>
        <p:txBody>
          <a:bodyPr/>
          <a:lstStyle/>
          <a:p>
            <a:r>
              <a:rPr lang="en-US" altLang="zh-CN" smtClean="0">
                <a:latin typeface="Arial" pitchFamily="34" charset="0"/>
              </a:rPr>
              <a:t>Now, let</a:t>
            </a:r>
            <a:r>
              <a:rPr lang="en-US" altLang="zh-CN" smtClean="0">
                <a:latin typeface="Times New Roman" pitchFamily="18" charset="0"/>
              </a:rPr>
              <a:t>’</a:t>
            </a:r>
            <a:r>
              <a:rPr lang="en-US" altLang="zh-CN" smtClean="0">
                <a:latin typeface="Arial" pitchFamily="34" charset="0"/>
              </a:rPr>
              <a:t>s check how encryption and decryption work.</a:t>
            </a:r>
          </a:p>
          <a:p>
            <a:endParaRPr lang="en-US" altLang="zh-CN"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A7964876-D273-42E5-A131-F05253955B14}" type="slidenum">
              <a:rPr lang="zh-CN" altLang="en-US" smtClean="0"/>
              <a:pPr/>
              <a:t>27</a:t>
            </a:fld>
            <a:endParaRPr lang="en-US" altLang="zh-CN" smtClean="0"/>
          </a:p>
        </p:txBody>
      </p:sp>
      <p:sp>
        <p:nvSpPr>
          <p:cNvPr id="340995" name="Rectangle 2"/>
          <p:cNvSpPr>
            <a:spLocks noGrp="1" noRot="1" noChangeAspect="1" noChangeArrowheads="1" noTextEdit="1"/>
          </p:cNvSpPr>
          <p:nvPr>
            <p:ph type="sldImg"/>
          </p:nvPr>
        </p:nvSpPr>
        <p:spPr>
          <a:xfrm>
            <a:off x="1146175" y="687388"/>
            <a:ext cx="4567238" cy="3427412"/>
          </a:xfrm>
          <a:ln/>
        </p:spPr>
      </p:sp>
      <p:sp>
        <p:nvSpPr>
          <p:cNvPr id="340996" name="Rectangle 3"/>
          <p:cNvSpPr>
            <a:spLocks noGrp="1" noChangeArrowheads="1"/>
          </p:cNvSpPr>
          <p:nvPr>
            <p:ph type="body" idx="1"/>
          </p:nvPr>
        </p:nvSpPr>
        <p:spPr>
          <a:noFill/>
          <a:ln/>
        </p:spPr>
        <p:txBody>
          <a:bodyPr/>
          <a:lstStyle/>
          <a:p>
            <a:r>
              <a:rPr lang="en-US" altLang="zh-CN" smtClean="0">
                <a:latin typeface="Arial" pitchFamily="34" charset="0"/>
              </a:rPr>
              <a:t>In the symmetric key encryption, Alice and Bob use the same symmetric key and this key is distributed by some secure channels. Eve cannot read the symmetric keys distributed over this private channel. Otherwise, the game is over. To show this, I marked this channel in RED.</a:t>
            </a:r>
          </a:p>
          <a:p>
            <a:endParaRPr lang="en-US" altLang="zh-CN" smtClean="0">
              <a:latin typeface="Arial" pitchFamily="34" charset="0"/>
            </a:endParaRPr>
          </a:p>
          <a:p>
            <a:r>
              <a:rPr lang="en-US" altLang="zh-CN" smtClean="0">
                <a:latin typeface="Arial" pitchFamily="34" charset="0"/>
              </a:rPr>
              <a:t>When Alice wants to send a secure message to Bob, she encrypts it with the symmetric key that she shares with Bob. Then, the ciphertext is sent over a public channel and everybody can read the ciphertext. This channel is marked as GREEN.</a:t>
            </a:r>
          </a:p>
          <a:p>
            <a:endParaRPr lang="en-US" altLang="zh-CN" smtClean="0">
              <a:latin typeface="Arial" pitchFamily="34" charset="0"/>
            </a:endParaRPr>
          </a:p>
          <a:p>
            <a:r>
              <a:rPr lang="en-US" altLang="zh-CN" smtClean="0">
                <a:latin typeface="Arial" pitchFamily="34" charset="0"/>
              </a:rPr>
              <a:t>This model was first proposed by C.E. Shannon in his 1949 landmark paper.</a:t>
            </a:r>
          </a:p>
        </p:txBody>
      </p:sp>
    </p:spTree>
    <p:extLst>
      <p:ext uri="{BB962C8B-B14F-4D97-AF65-F5344CB8AC3E}">
        <p14:creationId xmlns:p14="http://schemas.microsoft.com/office/powerpoint/2010/main" val="2678272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F4D81EB3-93E7-443F-BDD0-ECB57EE06607}" type="slidenum">
              <a:rPr lang="zh-CN" altLang="en-US" smtClean="0"/>
              <a:pPr/>
              <a:t>28</a:t>
            </a:fld>
            <a:endParaRPr lang="en-US" altLang="zh-CN" smtClean="0"/>
          </a:p>
        </p:txBody>
      </p:sp>
      <p:sp>
        <p:nvSpPr>
          <p:cNvPr id="339971" name="Rectangle 2"/>
          <p:cNvSpPr>
            <a:spLocks noGrp="1" noRot="1" noChangeAspect="1" noChangeArrowheads="1" noTextEdit="1"/>
          </p:cNvSpPr>
          <p:nvPr>
            <p:ph type="sldImg"/>
          </p:nvPr>
        </p:nvSpPr>
        <p:spPr>
          <a:xfrm>
            <a:off x="1146175" y="687388"/>
            <a:ext cx="4567238" cy="3427412"/>
          </a:xfrm>
          <a:ln/>
        </p:spPr>
      </p:sp>
      <p:sp>
        <p:nvSpPr>
          <p:cNvPr id="339972" name="Rectangle 3"/>
          <p:cNvSpPr>
            <a:spLocks noGrp="1" noChangeArrowheads="1"/>
          </p:cNvSpPr>
          <p:nvPr>
            <p:ph type="body" idx="1"/>
          </p:nvPr>
        </p:nvSpPr>
        <p:spPr>
          <a:noFill/>
          <a:ln/>
        </p:spPr>
        <p:txBody>
          <a:bodyPr/>
          <a:lstStyle/>
          <a:p>
            <a:r>
              <a:rPr lang="en-US" altLang="zh-CN" smtClean="0">
                <a:latin typeface="Arial" pitchFamily="34" charset="0"/>
              </a:rPr>
              <a:t>Now, let</a:t>
            </a:r>
            <a:r>
              <a:rPr lang="en-US" altLang="zh-CN" smtClean="0">
                <a:latin typeface="Times New Roman" pitchFamily="18" charset="0"/>
              </a:rPr>
              <a:t>’</a:t>
            </a:r>
            <a:r>
              <a:rPr lang="en-US" altLang="zh-CN" smtClean="0">
                <a:latin typeface="Arial" pitchFamily="34" charset="0"/>
              </a:rPr>
              <a:t>s check how encryption and decryption work.</a:t>
            </a:r>
          </a:p>
          <a:p>
            <a:endParaRPr lang="en-US" altLang="zh-CN"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F4D81EB3-93E7-443F-BDD0-ECB57EE06607}" type="slidenum">
              <a:rPr lang="zh-CN" altLang="en-US" smtClean="0"/>
              <a:pPr/>
              <a:t>29</a:t>
            </a:fld>
            <a:endParaRPr lang="en-US" altLang="zh-CN" smtClean="0"/>
          </a:p>
        </p:txBody>
      </p:sp>
      <p:sp>
        <p:nvSpPr>
          <p:cNvPr id="339971" name="Rectangle 2"/>
          <p:cNvSpPr>
            <a:spLocks noGrp="1" noRot="1" noChangeAspect="1" noChangeArrowheads="1" noTextEdit="1"/>
          </p:cNvSpPr>
          <p:nvPr>
            <p:ph type="sldImg"/>
          </p:nvPr>
        </p:nvSpPr>
        <p:spPr>
          <a:xfrm>
            <a:off x="1146175" y="687388"/>
            <a:ext cx="4567238" cy="3427412"/>
          </a:xfrm>
          <a:ln/>
        </p:spPr>
      </p:sp>
      <p:sp>
        <p:nvSpPr>
          <p:cNvPr id="339972" name="Rectangle 3"/>
          <p:cNvSpPr>
            <a:spLocks noGrp="1" noChangeArrowheads="1"/>
          </p:cNvSpPr>
          <p:nvPr>
            <p:ph type="body" idx="1"/>
          </p:nvPr>
        </p:nvSpPr>
        <p:spPr>
          <a:noFill/>
          <a:ln/>
        </p:spPr>
        <p:txBody>
          <a:bodyPr/>
          <a:lstStyle/>
          <a:p>
            <a:r>
              <a:rPr lang="en-US" altLang="zh-CN" smtClean="0">
                <a:latin typeface="Arial" pitchFamily="34" charset="0"/>
              </a:rPr>
              <a:t>Now, let</a:t>
            </a:r>
            <a:r>
              <a:rPr lang="en-US" altLang="zh-CN" smtClean="0">
                <a:latin typeface="Times New Roman" pitchFamily="18" charset="0"/>
              </a:rPr>
              <a:t>’</a:t>
            </a:r>
            <a:r>
              <a:rPr lang="en-US" altLang="zh-CN" smtClean="0">
                <a:latin typeface="Arial" pitchFamily="34" charset="0"/>
              </a:rPr>
              <a:t>s check how encryption and decryption work.</a:t>
            </a:r>
          </a:p>
          <a:p>
            <a:endParaRPr lang="en-US" altLang="zh-CN"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91CAA144-1195-4BCB-93B7-6030C5263067}" type="slidenum">
              <a:rPr lang="en-US" smtClean="0"/>
              <a:pPr/>
              <a:t>31</a:t>
            </a:fld>
            <a:endParaRPr lang="en-US" smtClean="0"/>
          </a:p>
        </p:txBody>
      </p:sp>
      <p:sp>
        <p:nvSpPr>
          <p:cNvPr id="299011" name="Rectangle 2"/>
          <p:cNvSpPr>
            <a:spLocks noGrp="1" noRot="1" noChangeAspect="1" noChangeArrowheads="1" noTextEdit="1"/>
          </p:cNvSpPr>
          <p:nvPr>
            <p:ph type="sldImg"/>
          </p:nvPr>
        </p:nvSpPr>
        <p:spPr>
          <a:xfrm>
            <a:off x="1144588" y="685800"/>
            <a:ext cx="4572000" cy="3429000"/>
          </a:xfrm>
          <a:ln/>
        </p:spPr>
      </p:sp>
      <p:sp>
        <p:nvSpPr>
          <p:cNvPr id="299012" name="Rectangle 3"/>
          <p:cNvSpPr>
            <a:spLocks noGrp="1" noChangeArrowheads="1"/>
          </p:cNvSpPr>
          <p:nvPr>
            <p:ph type="body" idx="1"/>
          </p:nvPr>
        </p:nvSpPr>
        <p:spPr>
          <a:noFill/>
          <a:ln/>
        </p:spPr>
        <p:txBody>
          <a:bodyPr/>
          <a:lstStyle/>
          <a:p>
            <a:r>
              <a:rPr lang="en-US" smtClean="0"/>
              <a:t>Let’s take another look at public key </a:t>
            </a:r>
            <a:r>
              <a:rPr lang="en-US" b="1" smtClean="0"/>
              <a:t>encryption</a:t>
            </a:r>
            <a:r>
              <a:rPr lang="en-US" smtClean="0"/>
              <a:t>. In the public key cryptography, to send a message to Bob, Alice has to possess </a:t>
            </a:r>
            <a:r>
              <a:rPr lang="en-US" b="1" smtClean="0"/>
              <a:t>Bob</a:t>
            </a:r>
            <a:r>
              <a:rPr lang="en-US" smtClean="0"/>
              <a:t>’s public key. Thus, before Alice does the encryption, she has to somehow get Bob’s public key. If she mistakenly uses somebody else’s public key, the game is over. Bob’s public key is distributed through a reliable channel, marked in YELLOW.</a:t>
            </a:r>
          </a:p>
          <a:p>
            <a:endParaRPr lang="en-US" smtClean="0"/>
          </a:p>
          <a:p>
            <a:r>
              <a:rPr lang="en-US" smtClean="0"/>
              <a:t>Different from the symmetric key cryptography, Eve can read the </a:t>
            </a:r>
            <a:r>
              <a:rPr lang="en-US" b="1" smtClean="0"/>
              <a:t>public</a:t>
            </a:r>
            <a:r>
              <a:rPr lang="en-US" smtClean="0"/>
              <a:t> key distribution channel and this won’t help her decrypt the ciphertext.</a:t>
            </a:r>
          </a:p>
          <a:p>
            <a:endParaRPr lang="en-US" smtClean="0"/>
          </a:p>
          <a:p>
            <a:r>
              <a:rPr lang="en-US" smtClean="0"/>
              <a:t>Like the symmetric key cryptography, the ciphertext is sent over a public channel. Eve can read the ciphertext. We will discuss the details of public key encryption later.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91CAA144-1195-4BCB-93B7-6030C5263067}" type="slidenum">
              <a:rPr lang="en-US" smtClean="0"/>
              <a:pPr/>
              <a:t>32</a:t>
            </a:fld>
            <a:endParaRPr lang="en-US" smtClean="0"/>
          </a:p>
        </p:txBody>
      </p:sp>
      <p:sp>
        <p:nvSpPr>
          <p:cNvPr id="299011" name="Rectangle 2"/>
          <p:cNvSpPr>
            <a:spLocks noGrp="1" noRot="1" noChangeAspect="1" noChangeArrowheads="1" noTextEdit="1"/>
          </p:cNvSpPr>
          <p:nvPr>
            <p:ph type="sldImg"/>
          </p:nvPr>
        </p:nvSpPr>
        <p:spPr>
          <a:xfrm>
            <a:off x="1144588" y="685800"/>
            <a:ext cx="4572000" cy="3429000"/>
          </a:xfrm>
          <a:ln/>
        </p:spPr>
      </p:sp>
      <p:sp>
        <p:nvSpPr>
          <p:cNvPr id="299012" name="Rectangle 3"/>
          <p:cNvSpPr>
            <a:spLocks noGrp="1" noChangeArrowheads="1"/>
          </p:cNvSpPr>
          <p:nvPr>
            <p:ph type="body" idx="1"/>
          </p:nvPr>
        </p:nvSpPr>
        <p:spPr>
          <a:noFill/>
          <a:ln/>
        </p:spPr>
        <p:txBody>
          <a:bodyPr/>
          <a:lstStyle/>
          <a:p>
            <a:r>
              <a:rPr lang="en-US" smtClean="0"/>
              <a:t>Let’s take another look at public key </a:t>
            </a:r>
            <a:r>
              <a:rPr lang="en-US" b="1" smtClean="0"/>
              <a:t>encryption</a:t>
            </a:r>
            <a:r>
              <a:rPr lang="en-US" smtClean="0"/>
              <a:t>. In the public key cryptography, to send a message to Bob, Alice has to possess </a:t>
            </a:r>
            <a:r>
              <a:rPr lang="en-US" b="1" smtClean="0"/>
              <a:t>Bob</a:t>
            </a:r>
            <a:r>
              <a:rPr lang="en-US" smtClean="0"/>
              <a:t>’s public key. Thus, before Alice does the encryption, she has to somehow get Bob’s public key. If she mistakenly uses somebody else’s public key, the game is over. Bob’s public key is distributed through a reliable channel, marked in YELLOW.</a:t>
            </a:r>
          </a:p>
          <a:p>
            <a:endParaRPr lang="en-US" smtClean="0"/>
          </a:p>
          <a:p>
            <a:r>
              <a:rPr lang="en-US" smtClean="0"/>
              <a:t>Different from the symmetric key cryptography, Eve can read the </a:t>
            </a:r>
            <a:r>
              <a:rPr lang="en-US" b="1" smtClean="0"/>
              <a:t>public</a:t>
            </a:r>
            <a:r>
              <a:rPr lang="en-US" smtClean="0"/>
              <a:t> key distribution channel and this won’t help her decrypt the ciphertext.</a:t>
            </a:r>
          </a:p>
          <a:p>
            <a:endParaRPr lang="en-US" smtClean="0"/>
          </a:p>
          <a:p>
            <a:r>
              <a:rPr lang="en-US" smtClean="0"/>
              <a:t>Like the symmetric key cryptography, the ciphertext is sent over a public channel. Eve can read the ciphertext. We will discuss the details of public key encryption later.</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91CAA144-1195-4BCB-93B7-6030C5263067}" type="slidenum">
              <a:rPr lang="en-US" smtClean="0"/>
              <a:pPr/>
              <a:t>36</a:t>
            </a:fld>
            <a:endParaRPr lang="en-US" smtClean="0"/>
          </a:p>
        </p:txBody>
      </p:sp>
      <p:sp>
        <p:nvSpPr>
          <p:cNvPr id="299011" name="Rectangle 2"/>
          <p:cNvSpPr>
            <a:spLocks noGrp="1" noRot="1" noChangeAspect="1" noChangeArrowheads="1" noTextEdit="1"/>
          </p:cNvSpPr>
          <p:nvPr>
            <p:ph type="sldImg"/>
          </p:nvPr>
        </p:nvSpPr>
        <p:spPr>
          <a:xfrm>
            <a:off x="1144588" y="685800"/>
            <a:ext cx="4572000" cy="3429000"/>
          </a:xfrm>
          <a:ln/>
        </p:spPr>
      </p:sp>
      <p:sp>
        <p:nvSpPr>
          <p:cNvPr id="299012" name="Rectangle 3"/>
          <p:cNvSpPr>
            <a:spLocks noGrp="1" noChangeArrowheads="1"/>
          </p:cNvSpPr>
          <p:nvPr>
            <p:ph type="body" idx="1"/>
          </p:nvPr>
        </p:nvSpPr>
        <p:spPr>
          <a:noFill/>
          <a:ln/>
        </p:spPr>
        <p:txBody>
          <a:bodyPr/>
          <a:lstStyle/>
          <a:p>
            <a:r>
              <a:rPr lang="en-US" smtClean="0"/>
              <a:t>Let’s take another look at public key </a:t>
            </a:r>
            <a:r>
              <a:rPr lang="en-US" b="1" smtClean="0"/>
              <a:t>encryption</a:t>
            </a:r>
            <a:r>
              <a:rPr lang="en-US" smtClean="0"/>
              <a:t>. In the public key cryptography, to send a message to Bob, Alice has to possess </a:t>
            </a:r>
            <a:r>
              <a:rPr lang="en-US" b="1" smtClean="0"/>
              <a:t>Bob</a:t>
            </a:r>
            <a:r>
              <a:rPr lang="en-US" smtClean="0"/>
              <a:t>’s public key. Thus, before Alice does the encryption, she has to somehow get Bob’s public key. If she mistakenly uses somebody else’s public key, the game is over. Bob’s public key is distributed through a reliable channel, marked in YELLOW.</a:t>
            </a:r>
          </a:p>
          <a:p>
            <a:endParaRPr lang="en-US" smtClean="0"/>
          </a:p>
          <a:p>
            <a:r>
              <a:rPr lang="en-US" smtClean="0"/>
              <a:t>Different from the symmetric key cryptography, Eve can read the </a:t>
            </a:r>
            <a:r>
              <a:rPr lang="en-US" b="1" smtClean="0"/>
              <a:t>public</a:t>
            </a:r>
            <a:r>
              <a:rPr lang="en-US" smtClean="0"/>
              <a:t> key distribution channel and this won’t help her decrypt the ciphertext.</a:t>
            </a:r>
          </a:p>
          <a:p>
            <a:endParaRPr lang="en-US" smtClean="0"/>
          </a:p>
          <a:p>
            <a:r>
              <a:rPr lang="en-US" smtClean="0"/>
              <a:t>Like the symmetric key cryptography, the ciphertext is sent over a public channel. Eve can read the ciphertext. We will discuss the details of public key encryption later.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91CAA144-1195-4BCB-93B7-6030C5263067}" type="slidenum">
              <a:rPr lang="en-US" smtClean="0"/>
              <a:pPr/>
              <a:t>37</a:t>
            </a:fld>
            <a:endParaRPr lang="en-US" smtClean="0"/>
          </a:p>
        </p:txBody>
      </p:sp>
      <p:sp>
        <p:nvSpPr>
          <p:cNvPr id="299011" name="Rectangle 2"/>
          <p:cNvSpPr>
            <a:spLocks noGrp="1" noRot="1" noChangeAspect="1" noChangeArrowheads="1" noTextEdit="1"/>
          </p:cNvSpPr>
          <p:nvPr>
            <p:ph type="sldImg"/>
          </p:nvPr>
        </p:nvSpPr>
        <p:spPr>
          <a:xfrm>
            <a:off x="1144588" y="685800"/>
            <a:ext cx="4572000" cy="3429000"/>
          </a:xfrm>
          <a:ln/>
        </p:spPr>
      </p:sp>
      <p:sp>
        <p:nvSpPr>
          <p:cNvPr id="299012" name="Rectangle 3"/>
          <p:cNvSpPr>
            <a:spLocks noGrp="1" noChangeArrowheads="1"/>
          </p:cNvSpPr>
          <p:nvPr>
            <p:ph type="body" idx="1"/>
          </p:nvPr>
        </p:nvSpPr>
        <p:spPr>
          <a:noFill/>
          <a:ln/>
        </p:spPr>
        <p:txBody>
          <a:bodyPr/>
          <a:lstStyle/>
          <a:p>
            <a:r>
              <a:rPr lang="en-US" dirty="0" smtClean="0"/>
              <a:t>Let’s take another look at public key </a:t>
            </a:r>
            <a:r>
              <a:rPr lang="en-US" b="1" dirty="0" smtClean="0"/>
              <a:t>encryption</a:t>
            </a:r>
            <a:r>
              <a:rPr lang="en-US" dirty="0" smtClean="0"/>
              <a:t>. In the public key cryptography, to send a message to Bob, Alice has to possess </a:t>
            </a:r>
            <a:r>
              <a:rPr lang="en-US" b="1" dirty="0" smtClean="0"/>
              <a:t>Bob</a:t>
            </a:r>
            <a:r>
              <a:rPr lang="en-US" dirty="0" smtClean="0"/>
              <a:t>’s public key. Thus, before Alice does the encryption, she has to somehow get Bob’s public key. If she mistakenly uses somebody else’s public key, the game is over. Bob’s public key is distributed through a reliable channel, marked in YELLOW.</a:t>
            </a:r>
          </a:p>
          <a:p>
            <a:endParaRPr lang="en-US" dirty="0" smtClean="0"/>
          </a:p>
          <a:p>
            <a:r>
              <a:rPr lang="en-US" dirty="0" smtClean="0"/>
              <a:t>Different from the symmetric key cryptography, Eve can read the </a:t>
            </a:r>
            <a:r>
              <a:rPr lang="en-US" b="1" dirty="0" smtClean="0"/>
              <a:t>public</a:t>
            </a:r>
            <a:r>
              <a:rPr lang="en-US" dirty="0" smtClean="0"/>
              <a:t> key distribution channel and this won’t help her decrypt the </a:t>
            </a:r>
            <a:r>
              <a:rPr lang="en-US" dirty="0" err="1" smtClean="0"/>
              <a:t>ciphertext</a:t>
            </a:r>
            <a:r>
              <a:rPr lang="en-US" dirty="0" smtClean="0"/>
              <a:t>.</a:t>
            </a:r>
          </a:p>
          <a:p>
            <a:endParaRPr lang="en-US" dirty="0" smtClean="0"/>
          </a:p>
          <a:p>
            <a:r>
              <a:rPr lang="en-US" dirty="0" smtClean="0"/>
              <a:t>Like the symmetric key cryptography, the </a:t>
            </a:r>
            <a:r>
              <a:rPr lang="en-US" dirty="0" err="1" smtClean="0"/>
              <a:t>ciphertext</a:t>
            </a:r>
            <a:r>
              <a:rPr lang="en-US" dirty="0" smtClean="0"/>
              <a:t> is sent over a public channel. Eve can read the </a:t>
            </a:r>
            <a:r>
              <a:rPr lang="en-US" dirty="0" err="1" smtClean="0"/>
              <a:t>ciphertext</a:t>
            </a:r>
            <a:r>
              <a:rPr lang="en-US" dirty="0" smtClean="0"/>
              <a:t>. We will discuss the details of public key encryption later.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91CAA144-1195-4BCB-93B7-6030C5263067}" type="slidenum">
              <a:rPr lang="en-US" smtClean="0"/>
              <a:pPr/>
              <a:t>38</a:t>
            </a:fld>
            <a:endParaRPr lang="en-US" smtClean="0"/>
          </a:p>
        </p:txBody>
      </p:sp>
      <p:sp>
        <p:nvSpPr>
          <p:cNvPr id="299011" name="Rectangle 2"/>
          <p:cNvSpPr>
            <a:spLocks noGrp="1" noRot="1" noChangeAspect="1" noChangeArrowheads="1" noTextEdit="1"/>
          </p:cNvSpPr>
          <p:nvPr>
            <p:ph type="sldImg"/>
          </p:nvPr>
        </p:nvSpPr>
        <p:spPr>
          <a:xfrm>
            <a:off x="1144588" y="685800"/>
            <a:ext cx="4572000" cy="3429000"/>
          </a:xfrm>
          <a:ln/>
        </p:spPr>
      </p:sp>
      <p:sp>
        <p:nvSpPr>
          <p:cNvPr id="299012" name="Rectangle 3"/>
          <p:cNvSpPr>
            <a:spLocks noGrp="1" noChangeArrowheads="1"/>
          </p:cNvSpPr>
          <p:nvPr>
            <p:ph type="body" idx="1"/>
          </p:nvPr>
        </p:nvSpPr>
        <p:spPr>
          <a:noFill/>
          <a:ln/>
        </p:spPr>
        <p:txBody>
          <a:bodyPr/>
          <a:lstStyle/>
          <a:p>
            <a:r>
              <a:rPr lang="en-US" smtClean="0"/>
              <a:t>Let’s take another look at public key </a:t>
            </a:r>
            <a:r>
              <a:rPr lang="en-US" b="1" smtClean="0"/>
              <a:t>encryption</a:t>
            </a:r>
            <a:r>
              <a:rPr lang="en-US" smtClean="0"/>
              <a:t>. In the public key cryptography, to send a message to Bob, Alice has to possess </a:t>
            </a:r>
            <a:r>
              <a:rPr lang="en-US" b="1" smtClean="0"/>
              <a:t>Bob</a:t>
            </a:r>
            <a:r>
              <a:rPr lang="en-US" smtClean="0"/>
              <a:t>’s public key. Thus, before Alice does the encryption, she has to somehow get Bob’s public key. If she mistakenly uses somebody else’s public key, the game is over. Bob’s public key is distributed through a reliable channel, marked in YELLOW.</a:t>
            </a:r>
          </a:p>
          <a:p>
            <a:endParaRPr lang="en-US" smtClean="0"/>
          </a:p>
          <a:p>
            <a:r>
              <a:rPr lang="en-US" smtClean="0"/>
              <a:t>Different from the symmetric key cryptography, Eve can read the </a:t>
            </a:r>
            <a:r>
              <a:rPr lang="en-US" b="1" smtClean="0"/>
              <a:t>public</a:t>
            </a:r>
            <a:r>
              <a:rPr lang="en-US" smtClean="0"/>
              <a:t> key distribution channel and this won’t help her decrypt the ciphertext.</a:t>
            </a:r>
          </a:p>
          <a:p>
            <a:endParaRPr lang="en-US" smtClean="0"/>
          </a:p>
          <a:p>
            <a:r>
              <a:rPr lang="en-US" smtClean="0"/>
              <a:t>Like the symmetric key cryptography, the ciphertext is sent over a public channel. Eve can read the ciphertext. We will discuss the details of public key encryption later.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91CAA144-1195-4BCB-93B7-6030C5263067}" type="slidenum">
              <a:rPr lang="en-US" smtClean="0"/>
              <a:pPr/>
              <a:t>39</a:t>
            </a:fld>
            <a:endParaRPr lang="en-US" smtClean="0"/>
          </a:p>
        </p:txBody>
      </p:sp>
      <p:sp>
        <p:nvSpPr>
          <p:cNvPr id="299011" name="Rectangle 2"/>
          <p:cNvSpPr>
            <a:spLocks noGrp="1" noRot="1" noChangeAspect="1" noChangeArrowheads="1" noTextEdit="1"/>
          </p:cNvSpPr>
          <p:nvPr>
            <p:ph type="sldImg"/>
          </p:nvPr>
        </p:nvSpPr>
        <p:spPr>
          <a:xfrm>
            <a:off x="1144588" y="685800"/>
            <a:ext cx="4572000" cy="3429000"/>
          </a:xfrm>
          <a:ln/>
        </p:spPr>
      </p:sp>
      <p:sp>
        <p:nvSpPr>
          <p:cNvPr id="299012" name="Rectangle 3"/>
          <p:cNvSpPr>
            <a:spLocks noGrp="1" noChangeArrowheads="1"/>
          </p:cNvSpPr>
          <p:nvPr>
            <p:ph type="body" idx="1"/>
          </p:nvPr>
        </p:nvSpPr>
        <p:spPr>
          <a:noFill/>
          <a:ln/>
        </p:spPr>
        <p:txBody>
          <a:bodyPr/>
          <a:lstStyle/>
          <a:p>
            <a:r>
              <a:rPr lang="en-US" smtClean="0"/>
              <a:t>Let’s take another look at public key </a:t>
            </a:r>
            <a:r>
              <a:rPr lang="en-US" b="1" smtClean="0"/>
              <a:t>encryption</a:t>
            </a:r>
            <a:r>
              <a:rPr lang="en-US" smtClean="0"/>
              <a:t>. In the public key cryptography, to send a message to Bob, Alice has to possess </a:t>
            </a:r>
            <a:r>
              <a:rPr lang="en-US" b="1" smtClean="0"/>
              <a:t>Bob</a:t>
            </a:r>
            <a:r>
              <a:rPr lang="en-US" smtClean="0"/>
              <a:t>’s public key. Thus, before Alice does the encryption, she has to somehow get Bob’s public key. If she mistakenly uses somebody else’s public key, the game is over. Bob’s public key is distributed through a reliable channel, marked in YELLOW.</a:t>
            </a:r>
          </a:p>
          <a:p>
            <a:endParaRPr lang="en-US" smtClean="0"/>
          </a:p>
          <a:p>
            <a:r>
              <a:rPr lang="en-US" smtClean="0"/>
              <a:t>Different from the symmetric key cryptography, Eve can read the </a:t>
            </a:r>
            <a:r>
              <a:rPr lang="en-US" b="1" smtClean="0"/>
              <a:t>public</a:t>
            </a:r>
            <a:r>
              <a:rPr lang="en-US" smtClean="0"/>
              <a:t> key distribution channel and this won’t help her decrypt the ciphertext.</a:t>
            </a:r>
          </a:p>
          <a:p>
            <a:endParaRPr lang="en-US" smtClean="0"/>
          </a:p>
          <a:p>
            <a:r>
              <a:rPr lang="en-US" smtClean="0"/>
              <a:t>Like the symmetric key cryptography, the ciphertext is sent over a public channel. Eve can read the ciphertext. We will discuss the details of public key encryption later.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91CAA144-1195-4BCB-93B7-6030C5263067}" type="slidenum">
              <a:rPr lang="en-US" smtClean="0"/>
              <a:pPr/>
              <a:t>40</a:t>
            </a:fld>
            <a:endParaRPr lang="en-US" smtClean="0"/>
          </a:p>
        </p:txBody>
      </p:sp>
      <p:sp>
        <p:nvSpPr>
          <p:cNvPr id="299011" name="Rectangle 2"/>
          <p:cNvSpPr>
            <a:spLocks noGrp="1" noRot="1" noChangeAspect="1" noChangeArrowheads="1" noTextEdit="1"/>
          </p:cNvSpPr>
          <p:nvPr>
            <p:ph type="sldImg"/>
          </p:nvPr>
        </p:nvSpPr>
        <p:spPr>
          <a:xfrm>
            <a:off x="1143000" y="685800"/>
            <a:ext cx="4573588" cy="3430588"/>
          </a:xfrm>
          <a:ln/>
        </p:spPr>
      </p:sp>
      <p:sp>
        <p:nvSpPr>
          <p:cNvPr id="299012" name="Rectangle 3"/>
          <p:cNvSpPr>
            <a:spLocks noGrp="1" noChangeArrowheads="1"/>
          </p:cNvSpPr>
          <p:nvPr>
            <p:ph type="body" idx="1"/>
          </p:nvPr>
        </p:nvSpPr>
        <p:spPr>
          <a:noFill/>
          <a:ln/>
        </p:spPr>
        <p:txBody>
          <a:bodyPr/>
          <a:lstStyle/>
          <a:p>
            <a:r>
              <a:rPr lang="en-US" smtClean="0"/>
              <a:t>Let’s take another look at public key </a:t>
            </a:r>
            <a:r>
              <a:rPr lang="en-US" b="1" smtClean="0"/>
              <a:t>encryption</a:t>
            </a:r>
            <a:r>
              <a:rPr lang="en-US" smtClean="0"/>
              <a:t>. In the public key cryptography, to send a message to Bob, Alice has to possess </a:t>
            </a:r>
            <a:r>
              <a:rPr lang="en-US" b="1" smtClean="0"/>
              <a:t>Bob</a:t>
            </a:r>
            <a:r>
              <a:rPr lang="en-US" smtClean="0"/>
              <a:t>’s public key. Thus, before Alice does the encryption, she has to somehow get Bob’s public key. If she mistakenly uses somebody else’s public key, the game is over. Bob’s public key is distributed through a reliable channel, marked in YELLOW.</a:t>
            </a:r>
          </a:p>
          <a:p>
            <a:endParaRPr lang="en-US" smtClean="0"/>
          </a:p>
          <a:p>
            <a:r>
              <a:rPr lang="en-US" smtClean="0"/>
              <a:t>Different from the symmetric key cryptography, Eve can read the </a:t>
            </a:r>
            <a:r>
              <a:rPr lang="en-US" b="1" smtClean="0"/>
              <a:t>public</a:t>
            </a:r>
            <a:r>
              <a:rPr lang="en-US" smtClean="0"/>
              <a:t> key distribution channel and this won’t help her decrypt the ciphertext.</a:t>
            </a:r>
          </a:p>
          <a:p>
            <a:endParaRPr lang="en-US" smtClean="0"/>
          </a:p>
          <a:p>
            <a:r>
              <a:rPr lang="en-US" smtClean="0"/>
              <a:t>Like the symmetric key cryptography, the ciphertext is sent over a public channel. Eve can read the ciphertext. We will discuss the details of public key encryption later.</a:t>
            </a:r>
          </a:p>
        </p:txBody>
      </p:sp>
    </p:spTree>
    <p:extLst>
      <p:ext uri="{BB962C8B-B14F-4D97-AF65-F5344CB8AC3E}">
        <p14:creationId xmlns:p14="http://schemas.microsoft.com/office/powerpoint/2010/main" val="29569076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91CAA144-1195-4BCB-93B7-6030C5263067}" type="slidenum">
              <a:rPr lang="en-US" smtClean="0"/>
              <a:pPr/>
              <a:t>41</a:t>
            </a:fld>
            <a:endParaRPr lang="en-US" smtClean="0"/>
          </a:p>
        </p:txBody>
      </p:sp>
      <p:sp>
        <p:nvSpPr>
          <p:cNvPr id="299011" name="Rectangle 2"/>
          <p:cNvSpPr>
            <a:spLocks noGrp="1" noRot="1" noChangeAspect="1" noChangeArrowheads="1" noTextEdit="1"/>
          </p:cNvSpPr>
          <p:nvPr>
            <p:ph type="sldImg"/>
          </p:nvPr>
        </p:nvSpPr>
        <p:spPr>
          <a:xfrm>
            <a:off x="1143000" y="685800"/>
            <a:ext cx="4573588" cy="3430588"/>
          </a:xfrm>
          <a:ln/>
        </p:spPr>
      </p:sp>
      <p:sp>
        <p:nvSpPr>
          <p:cNvPr id="299012" name="Rectangle 3"/>
          <p:cNvSpPr>
            <a:spLocks noGrp="1" noChangeArrowheads="1"/>
          </p:cNvSpPr>
          <p:nvPr>
            <p:ph type="body" idx="1"/>
          </p:nvPr>
        </p:nvSpPr>
        <p:spPr>
          <a:noFill/>
          <a:ln/>
        </p:spPr>
        <p:txBody>
          <a:bodyPr/>
          <a:lstStyle/>
          <a:p>
            <a:r>
              <a:rPr lang="en-US" smtClean="0"/>
              <a:t>Let’s take another look at public key </a:t>
            </a:r>
            <a:r>
              <a:rPr lang="en-US" b="1" smtClean="0"/>
              <a:t>encryption</a:t>
            </a:r>
            <a:r>
              <a:rPr lang="en-US" smtClean="0"/>
              <a:t>. In the public key cryptography, to send a message to Bob, Alice has to possess </a:t>
            </a:r>
            <a:r>
              <a:rPr lang="en-US" b="1" smtClean="0"/>
              <a:t>Bob</a:t>
            </a:r>
            <a:r>
              <a:rPr lang="en-US" smtClean="0"/>
              <a:t>’s public key. Thus, before Alice does the encryption, she has to somehow get Bob’s public key. If she mistakenly uses somebody else’s public key, the game is over. Bob’s public key is distributed through a reliable channel, marked in YELLOW.</a:t>
            </a:r>
          </a:p>
          <a:p>
            <a:endParaRPr lang="en-US" smtClean="0"/>
          </a:p>
          <a:p>
            <a:r>
              <a:rPr lang="en-US" smtClean="0"/>
              <a:t>Different from the symmetric key cryptography, Eve can read the </a:t>
            </a:r>
            <a:r>
              <a:rPr lang="en-US" b="1" smtClean="0"/>
              <a:t>public</a:t>
            </a:r>
            <a:r>
              <a:rPr lang="en-US" smtClean="0"/>
              <a:t> key distribution channel and this won’t help her decrypt the ciphertext.</a:t>
            </a:r>
          </a:p>
          <a:p>
            <a:endParaRPr lang="en-US" smtClean="0"/>
          </a:p>
          <a:p>
            <a:r>
              <a:rPr lang="en-US" smtClean="0"/>
              <a:t>Like the symmetric key cryptography, the ciphertext is sent over a public channel. Eve can read the ciphertext. We will discuss the details of public key encryption later.</a:t>
            </a:r>
          </a:p>
        </p:txBody>
      </p:sp>
    </p:spTree>
    <p:extLst>
      <p:ext uri="{BB962C8B-B14F-4D97-AF65-F5344CB8AC3E}">
        <p14:creationId xmlns:p14="http://schemas.microsoft.com/office/powerpoint/2010/main" val="2956907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91CAA144-1195-4BCB-93B7-6030C5263067}" type="slidenum">
              <a:rPr lang="en-US" smtClean="0"/>
              <a:pPr/>
              <a:t>48</a:t>
            </a:fld>
            <a:endParaRPr lang="en-US" smtClean="0"/>
          </a:p>
        </p:txBody>
      </p:sp>
      <p:sp>
        <p:nvSpPr>
          <p:cNvPr id="299011" name="Rectangle 2"/>
          <p:cNvSpPr>
            <a:spLocks noGrp="1" noRot="1" noChangeAspect="1" noChangeArrowheads="1" noTextEdit="1"/>
          </p:cNvSpPr>
          <p:nvPr>
            <p:ph type="sldImg"/>
          </p:nvPr>
        </p:nvSpPr>
        <p:spPr>
          <a:xfrm>
            <a:off x="1144588" y="685800"/>
            <a:ext cx="4572000" cy="3429000"/>
          </a:xfrm>
          <a:ln/>
        </p:spPr>
      </p:sp>
      <p:sp>
        <p:nvSpPr>
          <p:cNvPr id="299012" name="Rectangle 3"/>
          <p:cNvSpPr>
            <a:spLocks noGrp="1" noChangeArrowheads="1"/>
          </p:cNvSpPr>
          <p:nvPr>
            <p:ph type="body" idx="1"/>
          </p:nvPr>
        </p:nvSpPr>
        <p:spPr>
          <a:noFill/>
          <a:ln/>
        </p:spPr>
        <p:txBody>
          <a:bodyPr/>
          <a:lstStyle/>
          <a:p>
            <a:r>
              <a:rPr lang="en-US" smtClean="0"/>
              <a:t>Let’s take another look at public key </a:t>
            </a:r>
            <a:r>
              <a:rPr lang="en-US" b="1" smtClean="0"/>
              <a:t>encryption</a:t>
            </a:r>
            <a:r>
              <a:rPr lang="en-US" smtClean="0"/>
              <a:t>. In the public key cryptography, to send a message to Bob, Alice has to possess </a:t>
            </a:r>
            <a:r>
              <a:rPr lang="en-US" b="1" smtClean="0"/>
              <a:t>Bob</a:t>
            </a:r>
            <a:r>
              <a:rPr lang="en-US" smtClean="0"/>
              <a:t>’s public key. Thus, before Alice does the encryption, she has to somehow get Bob’s public key. If she mistakenly uses somebody else’s public key, the game is over. Bob’s public key is distributed through a reliable channel, marked in YELLOW.</a:t>
            </a:r>
          </a:p>
          <a:p>
            <a:endParaRPr lang="en-US" smtClean="0"/>
          </a:p>
          <a:p>
            <a:r>
              <a:rPr lang="en-US" smtClean="0"/>
              <a:t>Different from the symmetric key cryptography, Eve can read the </a:t>
            </a:r>
            <a:r>
              <a:rPr lang="en-US" b="1" smtClean="0"/>
              <a:t>public</a:t>
            </a:r>
            <a:r>
              <a:rPr lang="en-US" smtClean="0"/>
              <a:t> key distribution channel and this won’t help her decrypt the ciphertext.</a:t>
            </a:r>
          </a:p>
          <a:p>
            <a:endParaRPr lang="en-US" smtClean="0"/>
          </a:p>
          <a:p>
            <a:r>
              <a:rPr lang="en-US" smtClean="0"/>
              <a:t>Like the symmetric key cryptography, the ciphertext is sent over a public channel. Eve can read the ciphertext. We will discuss the details of public key encryption later.</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2FF91EED-04E9-435F-86E5-840556883AAA}" type="slidenum">
              <a:rPr lang="en-US" smtClean="0"/>
              <a:pPr/>
              <a:t>49</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r>
              <a:rPr lang="en-US" smtClean="0"/>
              <a:t>Public key is shown in this diagram. Note that the message is encrypted with Bob’s public key and the encrypted message is decrypted with Bob’s private key.</a:t>
            </a:r>
          </a:p>
          <a:p>
            <a:endParaRPr lang="en-US" smtClean="0"/>
          </a:p>
          <a:p>
            <a:r>
              <a:rPr lang="en-US" smtClean="0"/>
              <a:t>Public key encryption assumes a reliable channel to distributed public keys.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2FF91EED-04E9-435F-86E5-840556883AAA}" type="slidenum">
              <a:rPr lang="en-US" smtClean="0"/>
              <a:pPr/>
              <a:t>50</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r>
              <a:rPr lang="en-US" smtClean="0"/>
              <a:t>Public key is shown in this diagram. Note that the message is encrypted with Bob’s public key and the encrypted message is decrypted with Bob’s private key.</a:t>
            </a:r>
          </a:p>
          <a:p>
            <a:endParaRPr lang="en-US" smtClean="0"/>
          </a:p>
          <a:p>
            <a:r>
              <a:rPr lang="en-US" smtClean="0"/>
              <a:t>Public key encryption assumes a reliable channel to distributed public keys.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2FF91EED-04E9-435F-86E5-840556883AAA}" type="slidenum">
              <a:rPr lang="en-US" smtClean="0"/>
              <a:pPr/>
              <a:t>51</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r>
              <a:rPr lang="en-US" smtClean="0"/>
              <a:t>Public key is shown in this diagram. Note that the message is encrypted with Bob’s public key and the encrypted message is decrypted with Bob’s private key.</a:t>
            </a:r>
          </a:p>
          <a:p>
            <a:endParaRPr lang="en-US" smtClean="0"/>
          </a:p>
          <a:p>
            <a:r>
              <a:rPr lang="en-US" smtClean="0"/>
              <a:t>Public key encryption assumes a reliable channel to distributed public keys.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91CAA144-1195-4BCB-93B7-6030C5263067}" type="slidenum">
              <a:rPr lang="en-US" smtClean="0"/>
              <a:pPr/>
              <a:t>52</a:t>
            </a:fld>
            <a:endParaRPr lang="en-US" smtClean="0"/>
          </a:p>
        </p:txBody>
      </p:sp>
      <p:sp>
        <p:nvSpPr>
          <p:cNvPr id="299011" name="Rectangle 2"/>
          <p:cNvSpPr>
            <a:spLocks noGrp="1" noRot="1" noChangeAspect="1" noChangeArrowheads="1" noTextEdit="1"/>
          </p:cNvSpPr>
          <p:nvPr>
            <p:ph type="sldImg"/>
          </p:nvPr>
        </p:nvSpPr>
        <p:spPr>
          <a:xfrm>
            <a:off x="1144588" y="685800"/>
            <a:ext cx="4572000" cy="3429000"/>
          </a:xfrm>
          <a:ln/>
        </p:spPr>
      </p:sp>
      <p:sp>
        <p:nvSpPr>
          <p:cNvPr id="299012" name="Rectangle 3"/>
          <p:cNvSpPr>
            <a:spLocks noGrp="1" noChangeArrowheads="1"/>
          </p:cNvSpPr>
          <p:nvPr>
            <p:ph type="body" idx="1"/>
          </p:nvPr>
        </p:nvSpPr>
        <p:spPr>
          <a:noFill/>
          <a:ln/>
        </p:spPr>
        <p:txBody>
          <a:bodyPr/>
          <a:lstStyle/>
          <a:p>
            <a:r>
              <a:rPr lang="en-US" smtClean="0"/>
              <a:t>Let’s take another look at public key </a:t>
            </a:r>
            <a:r>
              <a:rPr lang="en-US" b="1" smtClean="0"/>
              <a:t>encryption</a:t>
            </a:r>
            <a:r>
              <a:rPr lang="en-US" smtClean="0"/>
              <a:t>. In the public key cryptography, to send a message to Bob, Alice has to possess </a:t>
            </a:r>
            <a:r>
              <a:rPr lang="en-US" b="1" smtClean="0"/>
              <a:t>Bob</a:t>
            </a:r>
            <a:r>
              <a:rPr lang="en-US" smtClean="0"/>
              <a:t>’s public key. Thus, before Alice does the encryption, she has to somehow get Bob’s public key. If she mistakenly uses somebody else’s public key, the game is over. Bob’s public key is distributed through a reliable channel, marked in YELLOW.</a:t>
            </a:r>
          </a:p>
          <a:p>
            <a:endParaRPr lang="en-US" smtClean="0"/>
          </a:p>
          <a:p>
            <a:r>
              <a:rPr lang="en-US" smtClean="0"/>
              <a:t>Different from the symmetric key cryptography, Eve can read the </a:t>
            </a:r>
            <a:r>
              <a:rPr lang="en-US" b="1" smtClean="0"/>
              <a:t>public</a:t>
            </a:r>
            <a:r>
              <a:rPr lang="en-US" smtClean="0"/>
              <a:t> key distribution channel and this won’t help her decrypt the ciphertext.</a:t>
            </a:r>
          </a:p>
          <a:p>
            <a:endParaRPr lang="en-US" smtClean="0"/>
          </a:p>
          <a:p>
            <a:r>
              <a:rPr lang="en-US" smtClean="0"/>
              <a:t>Like the symmetric key cryptography, the ciphertext is sent over a public channel. Eve can read the ciphertext. We will discuss the details of public key encryption later.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2FF91EED-04E9-435F-86E5-840556883AAA}" type="slidenum">
              <a:rPr lang="en-US" smtClean="0"/>
              <a:pPr/>
              <a:t>53</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r>
              <a:rPr lang="en-US" smtClean="0"/>
              <a:t>Public key is shown in this diagram. Note that the message is encrypted with Bob’s public key and the encrypted message is decrypted with Bob’s private key.</a:t>
            </a:r>
          </a:p>
          <a:p>
            <a:endParaRPr lang="en-US" smtClean="0"/>
          </a:p>
          <a:p>
            <a:r>
              <a:rPr lang="en-US" smtClean="0"/>
              <a:t>Public key encryption assumes a reliable channel to distributed public keys.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sha512sum cyber13-01.txt</a:t>
            </a:r>
            <a:endParaRPr lang="en-US" dirty="0"/>
          </a:p>
        </p:txBody>
      </p:sp>
      <p:sp>
        <p:nvSpPr>
          <p:cNvPr id="4" name="Slide Number Placeholder 3"/>
          <p:cNvSpPr>
            <a:spLocks noGrp="1"/>
          </p:cNvSpPr>
          <p:nvPr>
            <p:ph type="sldNum" sz="quarter" idx="10"/>
          </p:nvPr>
        </p:nvSpPr>
        <p:spPr/>
        <p:txBody>
          <a:bodyPr/>
          <a:lstStyle/>
          <a:p>
            <a:fld id="{00813D68-9F8E-497B-8607-86F9589115A5}" type="slidenum">
              <a:rPr lang="en-US" smtClean="0"/>
              <a:t>57</a:t>
            </a:fld>
            <a:endParaRPr lang="en-US"/>
          </a:p>
        </p:txBody>
      </p:sp>
    </p:spTree>
    <p:extLst>
      <p:ext uri="{BB962C8B-B14F-4D97-AF65-F5344CB8AC3E}">
        <p14:creationId xmlns:p14="http://schemas.microsoft.com/office/powerpoint/2010/main" val="1488238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sha512sum cyber15-01.txt</a:t>
            </a:r>
            <a:endParaRPr lang="en-US" dirty="0"/>
          </a:p>
        </p:txBody>
      </p:sp>
      <p:sp>
        <p:nvSpPr>
          <p:cNvPr id="4" name="Slide Number Placeholder 3"/>
          <p:cNvSpPr>
            <a:spLocks noGrp="1"/>
          </p:cNvSpPr>
          <p:nvPr>
            <p:ph type="sldNum" sz="quarter" idx="10"/>
          </p:nvPr>
        </p:nvSpPr>
        <p:spPr/>
        <p:txBody>
          <a:bodyPr/>
          <a:lstStyle/>
          <a:p>
            <a:fld id="{00813D68-9F8E-497B-8607-86F9589115A5}" type="slidenum">
              <a:rPr lang="en-US" smtClean="0"/>
              <a:t>58</a:t>
            </a:fld>
            <a:endParaRPr lang="en-US"/>
          </a:p>
        </p:txBody>
      </p:sp>
    </p:spTree>
    <p:extLst>
      <p:ext uri="{BB962C8B-B14F-4D97-AF65-F5344CB8AC3E}">
        <p14:creationId xmlns:p14="http://schemas.microsoft.com/office/powerpoint/2010/main" val="1488238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04E8668C-976D-4307-8617-FAB5A102AE2A}" type="slidenum">
              <a:rPr lang="en-US" smtClean="0"/>
              <a:pPr/>
              <a:t>61</a:t>
            </a:fld>
            <a:endParaRPr lang="en-US" smtClean="0"/>
          </a:p>
        </p:txBody>
      </p:sp>
      <p:sp>
        <p:nvSpPr>
          <p:cNvPr id="174083" name="Rectangle 2"/>
          <p:cNvSpPr>
            <a:spLocks noGrp="1" noRot="1" noChangeAspect="1" noChangeArrowheads="1" noTextEdit="1"/>
          </p:cNvSpPr>
          <p:nvPr>
            <p:ph type="sldImg"/>
          </p:nvPr>
        </p:nvSpPr>
        <p:spPr>
          <a:xfrm>
            <a:off x="1144588" y="685800"/>
            <a:ext cx="4572000" cy="3429000"/>
          </a:xfrm>
          <a:ln/>
        </p:spPr>
      </p:sp>
      <p:sp>
        <p:nvSpPr>
          <p:cNvPr id="174084" name="Rectangle 3"/>
          <p:cNvSpPr>
            <a:spLocks noGrp="1" noChangeArrowheads="1"/>
          </p:cNvSpPr>
          <p:nvPr>
            <p:ph type="body" idx="1"/>
          </p:nvPr>
        </p:nvSpPr>
        <p:spPr>
          <a:noFill/>
          <a:ln/>
        </p:spPr>
        <p:txBody>
          <a:bodyPr/>
          <a:lstStyle/>
          <a:p>
            <a:r>
              <a:rPr lang="en-US" smtClean="0"/>
              <a:t>Let’s take another look at public key </a:t>
            </a:r>
            <a:r>
              <a:rPr lang="en-US" b="1" smtClean="0"/>
              <a:t>encryption</a:t>
            </a:r>
            <a:r>
              <a:rPr lang="en-US" smtClean="0"/>
              <a:t>. In the public key cryptography, to send a message to Bob, Alice has to possess </a:t>
            </a:r>
            <a:r>
              <a:rPr lang="en-US" b="1" smtClean="0"/>
              <a:t>Bob</a:t>
            </a:r>
            <a:r>
              <a:rPr lang="en-US" smtClean="0"/>
              <a:t>’s public key. Thus, before Alice does the encryption, she has to somehow get Bob’s public key. If she mistakenly uses somebody else’s public key, the game is over. Bob’s public key is distributed through a reliable channel, marked in YELLOW.</a:t>
            </a:r>
          </a:p>
          <a:p>
            <a:endParaRPr lang="en-US" smtClean="0"/>
          </a:p>
          <a:p>
            <a:r>
              <a:rPr lang="en-US" smtClean="0"/>
              <a:t>Different from the symmetric key cryptography, Eve can read the </a:t>
            </a:r>
            <a:r>
              <a:rPr lang="en-US" b="1" smtClean="0"/>
              <a:t>public</a:t>
            </a:r>
            <a:r>
              <a:rPr lang="en-US" smtClean="0"/>
              <a:t> key distribution channel and this won’t help her decrypt the ciphertext.</a:t>
            </a:r>
          </a:p>
          <a:p>
            <a:endParaRPr lang="en-US" smtClean="0"/>
          </a:p>
          <a:p>
            <a:r>
              <a:rPr lang="en-US" smtClean="0"/>
              <a:t>Like the symmetric key cryptography, the ciphertext is sent over a public channel. Eve can read the ciphertext. We will discuss the details of public key encryption later.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C3CFE680-1F26-405F-9BB5-DBCC549324D8}" type="slidenum">
              <a:rPr lang="en-US" smtClean="0"/>
              <a:pPr/>
              <a:t>62</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r>
              <a:rPr lang="en-US" smtClean="0"/>
              <a:t>Public key is shown in this diagram. Note that the message is encrypted with Bob’s public key and the encrypted message is decrypted with Bob’s private key.</a:t>
            </a:r>
          </a:p>
          <a:p>
            <a:endParaRPr lang="en-US" smtClean="0"/>
          </a:p>
          <a:p>
            <a:r>
              <a:rPr lang="en-US" smtClean="0"/>
              <a:t>Public key encryption assumes a reliable channel to distributed public keys.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66341071-686D-4456-8E5A-AF78C3B7D421}" type="slidenum">
              <a:rPr lang="en-US" smtClean="0"/>
              <a:pPr/>
              <a:t>72</a:t>
            </a:fld>
            <a:endParaRPr lang="en-US" smtClean="0"/>
          </a:p>
        </p:txBody>
      </p:sp>
      <p:sp>
        <p:nvSpPr>
          <p:cNvPr id="177155" name="Rectangle 2"/>
          <p:cNvSpPr>
            <a:spLocks noGrp="1" noRot="1" noChangeAspect="1" noChangeArrowheads="1" noTextEdit="1"/>
          </p:cNvSpPr>
          <p:nvPr>
            <p:ph type="sldImg"/>
          </p:nvPr>
        </p:nvSpPr>
        <p:spPr>
          <a:xfrm>
            <a:off x="1144588" y="685800"/>
            <a:ext cx="4572000" cy="3429000"/>
          </a:xfrm>
          <a:ln/>
        </p:spPr>
      </p:sp>
      <p:sp>
        <p:nvSpPr>
          <p:cNvPr id="177156" name="Rectangle 3"/>
          <p:cNvSpPr>
            <a:spLocks noGrp="1" noChangeArrowheads="1"/>
          </p:cNvSpPr>
          <p:nvPr>
            <p:ph type="body" idx="1"/>
          </p:nvPr>
        </p:nvSpPr>
        <p:spPr>
          <a:noFill/>
          <a:ln/>
        </p:spPr>
        <p:txBody>
          <a:bodyPr/>
          <a:lstStyle/>
          <a:p>
            <a:r>
              <a:rPr lang="en-US" smtClean="0"/>
              <a:t>Let’s take another look at public key </a:t>
            </a:r>
            <a:r>
              <a:rPr lang="en-US" b="1" smtClean="0"/>
              <a:t>encryption</a:t>
            </a:r>
            <a:r>
              <a:rPr lang="en-US" smtClean="0"/>
              <a:t>. In the public key cryptography, to send a message to Bob, Alice has to possess </a:t>
            </a:r>
            <a:r>
              <a:rPr lang="en-US" b="1" smtClean="0"/>
              <a:t>Bob</a:t>
            </a:r>
            <a:r>
              <a:rPr lang="en-US" smtClean="0"/>
              <a:t>’s public key. Thus, before Alice does the encryption, she has to somehow get Bob’s public key. If she mistakenly uses somebody else’s public key, the game is over. Bob’s public key is distributed through a reliable channel, marked in YELLOW.</a:t>
            </a:r>
          </a:p>
          <a:p>
            <a:endParaRPr lang="en-US" smtClean="0"/>
          </a:p>
          <a:p>
            <a:r>
              <a:rPr lang="en-US" smtClean="0"/>
              <a:t>Different from the symmetric key cryptography, Eve can read the </a:t>
            </a:r>
            <a:r>
              <a:rPr lang="en-US" b="1" smtClean="0"/>
              <a:t>public</a:t>
            </a:r>
            <a:r>
              <a:rPr lang="en-US" smtClean="0"/>
              <a:t> key distribution channel and this won’t help her decrypt the ciphertext.</a:t>
            </a:r>
          </a:p>
          <a:p>
            <a:endParaRPr lang="en-US" smtClean="0"/>
          </a:p>
          <a:p>
            <a:r>
              <a:rPr lang="en-US" smtClean="0"/>
              <a:t>Like the symmetric key cryptography, the ciphertext is sent over a public channel. Eve can read the ciphertext. We will discuss the details of public key encryption later.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F38A3BBA-3556-4881-9F78-E680A7168A06}" type="slidenum">
              <a:rPr lang="en-US" smtClean="0"/>
              <a:pPr/>
              <a:t>73</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r>
              <a:rPr lang="en-US" smtClean="0"/>
              <a:t>Public key is shown in this diagram. Note that the message is encrypted with Bob’s public key and the encrypted message is decrypted with Bob’s private key.</a:t>
            </a:r>
          </a:p>
          <a:p>
            <a:endParaRPr lang="en-US" smtClean="0"/>
          </a:p>
          <a:p>
            <a:r>
              <a:rPr lang="en-US" smtClean="0"/>
              <a:t>Public key encryption assumes a reliable channel to distributed public keys.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http://www.classicshell.net/</a:t>
            </a:r>
          </a:p>
          <a:p>
            <a:endParaRPr lang="en-US" dirty="0" smtClean="0"/>
          </a:p>
          <a:p>
            <a:r>
              <a:rPr lang="en-US" dirty="0" smtClean="0"/>
              <a:t>http://whohasthefastestcomputer.com/flopsmeter/</a:t>
            </a:r>
          </a:p>
          <a:p>
            <a:endParaRPr lang="en-US" dirty="0" smtClean="0"/>
          </a:p>
          <a:p>
            <a:r>
              <a:rPr lang="en-US" dirty="0" smtClean="0"/>
              <a:t>DOE/SC/Oak Ridge National Laboratory</a:t>
            </a:r>
          </a:p>
          <a:p>
            <a:r>
              <a:rPr lang="en-US" dirty="0" smtClean="0"/>
              <a:t>System URL:	http://www.olcf.ornl.gov/titan/</a:t>
            </a:r>
          </a:p>
          <a:p>
            <a:r>
              <a:rPr lang="en-US" dirty="0" smtClean="0"/>
              <a:t>Manufacturer:	Cray Inc.</a:t>
            </a:r>
          </a:p>
          <a:p>
            <a:r>
              <a:rPr lang="en-US" dirty="0" smtClean="0"/>
              <a:t>Cores:	560640</a:t>
            </a:r>
          </a:p>
          <a:p>
            <a:r>
              <a:rPr lang="en-US" dirty="0" err="1" smtClean="0"/>
              <a:t>Linpack</a:t>
            </a:r>
            <a:r>
              <a:rPr lang="en-US" dirty="0" smtClean="0"/>
              <a:t> Performance (</a:t>
            </a:r>
            <a:r>
              <a:rPr lang="en-US" dirty="0" err="1" smtClean="0"/>
              <a:t>Rmax</a:t>
            </a:r>
            <a:r>
              <a:rPr lang="en-US" dirty="0" smtClean="0"/>
              <a:t>)	17590.0 </a:t>
            </a:r>
            <a:r>
              <a:rPr lang="en-US" dirty="0" err="1" smtClean="0"/>
              <a:t>TFlop</a:t>
            </a:r>
            <a:r>
              <a:rPr lang="en-US" dirty="0" smtClean="0"/>
              <a:t>/s</a:t>
            </a:r>
          </a:p>
          <a:p>
            <a:r>
              <a:rPr lang="en-US" dirty="0" smtClean="0"/>
              <a:t>Theoretical Peak (</a:t>
            </a:r>
            <a:r>
              <a:rPr lang="en-US" dirty="0" err="1" smtClean="0"/>
              <a:t>Rpeak</a:t>
            </a:r>
            <a:r>
              <a:rPr lang="en-US" dirty="0" smtClean="0"/>
              <a:t>)	27112.5 </a:t>
            </a:r>
            <a:r>
              <a:rPr lang="en-US" dirty="0" err="1" smtClean="0"/>
              <a:t>TFlop</a:t>
            </a:r>
            <a:r>
              <a:rPr lang="en-US" dirty="0" smtClean="0"/>
              <a:t>/s</a:t>
            </a:r>
          </a:p>
          <a:p>
            <a:r>
              <a:rPr lang="en-US" dirty="0" smtClean="0"/>
              <a:t>Power:	8209.00 kW</a:t>
            </a:r>
          </a:p>
          <a:p>
            <a:r>
              <a:rPr lang="en-US" dirty="0" smtClean="0"/>
              <a:t>Memory:	 710144 GB</a:t>
            </a:r>
          </a:p>
          <a:p>
            <a:r>
              <a:rPr lang="en-US" dirty="0" smtClean="0"/>
              <a:t>Interconnect:	Cray Gemini interconnect</a:t>
            </a:r>
          </a:p>
          <a:p>
            <a:r>
              <a:rPr lang="en-US" dirty="0" smtClean="0"/>
              <a:t>Operating System:	Cray Linux Environment</a:t>
            </a:r>
          </a:p>
          <a:p>
            <a:endParaRPr lang="en-US" dirty="0" smtClean="0"/>
          </a:p>
          <a:p>
            <a:r>
              <a:rPr lang="en-US" dirty="0" smtClean="0">
                <a:solidFill>
                  <a:schemeClr val="bg1">
                    <a:lumMod val="65000"/>
                  </a:schemeClr>
                </a:solidFill>
              </a:rPr>
              <a:t>(710144 GB memory)</a:t>
            </a:r>
            <a:endParaRPr lang="en-US" dirty="0"/>
          </a:p>
        </p:txBody>
      </p:sp>
      <p:sp>
        <p:nvSpPr>
          <p:cNvPr id="4" name="Slide Number Placeholder 3"/>
          <p:cNvSpPr>
            <a:spLocks noGrp="1"/>
          </p:cNvSpPr>
          <p:nvPr>
            <p:ph type="sldNum" sz="quarter" idx="10"/>
          </p:nvPr>
        </p:nvSpPr>
        <p:spPr/>
        <p:txBody>
          <a:bodyPr/>
          <a:lstStyle/>
          <a:p>
            <a:pPr>
              <a:defRPr/>
            </a:pPr>
            <a:fld id="{2FC80AB2-31A9-4561-8AC0-BF1718A732E1}" type="slidenum">
              <a:rPr lang="en-US" smtClean="0"/>
              <a:pPr>
                <a:defRPr/>
              </a:pPr>
              <a:t>17</a:t>
            </a:fld>
            <a:endParaRPr lang="en-US"/>
          </a:p>
        </p:txBody>
      </p:sp>
    </p:spTree>
    <p:extLst>
      <p:ext uri="{BB962C8B-B14F-4D97-AF65-F5344CB8AC3E}">
        <p14:creationId xmlns:p14="http://schemas.microsoft.com/office/powerpoint/2010/main" val="566554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p:spPr>
        <p:txBody>
          <a:bodyPr/>
          <a:lstStyle/>
          <a:p>
            <a:fld id="{F4D81EB3-93E7-443F-BDD0-ECB57EE06607}" type="slidenum">
              <a:rPr lang="zh-CN" altLang="en-US" smtClean="0"/>
              <a:pPr/>
              <a:t>25</a:t>
            </a:fld>
            <a:endParaRPr lang="en-US" altLang="zh-CN" smtClean="0"/>
          </a:p>
        </p:txBody>
      </p:sp>
      <p:sp>
        <p:nvSpPr>
          <p:cNvPr id="339971" name="Rectangle 2"/>
          <p:cNvSpPr>
            <a:spLocks noGrp="1" noRot="1" noChangeAspect="1" noChangeArrowheads="1" noTextEdit="1"/>
          </p:cNvSpPr>
          <p:nvPr>
            <p:ph type="sldImg"/>
          </p:nvPr>
        </p:nvSpPr>
        <p:spPr>
          <a:xfrm>
            <a:off x="1146175" y="687388"/>
            <a:ext cx="4567238" cy="3427412"/>
          </a:xfrm>
          <a:ln/>
        </p:spPr>
      </p:sp>
      <p:sp>
        <p:nvSpPr>
          <p:cNvPr id="339972" name="Rectangle 3"/>
          <p:cNvSpPr>
            <a:spLocks noGrp="1" noChangeArrowheads="1"/>
          </p:cNvSpPr>
          <p:nvPr>
            <p:ph type="body" idx="1"/>
          </p:nvPr>
        </p:nvSpPr>
        <p:spPr>
          <a:noFill/>
          <a:ln/>
        </p:spPr>
        <p:txBody>
          <a:bodyPr/>
          <a:lstStyle/>
          <a:p>
            <a:r>
              <a:rPr lang="en-US" altLang="zh-CN" smtClean="0">
                <a:latin typeface="Arial" pitchFamily="34" charset="0"/>
              </a:rPr>
              <a:t>Now, let</a:t>
            </a:r>
            <a:r>
              <a:rPr lang="en-US" altLang="zh-CN" smtClean="0">
                <a:latin typeface="Times New Roman" pitchFamily="18" charset="0"/>
              </a:rPr>
              <a:t>’</a:t>
            </a:r>
            <a:r>
              <a:rPr lang="en-US" altLang="zh-CN" smtClean="0">
                <a:latin typeface="Arial" pitchFamily="34" charset="0"/>
              </a:rPr>
              <a:t>s check how encryption and decryption work.</a:t>
            </a:r>
          </a:p>
          <a:p>
            <a:endParaRPr lang="en-US" altLang="zh-CN"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t>2016 Summer Camp</a:t>
            </a:r>
            <a:endParaRPr lang="en-US"/>
          </a:p>
        </p:txBody>
      </p:sp>
      <p:sp>
        <p:nvSpPr>
          <p:cNvPr id="6" name="Slide Number Placeholder 5"/>
          <p:cNvSpPr>
            <a:spLocks noGrp="1"/>
          </p:cNvSpPr>
          <p:nvPr>
            <p:ph type="sldNum" sz="quarter" idx="12"/>
          </p:nvPr>
        </p:nvSpPr>
        <p:spPr/>
        <p:txBody>
          <a:bodyPr/>
          <a:lstStyle/>
          <a:p>
            <a:fld id="{AEBD50B1-BE24-4FB3-9650-F2E0DAD77E55}" type="slidenum">
              <a:rPr lang="en-US" smtClean="0"/>
              <a:t>‹#›</a:t>
            </a:fld>
            <a:endParaRPr lang="en-US"/>
          </a:p>
        </p:txBody>
      </p:sp>
    </p:spTree>
    <p:extLst>
      <p:ext uri="{BB962C8B-B14F-4D97-AF65-F5344CB8AC3E}">
        <p14:creationId xmlns:p14="http://schemas.microsoft.com/office/powerpoint/2010/main" val="20878618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2016 Summer Camp</a:t>
            </a:r>
            <a:endParaRPr lang="en-US"/>
          </a:p>
        </p:txBody>
      </p:sp>
      <p:sp>
        <p:nvSpPr>
          <p:cNvPr id="6" name="Slide Number Placeholder 5"/>
          <p:cNvSpPr>
            <a:spLocks noGrp="1"/>
          </p:cNvSpPr>
          <p:nvPr>
            <p:ph type="sldNum" sz="quarter" idx="12"/>
          </p:nvPr>
        </p:nvSpPr>
        <p:spPr/>
        <p:txBody>
          <a:bodyPr/>
          <a:lstStyle/>
          <a:p>
            <a:fld id="{AEBD50B1-BE24-4FB3-9650-F2E0DAD77E55}" type="slidenum">
              <a:rPr lang="en-US" smtClean="0"/>
              <a:t>‹#›</a:t>
            </a:fld>
            <a:endParaRPr lang="en-US"/>
          </a:p>
        </p:txBody>
      </p:sp>
    </p:spTree>
    <p:extLst>
      <p:ext uri="{BB962C8B-B14F-4D97-AF65-F5344CB8AC3E}">
        <p14:creationId xmlns:p14="http://schemas.microsoft.com/office/powerpoint/2010/main" val="3833337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2016 Summer Camp</a:t>
            </a:r>
            <a:endParaRPr lang="en-US"/>
          </a:p>
        </p:txBody>
      </p:sp>
      <p:sp>
        <p:nvSpPr>
          <p:cNvPr id="6" name="Slide Number Placeholder 5"/>
          <p:cNvSpPr>
            <a:spLocks noGrp="1"/>
          </p:cNvSpPr>
          <p:nvPr>
            <p:ph type="sldNum" sz="quarter" idx="12"/>
          </p:nvPr>
        </p:nvSpPr>
        <p:spPr/>
        <p:txBody>
          <a:bodyPr/>
          <a:lstStyle/>
          <a:p>
            <a:fld id="{AEBD50B1-BE24-4FB3-9650-F2E0DAD77E55}" type="slidenum">
              <a:rPr lang="en-US" smtClean="0"/>
              <a:t>‹#›</a:t>
            </a:fld>
            <a:endParaRPr lang="en-US"/>
          </a:p>
        </p:txBody>
      </p:sp>
    </p:spTree>
    <p:extLst>
      <p:ext uri="{BB962C8B-B14F-4D97-AF65-F5344CB8AC3E}">
        <p14:creationId xmlns:p14="http://schemas.microsoft.com/office/powerpoint/2010/main" val="3410307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zh-CN" smtClean="0"/>
              <a:t>2016 Summer Camp</a:t>
            </a:r>
            <a:endParaRPr lang="en-US" altLang="zh-CN"/>
          </a:p>
        </p:txBody>
      </p:sp>
      <p:sp>
        <p:nvSpPr>
          <p:cNvPr id="8" name="Rectangle 6"/>
          <p:cNvSpPr>
            <a:spLocks noGrp="1" noChangeArrowheads="1"/>
          </p:cNvSpPr>
          <p:nvPr>
            <p:ph type="sldNum" sz="quarter" idx="11"/>
          </p:nvPr>
        </p:nvSpPr>
        <p:spPr>
          <a:ln/>
        </p:spPr>
        <p:txBody>
          <a:bodyPr/>
          <a:lstStyle>
            <a:lvl1pPr>
              <a:defRPr/>
            </a:lvl1pPr>
          </a:lstStyle>
          <a:p>
            <a:pPr>
              <a:defRPr/>
            </a:pPr>
            <a:fld id="{2A15CD78-0F89-4B0A-8C08-D4EB208EFACD}" type="slidenum">
              <a:rPr lang="zh-CN" altLang="en-US"/>
              <a:pPr>
                <a:defRPr/>
              </a:pPr>
              <a:t>‹#›</a:t>
            </a:fld>
            <a:endParaRPr lang="en-US" altLang="zh-CN"/>
          </a:p>
        </p:txBody>
      </p:sp>
    </p:spTree>
    <p:extLst>
      <p:ext uri="{BB962C8B-B14F-4D97-AF65-F5344CB8AC3E}">
        <p14:creationId xmlns:p14="http://schemas.microsoft.com/office/powerpoint/2010/main" val="3210446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zh-CN" smtClean="0"/>
              <a:t>2016 Summer Camp</a:t>
            </a:r>
            <a:endParaRPr lang="en-US" altLang="zh-CN"/>
          </a:p>
        </p:txBody>
      </p:sp>
      <p:sp>
        <p:nvSpPr>
          <p:cNvPr id="6" name="Rectangle 6"/>
          <p:cNvSpPr>
            <a:spLocks noGrp="1" noChangeArrowheads="1"/>
          </p:cNvSpPr>
          <p:nvPr>
            <p:ph type="sldNum" sz="quarter" idx="11"/>
          </p:nvPr>
        </p:nvSpPr>
        <p:spPr>
          <a:ln/>
        </p:spPr>
        <p:txBody>
          <a:bodyPr/>
          <a:lstStyle>
            <a:lvl1pPr>
              <a:defRPr/>
            </a:lvl1pPr>
          </a:lstStyle>
          <a:p>
            <a:pPr>
              <a:defRPr/>
            </a:pPr>
            <a:fld id="{A809362E-1251-4650-8E61-34BD99397E46}" type="slidenum">
              <a:rPr lang="en-US"/>
              <a:pPr>
                <a:defRPr/>
              </a:pPr>
              <a:t>‹#›</a:t>
            </a:fld>
            <a:endParaRPr lang="en-US"/>
          </a:p>
        </p:txBody>
      </p:sp>
    </p:spTree>
    <p:extLst>
      <p:ext uri="{BB962C8B-B14F-4D97-AF65-F5344CB8AC3E}">
        <p14:creationId xmlns:p14="http://schemas.microsoft.com/office/powerpoint/2010/main" val="1424533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r>
              <a:rPr lang="en-US" altLang="zh-CN" smtClean="0"/>
              <a:t>2016 Summer Camp</a:t>
            </a:r>
            <a:endParaRPr lang="en-US" altLang="zh-CN"/>
          </a:p>
        </p:txBody>
      </p:sp>
      <p:sp>
        <p:nvSpPr>
          <p:cNvPr id="7" name="Rectangle 6"/>
          <p:cNvSpPr>
            <a:spLocks noGrp="1" noChangeArrowheads="1"/>
          </p:cNvSpPr>
          <p:nvPr>
            <p:ph type="sldNum" sz="quarter" idx="11"/>
          </p:nvPr>
        </p:nvSpPr>
        <p:spPr>
          <a:ln/>
        </p:spPr>
        <p:txBody>
          <a:bodyPr/>
          <a:lstStyle>
            <a:lvl1pPr>
              <a:defRPr/>
            </a:lvl1pPr>
          </a:lstStyle>
          <a:p>
            <a:pPr>
              <a:defRPr/>
            </a:pPr>
            <a:fld id="{8E7D5A8E-3F08-4E29-982F-64CBA6A1C4EF}" type="slidenum">
              <a:rPr lang="en-US"/>
              <a:pPr>
                <a:defRPr/>
              </a:pPr>
              <a:t>‹#›</a:t>
            </a:fld>
            <a:endParaRPr lang="en-US"/>
          </a:p>
        </p:txBody>
      </p:sp>
    </p:spTree>
    <p:extLst>
      <p:ext uri="{BB962C8B-B14F-4D97-AF65-F5344CB8AC3E}">
        <p14:creationId xmlns:p14="http://schemas.microsoft.com/office/powerpoint/2010/main" val="4141396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r>
              <a:rPr lang="en-US" smtClean="0"/>
              <a:t>2016 Summer Camp</a:t>
            </a:r>
            <a:endParaRPr lang="en-US"/>
          </a:p>
        </p:txBody>
      </p:sp>
      <p:sp>
        <p:nvSpPr>
          <p:cNvPr id="6" name="Slide Number Placeholder 5"/>
          <p:cNvSpPr>
            <a:spLocks noGrp="1"/>
          </p:cNvSpPr>
          <p:nvPr>
            <p:ph type="sldNum" sz="quarter" idx="12"/>
          </p:nvPr>
        </p:nvSpPr>
        <p:spPr/>
        <p:txBody>
          <a:bodyPr/>
          <a:lstStyle/>
          <a:p>
            <a:fld id="{AEBD50B1-BE24-4FB3-9650-F2E0DAD77E55}" type="slidenum">
              <a:rPr lang="en-US" smtClean="0"/>
              <a:t>‹#›</a:t>
            </a:fld>
            <a:endParaRPr lang="en-US"/>
          </a:p>
        </p:txBody>
      </p:sp>
    </p:spTree>
    <p:extLst>
      <p:ext uri="{BB962C8B-B14F-4D97-AF65-F5344CB8AC3E}">
        <p14:creationId xmlns:p14="http://schemas.microsoft.com/office/powerpoint/2010/main" val="365707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US" smtClean="0"/>
              <a:t>2016 Summer Camp</a:t>
            </a:r>
            <a:endParaRPr lang="en-US"/>
          </a:p>
        </p:txBody>
      </p:sp>
      <p:sp>
        <p:nvSpPr>
          <p:cNvPr id="6" name="Slide Number Placeholder 5"/>
          <p:cNvSpPr>
            <a:spLocks noGrp="1"/>
          </p:cNvSpPr>
          <p:nvPr>
            <p:ph type="sldNum" sz="quarter" idx="12"/>
          </p:nvPr>
        </p:nvSpPr>
        <p:spPr/>
        <p:txBody>
          <a:bodyPr/>
          <a:lstStyle/>
          <a:p>
            <a:fld id="{AEBD50B1-BE24-4FB3-9650-F2E0DAD77E55}" type="slidenum">
              <a:rPr lang="en-US" smtClean="0"/>
              <a:t>‹#›</a:t>
            </a:fld>
            <a:endParaRPr lang="en-US"/>
          </a:p>
        </p:txBody>
      </p:sp>
    </p:spTree>
    <p:extLst>
      <p:ext uri="{BB962C8B-B14F-4D97-AF65-F5344CB8AC3E}">
        <p14:creationId xmlns:p14="http://schemas.microsoft.com/office/powerpoint/2010/main" val="427084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r>
              <a:rPr lang="en-US" smtClean="0"/>
              <a:t>2016 Summer Camp</a:t>
            </a:r>
            <a:endParaRPr lang="en-US"/>
          </a:p>
        </p:txBody>
      </p:sp>
      <p:sp>
        <p:nvSpPr>
          <p:cNvPr id="7" name="Slide Number Placeholder 6"/>
          <p:cNvSpPr>
            <a:spLocks noGrp="1"/>
          </p:cNvSpPr>
          <p:nvPr>
            <p:ph type="sldNum" sz="quarter" idx="12"/>
          </p:nvPr>
        </p:nvSpPr>
        <p:spPr/>
        <p:txBody>
          <a:bodyPr/>
          <a:lstStyle/>
          <a:p>
            <a:fld id="{AEBD50B1-BE24-4FB3-9650-F2E0DAD77E55}" type="slidenum">
              <a:rPr lang="en-US" smtClean="0"/>
              <a:t>‹#›</a:t>
            </a:fld>
            <a:endParaRPr lang="en-US"/>
          </a:p>
        </p:txBody>
      </p:sp>
    </p:spTree>
    <p:extLst>
      <p:ext uri="{BB962C8B-B14F-4D97-AF65-F5344CB8AC3E}">
        <p14:creationId xmlns:p14="http://schemas.microsoft.com/office/powerpoint/2010/main" val="4269541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r>
              <a:rPr lang="en-US" smtClean="0"/>
              <a:t>2016 Summer Camp</a:t>
            </a:r>
            <a:endParaRPr lang="en-US"/>
          </a:p>
        </p:txBody>
      </p:sp>
      <p:sp>
        <p:nvSpPr>
          <p:cNvPr id="9" name="Slide Number Placeholder 8"/>
          <p:cNvSpPr>
            <a:spLocks noGrp="1"/>
          </p:cNvSpPr>
          <p:nvPr>
            <p:ph type="sldNum" sz="quarter" idx="12"/>
          </p:nvPr>
        </p:nvSpPr>
        <p:spPr/>
        <p:txBody>
          <a:bodyPr/>
          <a:lstStyle/>
          <a:p>
            <a:fld id="{AEBD50B1-BE24-4FB3-9650-F2E0DAD77E55}" type="slidenum">
              <a:rPr lang="en-US" smtClean="0"/>
              <a:t>‹#›</a:t>
            </a:fld>
            <a:endParaRPr lang="en-US"/>
          </a:p>
        </p:txBody>
      </p:sp>
    </p:spTree>
    <p:extLst>
      <p:ext uri="{BB962C8B-B14F-4D97-AF65-F5344CB8AC3E}">
        <p14:creationId xmlns:p14="http://schemas.microsoft.com/office/powerpoint/2010/main" val="3886423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a:t>
            </a:fld>
            <a:endParaRPr lang="en-US"/>
          </a:p>
        </p:txBody>
      </p:sp>
    </p:spTree>
    <p:extLst>
      <p:ext uri="{BB962C8B-B14F-4D97-AF65-F5344CB8AC3E}">
        <p14:creationId xmlns:p14="http://schemas.microsoft.com/office/powerpoint/2010/main" val="787844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2016 Summer Camp</a:t>
            </a:r>
            <a:endParaRPr lang="en-US"/>
          </a:p>
        </p:txBody>
      </p:sp>
      <p:sp>
        <p:nvSpPr>
          <p:cNvPr id="4" name="Slide Number Placeholder 3"/>
          <p:cNvSpPr>
            <a:spLocks noGrp="1"/>
          </p:cNvSpPr>
          <p:nvPr>
            <p:ph type="sldNum" sz="quarter" idx="12"/>
          </p:nvPr>
        </p:nvSpPr>
        <p:spPr/>
        <p:txBody>
          <a:bodyPr/>
          <a:lstStyle/>
          <a:p>
            <a:fld id="{AEBD50B1-BE24-4FB3-9650-F2E0DAD77E55}" type="slidenum">
              <a:rPr lang="en-US" smtClean="0"/>
              <a:t>‹#›</a:t>
            </a:fld>
            <a:endParaRPr lang="en-US"/>
          </a:p>
        </p:txBody>
      </p:sp>
    </p:spTree>
    <p:extLst>
      <p:ext uri="{BB962C8B-B14F-4D97-AF65-F5344CB8AC3E}">
        <p14:creationId xmlns:p14="http://schemas.microsoft.com/office/powerpoint/2010/main" val="1406361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2016 Summer Camp</a:t>
            </a:r>
            <a:endParaRPr lang="en-US"/>
          </a:p>
        </p:txBody>
      </p:sp>
      <p:sp>
        <p:nvSpPr>
          <p:cNvPr id="7" name="Slide Number Placeholder 6"/>
          <p:cNvSpPr>
            <a:spLocks noGrp="1"/>
          </p:cNvSpPr>
          <p:nvPr>
            <p:ph type="sldNum" sz="quarter" idx="12"/>
          </p:nvPr>
        </p:nvSpPr>
        <p:spPr/>
        <p:txBody>
          <a:bodyPr/>
          <a:lstStyle/>
          <a:p>
            <a:fld id="{AEBD50B1-BE24-4FB3-9650-F2E0DAD77E55}" type="slidenum">
              <a:rPr lang="en-US" smtClean="0"/>
              <a:t>‹#›</a:t>
            </a:fld>
            <a:endParaRPr lang="en-US"/>
          </a:p>
        </p:txBody>
      </p:sp>
    </p:spTree>
    <p:extLst>
      <p:ext uri="{BB962C8B-B14F-4D97-AF65-F5344CB8AC3E}">
        <p14:creationId xmlns:p14="http://schemas.microsoft.com/office/powerpoint/2010/main" val="3781985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US" smtClean="0"/>
              <a:t>2016 Summer Camp</a:t>
            </a:r>
            <a:endParaRPr lang="en-US"/>
          </a:p>
        </p:txBody>
      </p:sp>
      <p:sp>
        <p:nvSpPr>
          <p:cNvPr id="7" name="Slide Number Placeholder 6"/>
          <p:cNvSpPr>
            <a:spLocks noGrp="1"/>
          </p:cNvSpPr>
          <p:nvPr>
            <p:ph type="sldNum" sz="quarter" idx="12"/>
          </p:nvPr>
        </p:nvSpPr>
        <p:spPr/>
        <p:txBody>
          <a:bodyPr/>
          <a:lstStyle/>
          <a:p>
            <a:fld id="{AEBD50B1-BE24-4FB3-9650-F2E0DAD77E55}" type="slidenum">
              <a:rPr lang="en-US" smtClean="0"/>
              <a:t>‹#›</a:t>
            </a:fld>
            <a:endParaRPr lang="en-US"/>
          </a:p>
        </p:txBody>
      </p:sp>
    </p:spTree>
    <p:extLst>
      <p:ext uri="{BB962C8B-B14F-4D97-AF65-F5344CB8AC3E}">
        <p14:creationId xmlns:p14="http://schemas.microsoft.com/office/powerpoint/2010/main" val="88083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gif"/><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0" y="6492875"/>
            <a:ext cx="2895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2016 Summer Camp</a:t>
            </a:r>
            <a:endParaRPr lang="en-US"/>
          </a:p>
        </p:txBody>
      </p:sp>
      <p:sp>
        <p:nvSpPr>
          <p:cNvPr id="6" name="Slide Number Placeholder 5"/>
          <p:cNvSpPr>
            <a:spLocks noGrp="1"/>
          </p:cNvSpPr>
          <p:nvPr>
            <p:ph type="sldNum" sz="quarter" idx="4"/>
          </p:nvPr>
        </p:nvSpPr>
        <p:spPr>
          <a:xfrm>
            <a:off x="70104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BD50B1-BE24-4FB3-9650-F2E0DAD77E55}" type="slidenum">
              <a:rPr lang="en-US" smtClean="0"/>
              <a:t>‹#›</a:t>
            </a:fld>
            <a:endParaRPr lang="en-US"/>
          </a:p>
        </p:txBody>
      </p:sp>
      <p:pic>
        <p:nvPicPr>
          <p:cNvPr id="4" name="Picture 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1"/>
            <a:ext cx="799341" cy="533402"/>
          </a:xfrm>
          <a:prstGeom prst="rect">
            <a:avLst/>
          </a:prstGeom>
        </p:spPr>
      </p:pic>
      <p:pic>
        <p:nvPicPr>
          <p:cNvPr id="7" name="Picture 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077200" y="-4938"/>
            <a:ext cx="1066800" cy="572096"/>
          </a:xfrm>
          <a:prstGeom prst="rect">
            <a:avLst/>
          </a:prstGeom>
        </p:spPr>
      </p:pic>
    </p:spTree>
    <p:extLst>
      <p:ext uri="{BB962C8B-B14F-4D97-AF65-F5344CB8AC3E}">
        <p14:creationId xmlns:p14="http://schemas.microsoft.com/office/powerpoint/2010/main" val="1672043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top500.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9.png"/><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oleObject" Target="../embeddings/oleObject1.bin"/><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9.xml"/><Relationship Id="rId7" Type="http://schemas.openxmlformats.org/officeDocument/2006/relationships/oleObject" Target="../embeddings/oleObject4.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3.bin"/><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oleObject" Target="../embeddings/oleObject5.bin"/></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0.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6.bin"/><Relationship Id="rId11" Type="http://schemas.openxmlformats.org/officeDocument/2006/relationships/image" Target="../media/image16.wmf"/><Relationship Id="rId5" Type="http://schemas.openxmlformats.org/officeDocument/2006/relationships/image" Target="../media/image10.png"/><Relationship Id="rId10" Type="http://schemas.openxmlformats.org/officeDocument/2006/relationships/oleObject" Target="../embeddings/oleObject8.bin"/><Relationship Id="rId4" Type="http://schemas.openxmlformats.org/officeDocument/2006/relationships/image" Target="../media/image17.gif"/><Relationship Id="rId9" Type="http://schemas.openxmlformats.org/officeDocument/2006/relationships/image" Target="../media/image8.wmf"/></Relationships>
</file>

<file path=ppt/slides/_rels/slide27.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11.xml"/><Relationship Id="rId7" Type="http://schemas.openxmlformats.org/officeDocument/2006/relationships/oleObject" Target="../embeddings/oleObject10.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8.wmf"/><Relationship Id="rId11" Type="http://schemas.openxmlformats.org/officeDocument/2006/relationships/image" Target="../media/image18.jpeg"/><Relationship Id="rId5" Type="http://schemas.openxmlformats.org/officeDocument/2006/relationships/oleObject" Target="../embeddings/oleObject9.bin"/><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openxmlformats.org/officeDocument/2006/relationships/image" Target="../media/image16.wmf"/><Relationship Id="rId5" Type="http://schemas.openxmlformats.org/officeDocument/2006/relationships/image" Target="../media/image10.png"/><Relationship Id="rId10" Type="http://schemas.openxmlformats.org/officeDocument/2006/relationships/oleObject" Target="../embeddings/oleObject14.bin"/><Relationship Id="rId4" Type="http://schemas.openxmlformats.org/officeDocument/2006/relationships/image" Target="../media/image17.gif"/><Relationship Id="rId9" Type="http://schemas.openxmlformats.org/officeDocument/2006/relationships/image" Target="../media/image8.wmf"/></Relationships>
</file>

<file path=ppt/slides/_rels/slide29.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13.xml"/><Relationship Id="rId7" Type="http://schemas.openxmlformats.org/officeDocument/2006/relationships/oleObject" Target="../embeddings/oleObject16.bin"/><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8.wmf"/><Relationship Id="rId5" Type="http://schemas.openxmlformats.org/officeDocument/2006/relationships/oleObject" Target="../embeddings/oleObject15.bin"/><Relationship Id="rId10" Type="http://schemas.openxmlformats.org/officeDocument/2006/relationships/image" Target="../media/image7.png"/><Relationship Id="rId4" Type="http://schemas.openxmlformats.org/officeDocument/2006/relationships/image" Target="../media/image10.png"/><Relationship Id="rId9" Type="http://schemas.openxmlformats.org/officeDocument/2006/relationships/oleObject" Target="../embeddings/oleObject17.bin"/></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users.cs.jmu.edu/tjadenbc/Bootcamp/3-crypto.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4.xml"/><Relationship Id="rId7" Type="http://schemas.openxmlformats.org/officeDocument/2006/relationships/image" Target="../media/image20.wmf"/><Relationship Id="rId12"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oleObject" Target="../embeddings/oleObject19.bin"/><Relationship Id="rId11" Type="http://schemas.openxmlformats.org/officeDocument/2006/relationships/oleObject" Target="../embeddings/oleObject20.bin"/><Relationship Id="rId5" Type="http://schemas.openxmlformats.org/officeDocument/2006/relationships/image" Target="../media/image19.emf"/><Relationship Id="rId10" Type="http://schemas.openxmlformats.org/officeDocument/2006/relationships/image" Target="../media/image10.png"/><Relationship Id="rId4" Type="http://schemas.openxmlformats.org/officeDocument/2006/relationships/oleObject" Target="../embeddings/oleObject18.bin"/><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23.bin"/><Relationship Id="rId3" Type="http://schemas.openxmlformats.org/officeDocument/2006/relationships/notesSlide" Target="../notesSlides/notesSlide15.xml"/><Relationship Id="rId7" Type="http://schemas.openxmlformats.org/officeDocument/2006/relationships/image" Target="../media/image8.wmf"/><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22.bin"/><Relationship Id="rId5" Type="http://schemas.openxmlformats.org/officeDocument/2006/relationships/image" Target="../media/image7.png"/><Relationship Id="rId4" Type="http://schemas.openxmlformats.org/officeDocument/2006/relationships/oleObject" Target="../embeddings/oleObject21.bin"/><Relationship Id="rId9" Type="http://schemas.openxmlformats.org/officeDocument/2006/relationships/image" Target="../media/image16.wmf"/></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16.xml"/><Relationship Id="rId7" Type="http://schemas.openxmlformats.org/officeDocument/2006/relationships/image" Target="../media/image8.wmf"/><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oleObject" Target="../embeddings/oleObject25.bin"/><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oleObject" Target="../embeddings/oleObject24.bin"/><Relationship Id="rId9" Type="http://schemas.openxmlformats.org/officeDocument/2006/relationships/image" Target="../media/image16.wmf"/></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23.png"/><Relationship Id="rId5" Type="http://schemas.openxmlformats.org/officeDocument/2006/relationships/oleObject" Target="../embeddings/oleObject27.bin"/><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6.xml"/><Relationship Id="rId1" Type="http://schemas.openxmlformats.org/officeDocument/2006/relationships/vmlDrawing" Target="../drawings/vmlDrawing11.vml"/><Relationship Id="rId5" Type="http://schemas.openxmlformats.org/officeDocument/2006/relationships/image" Target="../media/image23.png"/><Relationship Id="rId4" Type="http://schemas.openxmlformats.org/officeDocument/2006/relationships/oleObject" Target="../embeddings/oleObject28.bin"/></Relationships>
</file>

<file path=ppt/slides/_rels/slide3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23.png"/><Relationship Id="rId5" Type="http://schemas.openxmlformats.org/officeDocument/2006/relationships/oleObject" Target="../embeddings/oleObject29.bin"/><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7.xml"/><Relationship Id="rId7" Type="http://schemas.openxmlformats.org/officeDocument/2006/relationships/oleObject" Target="../embeddings/oleObject31.bin"/><Relationship Id="rId12" Type="http://schemas.openxmlformats.org/officeDocument/2006/relationships/image" Target="../media/image16.wmf"/><Relationship Id="rId2" Type="http://schemas.openxmlformats.org/officeDocument/2006/relationships/slideLayout" Target="../slideLayouts/slideLayout12.xml"/><Relationship Id="rId1" Type="http://schemas.openxmlformats.org/officeDocument/2006/relationships/vmlDrawing" Target="../drawings/vmlDrawing13.vml"/><Relationship Id="rId6" Type="http://schemas.openxmlformats.org/officeDocument/2006/relationships/image" Target="../media/image23.png"/><Relationship Id="rId11" Type="http://schemas.openxmlformats.org/officeDocument/2006/relationships/oleObject" Target="../embeddings/oleObject33.bin"/><Relationship Id="rId5" Type="http://schemas.openxmlformats.org/officeDocument/2006/relationships/oleObject" Target="../embeddings/oleObject30.bin"/><Relationship Id="rId10" Type="http://schemas.openxmlformats.org/officeDocument/2006/relationships/image" Target="../media/image8.wmf"/><Relationship Id="rId4" Type="http://schemas.openxmlformats.org/officeDocument/2006/relationships/image" Target="../media/image24.png"/><Relationship Id="rId9" Type="http://schemas.openxmlformats.org/officeDocument/2006/relationships/oleObject" Target="../embeddings/oleObject32.bin"/></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8.xml"/><Relationship Id="rId7" Type="http://schemas.openxmlformats.org/officeDocument/2006/relationships/oleObject" Target="../embeddings/oleObject35.bin"/><Relationship Id="rId12" Type="http://schemas.openxmlformats.org/officeDocument/2006/relationships/image" Target="../media/image16.wmf"/><Relationship Id="rId2" Type="http://schemas.openxmlformats.org/officeDocument/2006/relationships/slideLayout" Target="../slideLayouts/slideLayout12.xml"/><Relationship Id="rId1" Type="http://schemas.openxmlformats.org/officeDocument/2006/relationships/vmlDrawing" Target="../drawings/vmlDrawing14.vml"/><Relationship Id="rId6" Type="http://schemas.openxmlformats.org/officeDocument/2006/relationships/image" Target="../media/image23.png"/><Relationship Id="rId11" Type="http://schemas.openxmlformats.org/officeDocument/2006/relationships/oleObject" Target="../embeddings/oleObject37.bin"/><Relationship Id="rId5" Type="http://schemas.openxmlformats.org/officeDocument/2006/relationships/oleObject" Target="../embeddings/oleObject34.bin"/><Relationship Id="rId10" Type="http://schemas.openxmlformats.org/officeDocument/2006/relationships/image" Target="../media/image8.wmf"/><Relationship Id="rId4" Type="http://schemas.openxmlformats.org/officeDocument/2006/relationships/image" Target="../media/image24.png"/><Relationship Id="rId9" Type="http://schemas.openxmlformats.org/officeDocument/2006/relationships/oleObject" Target="../embeddings/oleObject36.bin"/></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oleObject" Target="../embeddings/oleObject42.bin"/><Relationship Id="rId3" Type="http://schemas.openxmlformats.org/officeDocument/2006/relationships/notesSlide" Target="../notesSlides/notesSlide19.xml"/><Relationship Id="rId7" Type="http://schemas.openxmlformats.org/officeDocument/2006/relationships/oleObject" Target="../embeddings/oleObject39.bin"/><Relationship Id="rId12" Type="http://schemas.openxmlformats.org/officeDocument/2006/relationships/image" Target="../media/image8.wmf"/><Relationship Id="rId2" Type="http://schemas.openxmlformats.org/officeDocument/2006/relationships/slideLayout" Target="../slideLayouts/slideLayout12.xml"/><Relationship Id="rId16" Type="http://schemas.openxmlformats.org/officeDocument/2006/relationships/image" Target="../media/image26.wmf"/><Relationship Id="rId1" Type="http://schemas.openxmlformats.org/officeDocument/2006/relationships/vmlDrawing" Target="../drawings/vmlDrawing15.vml"/><Relationship Id="rId6" Type="http://schemas.openxmlformats.org/officeDocument/2006/relationships/image" Target="../media/image23.png"/><Relationship Id="rId11" Type="http://schemas.openxmlformats.org/officeDocument/2006/relationships/oleObject" Target="../embeddings/oleObject41.bin"/><Relationship Id="rId5" Type="http://schemas.openxmlformats.org/officeDocument/2006/relationships/oleObject" Target="../embeddings/oleObject38.bin"/><Relationship Id="rId15" Type="http://schemas.openxmlformats.org/officeDocument/2006/relationships/oleObject" Target="../embeddings/oleObject43.bin"/><Relationship Id="rId10" Type="http://schemas.openxmlformats.org/officeDocument/2006/relationships/image" Target="../media/image7.png"/><Relationship Id="rId4" Type="http://schemas.openxmlformats.org/officeDocument/2006/relationships/image" Target="../media/image24.png"/><Relationship Id="rId9" Type="http://schemas.openxmlformats.org/officeDocument/2006/relationships/oleObject" Target="../embeddings/oleObject40.bin"/><Relationship Id="rId14" Type="http://schemas.openxmlformats.org/officeDocument/2006/relationships/image" Target="../media/image16.wmf"/></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8.wmf"/><Relationship Id="rId3" Type="http://schemas.openxmlformats.org/officeDocument/2006/relationships/notesSlide" Target="../notesSlides/notesSlide20.xml"/><Relationship Id="rId7" Type="http://schemas.openxmlformats.org/officeDocument/2006/relationships/image" Target="../media/image23.png"/><Relationship Id="rId12" Type="http://schemas.openxmlformats.org/officeDocument/2006/relationships/oleObject" Target="../embeddings/oleObject47.bin"/><Relationship Id="rId17" Type="http://schemas.openxmlformats.org/officeDocument/2006/relationships/image" Target="../media/image26.wmf"/><Relationship Id="rId2" Type="http://schemas.openxmlformats.org/officeDocument/2006/relationships/slideLayout" Target="../slideLayouts/slideLayout12.xml"/><Relationship Id="rId16" Type="http://schemas.openxmlformats.org/officeDocument/2006/relationships/oleObject" Target="../embeddings/oleObject49.bin"/><Relationship Id="rId1" Type="http://schemas.openxmlformats.org/officeDocument/2006/relationships/vmlDrawing" Target="../drawings/vmlDrawing16.vml"/><Relationship Id="rId6" Type="http://schemas.openxmlformats.org/officeDocument/2006/relationships/oleObject" Target="../embeddings/oleObject44.bin"/><Relationship Id="rId11" Type="http://schemas.openxmlformats.org/officeDocument/2006/relationships/image" Target="../media/image7.png"/><Relationship Id="rId5" Type="http://schemas.openxmlformats.org/officeDocument/2006/relationships/image" Target="../media/image24.png"/><Relationship Id="rId15" Type="http://schemas.openxmlformats.org/officeDocument/2006/relationships/image" Target="../media/image16.wmf"/><Relationship Id="rId10" Type="http://schemas.openxmlformats.org/officeDocument/2006/relationships/oleObject" Target="../embeddings/oleObject46.bin"/><Relationship Id="rId4" Type="http://schemas.openxmlformats.org/officeDocument/2006/relationships/image" Target="../media/image17.gif"/><Relationship Id="rId9" Type="http://schemas.openxmlformats.org/officeDocument/2006/relationships/image" Target="../media/image25.png"/><Relationship Id="rId14" Type="http://schemas.openxmlformats.org/officeDocument/2006/relationships/oleObject" Target="../embeddings/oleObject48.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51.bin"/><Relationship Id="rId13" Type="http://schemas.openxmlformats.org/officeDocument/2006/relationships/image" Target="../media/image8.wmf"/><Relationship Id="rId18" Type="http://schemas.openxmlformats.org/officeDocument/2006/relationships/image" Target="../media/image27.png"/><Relationship Id="rId3" Type="http://schemas.openxmlformats.org/officeDocument/2006/relationships/notesSlide" Target="../notesSlides/notesSlide21.xml"/><Relationship Id="rId7" Type="http://schemas.openxmlformats.org/officeDocument/2006/relationships/image" Target="../media/image23.png"/><Relationship Id="rId12" Type="http://schemas.openxmlformats.org/officeDocument/2006/relationships/oleObject" Target="../embeddings/oleObject53.bin"/><Relationship Id="rId17" Type="http://schemas.openxmlformats.org/officeDocument/2006/relationships/image" Target="../media/image26.wmf"/><Relationship Id="rId2" Type="http://schemas.openxmlformats.org/officeDocument/2006/relationships/slideLayout" Target="../slideLayouts/slideLayout12.xml"/><Relationship Id="rId16" Type="http://schemas.openxmlformats.org/officeDocument/2006/relationships/oleObject" Target="../embeddings/oleObject55.bin"/><Relationship Id="rId1" Type="http://schemas.openxmlformats.org/officeDocument/2006/relationships/vmlDrawing" Target="../drawings/vmlDrawing17.vml"/><Relationship Id="rId6" Type="http://schemas.openxmlformats.org/officeDocument/2006/relationships/oleObject" Target="../embeddings/oleObject50.bin"/><Relationship Id="rId11" Type="http://schemas.openxmlformats.org/officeDocument/2006/relationships/image" Target="../media/image7.png"/><Relationship Id="rId5" Type="http://schemas.openxmlformats.org/officeDocument/2006/relationships/image" Target="../media/image24.png"/><Relationship Id="rId15" Type="http://schemas.openxmlformats.org/officeDocument/2006/relationships/image" Target="../media/image16.wmf"/><Relationship Id="rId10" Type="http://schemas.openxmlformats.org/officeDocument/2006/relationships/oleObject" Target="../embeddings/oleObject52.bin"/><Relationship Id="rId4" Type="http://schemas.openxmlformats.org/officeDocument/2006/relationships/image" Target="../media/image17.gif"/><Relationship Id="rId9" Type="http://schemas.openxmlformats.org/officeDocument/2006/relationships/image" Target="../media/image25.png"/><Relationship Id="rId14" Type="http://schemas.openxmlformats.org/officeDocument/2006/relationships/oleObject" Target="../embeddings/oleObject54.bin"/></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57.bin"/><Relationship Id="rId13" Type="http://schemas.openxmlformats.org/officeDocument/2006/relationships/image" Target="../media/image8.wmf"/><Relationship Id="rId18" Type="http://schemas.openxmlformats.org/officeDocument/2006/relationships/image" Target="../media/image27.png"/><Relationship Id="rId3" Type="http://schemas.openxmlformats.org/officeDocument/2006/relationships/notesSlide" Target="../notesSlides/notesSlide22.xml"/><Relationship Id="rId7" Type="http://schemas.openxmlformats.org/officeDocument/2006/relationships/image" Target="../media/image23.png"/><Relationship Id="rId12" Type="http://schemas.openxmlformats.org/officeDocument/2006/relationships/oleObject" Target="../embeddings/oleObject59.bin"/><Relationship Id="rId17" Type="http://schemas.openxmlformats.org/officeDocument/2006/relationships/image" Target="../media/image26.wmf"/><Relationship Id="rId2" Type="http://schemas.openxmlformats.org/officeDocument/2006/relationships/slideLayout" Target="../slideLayouts/slideLayout12.xml"/><Relationship Id="rId16" Type="http://schemas.openxmlformats.org/officeDocument/2006/relationships/oleObject" Target="../embeddings/oleObject61.bin"/><Relationship Id="rId1" Type="http://schemas.openxmlformats.org/officeDocument/2006/relationships/vmlDrawing" Target="../drawings/vmlDrawing18.vml"/><Relationship Id="rId6" Type="http://schemas.openxmlformats.org/officeDocument/2006/relationships/oleObject" Target="../embeddings/oleObject56.bin"/><Relationship Id="rId11" Type="http://schemas.openxmlformats.org/officeDocument/2006/relationships/image" Target="../media/image7.png"/><Relationship Id="rId5" Type="http://schemas.openxmlformats.org/officeDocument/2006/relationships/image" Target="../media/image24.png"/><Relationship Id="rId15" Type="http://schemas.openxmlformats.org/officeDocument/2006/relationships/image" Target="../media/image16.wmf"/><Relationship Id="rId10" Type="http://schemas.openxmlformats.org/officeDocument/2006/relationships/oleObject" Target="../embeddings/oleObject58.bin"/><Relationship Id="rId4" Type="http://schemas.openxmlformats.org/officeDocument/2006/relationships/image" Target="../media/image17.gif"/><Relationship Id="rId9" Type="http://schemas.openxmlformats.org/officeDocument/2006/relationships/image" Target="../media/image25.png"/><Relationship Id="rId14" Type="http://schemas.openxmlformats.org/officeDocument/2006/relationships/oleObject" Target="../embeddings/oleObject60.bin"/></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3.xml"/><Relationship Id="rId7" Type="http://schemas.openxmlformats.org/officeDocument/2006/relationships/image" Target="../media/image30.wmf"/><Relationship Id="rId2" Type="http://schemas.openxmlformats.org/officeDocument/2006/relationships/slideLayout" Target="../slideLayouts/slideLayout13.xml"/><Relationship Id="rId1" Type="http://schemas.openxmlformats.org/officeDocument/2006/relationships/vmlDrawing" Target="../drawings/vmlDrawing19.vml"/><Relationship Id="rId6" Type="http://schemas.openxmlformats.org/officeDocument/2006/relationships/oleObject" Target="../embeddings/oleObject63.bin"/><Relationship Id="rId11" Type="http://schemas.openxmlformats.org/officeDocument/2006/relationships/image" Target="../media/image7.png"/><Relationship Id="rId5" Type="http://schemas.openxmlformats.org/officeDocument/2006/relationships/image" Target="../media/image29.emf"/><Relationship Id="rId10" Type="http://schemas.openxmlformats.org/officeDocument/2006/relationships/oleObject" Target="../embeddings/oleObject64.bin"/><Relationship Id="rId4" Type="http://schemas.openxmlformats.org/officeDocument/2006/relationships/oleObject" Target="../embeddings/oleObject62.bin"/><Relationship Id="rId9"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65.bin"/><Relationship Id="rId7" Type="http://schemas.openxmlformats.org/officeDocument/2006/relationships/oleObject" Target="../embeddings/oleObject67.bin"/><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image" Target="../media/image8.wmf"/><Relationship Id="rId5" Type="http://schemas.openxmlformats.org/officeDocument/2006/relationships/oleObject" Target="../embeddings/oleObject66.bin"/><Relationship Id="rId4" Type="http://schemas.openxmlformats.org/officeDocument/2006/relationships/image" Target="../media/image7.png"/><Relationship Id="rId9" Type="http://schemas.openxmlformats.org/officeDocument/2006/relationships/image" Target="../media/image2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notesSlide" Target="../notesSlides/notesSlide24.xml"/><Relationship Id="rId7" Type="http://schemas.openxmlformats.org/officeDocument/2006/relationships/oleObject" Target="../embeddings/oleObject69.bin"/><Relationship Id="rId12"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vmlDrawing" Target="../drawings/vmlDrawing21.vml"/><Relationship Id="rId6" Type="http://schemas.openxmlformats.org/officeDocument/2006/relationships/image" Target="../media/image23.png"/><Relationship Id="rId11" Type="http://schemas.openxmlformats.org/officeDocument/2006/relationships/oleObject" Target="../embeddings/oleObject71.bin"/><Relationship Id="rId5" Type="http://schemas.openxmlformats.org/officeDocument/2006/relationships/oleObject" Target="../embeddings/oleObject68.bin"/><Relationship Id="rId10" Type="http://schemas.openxmlformats.org/officeDocument/2006/relationships/image" Target="../media/image16.wmf"/><Relationship Id="rId4" Type="http://schemas.openxmlformats.org/officeDocument/2006/relationships/image" Target="../media/image24.png"/><Relationship Id="rId9" Type="http://schemas.openxmlformats.org/officeDocument/2006/relationships/oleObject" Target="../embeddings/oleObject70.bin"/></Relationships>
</file>

<file path=ppt/slides/_rels/slide49.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oleObject" Target="../embeddings/oleObject76.bin"/><Relationship Id="rId3" Type="http://schemas.openxmlformats.org/officeDocument/2006/relationships/notesSlide" Target="../notesSlides/notesSlide25.xml"/><Relationship Id="rId7" Type="http://schemas.openxmlformats.org/officeDocument/2006/relationships/oleObject" Target="../embeddings/oleObject73.bin"/><Relationship Id="rId12" Type="http://schemas.openxmlformats.org/officeDocument/2006/relationships/image" Target="../media/image26.wmf"/><Relationship Id="rId2" Type="http://schemas.openxmlformats.org/officeDocument/2006/relationships/slideLayout" Target="../slideLayouts/slideLayout14.xml"/><Relationship Id="rId1" Type="http://schemas.openxmlformats.org/officeDocument/2006/relationships/vmlDrawing" Target="../drawings/vmlDrawing22.vml"/><Relationship Id="rId6" Type="http://schemas.openxmlformats.org/officeDocument/2006/relationships/image" Target="../media/image23.png"/><Relationship Id="rId11" Type="http://schemas.openxmlformats.org/officeDocument/2006/relationships/oleObject" Target="../embeddings/oleObject75.bin"/><Relationship Id="rId5" Type="http://schemas.openxmlformats.org/officeDocument/2006/relationships/oleObject" Target="../embeddings/oleObject72.bin"/><Relationship Id="rId10" Type="http://schemas.openxmlformats.org/officeDocument/2006/relationships/image" Target="../media/image16.wmf"/><Relationship Id="rId4" Type="http://schemas.openxmlformats.org/officeDocument/2006/relationships/image" Target="../media/image24.png"/><Relationship Id="rId9" Type="http://schemas.openxmlformats.org/officeDocument/2006/relationships/oleObject" Target="../embeddings/oleObject74.bin"/><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oleObject" Target="../embeddings/oleObject80.bin"/><Relationship Id="rId3" Type="http://schemas.openxmlformats.org/officeDocument/2006/relationships/notesSlide" Target="../notesSlides/notesSlide26.xml"/><Relationship Id="rId7" Type="http://schemas.openxmlformats.org/officeDocument/2006/relationships/oleObject" Target="../embeddings/oleObject77.bin"/><Relationship Id="rId12" Type="http://schemas.openxmlformats.org/officeDocument/2006/relationships/image" Target="../media/image16.wmf"/><Relationship Id="rId2" Type="http://schemas.openxmlformats.org/officeDocument/2006/relationships/slideLayout" Target="../slideLayouts/slideLayout14.xml"/><Relationship Id="rId16" Type="http://schemas.openxmlformats.org/officeDocument/2006/relationships/image" Target="../media/image7.png"/><Relationship Id="rId1" Type="http://schemas.openxmlformats.org/officeDocument/2006/relationships/vmlDrawing" Target="../drawings/vmlDrawing23.vml"/><Relationship Id="rId6" Type="http://schemas.openxmlformats.org/officeDocument/2006/relationships/image" Target="../media/image24.png"/><Relationship Id="rId11" Type="http://schemas.openxmlformats.org/officeDocument/2006/relationships/oleObject" Target="../embeddings/oleObject79.bin"/><Relationship Id="rId5" Type="http://schemas.openxmlformats.org/officeDocument/2006/relationships/image" Target="../media/image17.gif"/><Relationship Id="rId15" Type="http://schemas.openxmlformats.org/officeDocument/2006/relationships/oleObject" Target="../embeddings/oleObject81.bin"/><Relationship Id="rId10" Type="http://schemas.openxmlformats.org/officeDocument/2006/relationships/image" Target="../media/image8.wmf"/><Relationship Id="rId4" Type="http://schemas.openxmlformats.org/officeDocument/2006/relationships/image" Target="../media/image31.jpg"/><Relationship Id="rId9" Type="http://schemas.openxmlformats.org/officeDocument/2006/relationships/oleObject" Target="../embeddings/oleObject78.bin"/><Relationship Id="rId14" Type="http://schemas.openxmlformats.org/officeDocument/2006/relationships/image" Target="../media/image26.wmf"/></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83.bin"/><Relationship Id="rId13" Type="http://schemas.openxmlformats.org/officeDocument/2006/relationships/image" Target="../media/image26.wmf"/><Relationship Id="rId3" Type="http://schemas.openxmlformats.org/officeDocument/2006/relationships/notesSlide" Target="../notesSlides/notesSlide27.xml"/><Relationship Id="rId7" Type="http://schemas.openxmlformats.org/officeDocument/2006/relationships/image" Target="../media/image23.png"/><Relationship Id="rId12" Type="http://schemas.openxmlformats.org/officeDocument/2006/relationships/oleObject" Target="../embeddings/oleObject85.bin"/><Relationship Id="rId2" Type="http://schemas.openxmlformats.org/officeDocument/2006/relationships/slideLayout" Target="../slideLayouts/slideLayout14.xml"/><Relationship Id="rId16" Type="http://schemas.openxmlformats.org/officeDocument/2006/relationships/image" Target="../media/image31.jpg"/><Relationship Id="rId1" Type="http://schemas.openxmlformats.org/officeDocument/2006/relationships/vmlDrawing" Target="../drawings/vmlDrawing24.vml"/><Relationship Id="rId6" Type="http://schemas.openxmlformats.org/officeDocument/2006/relationships/oleObject" Target="../embeddings/oleObject82.bin"/><Relationship Id="rId11" Type="http://schemas.openxmlformats.org/officeDocument/2006/relationships/image" Target="../media/image16.wmf"/><Relationship Id="rId5" Type="http://schemas.openxmlformats.org/officeDocument/2006/relationships/image" Target="../media/image24.png"/><Relationship Id="rId15" Type="http://schemas.openxmlformats.org/officeDocument/2006/relationships/image" Target="../media/image7.png"/><Relationship Id="rId10" Type="http://schemas.openxmlformats.org/officeDocument/2006/relationships/oleObject" Target="../embeddings/oleObject84.bin"/><Relationship Id="rId4" Type="http://schemas.openxmlformats.org/officeDocument/2006/relationships/image" Target="../media/image17.gif"/><Relationship Id="rId9" Type="http://schemas.openxmlformats.org/officeDocument/2006/relationships/image" Target="../media/image8.wmf"/><Relationship Id="rId14" Type="http://schemas.openxmlformats.org/officeDocument/2006/relationships/oleObject" Target="../embeddings/oleObject86.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88.bin"/><Relationship Id="rId13" Type="http://schemas.openxmlformats.org/officeDocument/2006/relationships/image" Target="../media/image8.wmf"/><Relationship Id="rId3" Type="http://schemas.openxmlformats.org/officeDocument/2006/relationships/notesSlide" Target="../notesSlides/notesSlide28.xml"/><Relationship Id="rId7" Type="http://schemas.openxmlformats.org/officeDocument/2006/relationships/image" Target="../media/image23.png"/><Relationship Id="rId12" Type="http://schemas.openxmlformats.org/officeDocument/2006/relationships/oleObject" Target="../embeddings/oleObject90.bin"/><Relationship Id="rId17" Type="http://schemas.openxmlformats.org/officeDocument/2006/relationships/image" Target="../media/image26.wmf"/><Relationship Id="rId2" Type="http://schemas.openxmlformats.org/officeDocument/2006/relationships/slideLayout" Target="../slideLayouts/slideLayout12.xml"/><Relationship Id="rId16" Type="http://schemas.openxmlformats.org/officeDocument/2006/relationships/oleObject" Target="../embeddings/oleObject92.bin"/><Relationship Id="rId1" Type="http://schemas.openxmlformats.org/officeDocument/2006/relationships/vmlDrawing" Target="../drawings/vmlDrawing25.vml"/><Relationship Id="rId6" Type="http://schemas.openxmlformats.org/officeDocument/2006/relationships/oleObject" Target="../embeddings/oleObject87.bin"/><Relationship Id="rId11" Type="http://schemas.openxmlformats.org/officeDocument/2006/relationships/image" Target="../media/image7.png"/><Relationship Id="rId5" Type="http://schemas.openxmlformats.org/officeDocument/2006/relationships/image" Target="../media/image24.png"/><Relationship Id="rId15" Type="http://schemas.openxmlformats.org/officeDocument/2006/relationships/image" Target="../media/image16.wmf"/><Relationship Id="rId10" Type="http://schemas.openxmlformats.org/officeDocument/2006/relationships/oleObject" Target="../embeddings/oleObject89.bin"/><Relationship Id="rId4" Type="http://schemas.openxmlformats.org/officeDocument/2006/relationships/image" Target="../media/image17.gif"/><Relationship Id="rId9" Type="http://schemas.openxmlformats.org/officeDocument/2006/relationships/image" Target="../media/image25.png"/><Relationship Id="rId14" Type="http://schemas.openxmlformats.org/officeDocument/2006/relationships/oleObject" Target="../embeddings/oleObject91.bin"/></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94.bin"/><Relationship Id="rId13" Type="http://schemas.openxmlformats.org/officeDocument/2006/relationships/image" Target="../media/image26.wmf"/><Relationship Id="rId3" Type="http://schemas.openxmlformats.org/officeDocument/2006/relationships/notesSlide" Target="../notesSlides/notesSlide29.xml"/><Relationship Id="rId7" Type="http://schemas.openxmlformats.org/officeDocument/2006/relationships/image" Target="../media/image23.png"/><Relationship Id="rId12" Type="http://schemas.openxmlformats.org/officeDocument/2006/relationships/oleObject" Target="../embeddings/oleObject96.bin"/><Relationship Id="rId2" Type="http://schemas.openxmlformats.org/officeDocument/2006/relationships/slideLayout" Target="../slideLayouts/slideLayout14.xml"/><Relationship Id="rId16" Type="http://schemas.openxmlformats.org/officeDocument/2006/relationships/image" Target="../media/image31.jpg"/><Relationship Id="rId1" Type="http://schemas.openxmlformats.org/officeDocument/2006/relationships/vmlDrawing" Target="../drawings/vmlDrawing26.vml"/><Relationship Id="rId6" Type="http://schemas.openxmlformats.org/officeDocument/2006/relationships/oleObject" Target="../embeddings/oleObject93.bin"/><Relationship Id="rId11" Type="http://schemas.openxmlformats.org/officeDocument/2006/relationships/image" Target="../media/image16.wmf"/><Relationship Id="rId5" Type="http://schemas.openxmlformats.org/officeDocument/2006/relationships/image" Target="../media/image24.png"/><Relationship Id="rId15" Type="http://schemas.openxmlformats.org/officeDocument/2006/relationships/image" Target="../media/image7.png"/><Relationship Id="rId10" Type="http://schemas.openxmlformats.org/officeDocument/2006/relationships/oleObject" Target="../embeddings/oleObject95.bin"/><Relationship Id="rId4" Type="http://schemas.openxmlformats.org/officeDocument/2006/relationships/image" Target="../media/image17.gif"/><Relationship Id="rId9" Type="http://schemas.openxmlformats.org/officeDocument/2006/relationships/image" Target="../media/image8.wmf"/><Relationship Id="rId14" Type="http://schemas.openxmlformats.org/officeDocument/2006/relationships/oleObject" Target="../embeddings/oleObject97.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gif"/></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oleObject" Target="../embeddings/oleObject102.bin"/><Relationship Id="rId3" Type="http://schemas.openxmlformats.org/officeDocument/2006/relationships/notesSlide" Target="../notesSlides/notesSlide32.xml"/><Relationship Id="rId7" Type="http://schemas.openxmlformats.org/officeDocument/2006/relationships/oleObject" Target="../embeddings/oleObject99.bin"/><Relationship Id="rId12" Type="http://schemas.openxmlformats.org/officeDocument/2006/relationships/image" Target="../media/image26.wmf"/><Relationship Id="rId2" Type="http://schemas.openxmlformats.org/officeDocument/2006/relationships/slideLayout" Target="../slideLayouts/slideLayout12.xml"/><Relationship Id="rId16" Type="http://schemas.openxmlformats.org/officeDocument/2006/relationships/image" Target="../media/image7.png"/><Relationship Id="rId1" Type="http://schemas.openxmlformats.org/officeDocument/2006/relationships/vmlDrawing" Target="../drawings/vmlDrawing27.vml"/><Relationship Id="rId6" Type="http://schemas.openxmlformats.org/officeDocument/2006/relationships/image" Target="../media/image23.png"/><Relationship Id="rId11" Type="http://schemas.openxmlformats.org/officeDocument/2006/relationships/oleObject" Target="../embeddings/oleObject101.bin"/><Relationship Id="rId5" Type="http://schemas.openxmlformats.org/officeDocument/2006/relationships/oleObject" Target="../embeddings/oleObject98.bin"/><Relationship Id="rId15" Type="http://schemas.openxmlformats.org/officeDocument/2006/relationships/oleObject" Target="../embeddings/oleObject103.bin"/><Relationship Id="rId10" Type="http://schemas.openxmlformats.org/officeDocument/2006/relationships/image" Target="../media/image8.wmf"/><Relationship Id="rId4" Type="http://schemas.openxmlformats.org/officeDocument/2006/relationships/image" Target="../media/image24.png"/><Relationship Id="rId9" Type="http://schemas.openxmlformats.org/officeDocument/2006/relationships/oleObject" Target="../embeddings/oleObject100.bin"/><Relationship Id="rId14" Type="http://schemas.openxmlformats.org/officeDocument/2006/relationships/image" Target="../media/image16.wmf"/></Relationships>
</file>

<file path=ppt/slides/_rels/slide62.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oleObject" Target="../embeddings/oleObject108.bin"/><Relationship Id="rId3" Type="http://schemas.openxmlformats.org/officeDocument/2006/relationships/notesSlide" Target="../notesSlides/notesSlide33.xml"/><Relationship Id="rId7" Type="http://schemas.openxmlformats.org/officeDocument/2006/relationships/oleObject" Target="../embeddings/oleObject105.bin"/><Relationship Id="rId12" Type="http://schemas.openxmlformats.org/officeDocument/2006/relationships/image" Target="../media/image16.wmf"/><Relationship Id="rId2" Type="http://schemas.openxmlformats.org/officeDocument/2006/relationships/slideLayout" Target="../slideLayouts/slideLayout14.xml"/><Relationship Id="rId1" Type="http://schemas.openxmlformats.org/officeDocument/2006/relationships/vmlDrawing" Target="../drawings/vmlDrawing28.vml"/><Relationship Id="rId6" Type="http://schemas.openxmlformats.org/officeDocument/2006/relationships/image" Target="../media/image23.png"/><Relationship Id="rId11" Type="http://schemas.openxmlformats.org/officeDocument/2006/relationships/oleObject" Target="../embeddings/oleObject107.bin"/><Relationship Id="rId5" Type="http://schemas.openxmlformats.org/officeDocument/2006/relationships/oleObject" Target="../embeddings/oleObject104.bin"/><Relationship Id="rId15" Type="http://schemas.openxmlformats.org/officeDocument/2006/relationships/image" Target="../media/image31.jpg"/><Relationship Id="rId10" Type="http://schemas.openxmlformats.org/officeDocument/2006/relationships/image" Target="../media/image26.wmf"/><Relationship Id="rId4" Type="http://schemas.openxmlformats.org/officeDocument/2006/relationships/image" Target="../media/image24.png"/><Relationship Id="rId9" Type="http://schemas.openxmlformats.org/officeDocument/2006/relationships/oleObject" Target="../embeddings/oleObject106.bin"/><Relationship Id="rId1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vmlDrawing" Target="../drawings/vmlDrawing29.vml"/><Relationship Id="rId6" Type="http://schemas.openxmlformats.org/officeDocument/2006/relationships/oleObject" Target="../embeddings/oleObject110.bin"/><Relationship Id="rId5" Type="http://schemas.openxmlformats.org/officeDocument/2006/relationships/image" Target="../media/image29.emf"/><Relationship Id="rId4" Type="http://schemas.openxmlformats.org/officeDocument/2006/relationships/oleObject" Target="../embeddings/oleObject109.bin"/></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113.bin"/><Relationship Id="rId3" Type="http://schemas.openxmlformats.org/officeDocument/2006/relationships/notesSlide" Target="../notesSlides/notesSlide35.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vmlDrawing" Target="../drawings/vmlDrawing30.vml"/><Relationship Id="rId6" Type="http://schemas.openxmlformats.org/officeDocument/2006/relationships/oleObject" Target="../embeddings/oleObject112.bin"/><Relationship Id="rId11" Type="http://schemas.openxmlformats.org/officeDocument/2006/relationships/image" Target="../media/image22.png"/><Relationship Id="rId5" Type="http://schemas.openxmlformats.org/officeDocument/2006/relationships/image" Target="../media/image29.emf"/><Relationship Id="rId10" Type="http://schemas.openxmlformats.org/officeDocument/2006/relationships/image" Target="../media/image37.png"/><Relationship Id="rId4" Type="http://schemas.openxmlformats.org/officeDocument/2006/relationships/oleObject" Target="../embeddings/oleObject111.bin"/><Relationship Id="rId9" Type="http://schemas.openxmlformats.org/officeDocument/2006/relationships/image" Target="../media/image36.png"/></Relationships>
</file>

<file path=ppt/slides/_rels/slide6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36.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oleObject" Target="../embeddings/oleObject115.bin"/><Relationship Id="rId11" Type="http://schemas.openxmlformats.org/officeDocument/2006/relationships/image" Target="../media/image10.png"/><Relationship Id="rId5" Type="http://schemas.openxmlformats.org/officeDocument/2006/relationships/image" Target="../media/image38.wmf"/><Relationship Id="rId10" Type="http://schemas.openxmlformats.org/officeDocument/2006/relationships/image" Target="../media/image39.png"/><Relationship Id="rId4" Type="http://schemas.openxmlformats.org/officeDocument/2006/relationships/oleObject" Target="../embeddings/oleObject114.bin"/><Relationship Id="rId9" Type="http://schemas.openxmlformats.org/officeDocument/2006/relationships/image" Target="../media/image22.png"/></Relationships>
</file>

<file path=ppt/slides/_rels/slide6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1.jpg"/><Relationship Id="rId3" Type="http://schemas.openxmlformats.org/officeDocument/2006/relationships/notesSlide" Target="../notesSlides/notesSlide37.xml"/><Relationship Id="rId7" Type="http://schemas.openxmlformats.org/officeDocument/2006/relationships/image" Target="../media/image36.png"/><Relationship Id="rId12"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oleObject" Target="../embeddings/oleObject117.bin"/><Relationship Id="rId11" Type="http://schemas.openxmlformats.org/officeDocument/2006/relationships/image" Target="../media/image10.png"/><Relationship Id="rId5" Type="http://schemas.openxmlformats.org/officeDocument/2006/relationships/image" Target="../media/image38.wmf"/><Relationship Id="rId10" Type="http://schemas.openxmlformats.org/officeDocument/2006/relationships/image" Target="../media/image39.png"/><Relationship Id="rId4" Type="http://schemas.openxmlformats.org/officeDocument/2006/relationships/oleObject" Target="../embeddings/oleObject116.bin"/><Relationship Id="rId9" Type="http://schemas.openxmlformats.org/officeDocument/2006/relationships/image" Target="../media/image22.pn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31.jpg"/><Relationship Id="rId4" Type="http://schemas.openxmlformats.org/officeDocument/2006/relationships/image" Target="../media/image39.png"/></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31.jpg"/><Relationship Id="rId5" Type="http://schemas.openxmlformats.org/officeDocument/2006/relationships/image" Target="../media/image37.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wmf"/><Relationship Id="rId3" Type="http://schemas.openxmlformats.org/officeDocument/2006/relationships/notesSlide" Target="../notesSlides/notesSlide42.xml"/><Relationship Id="rId7" Type="http://schemas.openxmlformats.org/officeDocument/2006/relationships/image" Target="../media/image23.png"/><Relationship Id="rId12" Type="http://schemas.openxmlformats.org/officeDocument/2006/relationships/oleObject" Target="../embeddings/oleObject121.bin"/><Relationship Id="rId17" Type="http://schemas.openxmlformats.org/officeDocument/2006/relationships/image" Target="../media/image7.png"/><Relationship Id="rId2" Type="http://schemas.openxmlformats.org/officeDocument/2006/relationships/slideLayout" Target="../slideLayouts/slideLayout12.xml"/><Relationship Id="rId16" Type="http://schemas.openxmlformats.org/officeDocument/2006/relationships/oleObject" Target="../embeddings/oleObject123.bin"/><Relationship Id="rId1" Type="http://schemas.openxmlformats.org/officeDocument/2006/relationships/vmlDrawing" Target="../drawings/vmlDrawing33.vml"/><Relationship Id="rId6" Type="http://schemas.openxmlformats.org/officeDocument/2006/relationships/oleObject" Target="../embeddings/oleObject119.bin"/><Relationship Id="rId11" Type="http://schemas.openxmlformats.org/officeDocument/2006/relationships/image" Target="../media/image8.wmf"/><Relationship Id="rId5" Type="http://schemas.openxmlformats.org/officeDocument/2006/relationships/image" Target="../media/image25.png"/><Relationship Id="rId15" Type="http://schemas.openxmlformats.org/officeDocument/2006/relationships/image" Target="../media/image16.wmf"/><Relationship Id="rId10" Type="http://schemas.openxmlformats.org/officeDocument/2006/relationships/oleObject" Target="../embeddings/oleObject120.bin"/><Relationship Id="rId4" Type="http://schemas.openxmlformats.org/officeDocument/2006/relationships/oleObject" Target="../embeddings/oleObject118.bin"/><Relationship Id="rId9" Type="http://schemas.openxmlformats.org/officeDocument/2006/relationships/image" Target="../media/image37.png"/><Relationship Id="rId14" Type="http://schemas.openxmlformats.org/officeDocument/2006/relationships/oleObject" Target="../embeddings/oleObject122.bin"/></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25.bin"/><Relationship Id="rId13" Type="http://schemas.openxmlformats.org/officeDocument/2006/relationships/image" Target="../media/image26.wmf"/><Relationship Id="rId3" Type="http://schemas.openxmlformats.org/officeDocument/2006/relationships/notesSlide" Target="../notesSlides/notesSlide43.xml"/><Relationship Id="rId7" Type="http://schemas.openxmlformats.org/officeDocument/2006/relationships/image" Target="../media/image37.png"/><Relationship Id="rId12" Type="http://schemas.openxmlformats.org/officeDocument/2006/relationships/oleObject" Target="../embeddings/oleObject127.bin"/><Relationship Id="rId2" Type="http://schemas.openxmlformats.org/officeDocument/2006/relationships/slideLayout" Target="../slideLayouts/slideLayout14.xml"/><Relationship Id="rId1" Type="http://schemas.openxmlformats.org/officeDocument/2006/relationships/vmlDrawing" Target="../drawings/vmlDrawing34.vml"/><Relationship Id="rId6" Type="http://schemas.openxmlformats.org/officeDocument/2006/relationships/image" Target="../media/image24.png"/><Relationship Id="rId11" Type="http://schemas.openxmlformats.org/officeDocument/2006/relationships/image" Target="../media/image16.wmf"/><Relationship Id="rId5" Type="http://schemas.openxmlformats.org/officeDocument/2006/relationships/image" Target="../media/image23.png"/><Relationship Id="rId15" Type="http://schemas.openxmlformats.org/officeDocument/2006/relationships/image" Target="../media/image7.png"/><Relationship Id="rId10" Type="http://schemas.openxmlformats.org/officeDocument/2006/relationships/oleObject" Target="../embeddings/oleObject126.bin"/><Relationship Id="rId4" Type="http://schemas.openxmlformats.org/officeDocument/2006/relationships/oleObject" Target="../embeddings/oleObject124.bin"/><Relationship Id="rId9" Type="http://schemas.openxmlformats.org/officeDocument/2006/relationships/image" Target="../media/image8.wmf"/><Relationship Id="rId14" Type="http://schemas.openxmlformats.org/officeDocument/2006/relationships/oleObject" Target="../embeddings/oleObject128.bin"/></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Cryptography </a:t>
            </a:r>
            <a:r>
              <a:rPr lang="en-US" smtClean="0"/>
              <a:t>for Dummies</a:t>
            </a:r>
            <a:endParaRPr lang="en-US" dirty="0"/>
          </a:p>
        </p:txBody>
      </p:sp>
      <p:sp>
        <p:nvSpPr>
          <p:cNvPr id="3" name="Subtitle 2"/>
          <p:cNvSpPr>
            <a:spLocks noGrp="1"/>
          </p:cNvSpPr>
          <p:nvPr>
            <p:ph type="subTitle" idx="1"/>
          </p:nvPr>
        </p:nvSpPr>
        <p:spPr/>
        <p:txBody>
          <a:bodyPr/>
          <a:lstStyle/>
          <a:p>
            <a:r>
              <a:rPr lang="en-US" dirty="0" smtClean="0">
                <a:solidFill>
                  <a:schemeClr val="bg1">
                    <a:lumMod val="75000"/>
                  </a:schemeClr>
                </a:solidFill>
              </a:rPr>
              <a:t>2016 JMU Cyber Defense Boot Camp</a:t>
            </a:r>
            <a:endParaRPr lang="en-US" dirty="0">
              <a:solidFill>
                <a:schemeClr val="bg1">
                  <a:lumMod val="75000"/>
                </a:schemeClr>
              </a:solidFill>
            </a:endParaRPr>
          </a:p>
        </p:txBody>
      </p:sp>
    </p:spTree>
    <p:extLst>
      <p:ext uri="{BB962C8B-B14F-4D97-AF65-F5344CB8AC3E}">
        <p14:creationId xmlns:p14="http://schemas.microsoft.com/office/powerpoint/2010/main" val="3681953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Map</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The data confidentiality problem</a:t>
            </a:r>
          </a:p>
          <a:p>
            <a:r>
              <a:rPr lang="en-US" dirty="0" smtClean="0"/>
              <a:t>Theory</a:t>
            </a:r>
          </a:p>
          <a:p>
            <a:pPr lvl="1"/>
            <a:r>
              <a:rPr lang="en-US" dirty="0" smtClean="0"/>
              <a:t>Numbers</a:t>
            </a:r>
          </a:p>
          <a:p>
            <a:pPr lvl="1"/>
            <a:r>
              <a:rPr lang="en-US" dirty="0" smtClean="0">
                <a:solidFill>
                  <a:schemeClr val="bg1">
                    <a:lumMod val="65000"/>
                  </a:schemeClr>
                </a:solidFill>
              </a:rPr>
              <a:t>Encryption</a:t>
            </a:r>
          </a:p>
          <a:p>
            <a:r>
              <a:rPr lang="en-US" dirty="0" smtClean="0">
                <a:solidFill>
                  <a:schemeClr val="bg1">
                    <a:lumMod val="65000"/>
                  </a:schemeClr>
                </a:solidFill>
              </a:rPr>
              <a:t>Beyond encryption</a:t>
            </a:r>
          </a:p>
          <a:p>
            <a:pPr lvl="1"/>
            <a:r>
              <a:rPr lang="en-US" dirty="0" smtClean="0">
                <a:solidFill>
                  <a:schemeClr val="bg1">
                    <a:lumMod val="65000"/>
                  </a:schemeClr>
                </a:solidFill>
              </a:rPr>
              <a:t>Digital signature</a:t>
            </a:r>
          </a:p>
          <a:p>
            <a:pPr lvl="1"/>
            <a:r>
              <a:rPr lang="en-US" dirty="0" smtClean="0">
                <a:solidFill>
                  <a:schemeClr val="bg1">
                    <a:lumMod val="65000"/>
                  </a:schemeClr>
                </a:solidFill>
              </a:rPr>
              <a:t>Cryptographic hashing</a:t>
            </a:r>
            <a:endParaRPr lang="en-US" dirty="0">
              <a:solidFill>
                <a:schemeClr val="bg1">
                  <a:lumMod val="65000"/>
                </a:schemeClr>
              </a:solidFill>
            </a:endParaRPr>
          </a:p>
          <a:p>
            <a:pPr lvl="1"/>
            <a:r>
              <a:rPr lang="en-US" dirty="0" smtClean="0">
                <a:solidFill>
                  <a:schemeClr val="bg1">
                    <a:lumMod val="65000"/>
                  </a:schemeClr>
                </a:solidFill>
              </a:rPr>
              <a:t>Digital certificates and PKI</a:t>
            </a:r>
          </a:p>
          <a:p>
            <a:r>
              <a:rPr lang="en-US" dirty="0" smtClean="0">
                <a:solidFill>
                  <a:schemeClr val="bg1">
                    <a:lumMod val="65000"/>
                  </a:schemeClr>
                </a:solidFill>
              </a:rPr>
              <a:t>Tie everything together: HTTPS</a:t>
            </a:r>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10</a:t>
            </a:fld>
            <a:endParaRPr lang="en-US"/>
          </a:p>
        </p:txBody>
      </p:sp>
      <p:sp>
        <p:nvSpPr>
          <p:cNvPr id="6" name="Rounded Rectangle 5"/>
          <p:cNvSpPr/>
          <p:nvPr/>
        </p:nvSpPr>
        <p:spPr>
          <a:xfrm>
            <a:off x="609600" y="2209800"/>
            <a:ext cx="7086600" cy="1371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66800" y="2667000"/>
            <a:ext cx="5181600" cy="457200"/>
          </a:xfrm>
          <a:prstGeom prst="roundRect">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40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Warm-up Questions</a:t>
            </a:r>
            <a:endParaRPr lang="en-US" dirty="0"/>
          </a:p>
        </p:txBody>
      </p:sp>
      <p:sp>
        <p:nvSpPr>
          <p:cNvPr id="7" name="Content Placeholder 6"/>
          <p:cNvSpPr>
            <a:spLocks noGrp="1"/>
          </p:cNvSpPr>
          <p:nvPr>
            <p:ph sz="half" idx="1"/>
          </p:nvPr>
        </p:nvSpPr>
        <p:spPr/>
        <p:txBody>
          <a:bodyPr/>
          <a:lstStyle/>
          <a:p>
            <a:r>
              <a:rPr lang="en-US" dirty="0" smtClean="0"/>
              <a:t>2</a:t>
            </a:r>
            <a:r>
              <a:rPr lang="en-US" baseline="30000" dirty="0" smtClean="0"/>
              <a:t>3</a:t>
            </a:r>
            <a:r>
              <a:rPr lang="en-US" dirty="0" smtClean="0"/>
              <a:t> = </a:t>
            </a:r>
            <a:r>
              <a:rPr lang="en-US" b="1" dirty="0" smtClean="0">
                <a:solidFill>
                  <a:srgbClr val="FF0000"/>
                </a:solidFill>
              </a:rPr>
              <a:t>?</a:t>
            </a:r>
          </a:p>
          <a:p>
            <a:r>
              <a:rPr lang="en-US" dirty="0" smtClean="0"/>
              <a:t>2</a:t>
            </a:r>
            <a:r>
              <a:rPr lang="en-US" baseline="30000" dirty="0" smtClean="0"/>
              <a:t>4</a:t>
            </a:r>
            <a:r>
              <a:rPr lang="en-US" dirty="0" smtClean="0"/>
              <a:t> = </a:t>
            </a:r>
            <a:r>
              <a:rPr lang="en-US" b="1" dirty="0">
                <a:solidFill>
                  <a:srgbClr val="FF0000"/>
                </a:solidFill>
              </a:rPr>
              <a:t>?</a:t>
            </a:r>
            <a:endParaRPr lang="en-US" dirty="0" smtClean="0"/>
          </a:p>
          <a:p>
            <a:r>
              <a:rPr lang="en-US" dirty="0" smtClean="0"/>
              <a:t>2</a:t>
            </a:r>
            <a:r>
              <a:rPr lang="en-US" baseline="30000" dirty="0" smtClean="0"/>
              <a:t>3</a:t>
            </a:r>
            <a:r>
              <a:rPr lang="en-US" dirty="0" smtClean="0"/>
              <a:t> &lt; 10 &lt; 2</a:t>
            </a:r>
            <a:r>
              <a:rPr lang="en-US" baseline="30000" dirty="0" smtClean="0"/>
              <a:t>4</a:t>
            </a:r>
            <a:r>
              <a:rPr lang="en-US" b="1" dirty="0">
                <a:solidFill>
                  <a:srgbClr val="FF0000"/>
                </a:solidFill>
              </a:rPr>
              <a:t> ?</a:t>
            </a:r>
            <a:endParaRPr lang="en-US" dirty="0" smtClean="0"/>
          </a:p>
          <a:p>
            <a:endParaRPr lang="en-US" dirty="0"/>
          </a:p>
        </p:txBody>
      </p:sp>
      <mc:AlternateContent xmlns:mc="http://schemas.openxmlformats.org/markup-compatibility/2006" xmlns:a14="http://schemas.microsoft.com/office/drawing/2010/main">
        <mc:Choice Requires="a14">
          <p:sp>
            <p:nvSpPr>
              <p:cNvPr id="8" name="Content Placeholder 7"/>
              <p:cNvSpPr>
                <a:spLocks noGrp="1"/>
              </p:cNvSpPr>
              <p:nvPr>
                <p:ph sz="half" idx="2"/>
              </p:nvPr>
            </p:nvSpPr>
            <p:spPr/>
            <p:txBody>
              <a:bodyPr/>
              <a:lstStyle/>
              <a:p>
                <a14:m>
                  <m:oMath xmlns:m="http://schemas.openxmlformats.org/officeDocument/2006/math">
                    <m:func>
                      <m:funcPr>
                        <m:ctrlPr>
                          <a:rPr lang="en-US" i="1" smtClean="0">
                            <a:latin typeface="Cambria Math"/>
                          </a:rPr>
                        </m:ctrlPr>
                      </m:funcPr>
                      <m:fName>
                        <m:sSub>
                          <m:sSubPr>
                            <m:ctrlPr>
                              <a:rPr lang="en-US" i="1" smtClean="0">
                                <a:latin typeface="Cambria Math"/>
                              </a:rPr>
                            </m:ctrlPr>
                          </m:sSubPr>
                          <m:e>
                            <m:r>
                              <m:rPr>
                                <m:sty m:val="p"/>
                              </m:rPr>
                              <a:rPr lang="en-US" i="0" smtClean="0">
                                <a:latin typeface="Cambria Math"/>
                              </a:rPr>
                              <m:t>log</m:t>
                            </m:r>
                          </m:e>
                          <m:sub>
                            <m:r>
                              <a:rPr lang="en-US" b="0" i="1" smtClean="0">
                                <a:latin typeface="Cambria Math"/>
                              </a:rPr>
                              <m:t>2</m:t>
                            </m:r>
                          </m:sub>
                        </m:sSub>
                      </m:fName>
                      <m:e>
                        <m:r>
                          <a:rPr lang="en-US" b="0" i="1" smtClean="0">
                            <a:latin typeface="Cambria Math"/>
                          </a:rPr>
                          <m:t>8</m:t>
                        </m:r>
                      </m:e>
                    </m:func>
                    <m:r>
                      <a:rPr lang="en-US" i="1" smtClean="0">
                        <a:latin typeface="Cambria Math"/>
                      </a:rPr>
                      <m:t>=</m:t>
                    </m:r>
                    <m:r>
                      <m:rPr>
                        <m:nor/>
                      </m:rPr>
                      <a:rPr lang="en-US" b="1" dirty="0">
                        <a:solidFill>
                          <a:srgbClr val="FF0000"/>
                        </a:solidFill>
                      </a:rPr>
                      <m:t>?</m:t>
                    </m:r>
                  </m:oMath>
                </a14:m>
                <a:endParaRPr lang="en-US" b="0" dirty="0" smtClean="0"/>
              </a:p>
              <a:p>
                <a14:m>
                  <m:oMath xmlns:m="http://schemas.openxmlformats.org/officeDocument/2006/math">
                    <m:func>
                      <m:funcPr>
                        <m:ctrlPr>
                          <a:rPr lang="en-US" i="1">
                            <a:latin typeface="Cambria Math"/>
                          </a:rPr>
                        </m:ctrlPr>
                      </m:funcPr>
                      <m:fName>
                        <m:sSub>
                          <m:sSubPr>
                            <m:ctrlPr>
                              <a:rPr lang="en-US" i="1">
                                <a:latin typeface="Cambria Math"/>
                              </a:rPr>
                            </m:ctrlPr>
                          </m:sSubPr>
                          <m:e>
                            <m:r>
                              <m:rPr>
                                <m:sty m:val="p"/>
                              </m:rPr>
                              <a:rPr lang="en-US">
                                <a:latin typeface="Cambria Math"/>
                              </a:rPr>
                              <m:t>log</m:t>
                            </m:r>
                          </m:e>
                          <m:sub>
                            <m:r>
                              <a:rPr lang="en-US" i="1">
                                <a:latin typeface="Cambria Math"/>
                              </a:rPr>
                              <m:t>2</m:t>
                            </m:r>
                          </m:sub>
                        </m:sSub>
                      </m:fName>
                      <m:e>
                        <m:r>
                          <a:rPr lang="en-US" b="0" i="1" smtClean="0">
                            <a:latin typeface="Cambria Math"/>
                          </a:rPr>
                          <m:t>16</m:t>
                        </m:r>
                      </m:e>
                    </m:func>
                    <m:r>
                      <a:rPr lang="en-US" i="1">
                        <a:latin typeface="Cambria Math"/>
                      </a:rPr>
                      <m:t>=</m:t>
                    </m:r>
                    <m:r>
                      <m:rPr>
                        <m:nor/>
                      </m:rPr>
                      <a:rPr lang="en-US" b="1" dirty="0">
                        <a:solidFill>
                          <a:srgbClr val="FF0000"/>
                        </a:solidFill>
                      </a:rPr>
                      <m:t>?</m:t>
                    </m:r>
                  </m:oMath>
                </a14:m>
                <a:endParaRPr lang="en-US" dirty="0"/>
              </a:p>
              <a:p>
                <a14:m>
                  <m:oMath xmlns:m="http://schemas.openxmlformats.org/officeDocument/2006/math">
                    <m:func>
                      <m:funcPr>
                        <m:ctrlPr>
                          <a:rPr lang="en-US" i="1">
                            <a:latin typeface="Cambria Math"/>
                          </a:rPr>
                        </m:ctrlPr>
                      </m:funcPr>
                      <m:fName>
                        <m:sSub>
                          <m:sSubPr>
                            <m:ctrlPr>
                              <a:rPr lang="en-US" i="1">
                                <a:latin typeface="Cambria Math"/>
                              </a:rPr>
                            </m:ctrlPr>
                          </m:sSubPr>
                          <m:e>
                            <m:r>
                              <m:rPr>
                                <m:sty m:val="p"/>
                              </m:rPr>
                              <a:rPr lang="en-US">
                                <a:latin typeface="Cambria Math"/>
                              </a:rPr>
                              <m:t>log</m:t>
                            </m:r>
                          </m:e>
                          <m:sub>
                            <m:r>
                              <a:rPr lang="en-US" i="1">
                                <a:latin typeface="Cambria Math"/>
                              </a:rPr>
                              <m:t>2</m:t>
                            </m:r>
                          </m:sub>
                        </m:sSub>
                      </m:fName>
                      <m:e>
                        <m:r>
                          <a:rPr lang="en-US" b="0" i="1" smtClean="0">
                            <a:latin typeface="Cambria Math"/>
                          </a:rPr>
                          <m:t>10</m:t>
                        </m:r>
                      </m:e>
                    </m:func>
                    <m:r>
                      <a:rPr lang="en-US" i="1">
                        <a:latin typeface="Cambria Math"/>
                      </a:rPr>
                      <m:t>=</m:t>
                    </m:r>
                    <m:r>
                      <m:rPr>
                        <m:nor/>
                      </m:rPr>
                      <a:rPr lang="en-US" b="1" dirty="0">
                        <a:solidFill>
                          <a:srgbClr val="FF0000"/>
                        </a:solidFill>
                      </a:rPr>
                      <m:t>?</m:t>
                    </m:r>
                  </m:oMath>
                </a14:m>
                <a:endParaRPr lang="en-US" dirty="0"/>
              </a:p>
              <a:p>
                <a:endParaRPr lang="en-US" dirty="0" smtClean="0"/>
              </a:p>
              <a:p>
                <a:endParaRPr lang="en-US" dirty="0"/>
              </a:p>
              <a:p>
                <a14:m>
                  <m:oMath xmlns:m="http://schemas.openxmlformats.org/officeDocument/2006/math">
                    <m:func>
                      <m:funcPr>
                        <m:ctrlPr>
                          <a:rPr lang="en-US" i="1">
                            <a:latin typeface="Cambria Math"/>
                          </a:rPr>
                        </m:ctrlPr>
                      </m:funcPr>
                      <m:fName>
                        <m:sSub>
                          <m:sSubPr>
                            <m:ctrlPr>
                              <a:rPr lang="en-US" i="1">
                                <a:latin typeface="Cambria Math"/>
                              </a:rPr>
                            </m:ctrlPr>
                          </m:sSubPr>
                          <m:e>
                            <m:r>
                              <m:rPr>
                                <m:sty m:val="p"/>
                              </m:rPr>
                              <a:rPr lang="en-US">
                                <a:latin typeface="Cambria Math"/>
                              </a:rPr>
                              <m:t>log</m:t>
                            </m:r>
                          </m:e>
                          <m:sub>
                            <m:r>
                              <a:rPr lang="en-US" i="1">
                                <a:latin typeface="Cambria Math"/>
                              </a:rPr>
                              <m:t>2</m:t>
                            </m:r>
                          </m:sub>
                        </m:sSub>
                      </m:fName>
                      <m:e>
                        <m:sSup>
                          <m:sSupPr>
                            <m:ctrlPr>
                              <a:rPr lang="en-US" i="1" smtClean="0">
                                <a:latin typeface="Cambria Math"/>
                              </a:rPr>
                            </m:ctrlPr>
                          </m:sSupPr>
                          <m:e>
                            <m:r>
                              <a:rPr lang="en-US" b="0" i="1" smtClean="0">
                                <a:latin typeface="Cambria Math"/>
                              </a:rPr>
                              <m:t>(10</m:t>
                            </m:r>
                          </m:e>
                          <m:sup>
                            <m:r>
                              <a:rPr lang="en-US" b="0" i="1" smtClean="0">
                                <a:latin typeface="Cambria Math"/>
                              </a:rPr>
                              <m:t>6</m:t>
                            </m:r>
                          </m:sup>
                        </m:sSup>
                        <m:r>
                          <a:rPr lang="en-US" b="0" i="1" smtClean="0">
                            <a:latin typeface="Cambria Math"/>
                          </a:rPr>
                          <m:t>)</m:t>
                        </m:r>
                      </m:e>
                    </m:func>
                    <m:r>
                      <a:rPr lang="en-US" i="1">
                        <a:latin typeface="Cambria Math"/>
                      </a:rPr>
                      <m:t>=</m:t>
                    </m:r>
                    <m:r>
                      <m:rPr>
                        <m:nor/>
                      </m:rPr>
                      <a:rPr lang="en-US" b="1" dirty="0">
                        <a:solidFill>
                          <a:srgbClr val="FF0000"/>
                        </a:solidFill>
                      </a:rPr>
                      <m:t>?</m:t>
                    </m:r>
                  </m:oMath>
                </a14:m>
                <a:endParaRPr lang="en-US" dirty="0"/>
              </a:p>
              <a:p>
                <a14:m>
                  <m:oMath xmlns:m="http://schemas.openxmlformats.org/officeDocument/2006/math">
                    <m:func>
                      <m:funcPr>
                        <m:ctrlPr>
                          <a:rPr lang="en-US" i="1">
                            <a:latin typeface="Cambria Math"/>
                          </a:rPr>
                        </m:ctrlPr>
                      </m:funcPr>
                      <m:fName>
                        <m:sSub>
                          <m:sSubPr>
                            <m:ctrlPr>
                              <a:rPr lang="en-US" i="1">
                                <a:latin typeface="Cambria Math"/>
                              </a:rPr>
                            </m:ctrlPr>
                          </m:sSubPr>
                          <m:e>
                            <m:r>
                              <m:rPr>
                                <m:sty m:val="p"/>
                              </m:rPr>
                              <a:rPr lang="en-US">
                                <a:latin typeface="Cambria Math"/>
                              </a:rPr>
                              <m:t>log</m:t>
                            </m:r>
                          </m:e>
                          <m:sub>
                            <m:r>
                              <a:rPr lang="en-US" i="1">
                                <a:latin typeface="Cambria Math"/>
                              </a:rPr>
                              <m:t>2</m:t>
                            </m:r>
                          </m:sub>
                        </m:sSub>
                      </m:fName>
                      <m:e>
                        <m:sSup>
                          <m:sSupPr>
                            <m:ctrlPr>
                              <a:rPr lang="en-US" i="1">
                                <a:latin typeface="Cambria Math"/>
                              </a:rPr>
                            </m:ctrlPr>
                          </m:sSupPr>
                          <m:e>
                            <m:r>
                              <a:rPr lang="en-US" i="1">
                                <a:latin typeface="Cambria Math"/>
                              </a:rPr>
                              <m:t>(10</m:t>
                            </m:r>
                          </m:e>
                          <m:sup>
                            <m:r>
                              <a:rPr lang="en-US" b="0" i="1" smtClean="0">
                                <a:latin typeface="Cambria Math"/>
                              </a:rPr>
                              <m:t>9</m:t>
                            </m:r>
                          </m:sup>
                        </m:sSup>
                        <m:r>
                          <a:rPr lang="en-US" i="1">
                            <a:latin typeface="Cambria Math"/>
                          </a:rPr>
                          <m:t>)</m:t>
                        </m:r>
                      </m:e>
                    </m:func>
                    <m:r>
                      <a:rPr lang="en-US" i="1">
                        <a:latin typeface="Cambria Math"/>
                      </a:rPr>
                      <m:t>=</m:t>
                    </m:r>
                    <m:r>
                      <m:rPr>
                        <m:nor/>
                      </m:rPr>
                      <a:rPr lang="en-US" b="1" dirty="0">
                        <a:solidFill>
                          <a:srgbClr val="FF0000"/>
                        </a:solidFill>
                      </a:rPr>
                      <m:t>?</m:t>
                    </m:r>
                  </m:oMath>
                </a14:m>
                <a:endParaRPr lang="en-US" dirty="0"/>
              </a:p>
              <a:p>
                <a:endParaRPr lang="en-US" dirty="0"/>
              </a:p>
            </p:txBody>
          </p:sp>
        </mc:Choice>
        <mc:Fallback xmlns="">
          <p:sp>
            <p:nvSpPr>
              <p:cNvPr id="8" name="Content Placeholder 7"/>
              <p:cNvSpPr>
                <a:spLocks noGrp="1" noRot="1" noChangeAspect="1" noMove="1" noResize="1" noEditPoints="1" noAdjustHandles="1" noChangeArrowheads="1" noChangeShapeType="1" noTextEdit="1"/>
              </p:cNvSpPr>
              <p:nvPr>
                <p:ph sz="half" idx="2"/>
              </p:nvPr>
            </p:nvSpPr>
            <p:spPr>
              <a:blipFill rotWithShape="1">
                <a:blip r:embed="rId2"/>
                <a:stretch>
                  <a:fillRect/>
                </a:stretch>
              </a:blipFill>
            </p:spPr>
            <p:txBody>
              <a:bodyPr/>
              <a:lstStyle/>
              <a:p>
                <a:r>
                  <a:rPr lang="en-US">
                    <a:noFill/>
                  </a:rPr>
                  <a:t> </a:t>
                </a:r>
              </a:p>
            </p:txBody>
          </p:sp>
        </mc:Fallback>
      </mc:AlternateContent>
      <p:sp>
        <p:nvSpPr>
          <p:cNvPr id="4" name="Footer Placeholder 3"/>
          <p:cNvSpPr>
            <a:spLocks noGrp="1"/>
          </p:cNvSpPr>
          <p:nvPr>
            <p:ph type="ftr" sz="quarter" idx="4294967295"/>
          </p:nvPr>
        </p:nvSpPr>
        <p:spPr>
          <a:xfrm>
            <a:off x="0" y="6477000"/>
            <a:ext cx="2895600" cy="381000"/>
          </a:xfrm>
          <a:prstGeom prst="rect">
            <a:avLst/>
          </a:prstGeom>
        </p:spPr>
        <p:txBody>
          <a:bodyPr/>
          <a:lstStyle/>
          <a:p>
            <a:pPr>
              <a:defRPr/>
            </a:pPr>
            <a:r>
              <a:rPr lang="en-US" altLang="zh-CN" smtClean="0"/>
              <a:t>2016 Summer Camp</a:t>
            </a:r>
            <a:endParaRPr lang="en-US" altLang="zh-CN" dirty="0"/>
          </a:p>
        </p:txBody>
      </p:sp>
      <p:sp>
        <p:nvSpPr>
          <p:cNvPr id="5" name="Slide Number Placeholder 4"/>
          <p:cNvSpPr>
            <a:spLocks noGrp="1"/>
          </p:cNvSpPr>
          <p:nvPr>
            <p:ph type="sldNum" sz="quarter" idx="11"/>
          </p:nvPr>
        </p:nvSpPr>
        <p:spPr>
          <a:xfrm>
            <a:off x="6248400" y="6492875"/>
            <a:ext cx="2895600" cy="365125"/>
          </a:xfrm>
        </p:spPr>
        <p:txBody>
          <a:bodyPr/>
          <a:lstStyle/>
          <a:p>
            <a:pPr algn="r">
              <a:defRPr/>
            </a:pPr>
            <a:fld id="{6695C0F9-E831-425A-A763-A4BD90A93C08}" type="slidenum">
              <a:rPr lang="en-US" smtClean="0"/>
              <a:pPr algn="r">
                <a:defRPr/>
              </a:pPr>
              <a:t>11</a:t>
            </a:fld>
            <a:endParaRPr lang="en-US" dirty="0"/>
          </a:p>
        </p:txBody>
      </p:sp>
    </p:spTree>
    <p:extLst>
      <p:ext uri="{BB962C8B-B14F-4D97-AF65-F5344CB8AC3E}">
        <p14:creationId xmlns:p14="http://schemas.microsoft.com/office/powerpoint/2010/main" val="33168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0" y="6477000"/>
            <a:ext cx="2895600" cy="381000"/>
          </a:xfrm>
          <a:prstGeom prst="rect">
            <a:avLst/>
          </a:prstGeom>
        </p:spPr>
        <p:txBody>
          <a:bodyPr/>
          <a:lstStyle/>
          <a:p>
            <a:pPr>
              <a:defRPr/>
            </a:pPr>
            <a:r>
              <a:rPr lang="en-US" altLang="zh-CN" smtClean="0"/>
              <a:t>2016 Summer Camp</a:t>
            </a:r>
            <a:endParaRPr lang="en-US" altLang="zh-CN" dirty="0"/>
          </a:p>
        </p:txBody>
      </p:sp>
      <p:sp>
        <p:nvSpPr>
          <p:cNvPr id="31747" name="Slide Number Placeholder 4"/>
          <p:cNvSpPr>
            <a:spLocks noGrp="1"/>
          </p:cNvSpPr>
          <p:nvPr>
            <p:ph type="sldNum" sz="quarter" idx="11"/>
          </p:nvPr>
        </p:nvSpPr>
        <p:spPr>
          <a:xfrm>
            <a:off x="6248400" y="6492875"/>
            <a:ext cx="2895600" cy="365125"/>
          </a:xfrm>
          <a:noFill/>
        </p:spPr>
        <p:txBody>
          <a:bodyPr/>
          <a:lstStyle/>
          <a:p>
            <a:pPr algn="r"/>
            <a:fld id="{085D2D7F-6CEF-4896-8370-E722A9ACB5B9}" type="slidenum">
              <a:rPr lang="en-US"/>
              <a:pPr algn="r"/>
              <a:t>12</a:t>
            </a:fld>
            <a:endParaRPr lang="en-US" dirty="0"/>
          </a:p>
        </p:txBody>
      </p:sp>
      <p:sp>
        <p:nvSpPr>
          <p:cNvPr id="31748" name="Rectangle 2"/>
          <p:cNvSpPr>
            <a:spLocks noGrp="1" noChangeArrowheads="1"/>
          </p:cNvSpPr>
          <p:nvPr>
            <p:ph type="title"/>
          </p:nvPr>
        </p:nvSpPr>
        <p:spPr>
          <a:xfrm>
            <a:off x="685800" y="457200"/>
            <a:ext cx="7772400" cy="685800"/>
          </a:xfrm>
        </p:spPr>
        <p:txBody>
          <a:bodyPr>
            <a:normAutofit fontScale="90000"/>
          </a:bodyPr>
          <a:lstStyle/>
          <a:p>
            <a:r>
              <a:rPr lang="en-US" smtClean="0"/>
              <a:t>Back-of-Envelope Calculations</a:t>
            </a:r>
          </a:p>
        </p:txBody>
      </p:sp>
      <p:sp>
        <p:nvSpPr>
          <p:cNvPr id="1742851" name="Rectangle 3"/>
          <p:cNvSpPr>
            <a:spLocks noGrp="1" noChangeArrowheads="1"/>
          </p:cNvSpPr>
          <p:nvPr>
            <p:ph type="body" idx="1"/>
          </p:nvPr>
        </p:nvSpPr>
        <p:spPr>
          <a:xfrm>
            <a:off x="457200" y="1295400"/>
            <a:ext cx="8229600" cy="5105400"/>
          </a:xfrm>
        </p:spPr>
        <p:txBody>
          <a:bodyPr/>
          <a:lstStyle/>
          <a:p>
            <a:r>
              <a:rPr lang="en-US" dirty="0" smtClean="0">
                <a:solidFill>
                  <a:srgbClr val="FF0000"/>
                </a:solidFill>
              </a:rPr>
              <a:t>How many seconds are there in a day? </a:t>
            </a:r>
          </a:p>
          <a:p>
            <a:pPr lvl="1">
              <a:buNone/>
            </a:pPr>
            <a:r>
              <a:rPr lang="en-US" dirty="0" smtClean="0"/>
              <a:t>24 </a:t>
            </a:r>
            <a:r>
              <a:rPr lang="en-US" dirty="0" smtClean="0">
                <a:latin typeface="Times New Roman" pitchFamily="18" charset="0"/>
                <a:cs typeface="Times New Roman" pitchFamily="18" charset="0"/>
              </a:rPr>
              <a:t>× </a:t>
            </a:r>
            <a:r>
              <a:rPr lang="en-US" dirty="0" smtClean="0">
                <a:cs typeface="Times New Roman" pitchFamily="18" charset="0"/>
              </a:rPr>
              <a:t>60</a:t>
            </a:r>
            <a:r>
              <a:rPr lang="en-US" dirty="0" smtClean="0">
                <a:latin typeface="Times New Roman" pitchFamily="18" charset="0"/>
                <a:cs typeface="Times New Roman" pitchFamily="18" charset="0"/>
              </a:rPr>
              <a:t> × </a:t>
            </a:r>
            <a:r>
              <a:rPr lang="en-US" dirty="0" smtClean="0">
                <a:cs typeface="Times New Roman" pitchFamily="18" charset="0"/>
              </a:rPr>
              <a:t>60 = 86,400 seconds</a:t>
            </a:r>
          </a:p>
          <a:p>
            <a:pPr lvl="1">
              <a:buNone/>
            </a:pPr>
            <a:r>
              <a:rPr lang="en-US" dirty="0" smtClean="0"/>
              <a:t>as 2</a:t>
            </a:r>
            <a:r>
              <a:rPr lang="en-US" sz="3600" b="1" i="1" baseline="30000" dirty="0" smtClean="0">
                <a:solidFill>
                  <a:srgbClr val="FF0000"/>
                </a:solidFill>
                <a:latin typeface="Times New Roman" pitchFamily="18" charset="0"/>
                <a:cs typeface="Times New Roman" pitchFamily="18" charset="0"/>
              </a:rPr>
              <a:t>x</a:t>
            </a:r>
            <a:r>
              <a:rPr lang="en-US" dirty="0" smtClean="0"/>
              <a:t>?</a:t>
            </a:r>
            <a:endParaRPr lang="en-US" dirty="0" smtClean="0">
              <a:cs typeface="Times New Roman" pitchFamily="18" charset="0"/>
            </a:endParaRPr>
          </a:p>
          <a:p>
            <a:pPr lvl="1">
              <a:buNone/>
            </a:pPr>
            <a:r>
              <a:rPr lang="en-US" dirty="0" smtClean="0">
                <a:cs typeface="Times New Roman" pitchFamily="18" charset="0"/>
                <a:sym typeface="Symbol" pitchFamily="18" charset="2"/>
              </a:rPr>
              <a:t> </a:t>
            </a:r>
            <a:r>
              <a:rPr lang="en-US" dirty="0" smtClean="0">
                <a:cs typeface="Times New Roman" pitchFamily="18" charset="0"/>
              </a:rPr>
              <a:t>2</a:t>
            </a:r>
            <a:r>
              <a:rPr lang="en-US" baseline="30000" dirty="0" smtClean="0">
                <a:cs typeface="Times New Roman" pitchFamily="18" charset="0"/>
              </a:rPr>
              <a:t>17</a:t>
            </a:r>
            <a:endParaRPr lang="en-US" dirty="0" smtClean="0">
              <a:cs typeface="Times New Roman" pitchFamily="18" charset="0"/>
            </a:endParaRPr>
          </a:p>
          <a:p>
            <a:endParaRPr lang="en-US" b="1" baseline="30000" dirty="0" smtClean="0">
              <a:solidFill>
                <a:srgbClr val="FF0000"/>
              </a:solidFill>
              <a:cs typeface="Times New Roman" pitchFamily="18" charset="0"/>
              <a:sym typeface="Symbol" pitchFamily="18" charset="2"/>
            </a:endParaRPr>
          </a:p>
        </p:txBody>
      </p:sp>
      <p:sp>
        <p:nvSpPr>
          <p:cNvPr id="2" name="Rounded Rectangle 1"/>
          <p:cNvSpPr/>
          <p:nvPr/>
        </p:nvSpPr>
        <p:spPr bwMode="auto">
          <a:xfrm>
            <a:off x="3657600" y="2590800"/>
            <a:ext cx="1524000" cy="533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FF0000"/>
                </a:solidFill>
                <a:effectLst/>
                <a:latin typeface="Arial" pitchFamily="34" charset="0"/>
                <a:cs typeface="Arial" pitchFamily="34" charset="0"/>
              </a:rPr>
              <a:t>How?</a:t>
            </a:r>
          </a:p>
        </p:txBody>
      </p:sp>
      <mc:AlternateContent xmlns:mc="http://schemas.openxmlformats.org/markup-compatibility/2006" xmlns:a14="http://schemas.microsoft.com/office/drawing/2010/main">
        <mc:Choice Requires="a14">
          <p:sp>
            <p:nvSpPr>
              <p:cNvPr id="7" name="Rounded Rectangle 6"/>
              <p:cNvSpPr/>
              <p:nvPr/>
            </p:nvSpPr>
            <p:spPr bwMode="auto">
              <a:xfrm>
                <a:off x="3657600" y="3886200"/>
                <a:ext cx="4191000" cy="2743200"/>
              </a:xfrm>
              <a:prstGeom prst="round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effectLst/>
                    <a:latin typeface="+mn-lt"/>
                    <a:cs typeface="Arial" pitchFamily="34" charset="0"/>
                  </a:rPr>
                  <a:t>86400 = 2</a:t>
                </a:r>
                <a:r>
                  <a:rPr kumimoji="0" lang="en-US" sz="2400" b="0" i="1" u="none" strike="noStrike" cap="none" normalizeH="0" baseline="30000" dirty="0" smtClean="0">
                    <a:ln>
                      <a:noFill/>
                    </a:ln>
                    <a:effectLst/>
                    <a:latin typeface="Times New Roman" pitchFamily="18" charset="0"/>
                    <a:cs typeface="Times New Roman" pitchFamily="18" charset="0"/>
                  </a:rPr>
                  <a:t>x</a:t>
                </a:r>
              </a:p>
              <a:p>
                <a:r>
                  <a:rPr lang="en-US" dirty="0" smtClean="0">
                    <a:latin typeface="+mn-lt"/>
                    <a:cs typeface="Arial" pitchFamily="34" charset="0"/>
                  </a:rPr>
                  <a:t>8 </a:t>
                </a:r>
                <a:r>
                  <a:rPr lang="en-US" dirty="0" smtClean="0">
                    <a:latin typeface="+mn-lt"/>
                    <a:cs typeface="Arial" pitchFamily="34" charset="0"/>
                    <a:sym typeface="Symbol"/>
                  </a:rPr>
                  <a:t> 10</a:t>
                </a:r>
                <a:r>
                  <a:rPr lang="en-US" baseline="30000" dirty="0" smtClean="0">
                    <a:latin typeface="+mn-lt"/>
                    <a:cs typeface="Arial" pitchFamily="34" charset="0"/>
                    <a:sym typeface="Symbol"/>
                  </a:rPr>
                  <a:t>4</a:t>
                </a:r>
                <a:r>
                  <a:rPr lang="en-US" dirty="0" smtClean="0">
                    <a:latin typeface="+mn-lt"/>
                    <a:cs typeface="Arial" pitchFamily="34" charset="0"/>
                  </a:rPr>
                  <a:t> </a:t>
                </a:r>
                <a:r>
                  <a:rPr lang="en-US" dirty="0" smtClean="0">
                    <a:latin typeface="+mn-lt"/>
                    <a:cs typeface="Arial" pitchFamily="34" charset="0"/>
                    <a:sym typeface="Symbol"/>
                  </a:rPr>
                  <a:t></a:t>
                </a:r>
                <a:r>
                  <a:rPr lang="en-US" dirty="0" smtClean="0">
                    <a:latin typeface="+mn-lt"/>
                    <a:cs typeface="Arial" pitchFamily="34" charset="0"/>
                  </a:rPr>
                  <a:t> 2</a:t>
                </a:r>
                <a:r>
                  <a:rPr lang="en-US" i="1" baseline="30000" dirty="0" smtClean="0">
                    <a:latin typeface="Times New Roman" pitchFamily="18" charset="0"/>
                    <a:cs typeface="Times New Roman" pitchFamily="18" charset="0"/>
                  </a:rPr>
                  <a:t>x</a:t>
                </a:r>
              </a:p>
              <a:p>
                <a:pPr/>
                <a14:m>
                  <m:oMathPara xmlns:m="http://schemas.openxmlformats.org/officeDocument/2006/math">
                    <m:oMathParaPr>
                      <m:jc m:val="centerGroup"/>
                    </m:oMathParaPr>
                    <m:oMath xmlns:m="http://schemas.openxmlformats.org/officeDocument/2006/math">
                      <m:func>
                        <m:funcPr>
                          <m:ctrlPr>
                            <a:rPr kumimoji="0" lang="en-US" sz="2400" b="0" i="1" u="none" strike="noStrike" cap="none" normalizeH="0" smtClean="0">
                              <a:ln>
                                <a:noFill/>
                              </a:ln>
                              <a:effectLst/>
                              <a:latin typeface="Cambria Math"/>
                              <a:cs typeface="Times New Roman" pitchFamily="18" charset="0"/>
                            </a:rPr>
                          </m:ctrlPr>
                        </m:funcPr>
                        <m:fName>
                          <m:sSub>
                            <m:sSubPr>
                              <m:ctrlPr>
                                <a:rPr kumimoji="0" lang="en-US" sz="2400" b="0" i="1" u="none" strike="noStrike" cap="none" normalizeH="0" smtClean="0">
                                  <a:ln>
                                    <a:noFill/>
                                  </a:ln>
                                  <a:effectLst/>
                                  <a:latin typeface="Cambria Math"/>
                                  <a:cs typeface="Times New Roman" pitchFamily="18" charset="0"/>
                                </a:rPr>
                              </m:ctrlPr>
                            </m:sSubPr>
                            <m:e>
                              <m:r>
                                <m:rPr>
                                  <m:sty m:val="p"/>
                                </m:rPr>
                                <a:rPr kumimoji="0" lang="en-US" sz="2400" b="0" i="0" u="none" strike="noStrike" cap="none" normalizeH="0" smtClean="0">
                                  <a:ln>
                                    <a:noFill/>
                                  </a:ln>
                                  <a:effectLst/>
                                  <a:latin typeface="Cambria Math"/>
                                  <a:cs typeface="Times New Roman" pitchFamily="18" charset="0"/>
                                </a:rPr>
                                <m:t>log</m:t>
                              </m:r>
                            </m:e>
                            <m:sub>
                              <m:r>
                                <a:rPr kumimoji="0" lang="en-US" sz="2400" b="0" i="1" u="none" strike="noStrike" cap="none" normalizeH="0" smtClean="0">
                                  <a:ln>
                                    <a:noFill/>
                                  </a:ln>
                                  <a:effectLst/>
                                  <a:latin typeface="Cambria Math"/>
                                  <a:cs typeface="Times New Roman" pitchFamily="18" charset="0"/>
                                </a:rPr>
                                <m:t>2</m:t>
                              </m:r>
                            </m:sub>
                          </m:sSub>
                        </m:fName>
                        <m:e>
                          <m:r>
                            <a:rPr kumimoji="0" lang="en-US" sz="2400" b="0" i="1" u="none" strike="noStrike" cap="none" normalizeH="0" smtClean="0">
                              <a:ln>
                                <a:noFill/>
                              </a:ln>
                              <a:effectLst/>
                              <a:latin typeface="Cambria Math"/>
                              <a:cs typeface="Times New Roman" pitchFamily="18" charset="0"/>
                            </a:rPr>
                            <m:t>(</m:t>
                          </m:r>
                          <m:r>
                            <m:rPr>
                              <m:nor/>
                            </m:rPr>
                            <a:rPr lang="en-US" dirty="0">
                              <a:cs typeface="Arial" pitchFamily="34" charset="0"/>
                            </a:rPr>
                            <m:t>8 </m:t>
                          </m:r>
                          <m:r>
                            <m:rPr>
                              <m:nor/>
                            </m:rPr>
                            <a:rPr lang="en-US" dirty="0">
                              <a:cs typeface="Arial" pitchFamily="34" charset="0"/>
                              <a:sym typeface="Symbol"/>
                            </a:rPr>
                            <m:t> 10</m:t>
                          </m:r>
                          <m:r>
                            <m:rPr>
                              <m:nor/>
                            </m:rPr>
                            <a:rPr lang="en-US" baseline="30000" dirty="0">
                              <a:cs typeface="Arial" pitchFamily="34" charset="0"/>
                              <a:sym typeface="Symbol"/>
                            </a:rPr>
                            <m:t>4</m:t>
                          </m:r>
                          <m:r>
                            <a:rPr kumimoji="0" lang="en-US" sz="2400" b="0" i="1" u="none" strike="noStrike" cap="none" normalizeH="0" smtClean="0">
                              <a:ln>
                                <a:noFill/>
                              </a:ln>
                              <a:effectLst/>
                              <a:latin typeface="Cambria Math"/>
                              <a:cs typeface="Times New Roman" pitchFamily="18" charset="0"/>
                            </a:rPr>
                            <m:t>)</m:t>
                          </m:r>
                          <m:r>
                            <a:rPr kumimoji="0" lang="en-US" sz="2400" b="0" i="1" u="none" strike="noStrike" cap="none" normalizeH="0" smtClean="0">
                              <a:ln>
                                <a:noFill/>
                              </a:ln>
                              <a:effectLst/>
                              <a:latin typeface="Cambria Math"/>
                              <a:ea typeface="Cambria Math"/>
                              <a:cs typeface="Times New Roman" pitchFamily="18" charset="0"/>
                            </a:rPr>
                            <m:t>≈</m:t>
                          </m:r>
                          <m:func>
                            <m:funcPr>
                              <m:ctrlPr>
                                <a:rPr kumimoji="0" lang="en-US" sz="2400" b="0" i="1" u="none" strike="noStrike" cap="none" normalizeH="0" smtClean="0">
                                  <a:ln>
                                    <a:noFill/>
                                  </a:ln>
                                  <a:effectLst/>
                                  <a:latin typeface="Cambria Math"/>
                                  <a:ea typeface="Cambria Math"/>
                                  <a:cs typeface="Times New Roman" pitchFamily="18" charset="0"/>
                                </a:rPr>
                              </m:ctrlPr>
                            </m:funcPr>
                            <m:fName>
                              <m:sSub>
                                <m:sSubPr>
                                  <m:ctrlPr>
                                    <a:rPr kumimoji="0" lang="en-US" sz="2400" b="0" i="1" u="none" strike="noStrike" cap="none" normalizeH="0" smtClean="0">
                                      <a:ln>
                                        <a:noFill/>
                                      </a:ln>
                                      <a:effectLst/>
                                      <a:latin typeface="Cambria Math"/>
                                      <a:ea typeface="Cambria Math"/>
                                      <a:cs typeface="Times New Roman" pitchFamily="18" charset="0"/>
                                    </a:rPr>
                                  </m:ctrlPr>
                                </m:sSubPr>
                                <m:e>
                                  <m:r>
                                    <m:rPr>
                                      <m:sty m:val="p"/>
                                    </m:rPr>
                                    <a:rPr kumimoji="0" lang="en-US" sz="2400" b="0" i="0" u="none" strike="noStrike" cap="none" normalizeH="0" smtClean="0">
                                      <a:ln>
                                        <a:noFill/>
                                      </a:ln>
                                      <a:effectLst/>
                                      <a:latin typeface="Cambria Math"/>
                                      <a:ea typeface="Cambria Math"/>
                                      <a:cs typeface="Times New Roman" pitchFamily="18" charset="0"/>
                                    </a:rPr>
                                    <m:t>log</m:t>
                                  </m:r>
                                </m:e>
                                <m:sub>
                                  <m:r>
                                    <a:rPr kumimoji="0" lang="en-US" sz="2400" b="0" i="1" u="none" strike="noStrike" cap="none" normalizeH="0" smtClean="0">
                                      <a:ln>
                                        <a:noFill/>
                                      </a:ln>
                                      <a:effectLst/>
                                      <a:latin typeface="Cambria Math"/>
                                      <a:ea typeface="Cambria Math"/>
                                      <a:cs typeface="Times New Roman" pitchFamily="18" charset="0"/>
                                    </a:rPr>
                                    <m:t>2</m:t>
                                  </m:r>
                                </m:sub>
                              </m:sSub>
                            </m:fName>
                            <m:e>
                              <m:r>
                                <a:rPr kumimoji="0" lang="en-US" sz="2400" b="0" i="1" u="none" strike="noStrike" cap="none" normalizeH="0" smtClean="0">
                                  <a:ln>
                                    <a:noFill/>
                                  </a:ln>
                                  <a:effectLst/>
                                  <a:latin typeface="Cambria Math"/>
                                  <a:ea typeface="Cambria Math"/>
                                  <a:cs typeface="Times New Roman" pitchFamily="18" charset="0"/>
                                </a:rPr>
                                <m:t>(</m:t>
                              </m:r>
                              <m:sSup>
                                <m:sSupPr>
                                  <m:ctrlPr>
                                    <a:rPr kumimoji="0" lang="en-US" sz="2400" b="0" i="1" u="none" strike="noStrike" cap="none" normalizeH="0" smtClean="0">
                                      <a:ln>
                                        <a:noFill/>
                                      </a:ln>
                                      <a:effectLst/>
                                      <a:latin typeface="Cambria Math"/>
                                      <a:ea typeface="Cambria Math"/>
                                      <a:cs typeface="Times New Roman" pitchFamily="18" charset="0"/>
                                    </a:rPr>
                                  </m:ctrlPr>
                                </m:sSupPr>
                                <m:e>
                                  <m:r>
                                    <a:rPr kumimoji="0" lang="en-US" sz="2400" b="0" i="1" u="none" strike="noStrike" cap="none" normalizeH="0" smtClean="0">
                                      <a:ln>
                                        <a:noFill/>
                                      </a:ln>
                                      <a:effectLst/>
                                      <a:latin typeface="Cambria Math"/>
                                      <a:ea typeface="Cambria Math"/>
                                      <a:cs typeface="Times New Roman" pitchFamily="18" charset="0"/>
                                    </a:rPr>
                                    <m:t>2</m:t>
                                  </m:r>
                                </m:e>
                                <m:sup>
                                  <m:r>
                                    <a:rPr kumimoji="0" lang="en-US" sz="2400" b="0" i="1" u="none" strike="noStrike" cap="none" normalizeH="0" smtClean="0">
                                      <a:ln>
                                        <a:noFill/>
                                      </a:ln>
                                      <a:effectLst/>
                                      <a:latin typeface="Cambria Math"/>
                                      <a:ea typeface="Cambria Math"/>
                                      <a:cs typeface="Times New Roman" pitchFamily="18" charset="0"/>
                                    </a:rPr>
                                    <m:t>𝑥</m:t>
                                  </m:r>
                                </m:sup>
                              </m:sSup>
                              <m:r>
                                <a:rPr kumimoji="0" lang="en-US" sz="2400" b="0" i="1" u="none" strike="noStrike" cap="none" normalizeH="0" smtClean="0">
                                  <a:ln>
                                    <a:noFill/>
                                  </a:ln>
                                  <a:effectLst/>
                                  <a:latin typeface="Cambria Math"/>
                                  <a:ea typeface="Cambria Math"/>
                                  <a:cs typeface="Times New Roman" pitchFamily="18" charset="0"/>
                                </a:rPr>
                                <m:t>)</m:t>
                              </m:r>
                            </m:e>
                          </m:func>
                        </m:e>
                      </m:func>
                    </m:oMath>
                  </m:oMathPara>
                </a14:m>
                <a:endParaRPr kumimoji="0" lang="en-US" sz="2400" b="0" u="none" strike="noStrike" cap="none" normalizeH="0" dirty="0" smtClean="0">
                  <a:ln>
                    <a:noFill/>
                  </a:ln>
                  <a:effectLst/>
                  <a:latin typeface="+mn-lt"/>
                  <a:cs typeface="Times New Roman" pitchFamily="18" charset="0"/>
                </a:endParaRPr>
              </a:p>
              <a:p>
                <a:pPr/>
                <a14:m>
                  <m:oMathPara xmlns:m="http://schemas.openxmlformats.org/officeDocument/2006/math">
                    <m:oMathParaPr>
                      <m:jc m:val="centerGroup"/>
                    </m:oMathParaPr>
                    <m:oMath xmlns:m="http://schemas.openxmlformats.org/officeDocument/2006/math">
                      <m:func>
                        <m:funcPr>
                          <m:ctrlPr>
                            <a:rPr lang="en-US" i="1">
                              <a:latin typeface="Cambria Math"/>
                              <a:cs typeface="Times New Roman" pitchFamily="18" charset="0"/>
                            </a:rPr>
                          </m:ctrlPr>
                        </m:funcPr>
                        <m:fName>
                          <m:sSub>
                            <m:sSubPr>
                              <m:ctrlPr>
                                <a:rPr lang="en-US" i="1">
                                  <a:latin typeface="Cambria Math"/>
                                  <a:cs typeface="Times New Roman" pitchFamily="18" charset="0"/>
                                </a:rPr>
                              </m:ctrlPr>
                            </m:sSubPr>
                            <m:e>
                              <m:r>
                                <m:rPr>
                                  <m:sty m:val="p"/>
                                </m:rPr>
                                <a:rPr lang="en-US">
                                  <a:latin typeface="Cambria Math"/>
                                  <a:cs typeface="Times New Roman" pitchFamily="18" charset="0"/>
                                </a:rPr>
                                <m:t>log</m:t>
                              </m:r>
                            </m:e>
                            <m:sub>
                              <m:r>
                                <a:rPr lang="en-US" i="1">
                                  <a:latin typeface="Cambria Math"/>
                                  <a:cs typeface="Times New Roman" pitchFamily="18" charset="0"/>
                                </a:rPr>
                                <m:t>2</m:t>
                              </m:r>
                            </m:sub>
                          </m:sSub>
                        </m:fName>
                        <m:e>
                          <m:r>
                            <m:rPr>
                              <m:nor/>
                            </m:rPr>
                            <a:rPr lang="en-US" dirty="0">
                              <a:cs typeface="Arial" pitchFamily="34" charset="0"/>
                            </a:rPr>
                            <m:t>8 </m:t>
                          </m:r>
                          <m:r>
                            <m:rPr>
                              <m:nor/>
                            </m:rPr>
                            <a:rPr lang="en-US" b="0" i="0" dirty="0" smtClean="0">
                              <a:cs typeface="Arial" pitchFamily="34" charset="0"/>
                              <a:sym typeface="Symbol"/>
                            </a:rPr>
                            <m:t>+</m:t>
                          </m:r>
                          <m:sSub>
                            <m:sSubPr>
                              <m:ctrlPr>
                                <a:rPr lang="en-US" i="1">
                                  <a:latin typeface="Cambria Math"/>
                                  <a:cs typeface="Times New Roman" pitchFamily="18" charset="0"/>
                                </a:rPr>
                              </m:ctrlPr>
                            </m:sSubPr>
                            <m:e>
                              <m:r>
                                <m:rPr>
                                  <m:sty m:val="p"/>
                                </m:rPr>
                                <a:rPr lang="en-US">
                                  <a:latin typeface="Cambria Math"/>
                                  <a:cs typeface="Times New Roman" pitchFamily="18" charset="0"/>
                                </a:rPr>
                                <m:t>log</m:t>
                              </m:r>
                            </m:e>
                            <m:sub>
                              <m:r>
                                <a:rPr lang="en-US" i="1">
                                  <a:latin typeface="Cambria Math"/>
                                  <a:cs typeface="Times New Roman" pitchFamily="18" charset="0"/>
                                </a:rPr>
                                <m:t>2</m:t>
                              </m:r>
                            </m:sub>
                          </m:sSub>
                          <m:r>
                            <m:rPr>
                              <m:nor/>
                            </m:rPr>
                            <a:rPr lang="en-US" b="0" i="0" dirty="0" smtClean="0">
                              <a:cs typeface="Arial" pitchFamily="34" charset="0"/>
                              <a:sym typeface="Symbol"/>
                            </a:rPr>
                            <m:t>(1</m:t>
                          </m:r>
                          <m:r>
                            <m:rPr>
                              <m:nor/>
                            </m:rPr>
                            <a:rPr lang="en-US" dirty="0">
                              <a:cs typeface="Arial" pitchFamily="34" charset="0"/>
                              <a:sym typeface="Symbol"/>
                            </a:rPr>
                            <m:t>0</m:t>
                          </m:r>
                          <m:r>
                            <m:rPr>
                              <m:nor/>
                            </m:rPr>
                            <a:rPr lang="en-US" baseline="30000" dirty="0">
                              <a:cs typeface="Arial" pitchFamily="34" charset="0"/>
                              <a:sym typeface="Symbol"/>
                            </a:rPr>
                            <m:t>4</m:t>
                          </m:r>
                          <m:r>
                            <a:rPr lang="en-US" i="1">
                              <a:latin typeface="Cambria Math"/>
                              <a:cs typeface="Times New Roman" pitchFamily="18" charset="0"/>
                            </a:rPr>
                            <m:t>)</m:t>
                          </m:r>
                          <m:r>
                            <a:rPr lang="en-US" i="1">
                              <a:latin typeface="Cambria Math"/>
                              <a:ea typeface="Cambria Math"/>
                              <a:cs typeface="Times New Roman" pitchFamily="18" charset="0"/>
                            </a:rPr>
                            <m:t>≈</m:t>
                          </m:r>
                        </m:e>
                      </m:func>
                      <m:r>
                        <a:rPr lang="en-US" b="0" i="1" smtClean="0">
                          <a:latin typeface="Cambria Math"/>
                          <a:ea typeface="Cambria Math"/>
                          <a:cs typeface="Times New Roman" pitchFamily="18" charset="0"/>
                        </a:rPr>
                        <m:t>𝑥</m:t>
                      </m:r>
                    </m:oMath>
                  </m:oMathPara>
                </a14:m>
                <a:endParaRPr lang="en-US" b="0" dirty="0" smtClean="0">
                  <a:ea typeface="Cambria Math"/>
                  <a:cs typeface="Times New Roman" pitchFamily="18" charset="0"/>
                </a:endParaRPr>
              </a:p>
              <a:p>
                <a:pPr/>
                <a14:m>
                  <m:oMathPara xmlns:m="http://schemas.openxmlformats.org/officeDocument/2006/math">
                    <m:oMathParaPr>
                      <m:jc m:val="centerGroup"/>
                    </m:oMathParaPr>
                    <m:oMath xmlns:m="http://schemas.openxmlformats.org/officeDocument/2006/math">
                      <m:func>
                        <m:funcPr>
                          <m:ctrlPr>
                            <a:rPr lang="en-US" i="1" smtClean="0">
                              <a:latin typeface="Cambria Math"/>
                              <a:cs typeface="Times New Roman" pitchFamily="18" charset="0"/>
                            </a:rPr>
                          </m:ctrlPr>
                        </m:funcPr>
                        <m:fName>
                          <m:r>
                            <a:rPr lang="en-US" b="0" i="1" smtClean="0">
                              <a:latin typeface="Cambria Math"/>
                              <a:cs typeface="Times New Roman" pitchFamily="18" charset="0"/>
                            </a:rPr>
                            <m:t>3</m:t>
                          </m:r>
                        </m:fName>
                        <m:e>
                          <m:r>
                            <m:rPr>
                              <m:nor/>
                            </m:rPr>
                            <a:rPr lang="en-US" dirty="0">
                              <a:cs typeface="Arial" pitchFamily="34" charset="0"/>
                              <a:sym typeface="Symbol"/>
                            </a:rPr>
                            <m:t>+</m:t>
                          </m:r>
                          <m:sSub>
                            <m:sSubPr>
                              <m:ctrlPr>
                                <a:rPr lang="en-US" i="1">
                                  <a:latin typeface="Cambria Math"/>
                                  <a:cs typeface="Times New Roman" pitchFamily="18" charset="0"/>
                                </a:rPr>
                              </m:ctrlPr>
                            </m:sSubPr>
                            <m:e>
                              <m:r>
                                <a:rPr lang="en-US" b="0" i="0" smtClean="0">
                                  <a:latin typeface="Cambria Math"/>
                                  <a:cs typeface="Times New Roman" pitchFamily="18" charset="0"/>
                                </a:rPr>
                                <m:t>4</m:t>
                              </m:r>
                              <m:r>
                                <a:rPr lang="en-US" b="0" i="1" smtClean="0">
                                  <a:latin typeface="Cambria Math"/>
                                  <a:ea typeface="Cambria Math"/>
                                  <a:cs typeface="Times New Roman" pitchFamily="18" charset="0"/>
                                </a:rPr>
                                <m:t>×</m:t>
                              </m:r>
                              <m:r>
                                <m:rPr>
                                  <m:sty m:val="p"/>
                                </m:rPr>
                                <a:rPr lang="en-US">
                                  <a:latin typeface="Cambria Math"/>
                                  <a:cs typeface="Times New Roman" pitchFamily="18" charset="0"/>
                                </a:rPr>
                                <m:t>log</m:t>
                              </m:r>
                            </m:e>
                            <m:sub>
                              <m:r>
                                <a:rPr lang="en-US" i="1">
                                  <a:latin typeface="Cambria Math"/>
                                  <a:cs typeface="Times New Roman" pitchFamily="18" charset="0"/>
                                </a:rPr>
                                <m:t>2</m:t>
                              </m:r>
                            </m:sub>
                          </m:sSub>
                          <m:r>
                            <m:rPr>
                              <m:nor/>
                            </m:rPr>
                            <a:rPr lang="en-US" dirty="0">
                              <a:cs typeface="Arial" pitchFamily="34" charset="0"/>
                              <a:sym typeface="Symbol"/>
                            </a:rPr>
                            <m:t>(10</m:t>
                          </m:r>
                          <m:r>
                            <a:rPr lang="en-US" i="1">
                              <a:latin typeface="Cambria Math"/>
                              <a:cs typeface="Times New Roman" pitchFamily="18" charset="0"/>
                            </a:rPr>
                            <m:t>)</m:t>
                          </m:r>
                          <m:r>
                            <a:rPr lang="en-US" i="1">
                              <a:latin typeface="Cambria Math"/>
                              <a:ea typeface="Cambria Math"/>
                              <a:cs typeface="Times New Roman" pitchFamily="18" charset="0"/>
                            </a:rPr>
                            <m:t>≈</m:t>
                          </m:r>
                        </m:e>
                      </m:func>
                      <m:r>
                        <a:rPr lang="en-US" i="1">
                          <a:latin typeface="Cambria Math"/>
                          <a:ea typeface="Cambria Math"/>
                          <a:cs typeface="Times New Roman" pitchFamily="18" charset="0"/>
                        </a:rPr>
                        <m:t>𝑥</m:t>
                      </m:r>
                    </m:oMath>
                  </m:oMathPara>
                </a14:m>
                <a:endParaRPr lang="en-US" dirty="0">
                  <a:cs typeface="Arial" pitchFamily="34" charset="0"/>
                </a:endParaRPr>
              </a:p>
              <a:p>
                <a:pPr/>
                <a14:m>
                  <m:oMathPara xmlns:m="http://schemas.openxmlformats.org/officeDocument/2006/math">
                    <m:oMathParaPr>
                      <m:jc m:val="centerGroup"/>
                    </m:oMathParaPr>
                    <m:oMath xmlns:m="http://schemas.openxmlformats.org/officeDocument/2006/math">
                      <m:r>
                        <a:rPr lang="en-US" i="1">
                          <a:latin typeface="Cambria Math"/>
                          <a:ea typeface="Cambria Math"/>
                          <a:cs typeface="Times New Roman" pitchFamily="18" charset="0"/>
                        </a:rPr>
                        <m:t>𝑥</m:t>
                      </m:r>
                      <m:r>
                        <a:rPr lang="en-US" i="1" smtClean="0">
                          <a:latin typeface="Cambria Math"/>
                          <a:ea typeface="Cambria Math"/>
                          <a:cs typeface="Times New Roman" pitchFamily="18" charset="0"/>
                        </a:rPr>
                        <m:t>≈</m:t>
                      </m:r>
                      <m:r>
                        <a:rPr lang="en-US" b="0" i="1" smtClean="0">
                          <a:latin typeface="Cambria Math"/>
                          <a:ea typeface="Cambria Math"/>
                          <a:cs typeface="Times New Roman" pitchFamily="18" charset="0"/>
                        </a:rPr>
                        <m:t>16.3</m:t>
                      </m:r>
                    </m:oMath>
                  </m:oMathPara>
                </a14:m>
                <a:endParaRPr lang="en-US" dirty="0">
                  <a:cs typeface="Arial" pitchFamily="34" charset="0"/>
                </a:endParaRPr>
              </a:p>
              <a:p>
                <a:endParaRPr kumimoji="0" lang="en-US" sz="2400" b="0" u="none" strike="noStrike" cap="none" normalizeH="0" dirty="0" smtClean="0">
                  <a:ln>
                    <a:noFill/>
                  </a:ln>
                  <a:effectLst/>
                  <a:latin typeface="+mn-lt"/>
                  <a:cs typeface="Arial" pitchFamily="34" charset="0"/>
                </a:endParaRPr>
              </a:p>
            </p:txBody>
          </p:sp>
        </mc:Choice>
        <mc:Fallback xmlns="">
          <p:sp>
            <p:nvSpPr>
              <p:cNvPr id="7" name="Rounded Rectangle 6"/>
              <p:cNvSpPr>
                <a:spLocks noRot="1" noChangeAspect="1" noMove="1" noResize="1" noEditPoints="1" noAdjustHandles="1" noChangeArrowheads="1" noChangeShapeType="1" noTextEdit="1"/>
              </p:cNvSpPr>
              <p:nvPr/>
            </p:nvSpPr>
            <p:spPr bwMode="auto">
              <a:xfrm>
                <a:off x="3657600" y="3886200"/>
                <a:ext cx="4191000" cy="2743200"/>
              </a:xfrm>
              <a:prstGeom prst="roundRect">
                <a:avLst/>
              </a:prstGeom>
              <a:blipFill rotWithShape="1">
                <a:blip r:embed="rId3" cstate="print"/>
                <a:stretch>
                  <a:fillRect/>
                </a:stretch>
              </a:blipFill>
              <a:ln w="9525" cap="flat" cmpd="sng" algn="ctr">
                <a:noFill/>
                <a:prstDash val="solid"/>
                <a:round/>
                <a:headEnd type="none" w="med" len="med"/>
                <a:tailEnd type="none" w="med" len="med"/>
              </a:ln>
              <a:effectLst/>
            </p:spPr>
            <p:txBody>
              <a:bodyPr/>
              <a:lstStyle/>
              <a:p>
                <a:r>
                  <a:rPr lang="en-US">
                    <a:noFill/>
                  </a:rPr>
                  <a:t> </a:t>
                </a:r>
              </a:p>
            </p:txBody>
          </p:sp>
        </mc:Fallback>
      </mc:AlternateContent>
    </p:spTree>
    <p:extLst>
      <p:ext uri="{BB962C8B-B14F-4D97-AF65-F5344CB8AC3E}">
        <p14:creationId xmlns:p14="http://schemas.microsoft.com/office/powerpoint/2010/main" val="979176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2851">
                                            <p:txEl>
                                              <p:pRg st="0" end="0"/>
                                            </p:txEl>
                                          </p:spTgt>
                                        </p:tgtEl>
                                        <p:attrNameLst>
                                          <p:attrName>style.visibility</p:attrName>
                                        </p:attrNameLst>
                                      </p:cBhvr>
                                      <p:to>
                                        <p:strVal val="visible"/>
                                      </p:to>
                                    </p:set>
                                    <p:animEffect transition="in" filter="dissolve">
                                      <p:cBhvr>
                                        <p:cTn id="7" dur="500"/>
                                        <p:tgtEl>
                                          <p:spTgt spid="1742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42851">
                                            <p:txEl>
                                              <p:pRg st="1" end="1"/>
                                            </p:txEl>
                                          </p:spTgt>
                                        </p:tgtEl>
                                        <p:attrNameLst>
                                          <p:attrName>style.visibility</p:attrName>
                                        </p:attrNameLst>
                                      </p:cBhvr>
                                      <p:to>
                                        <p:strVal val="visible"/>
                                      </p:to>
                                    </p:set>
                                    <p:animEffect transition="in" filter="dissolve">
                                      <p:cBhvr>
                                        <p:cTn id="12" dur="500"/>
                                        <p:tgtEl>
                                          <p:spTgt spid="17428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42851">
                                            <p:txEl>
                                              <p:pRg st="2" end="2"/>
                                            </p:txEl>
                                          </p:spTgt>
                                        </p:tgtEl>
                                        <p:attrNameLst>
                                          <p:attrName>style.visibility</p:attrName>
                                        </p:attrNameLst>
                                      </p:cBhvr>
                                      <p:to>
                                        <p:strVal val="visible"/>
                                      </p:to>
                                    </p:set>
                                    <p:animEffect transition="in" filter="dissolve">
                                      <p:cBhvr>
                                        <p:cTn id="17" dur="500"/>
                                        <p:tgtEl>
                                          <p:spTgt spid="17428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1742851">
                                            <p:txEl>
                                              <p:pRg st="3" end="3"/>
                                            </p:txEl>
                                          </p:spTgt>
                                        </p:tgtEl>
                                        <p:attrNameLst>
                                          <p:attrName>style.visibility</p:attrName>
                                        </p:attrNameLst>
                                      </p:cBhvr>
                                      <p:to>
                                        <p:strVal val="visible"/>
                                      </p:to>
                                    </p:set>
                                    <p:animEffect transition="in" filter="dissolve">
                                      <p:cBhvr>
                                        <p:cTn id="54" dur="500"/>
                                        <p:tgtEl>
                                          <p:spTgt spid="17428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0" y="6477000"/>
            <a:ext cx="2895600" cy="381000"/>
          </a:xfrm>
          <a:prstGeom prst="rect">
            <a:avLst/>
          </a:prstGeom>
        </p:spPr>
        <p:txBody>
          <a:bodyPr/>
          <a:lstStyle/>
          <a:p>
            <a:pPr>
              <a:defRPr/>
            </a:pPr>
            <a:r>
              <a:rPr lang="en-US" altLang="zh-CN" smtClean="0"/>
              <a:t>2016 Summer Camp</a:t>
            </a:r>
            <a:endParaRPr lang="en-US" altLang="zh-CN" dirty="0"/>
          </a:p>
        </p:txBody>
      </p:sp>
      <p:sp>
        <p:nvSpPr>
          <p:cNvPr id="31747" name="Slide Number Placeholder 4"/>
          <p:cNvSpPr>
            <a:spLocks noGrp="1"/>
          </p:cNvSpPr>
          <p:nvPr>
            <p:ph type="sldNum" sz="quarter" idx="11"/>
          </p:nvPr>
        </p:nvSpPr>
        <p:spPr>
          <a:xfrm>
            <a:off x="6255327" y="6492875"/>
            <a:ext cx="2895600" cy="365125"/>
          </a:xfrm>
          <a:noFill/>
        </p:spPr>
        <p:txBody>
          <a:bodyPr/>
          <a:lstStyle/>
          <a:p>
            <a:pPr algn="r"/>
            <a:fld id="{085D2D7F-6CEF-4896-8370-E722A9ACB5B9}" type="slidenum">
              <a:rPr lang="en-US"/>
              <a:pPr algn="r"/>
              <a:t>13</a:t>
            </a:fld>
            <a:endParaRPr lang="en-US" dirty="0"/>
          </a:p>
        </p:txBody>
      </p:sp>
      <p:sp>
        <p:nvSpPr>
          <p:cNvPr id="31748" name="Rectangle 2"/>
          <p:cNvSpPr>
            <a:spLocks noGrp="1" noChangeArrowheads="1"/>
          </p:cNvSpPr>
          <p:nvPr>
            <p:ph type="title"/>
          </p:nvPr>
        </p:nvSpPr>
        <p:spPr>
          <a:xfrm>
            <a:off x="685800" y="457200"/>
            <a:ext cx="7772400" cy="685800"/>
          </a:xfrm>
        </p:spPr>
        <p:txBody>
          <a:bodyPr>
            <a:normAutofit fontScale="90000"/>
          </a:bodyPr>
          <a:lstStyle/>
          <a:p>
            <a:r>
              <a:rPr lang="en-US" smtClean="0"/>
              <a:t>Back-of-Envelope Calculations</a:t>
            </a:r>
          </a:p>
        </p:txBody>
      </p:sp>
      <p:sp>
        <p:nvSpPr>
          <p:cNvPr id="1742851" name="Rectangle 3"/>
          <p:cNvSpPr>
            <a:spLocks noGrp="1" noChangeArrowheads="1"/>
          </p:cNvSpPr>
          <p:nvPr>
            <p:ph type="body" idx="1"/>
          </p:nvPr>
        </p:nvSpPr>
        <p:spPr>
          <a:xfrm>
            <a:off x="457200" y="1295400"/>
            <a:ext cx="8229600" cy="5105400"/>
          </a:xfrm>
        </p:spPr>
        <p:txBody>
          <a:bodyPr>
            <a:normAutofit lnSpcReduction="10000"/>
          </a:bodyPr>
          <a:lstStyle/>
          <a:p>
            <a:r>
              <a:rPr lang="en-US" dirty="0" smtClean="0">
                <a:solidFill>
                  <a:schemeClr val="bg1">
                    <a:lumMod val="50000"/>
                  </a:schemeClr>
                </a:solidFill>
              </a:rPr>
              <a:t>How many seconds are there in a day? </a:t>
            </a:r>
          </a:p>
          <a:p>
            <a:pPr lvl="1">
              <a:buNone/>
            </a:pPr>
            <a:r>
              <a:rPr lang="en-US" dirty="0" smtClean="0">
                <a:solidFill>
                  <a:schemeClr val="bg1">
                    <a:lumMod val="50000"/>
                  </a:schemeClr>
                </a:solidFill>
              </a:rPr>
              <a:t>24 </a:t>
            </a:r>
            <a:r>
              <a:rPr lang="en-US" dirty="0" smtClean="0">
                <a:solidFill>
                  <a:schemeClr val="bg1">
                    <a:lumMod val="50000"/>
                  </a:schemeClr>
                </a:solidFill>
                <a:latin typeface="Times New Roman" pitchFamily="18" charset="0"/>
                <a:cs typeface="Times New Roman" pitchFamily="18" charset="0"/>
              </a:rPr>
              <a:t>× </a:t>
            </a:r>
            <a:r>
              <a:rPr lang="en-US" dirty="0" smtClean="0">
                <a:solidFill>
                  <a:schemeClr val="bg1">
                    <a:lumMod val="50000"/>
                  </a:schemeClr>
                </a:solidFill>
                <a:cs typeface="Times New Roman" pitchFamily="18" charset="0"/>
              </a:rPr>
              <a:t>60</a:t>
            </a:r>
            <a:r>
              <a:rPr lang="en-US" dirty="0" smtClean="0">
                <a:solidFill>
                  <a:schemeClr val="bg1">
                    <a:lumMod val="50000"/>
                  </a:schemeClr>
                </a:solidFill>
                <a:latin typeface="Times New Roman" pitchFamily="18" charset="0"/>
                <a:cs typeface="Times New Roman" pitchFamily="18" charset="0"/>
              </a:rPr>
              <a:t> × </a:t>
            </a:r>
            <a:r>
              <a:rPr lang="en-US" dirty="0" smtClean="0">
                <a:solidFill>
                  <a:schemeClr val="bg1">
                    <a:lumMod val="50000"/>
                  </a:schemeClr>
                </a:solidFill>
                <a:cs typeface="Times New Roman" pitchFamily="18" charset="0"/>
              </a:rPr>
              <a:t>60 = 86,400 seconds</a:t>
            </a:r>
          </a:p>
          <a:p>
            <a:pPr lvl="1">
              <a:buNone/>
            </a:pPr>
            <a:r>
              <a:rPr lang="en-US" dirty="0" smtClean="0">
                <a:solidFill>
                  <a:schemeClr val="bg1">
                    <a:lumMod val="50000"/>
                  </a:schemeClr>
                </a:solidFill>
              </a:rPr>
              <a:t>as 2</a:t>
            </a:r>
            <a:r>
              <a:rPr lang="en-US" sz="3600" b="1" i="1" baseline="30000" dirty="0" smtClean="0">
                <a:solidFill>
                  <a:schemeClr val="bg1">
                    <a:lumMod val="50000"/>
                  </a:schemeClr>
                </a:solidFill>
                <a:latin typeface="Times New Roman" pitchFamily="18" charset="0"/>
                <a:cs typeface="Times New Roman" pitchFamily="18" charset="0"/>
              </a:rPr>
              <a:t>x</a:t>
            </a:r>
            <a:r>
              <a:rPr lang="en-US" dirty="0" smtClean="0">
                <a:solidFill>
                  <a:schemeClr val="bg1">
                    <a:lumMod val="50000"/>
                  </a:schemeClr>
                </a:solidFill>
              </a:rPr>
              <a:t>?</a:t>
            </a:r>
            <a:endParaRPr lang="en-US" dirty="0" smtClean="0">
              <a:solidFill>
                <a:schemeClr val="bg1">
                  <a:lumMod val="50000"/>
                </a:schemeClr>
              </a:solidFill>
              <a:cs typeface="Times New Roman" pitchFamily="18" charset="0"/>
            </a:endParaRPr>
          </a:p>
          <a:p>
            <a:pPr lvl="1">
              <a:buNone/>
            </a:pPr>
            <a:r>
              <a:rPr lang="en-US" dirty="0" smtClean="0">
                <a:solidFill>
                  <a:schemeClr val="bg1">
                    <a:lumMod val="50000"/>
                  </a:schemeClr>
                </a:solidFill>
                <a:cs typeface="Times New Roman" pitchFamily="18" charset="0"/>
                <a:sym typeface="Symbol" pitchFamily="18" charset="2"/>
              </a:rPr>
              <a:t> </a:t>
            </a:r>
            <a:r>
              <a:rPr lang="en-US" dirty="0" smtClean="0">
                <a:solidFill>
                  <a:schemeClr val="bg1">
                    <a:lumMod val="50000"/>
                  </a:schemeClr>
                </a:solidFill>
                <a:cs typeface="Times New Roman" pitchFamily="18" charset="0"/>
              </a:rPr>
              <a:t>2</a:t>
            </a:r>
            <a:r>
              <a:rPr lang="en-US" baseline="30000" dirty="0" smtClean="0">
                <a:solidFill>
                  <a:schemeClr val="bg1">
                    <a:lumMod val="50000"/>
                  </a:schemeClr>
                </a:solidFill>
                <a:cs typeface="Times New Roman" pitchFamily="18" charset="0"/>
              </a:rPr>
              <a:t>17</a:t>
            </a:r>
            <a:endParaRPr lang="en-US" dirty="0" smtClean="0">
              <a:solidFill>
                <a:schemeClr val="bg1">
                  <a:lumMod val="50000"/>
                </a:schemeClr>
              </a:solidFill>
              <a:cs typeface="Times New Roman" pitchFamily="18" charset="0"/>
            </a:endParaRPr>
          </a:p>
          <a:p>
            <a:r>
              <a:rPr lang="en-US" dirty="0" smtClean="0">
                <a:solidFill>
                  <a:srgbClr val="FF0000"/>
                </a:solidFill>
              </a:rPr>
              <a:t>How many seconds are there </a:t>
            </a:r>
            <a:r>
              <a:rPr lang="en-US" b="1" u="sng" dirty="0" smtClean="0">
                <a:solidFill>
                  <a:srgbClr val="FF0000"/>
                </a:solidFill>
              </a:rPr>
              <a:t>in a year</a:t>
            </a:r>
            <a:r>
              <a:rPr lang="en-US" dirty="0" smtClean="0">
                <a:solidFill>
                  <a:srgbClr val="FF0000"/>
                </a:solidFill>
              </a:rPr>
              <a:t>?</a:t>
            </a:r>
          </a:p>
          <a:p>
            <a:pPr lvl="1">
              <a:buNone/>
            </a:pPr>
            <a:r>
              <a:rPr lang="en-US" dirty="0" smtClean="0"/>
              <a:t>365 days </a:t>
            </a:r>
            <a:r>
              <a:rPr lang="en-US" dirty="0" smtClean="0">
                <a:latin typeface="Times New Roman" pitchFamily="18" charset="0"/>
                <a:cs typeface="Times New Roman" pitchFamily="18" charset="0"/>
              </a:rPr>
              <a:t>× </a:t>
            </a:r>
            <a:r>
              <a:rPr lang="en-US" dirty="0" smtClean="0">
                <a:cs typeface="Times New Roman" pitchFamily="18" charset="0"/>
              </a:rPr>
              <a:t>86,400</a:t>
            </a:r>
            <a:r>
              <a:rPr lang="en-US" dirty="0" smtClean="0">
                <a:latin typeface="Times New Roman" pitchFamily="18" charset="0"/>
                <a:cs typeface="Times New Roman" pitchFamily="18" charset="0"/>
              </a:rPr>
              <a:t> = </a:t>
            </a:r>
            <a:r>
              <a:rPr lang="en-US" dirty="0" smtClean="0">
                <a:cs typeface="Times New Roman" pitchFamily="18" charset="0"/>
              </a:rPr>
              <a:t>31,536,000 </a:t>
            </a:r>
          </a:p>
          <a:p>
            <a:pPr lvl="1">
              <a:buNone/>
            </a:pPr>
            <a:r>
              <a:rPr lang="en-US" dirty="0" smtClean="0">
                <a:cs typeface="Times New Roman" pitchFamily="18" charset="0"/>
                <a:sym typeface="Symbol" pitchFamily="18" charset="2"/>
              </a:rPr>
              <a:t> </a:t>
            </a:r>
            <a:r>
              <a:rPr lang="en-US" dirty="0" smtClean="0">
                <a:cs typeface="Times New Roman" pitchFamily="18" charset="0"/>
              </a:rPr>
              <a:t>2</a:t>
            </a:r>
            <a:r>
              <a:rPr lang="en-US" baseline="30000" dirty="0" smtClean="0">
                <a:cs typeface="Times New Roman" pitchFamily="18" charset="0"/>
              </a:rPr>
              <a:t>25</a:t>
            </a:r>
            <a:endParaRPr lang="en-US" dirty="0" smtClean="0">
              <a:cs typeface="Times New Roman" pitchFamily="18" charset="0"/>
            </a:endParaRPr>
          </a:p>
          <a:p>
            <a:r>
              <a:rPr lang="en-US" dirty="0" smtClean="0">
                <a:solidFill>
                  <a:srgbClr val="FF0000"/>
                </a:solidFill>
                <a:cs typeface="Times New Roman" pitchFamily="18" charset="0"/>
              </a:rPr>
              <a:t>How many seconds in 200 years?</a:t>
            </a:r>
          </a:p>
          <a:p>
            <a:pPr lvl="1">
              <a:buNone/>
            </a:pPr>
            <a:r>
              <a:rPr lang="en-US" dirty="0" smtClean="0">
                <a:cs typeface="Times New Roman" pitchFamily="18" charset="0"/>
              </a:rPr>
              <a:t>3,153,600,000</a:t>
            </a:r>
            <a:r>
              <a:rPr lang="en-US" dirty="0" smtClean="0">
                <a:cs typeface="Times New Roman" pitchFamily="18" charset="0"/>
                <a:sym typeface="Symbol"/>
              </a:rPr>
              <a:t>2</a:t>
            </a:r>
            <a:r>
              <a:rPr lang="en-US" dirty="0" smtClean="0">
                <a:cs typeface="Times New Roman" pitchFamily="18" charset="0"/>
              </a:rPr>
              <a:t> seconds = 3.1536</a:t>
            </a:r>
            <a:r>
              <a:rPr lang="en-US" dirty="0" smtClean="0">
                <a:cs typeface="Times New Roman" pitchFamily="18" charset="0"/>
                <a:sym typeface="Symbol"/>
              </a:rPr>
              <a:t>2</a:t>
            </a:r>
            <a:r>
              <a:rPr lang="en-US" b="1" dirty="0" smtClean="0">
                <a:solidFill>
                  <a:srgbClr val="FF0000"/>
                </a:solidFill>
                <a:cs typeface="Times New Roman" pitchFamily="18" charset="0"/>
              </a:rPr>
              <a:t>10</a:t>
            </a:r>
            <a:r>
              <a:rPr lang="en-US" b="1" baseline="30000" dirty="0" smtClean="0">
                <a:solidFill>
                  <a:srgbClr val="FF0000"/>
                </a:solidFill>
                <a:cs typeface="Times New Roman" pitchFamily="18" charset="0"/>
              </a:rPr>
              <a:t>9 </a:t>
            </a:r>
          </a:p>
          <a:p>
            <a:pPr lvl="1">
              <a:buNone/>
            </a:pPr>
            <a:r>
              <a:rPr lang="en-US" dirty="0" smtClean="0">
                <a:cs typeface="Times New Roman" pitchFamily="18" charset="0"/>
                <a:sym typeface="Symbol" pitchFamily="18" charset="2"/>
              </a:rPr>
              <a:t> </a:t>
            </a:r>
            <a:r>
              <a:rPr lang="en-US" dirty="0" smtClean="0">
                <a:cs typeface="Times New Roman" pitchFamily="18" charset="0"/>
              </a:rPr>
              <a:t>3.1536 </a:t>
            </a:r>
            <a:r>
              <a:rPr lang="en-US" dirty="0" smtClean="0">
                <a:latin typeface="Times New Roman" pitchFamily="18" charset="0"/>
                <a:cs typeface="Times New Roman" pitchFamily="18" charset="0"/>
              </a:rPr>
              <a:t>×</a:t>
            </a:r>
            <a:r>
              <a:rPr lang="en-US" dirty="0" smtClean="0">
                <a:cs typeface="Times New Roman" pitchFamily="18" charset="0"/>
              </a:rPr>
              <a:t> 2</a:t>
            </a:r>
            <a:r>
              <a:rPr lang="en-US" baseline="30000" dirty="0" smtClean="0">
                <a:cs typeface="Times New Roman" pitchFamily="18" charset="0"/>
              </a:rPr>
              <a:t>31 </a:t>
            </a:r>
            <a:r>
              <a:rPr lang="en-US" dirty="0" smtClean="0">
                <a:solidFill>
                  <a:srgbClr val="FF0000"/>
                </a:solidFill>
                <a:cs typeface="Times New Roman" pitchFamily="18" charset="0"/>
                <a:sym typeface="Symbol" pitchFamily="18" charset="2"/>
              </a:rPr>
              <a:t></a:t>
            </a:r>
            <a:r>
              <a:rPr lang="en-US" dirty="0" smtClean="0">
                <a:cs typeface="Times New Roman" pitchFamily="18" charset="0"/>
                <a:sym typeface="Symbol" pitchFamily="18" charset="2"/>
              </a:rPr>
              <a:t> </a:t>
            </a:r>
            <a:r>
              <a:rPr lang="en-US" b="1" dirty="0" smtClean="0">
                <a:solidFill>
                  <a:srgbClr val="FF0000"/>
                </a:solidFill>
                <a:cs typeface="Times New Roman" pitchFamily="18" charset="0"/>
                <a:sym typeface="Symbol" pitchFamily="18" charset="2"/>
              </a:rPr>
              <a:t>2</a:t>
            </a:r>
            <a:r>
              <a:rPr lang="en-US" b="1" baseline="30000" dirty="0" smtClean="0">
                <a:solidFill>
                  <a:srgbClr val="FF0000"/>
                </a:solidFill>
                <a:cs typeface="Times New Roman" pitchFamily="18" charset="0"/>
                <a:sym typeface="Symbol" pitchFamily="18" charset="2"/>
              </a:rPr>
              <a:t>33</a:t>
            </a:r>
          </a:p>
        </p:txBody>
      </p:sp>
      <p:sp>
        <p:nvSpPr>
          <p:cNvPr id="2" name="Rounded Rectangle 1"/>
          <p:cNvSpPr/>
          <p:nvPr/>
        </p:nvSpPr>
        <p:spPr>
          <a:xfrm>
            <a:off x="4191000" y="5638800"/>
            <a:ext cx="1752600" cy="4572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b="1" dirty="0" smtClean="0">
                <a:solidFill>
                  <a:srgbClr val="FF0000"/>
                </a:solidFill>
              </a:rPr>
              <a:t>Why 200?</a:t>
            </a:r>
          </a:p>
        </p:txBody>
      </p:sp>
      <p:sp>
        <p:nvSpPr>
          <p:cNvPr id="7" name="Rounded Rectangle 6"/>
          <p:cNvSpPr/>
          <p:nvPr/>
        </p:nvSpPr>
        <p:spPr>
          <a:xfrm>
            <a:off x="76200" y="6099544"/>
            <a:ext cx="3733800" cy="682256"/>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tx1"/>
                </a:solidFill>
              </a:rPr>
              <a:t>Most people won’t live 200 years</a:t>
            </a:r>
          </a:p>
        </p:txBody>
      </p:sp>
      <p:sp>
        <p:nvSpPr>
          <p:cNvPr id="8" name="Rounded Rectangle 7"/>
          <p:cNvSpPr/>
          <p:nvPr/>
        </p:nvSpPr>
        <p:spPr>
          <a:xfrm>
            <a:off x="4038600" y="6248400"/>
            <a:ext cx="5029200" cy="4572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tx1"/>
                </a:solidFill>
              </a:rPr>
              <a:t>So, 200 years’ security is enough</a:t>
            </a:r>
          </a:p>
        </p:txBody>
      </p:sp>
    </p:spTree>
    <p:extLst>
      <p:ext uri="{BB962C8B-B14F-4D97-AF65-F5344CB8AC3E}">
        <p14:creationId xmlns:p14="http://schemas.microsoft.com/office/powerpoint/2010/main" val="1963297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2851">
                                            <p:txEl>
                                              <p:pRg st="4" end="4"/>
                                            </p:txEl>
                                          </p:spTgt>
                                        </p:tgtEl>
                                        <p:attrNameLst>
                                          <p:attrName>style.visibility</p:attrName>
                                        </p:attrNameLst>
                                      </p:cBhvr>
                                      <p:to>
                                        <p:strVal val="visible"/>
                                      </p:to>
                                    </p:set>
                                    <p:animEffect transition="in" filter="dissolve">
                                      <p:cBhvr>
                                        <p:cTn id="7" dur="500"/>
                                        <p:tgtEl>
                                          <p:spTgt spid="1742851">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42851">
                                            <p:txEl>
                                              <p:pRg st="5" end="5"/>
                                            </p:txEl>
                                          </p:spTgt>
                                        </p:tgtEl>
                                        <p:attrNameLst>
                                          <p:attrName>style.visibility</p:attrName>
                                        </p:attrNameLst>
                                      </p:cBhvr>
                                      <p:to>
                                        <p:strVal val="visible"/>
                                      </p:to>
                                    </p:set>
                                    <p:animEffect transition="in" filter="dissolve">
                                      <p:cBhvr>
                                        <p:cTn id="12" dur="500"/>
                                        <p:tgtEl>
                                          <p:spTgt spid="1742851">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42851">
                                            <p:txEl>
                                              <p:pRg st="6" end="6"/>
                                            </p:txEl>
                                          </p:spTgt>
                                        </p:tgtEl>
                                        <p:attrNameLst>
                                          <p:attrName>style.visibility</p:attrName>
                                        </p:attrNameLst>
                                      </p:cBhvr>
                                      <p:to>
                                        <p:strVal val="visible"/>
                                      </p:to>
                                    </p:set>
                                    <p:animEffect transition="in" filter="dissolve">
                                      <p:cBhvr>
                                        <p:cTn id="17" dur="500"/>
                                        <p:tgtEl>
                                          <p:spTgt spid="1742851">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42851">
                                            <p:txEl>
                                              <p:pRg st="7" end="7"/>
                                            </p:txEl>
                                          </p:spTgt>
                                        </p:tgtEl>
                                        <p:attrNameLst>
                                          <p:attrName>style.visibility</p:attrName>
                                        </p:attrNameLst>
                                      </p:cBhvr>
                                      <p:to>
                                        <p:strVal val="visible"/>
                                      </p:to>
                                    </p:set>
                                    <p:animEffect transition="in" filter="dissolve">
                                      <p:cBhvr>
                                        <p:cTn id="22" dur="500"/>
                                        <p:tgtEl>
                                          <p:spTgt spid="1742851">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42851">
                                            <p:txEl>
                                              <p:pRg st="8" end="8"/>
                                            </p:txEl>
                                          </p:spTgt>
                                        </p:tgtEl>
                                        <p:attrNameLst>
                                          <p:attrName>style.visibility</p:attrName>
                                        </p:attrNameLst>
                                      </p:cBhvr>
                                      <p:to>
                                        <p:strVal val="visible"/>
                                      </p:to>
                                    </p:set>
                                    <p:animEffect transition="in" filter="dissolve">
                                      <p:cBhvr>
                                        <p:cTn id="27" dur="500"/>
                                        <p:tgtEl>
                                          <p:spTgt spid="1742851">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742851">
                                            <p:txEl>
                                              <p:pRg st="9" end="9"/>
                                            </p:txEl>
                                          </p:spTgt>
                                        </p:tgtEl>
                                        <p:attrNameLst>
                                          <p:attrName>style.visibility</p:attrName>
                                        </p:attrNameLst>
                                      </p:cBhvr>
                                      <p:to>
                                        <p:strVal val="visible"/>
                                      </p:to>
                                    </p:set>
                                    <p:animEffect transition="in" filter="dissolve">
                                      <p:cBhvr>
                                        <p:cTn id="32" dur="500"/>
                                        <p:tgtEl>
                                          <p:spTgt spid="1742851">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0" y="6477000"/>
            <a:ext cx="2895600" cy="381000"/>
          </a:xfrm>
          <a:prstGeom prst="rect">
            <a:avLst/>
          </a:prstGeom>
        </p:spPr>
        <p:txBody>
          <a:bodyPr/>
          <a:lstStyle/>
          <a:p>
            <a:pPr>
              <a:defRPr/>
            </a:pPr>
            <a:r>
              <a:rPr lang="en-US" altLang="zh-CN" smtClean="0"/>
              <a:t>2016 Summer Camp</a:t>
            </a:r>
            <a:endParaRPr lang="en-US" altLang="zh-CN" dirty="0"/>
          </a:p>
        </p:txBody>
      </p:sp>
      <p:sp>
        <p:nvSpPr>
          <p:cNvPr id="31747" name="Slide Number Placeholder 4"/>
          <p:cNvSpPr>
            <a:spLocks noGrp="1"/>
          </p:cNvSpPr>
          <p:nvPr>
            <p:ph type="sldNum" sz="quarter" idx="11"/>
          </p:nvPr>
        </p:nvSpPr>
        <p:spPr>
          <a:xfrm>
            <a:off x="6255327" y="6492875"/>
            <a:ext cx="2895600" cy="365125"/>
          </a:xfrm>
          <a:noFill/>
        </p:spPr>
        <p:txBody>
          <a:bodyPr/>
          <a:lstStyle/>
          <a:p>
            <a:pPr algn="r"/>
            <a:fld id="{085D2D7F-6CEF-4896-8370-E722A9ACB5B9}" type="slidenum">
              <a:rPr lang="en-US"/>
              <a:pPr algn="r"/>
              <a:t>14</a:t>
            </a:fld>
            <a:endParaRPr lang="en-US" dirty="0"/>
          </a:p>
        </p:txBody>
      </p:sp>
      <p:sp>
        <p:nvSpPr>
          <p:cNvPr id="31748" name="Rectangle 2"/>
          <p:cNvSpPr>
            <a:spLocks noGrp="1" noChangeArrowheads="1"/>
          </p:cNvSpPr>
          <p:nvPr>
            <p:ph type="title"/>
          </p:nvPr>
        </p:nvSpPr>
        <p:spPr>
          <a:xfrm>
            <a:off x="685800" y="457200"/>
            <a:ext cx="7772400" cy="685800"/>
          </a:xfrm>
        </p:spPr>
        <p:txBody>
          <a:bodyPr>
            <a:normAutofit fontScale="90000"/>
          </a:bodyPr>
          <a:lstStyle/>
          <a:p>
            <a:r>
              <a:rPr lang="en-US" smtClean="0"/>
              <a:t>Back-of-Envelope Calculations</a:t>
            </a:r>
          </a:p>
        </p:txBody>
      </p:sp>
      <p:sp>
        <p:nvSpPr>
          <p:cNvPr id="1742851" name="Rectangle 3"/>
          <p:cNvSpPr>
            <a:spLocks noGrp="1" noChangeArrowheads="1"/>
          </p:cNvSpPr>
          <p:nvPr>
            <p:ph type="body" idx="1"/>
          </p:nvPr>
        </p:nvSpPr>
        <p:spPr>
          <a:xfrm>
            <a:off x="457200" y="1295400"/>
            <a:ext cx="8229600" cy="5105400"/>
          </a:xfrm>
        </p:spPr>
        <p:txBody>
          <a:bodyPr>
            <a:normAutofit lnSpcReduction="10000"/>
          </a:bodyPr>
          <a:lstStyle/>
          <a:p>
            <a:r>
              <a:rPr lang="en-US" dirty="0" smtClean="0">
                <a:solidFill>
                  <a:schemeClr val="bg1">
                    <a:lumMod val="50000"/>
                  </a:schemeClr>
                </a:solidFill>
              </a:rPr>
              <a:t>How many seconds are there in a day? </a:t>
            </a:r>
          </a:p>
          <a:p>
            <a:pPr lvl="1">
              <a:buNone/>
            </a:pPr>
            <a:r>
              <a:rPr lang="en-US" dirty="0" smtClean="0">
                <a:solidFill>
                  <a:schemeClr val="bg1">
                    <a:lumMod val="50000"/>
                  </a:schemeClr>
                </a:solidFill>
              </a:rPr>
              <a:t>24 </a:t>
            </a:r>
            <a:r>
              <a:rPr lang="en-US" dirty="0" smtClean="0">
                <a:solidFill>
                  <a:schemeClr val="bg1">
                    <a:lumMod val="50000"/>
                  </a:schemeClr>
                </a:solidFill>
                <a:latin typeface="Times New Roman" pitchFamily="18" charset="0"/>
                <a:cs typeface="Times New Roman" pitchFamily="18" charset="0"/>
              </a:rPr>
              <a:t>× </a:t>
            </a:r>
            <a:r>
              <a:rPr lang="en-US" dirty="0" smtClean="0">
                <a:solidFill>
                  <a:schemeClr val="bg1">
                    <a:lumMod val="50000"/>
                  </a:schemeClr>
                </a:solidFill>
                <a:cs typeface="Times New Roman" pitchFamily="18" charset="0"/>
              </a:rPr>
              <a:t>60</a:t>
            </a:r>
            <a:r>
              <a:rPr lang="en-US" dirty="0" smtClean="0">
                <a:solidFill>
                  <a:schemeClr val="bg1">
                    <a:lumMod val="50000"/>
                  </a:schemeClr>
                </a:solidFill>
                <a:latin typeface="Times New Roman" pitchFamily="18" charset="0"/>
                <a:cs typeface="Times New Roman" pitchFamily="18" charset="0"/>
              </a:rPr>
              <a:t> × </a:t>
            </a:r>
            <a:r>
              <a:rPr lang="en-US" dirty="0" smtClean="0">
                <a:solidFill>
                  <a:schemeClr val="bg1">
                    <a:lumMod val="50000"/>
                  </a:schemeClr>
                </a:solidFill>
                <a:cs typeface="Times New Roman" pitchFamily="18" charset="0"/>
              </a:rPr>
              <a:t>60 = 86,400 seconds</a:t>
            </a:r>
          </a:p>
          <a:p>
            <a:pPr lvl="1">
              <a:buNone/>
            </a:pPr>
            <a:r>
              <a:rPr lang="en-US" dirty="0" smtClean="0">
                <a:solidFill>
                  <a:schemeClr val="bg1">
                    <a:lumMod val="50000"/>
                  </a:schemeClr>
                </a:solidFill>
              </a:rPr>
              <a:t>as 2</a:t>
            </a:r>
            <a:r>
              <a:rPr lang="en-US" sz="3600" b="1" i="1" baseline="30000" dirty="0" smtClean="0">
                <a:solidFill>
                  <a:schemeClr val="bg1">
                    <a:lumMod val="50000"/>
                  </a:schemeClr>
                </a:solidFill>
                <a:latin typeface="Times New Roman" pitchFamily="18" charset="0"/>
                <a:cs typeface="Times New Roman" pitchFamily="18" charset="0"/>
              </a:rPr>
              <a:t>x</a:t>
            </a:r>
            <a:r>
              <a:rPr lang="en-US" dirty="0" smtClean="0">
                <a:solidFill>
                  <a:schemeClr val="bg1">
                    <a:lumMod val="50000"/>
                  </a:schemeClr>
                </a:solidFill>
              </a:rPr>
              <a:t>?</a:t>
            </a:r>
            <a:endParaRPr lang="en-US" dirty="0" smtClean="0">
              <a:solidFill>
                <a:schemeClr val="bg1">
                  <a:lumMod val="50000"/>
                </a:schemeClr>
              </a:solidFill>
              <a:cs typeface="Times New Roman" pitchFamily="18" charset="0"/>
            </a:endParaRPr>
          </a:p>
          <a:p>
            <a:pPr lvl="1">
              <a:buNone/>
            </a:pPr>
            <a:r>
              <a:rPr lang="en-US" dirty="0" smtClean="0">
                <a:solidFill>
                  <a:schemeClr val="bg1">
                    <a:lumMod val="50000"/>
                  </a:schemeClr>
                </a:solidFill>
                <a:cs typeface="Times New Roman" pitchFamily="18" charset="0"/>
                <a:sym typeface="Symbol" pitchFamily="18" charset="2"/>
              </a:rPr>
              <a:t> </a:t>
            </a:r>
            <a:r>
              <a:rPr lang="en-US" dirty="0" smtClean="0">
                <a:solidFill>
                  <a:schemeClr val="bg1">
                    <a:lumMod val="50000"/>
                  </a:schemeClr>
                </a:solidFill>
                <a:cs typeface="Times New Roman" pitchFamily="18" charset="0"/>
              </a:rPr>
              <a:t>2</a:t>
            </a:r>
            <a:r>
              <a:rPr lang="en-US" baseline="30000" dirty="0" smtClean="0">
                <a:solidFill>
                  <a:schemeClr val="bg1">
                    <a:lumMod val="50000"/>
                  </a:schemeClr>
                </a:solidFill>
                <a:cs typeface="Times New Roman" pitchFamily="18" charset="0"/>
              </a:rPr>
              <a:t>17</a:t>
            </a:r>
            <a:endParaRPr lang="en-US" dirty="0" smtClean="0">
              <a:solidFill>
                <a:schemeClr val="bg1">
                  <a:lumMod val="50000"/>
                </a:schemeClr>
              </a:solidFill>
              <a:cs typeface="Times New Roman" pitchFamily="18" charset="0"/>
            </a:endParaRPr>
          </a:p>
          <a:p>
            <a:r>
              <a:rPr lang="en-US" dirty="0" smtClean="0">
                <a:solidFill>
                  <a:schemeClr val="bg1">
                    <a:lumMod val="65000"/>
                  </a:schemeClr>
                </a:solidFill>
              </a:rPr>
              <a:t>How many seconds are there </a:t>
            </a:r>
            <a:r>
              <a:rPr lang="en-US" b="1" u="sng" dirty="0" smtClean="0">
                <a:solidFill>
                  <a:schemeClr val="bg1">
                    <a:lumMod val="65000"/>
                  </a:schemeClr>
                </a:solidFill>
              </a:rPr>
              <a:t>in a year</a:t>
            </a:r>
            <a:r>
              <a:rPr lang="en-US" dirty="0" smtClean="0">
                <a:solidFill>
                  <a:schemeClr val="bg1">
                    <a:lumMod val="65000"/>
                  </a:schemeClr>
                </a:solidFill>
              </a:rPr>
              <a:t>?</a:t>
            </a:r>
          </a:p>
          <a:p>
            <a:pPr lvl="1">
              <a:buNone/>
            </a:pPr>
            <a:r>
              <a:rPr lang="en-US" dirty="0" smtClean="0">
                <a:solidFill>
                  <a:schemeClr val="bg1">
                    <a:lumMod val="65000"/>
                  </a:schemeClr>
                </a:solidFill>
              </a:rPr>
              <a:t>365 days </a:t>
            </a:r>
            <a:r>
              <a:rPr lang="en-US" dirty="0" smtClean="0">
                <a:solidFill>
                  <a:schemeClr val="bg1">
                    <a:lumMod val="65000"/>
                  </a:schemeClr>
                </a:solidFill>
                <a:latin typeface="Times New Roman" pitchFamily="18" charset="0"/>
                <a:cs typeface="Times New Roman" pitchFamily="18" charset="0"/>
              </a:rPr>
              <a:t>× </a:t>
            </a:r>
            <a:r>
              <a:rPr lang="en-US" dirty="0" smtClean="0">
                <a:solidFill>
                  <a:schemeClr val="bg1">
                    <a:lumMod val="65000"/>
                  </a:schemeClr>
                </a:solidFill>
                <a:cs typeface="Times New Roman" pitchFamily="18" charset="0"/>
              </a:rPr>
              <a:t>86,400</a:t>
            </a:r>
            <a:r>
              <a:rPr lang="en-US" dirty="0" smtClean="0">
                <a:solidFill>
                  <a:schemeClr val="bg1">
                    <a:lumMod val="65000"/>
                  </a:schemeClr>
                </a:solidFill>
                <a:latin typeface="Times New Roman" pitchFamily="18" charset="0"/>
                <a:cs typeface="Times New Roman" pitchFamily="18" charset="0"/>
              </a:rPr>
              <a:t> = </a:t>
            </a:r>
            <a:r>
              <a:rPr lang="en-US" dirty="0" smtClean="0">
                <a:solidFill>
                  <a:schemeClr val="bg1">
                    <a:lumMod val="65000"/>
                  </a:schemeClr>
                </a:solidFill>
                <a:cs typeface="Times New Roman" pitchFamily="18" charset="0"/>
              </a:rPr>
              <a:t>31,536,000 </a:t>
            </a:r>
          </a:p>
          <a:p>
            <a:pPr lvl="1">
              <a:buNone/>
            </a:pPr>
            <a:r>
              <a:rPr lang="en-US" dirty="0" smtClean="0">
                <a:solidFill>
                  <a:schemeClr val="bg1">
                    <a:lumMod val="65000"/>
                  </a:schemeClr>
                </a:solidFill>
                <a:cs typeface="Times New Roman" pitchFamily="18" charset="0"/>
                <a:sym typeface="Symbol" pitchFamily="18" charset="2"/>
              </a:rPr>
              <a:t> </a:t>
            </a:r>
            <a:r>
              <a:rPr lang="en-US" dirty="0" smtClean="0">
                <a:solidFill>
                  <a:schemeClr val="bg1">
                    <a:lumMod val="65000"/>
                  </a:schemeClr>
                </a:solidFill>
                <a:cs typeface="Times New Roman" pitchFamily="18" charset="0"/>
              </a:rPr>
              <a:t>2</a:t>
            </a:r>
            <a:r>
              <a:rPr lang="en-US" baseline="30000" dirty="0" smtClean="0">
                <a:solidFill>
                  <a:schemeClr val="bg1">
                    <a:lumMod val="65000"/>
                  </a:schemeClr>
                </a:solidFill>
                <a:cs typeface="Times New Roman" pitchFamily="18" charset="0"/>
              </a:rPr>
              <a:t>25</a:t>
            </a:r>
            <a:endParaRPr lang="en-US" dirty="0" smtClean="0">
              <a:solidFill>
                <a:schemeClr val="bg1">
                  <a:lumMod val="65000"/>
                </a:schemeClr>
              </a:solidFill>
              <a:cs typeface="Times New Roman" pitchFamily="18" charset="0"/>
            </a:endParaRPr>
          </a:p>
          <a:p>
            <a:r>
              <a:rPr lang="en-US" dirty="0" smtClean="0">
                <a:solidFill>
                  <a:schemeClr val="bg1">
                    <a:lumMod val="65000"/>
                  </a:schemeClr>
                </a:solidFill>
                <a:cs typeface="Times New Roman" pitchFamily="18" charset="0"/>
              </a:rPr>
              <a:t>How many seconds in 200 years?</a:t>
            </a:r>
          </a:p>
          <a:p>
            <a:pPr lvl="1">
              <a:buNone/>
            </a:pPr>
            <a:r>
              <a:rPr lang="en-US" dirty="0" smtClean="0">
                <a:solidFill>
                  <a:schemeClr val="bg1">
                    <a:lumMod val="65000"/>
                  </a:schemeClr>
                </a:solidFill>
                <a:cs typeface="Times New Roman" pitchFamily="18" charset="0"/>
              </a:rPr>
              <a:t>3,153,600,000</a:t>
            </a:r>
            <a:r>
              <a:rPr lang="en-US" dirty="0" smtClean="0">
                <a:solidFill>
                  <a:schemeClr val="bg1">
                    <a:lumMod val="65000"/>
                  </a:schemeClr>
                </a:solidFill>
                <a:latin typeface="Calibri" panose="020F0502020204030204" pitchFamily="34" charset="0"/>
                <a:cs typeface="Times New Roman" pitchFamily="18" charset="0"/>
              </a:rPr>
              <a:t>×2 </a:t>
            </a:r>
            <a:r>
              <a:rPr lang="en-US" dirty="0" smtClean="0">
                <a:solidFill>
                  <a:schemeClr val="bg1">
                    <a:lumMod val="65000"/>
                  </a:schemeClr>
                </a:solidFill>
                <a:cs typeface="Times New Roman" pitchFamily="18" charset="0"/>
              </a:rPr>
              <a:t>seconds = 3.1536</a:t>
            </a:r>
            <a:r>
              <a:rPr lang="en-US" dirty="0" smtClean="0">
                <a:solidFill>
                  <a:schemeClr val="bg1">
                    <a:lumMod val="65000"/>
                  </a:schemeClr>
                </a:solidFill>
                <a:latin typeface="Calibri" panose="020F0502020204030204" pitchFamily="34" charset="0"/>
                <a:cs typeface="Times New Roman" pitchFamily="18" charset="0"/>
              </a:rPr>
              <a:t>×2</a:t>
            </a:r>
            <a:r>
              <a:rPr lang="en-US" dirty="0" smtClean="0">
                <a:solidFill>
                  <a:schemeClr val="bg1">
                    <a:lumMod val="65000"/>
                  </a:schemeClr>
                </a:solidFill>
                <a:latin typeface="Times New Roman" pitchFamily="18" charset="0"/>
                <a:cs typeface="Times New Roman" pitchFamily="18" charset="0"/>
              </a:rPr>
              <a:t>×</a:t>
            </a:r>
            <a:r>
              <a:rPr lang="en-US" b="1" dirty="0" smtClean="0">
                <a:solidFill>
                  <a:schemeClr val="bg1">
                    <a:lumMod val="65000"/>
                  </a:schemeClr>
                </a:solidFill>
                <a:cs typeface="Times New Roman" pitchFamily="18" charset="0"/>
              </a:rPr>
              <a:t>10</a:t>
            </a:r>
            <a:r>
              <a:rPr lang="en-US" b="1" baseline="30000" dirty="0" smtClean="0">
                <a:solidFill>
                  <a:schemeClr val="bg1">
                    <a:lumMod val="65000"/>
                  </a:schemeClr>
                </a:solidFill>
                <a:cs typeface="Times New Roman" pitchFamily="18" charset="0"/>
              </a:rPr>
              <a:t>9 </a:t>
            </a:r>
          </a:p>
          <a:p>
            <a:pPr lvl="1">
              <a:buNone/>
            </a:pPr>
            <a:r>
              <a:rPr lang="en-US" dirty="0" smtClean="0">
                <a:solidFill>
                  <a:schemeClr val="bg1">
                    <a:lumMod val="65000"/>
                  </a:schemeClr>
                </a:solidFill>
                <a:cs typeface="Times New Roman" pitchFamily="18" charset="0"/>
                <a:sym typeface="Symbol" pitchFamily="18" charset="2"/>
              </a:rPr>
              <a:t> </a:t>
            </a:r>
            <a:r>
              <a:rPr lang="en-US" dirty="0" smtClean="0">
                <a:solidFill>
                  <a:schemeClr val="bg1">
                    <a:lumMod val="65000"/>
                  </a:schemeClr>
                </a:solidFill>
                <a:cs typeface="Times New Roman" pitchFamily="18" charset="0"/>
              </a:rPr>
              <a:t>3.1536 </a:t>
            </a:r>
            <a:r>
              <a:rPr lang="en-US" dirty="0" smtClean="0">
                <a:solidFill>
                  <a:schemeClr val="bg1">
                    <a:lumMod val="65000"/>
                  </a:schemeClr>
                </a:solidFill>
                <a:latin typeface="Times New Roman" pitchFamily="18" charset="0"/>
                <a:cs typeface="Times New Roman" pitchFamily="18" charset="0"/>
              </a:rPr>
              <a:t>×</a:t>
            </a:r>
            <a:r>
              <a:rPr lang="en-US" dirty="0" smtClean="0">
                <a:solidFill>
                  <a:schemeClr val="bg1">
                    <a:lumMod val="65000"/>
                  </a:schemeClr>
                </a:solidFill>
                <a:cs typeface="Times New Roman" pitchFamily="18" charset="0"/>
              </a:rPr>
              <a:t> 2</a:t>
            </a:r>
            <a:r>
              <a:rPr lang="en-US" baseline="30000" dirty="0" smtClean="0">
                <a:solidFill>
                  <a:schemeClr val="bg1">
                    <a:lumMod val="65000"/>
                  </a:schemeClr>
                </a:solidFill>
                <a:cs typeface="Times New Roman" pitchFamily="18" charset="0"/>
              </a:rPr>
              <a:t>31 </a:t>
            </a:r>
            <a:r>
              <a:rPr lang="en-US" dirty="0" smtClean="0">
                <a:solidFill>
                  <a:schemeClr val="bg1">
                    <a:lumMod val="65000"/>
                  </a:schemeClr>
                </a:solidFill>
                <a:cs typeface="Times New Roman" pitchFamily="18" charset="0"/>
                <a:sym typeface="Symbol" pitchFamily="18" charset="2"/>
              </a:rPr>
              <a:t> </a:t>
            </a:r>
            <a:r>
              <a:rPr lang="en-US" b="1" dirty="0" smtClean="0">
                <a:solidFill>
                  <a:schemeClr val="bg1">
                    <a:lumMod val="65000"/>
                  </a:schemeClr>
                </a:solidFill>
                <a:cs typeface="Times New Roman" pitchFamily="18" charset="0"/>
                <a:sym typeface="Symbol" pitchFamily="18" charset="2"/>
              </a:rPr>
              <a:t>2</a:t>
            </a:r>
            <a:r>
              <a:rPr lang="en-US" b="1" baseline="30000" dirty="0" smtClean="0">
                <a:solidFill>
                  <a:schemeClr val="bg1">
                    <a:lumMod val="65000"/>
                  </a:schemeClr>
                </a:solidFill>
                <a:cs typeface="Times New Roman" pitchFamily="18" charset="0"/>
                <a:sym typeface="Symbol" pitchFamily="18" charset="2"/>
              </a:rPr>
              <a:t>33</a:t>
            </a:r>
          </a:p>
        </p:txBody>
      </p:sp>
      <p:sp>
        <p:nvSpPr>
          <p:cNvPr id="7" name="Rounded Rectangle 6"/>
          <p:cNvSpPr/>
          <p:nvPr/>
        </p:nvSpPr>
        <p:spPr bwMode="auto">
          <a:xfrm>
            <a:off x="3657600" y="2590800"/>
            <a:ext cx="4876800" cy="533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3200" b="0" i="0" u="none" strike="noStrike" cap="none" normalizeH="0" baseline="0" dirty="0" smtClean="0">
                <a:ln>
                  <a:noFill/>
                </a:ln>
                <a:solidFill>
                  <a:srgbClr val="00CC00"/>
                </a:solidFill>
                <a:effectLst/>
                <a:latin typeface="Arial" pitchFamily="34" charset="0"/>
                <a:cs typeface="Arial" pitchFamily="34" charset="0"/>
              </a:rPr>
              <a:t>200 years </a:t>
            </a:r>
            <a:r>
              <a:rPr kumimoji="0" lang="en-US" sz="3200" b="0" i="0" u="none" strike="noStrike" cap="none" normalizeH="0" baseline="0" dirty="0" smtClean="0">
                <a:ln>
                  <a:noFill/>
                </a:ln>
                <a:solidFill>
                  <a:srgbClr val="00CC00"/>
                </a:solidFill>
                <a:effectLst/>
                <a:latin typeface="Arial" pitchFamily="34" charset="0"/>
                <a:cs typeface="Arial" pitchFamily="34" charset="0"/>
                <a:sym typeface="Symbol"/>
              </a:rPr>
              <a:t> 2</a:t>
            </a:r>
            <a:r>
              <a:rPr kumimoji="0" lang="en-US" sz="3200" b="0" i="0" u="none" strike="noStrike" cap="none" normalizeH="0" baseline="30000" dirty="0" smtClean="0">
                <a:ln>
                  <a:noFill/>
                </a:ln>
                <a:solidFill>
                  <a:srgbClr val="00CC00"/>
                </a:solidFill>
                <a:effectLst/>
                <a:latin typeface="Arial" pitchFamily="34" charset="0"/>
                <a:cs typeface="Arial" pitchFamily="34" charset="0"/>
                <a:sym typeface="Symbol"/>
              </a:rPr>
              <a:t>33</a:t>
            </a:r>
            <a:r>
              <a:rPr kumimoji="0" lang="en-US" sz="3200" b="0" i="0" u="none" strike="noStrike" cap="none" normalizeH="0" baseline="0" dirty="0" smtClean="0">
                <a:ln>
                  <a:noFill/>
                </a:ln>
                <a:solidFill>
                  <a:srgbClr val="00CC00"/>
                </a:solidFill>
                <a:effectLst/>
                <a:latin typeface="Arial" pitchFamily="34" charset="0"/>
                <a:cs typeface="Arial" pitchFamily="34" charset="0"/>
                <a:sym typeface="Symbol"/>
              </a:rPr>
              <a:t> seconds</a:t>
            </a:r>
            <a:endParaRPr kumimoji="0" lang="en-US" sz="3200" b="0" i="0" u="none" strike="noStrike" cap="none" normalizeH="0" baseline="0" dirty="0" smtClean="0">
              <a:ln>
                <a:noFill/>
              </a:ln>
              <a:solidFill>
                <a:srgbClr val="00CC00"/>
              </a:solidFill>
              <a:effectLst/>
              <a:latin typeface="Arial" pitchFamily="34" charset="0"/>
              <a:cs typeface="Arial" pitchFamily="34" charset="0"/>
            </a:endParaRPr>
          </a:p>
        </p:txBody>
      </p:sp>
    </p:spTree>
    <p:extLst>
      <p:ext uri="{BB962C8B-B14F-4D97-AF65-F5344CB8AC3E}">
        <p14:creationId xmlns:p14="http://schemas.microsoft.com/office/powerpoint/2010/main" val="5722277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0" y="6477000"/>
            <a:ext cx="2895600" cy="381000"/>
          </a:xfrm>
          <a:prstGeom prst="rect">
            <a:avLst/>
          </a:prstGeom>
        </p:spPr>
        <p:txBody>
          <a:bodyPr/>
          <a:lstStyle/>
          <a:p>
            <a:pPr>
              <a:defRPr/>
            </a:pPr>
            <a:r>
              <a:rPr lang="en-US" altLang="zh-CN" smtClean="0"/>
              <a:t>2016 Summer Camp</a:t>
            </a:r>
            <a:endParaRPr lang="en-US" altLang="zh-CN" dirty="0"/>
          </a:p>
        </p:txBody>
      </p:sp>
      <p:sp>
        <p:nvSpPr>
          <p:cNvPr id="32771" name="Slide Number Placeholder 4"/>
          <p:cNvSpPr>
            <a:spLocks noGrp="1"/>
          </p:cNvSpPr>
          <p:nvPr>
            <p:ph type="sldNum" sz="quarter" idx="11"/>
          </p:nvPr>
        </p:nvSpPr>
        <p:spPr>
          <a:xfrm>
            <a:off x="6248400" y="6492875"/>
            <a:ext cx="2895600" cy="365125"/>
          </a:xfrm>
          <a:noFill/>
        </p:spPr>
        <p:txBody>
          <a:bodyPr/>
          <a:lstStyle/>
          <a:p>
            <a:pPr algn="r"/>
            <a:fld id="{32231F7E-54E3-4925-A87B-FB23F7E3680C}" type="slidenum">
              <a:rPr lang="en-US"/>
              <a:pPr algn="r"/>
              <a:t>15</a:t>
            </a:fld>
            <a:endParaRPr lang="en-US" dirty="0"/>
          </a:p>
        </p:txBody>
      </p:sp>
      <p:sp>
        <p:nvSpPr>
          <p:cNvPr id="32772" name="Rectangle 2"/>
          <p:cNvSpPr>
            <a:spLocks noGrp="1" noChangeArrowheads="1"/>
          </p:cNvSpPr>
          <p:nvPr>
            <p:ph type="title"/>
          </p:nvPr>
        </p:nvSpPr>
        <p:spPr>
          <a:xfrm>
            <a:off x="685800" y="457200"/>
            <a:ext cx="7772400" cy="685800"/>
          </a:xfrm>
        </p:spPr>
        <p:txBody>
          <a:bodyPr>
            <a:normAutofit fontScale="90000"/>
          </a:bodyPr>
          <a:lstStyle/>
          <a:p>
            <a:r>
              <a:rPr lang="en-US" smtClean="0"/>
              <a:t>Back-of-Envelope Calculations</a:t>
            </a:r>
          </a:p>
        </p:txBody>
      </p:sp>
      <p:sp>
        <p:nvSpPr>
          <p:cNvPr id="1742851" name="Rectangle 3"/>
          <p:cNvSpPr>
            <a:spLocks noGrp="1" noChangeArrowheads="1"/>
          </p:cNvSpPr>
          <p:nvPr>
            <p:ph type="body" idx="1"/>
          </p:nvPr>
        </p:nvSpPr>
        <p:spPr>
          <a:xfrm>
            <a:off x="457200" y="1447800"/>
            <a:ext cx="8229600" cy="4953000"/>
          </a:xfrm>
        </p:spPr>
        <p:txBody>
          <a:bodyPr/>
          <a:lstStyle/>
          <a:p>
            <a:r>
              <a:rPr lang="en-US" sz="2800" dirty="0" smtClean="0">
                <a:cs typeface="Times New Roman" pitchFamily="18" charset="0"/>
                <a:sym typeface="Symbol" pitchFamily="18" charset="2"/>
              </a:rPr>
              <a:t>How many “</a:t>
            </a:r>
            <a:r>
              <a:rPr lang="en-US" sz="2800" dirty="0" smtClean="0">
                <a:solidFill>
                  <a:srgbClr val="00CC00"/>
                </a:solidFill>
                <a:cs typeface="Times New Roman" pitchFamily="18" charset="0"/>
                <a:sym typeface="Symbol" pitchFamily="18" charset="2"/>
              </a:rPr>
              <a:t>operations</a:t>
            </a:r>
            <a:r>
              <a:rPr lang="en-US" sz="2800" dirty="0" smtClean="0">
                <a:cs typeface="Times New Roman" pitchFamily="18" charset="0"/>
                <a:sym typeface="Symbol" pitchFamily="18" charset="2"/>
              </a:rPr>
              <a:t>” can a computer do in one second? </a:t>
            </a:r>
          </a:p>
        </p:txBody>
      </p:sp>
    </p:spTree>
    <p:extLst>
      <p:ext uri="{BB962C8B-B14F-4D97-AF65-F5344CB8AC3E}">
        <p14:creationId xmlns:p14="http://schemas.microsoft.com/office/powerpoint/2010/main" val="29122266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2851">
                                            <p:txEl>
                                              <p:pRg st="0" end="0"/>
                                            </p:txEl>
                                          </p:spTgt>
                                        </p:tgtEl>
                                        <p:attrNameLst>
                                          <p:attrName>style.visibility</p:attrName>
                                        </p:attrNameLst>
                                      </p:cBhvr>
                                      <p:to>
                                        <p:strVal val="visible"/>
                                      </p:to>
                                    </p:set>
                                    <p:animEffect transition="in" filter="dissolve">
                                      <p:cBhvr>
                                        <p:cTn id="7" dur="500"/>
                                        <p:tgtEl>
                                          <p:spTgt spid="1742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Intel CPU</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800" dirty="0" smtClean="0"/>
                  <a:t>Intel CPU: 3.45GHz</a:t>
                </a:r>
              </a:p>
              <a:p>
                <a:r>
                  <a:rPr lang="en-US" sz="2800" dirty="0" smtClean="0"/>
                  <a:t>3.45</a:t>
                </a:r>
                <a:r>
                  <a:rPr lang="en-US" sz="2800" dirty="0" smtClean="0">
                    <a:sym typeface="Symbol"/>
                  </a:rPr>
                  <a:t>10</a:t>
                </a:r>
                <a:r>
                  <a:rPr lang="en-US" sz="2800" baseline="30000" dirty="0" smtClean="0">
                    <a:sym typeface="Symbol"/>
                  </a:rPr>
                  <a:t>9</a:t>
                </a:r>
                <a:r>
                  <a:rPr lang="en-US" sz="2800" dirty="0" smtClean="0">
                    <a:sym typeface="Symbol"/>
                  </a:rPr>
                  <a:t>Hz</a:t>
                </a:r>
              </a:p>
              <a:p>
                <a:r>
                  <a:rPr lang="en-US" sz="2800" dirty="0" smtClean="0"/>
                  <a:t>Clock rate: </a:t>
                </a:r>
                <a:r>
                  <a:rPr lang="en-US" sz="2800" dirty="0"/>
                  <a:t>3.45</a:t>
                </a:r>
                <a:r>
                  <a:rPr lang="en-US" sz="2800" dirty="0">
                    <a:sym typeface="Symbol"/>
                  </a:rPr>
                  <a:t></a:t>
                </a:r>
                <a:r>
                  <a:rPr lang="en-US" sz="2800" dirty="0" smtClean="0">
                    <a:sym typeface="Symbol"/>
                  </a:rPr>
                  <a:t>10</a:t>
                </a:r>
                <a:r>
                  <a:rPr lang="en-US" sz="2800" baseline="30000" dirty="0" smtClean="0">
                    <a:sym typeface="Symbol"/>
                  </a:rPr>
                  <a:t>9 </a:t>
                </a:r>
                <a:r>
                  <a:rPr lang="en-US" sz="2800" dirty="0" smtClean="0"/>
                  <a:t>times per second</a:t>
                </a:r>
              </a:p>
              <a:p>
                <a:r>
                  <a:rPr lang="en-US" sz="2800" dirty="0" smtClean="0"/>
                  <a:t>Assumption: </a:t>
                </a:r>
                <a:r>
                  <a:rPr lang="en-US" sz="2800" dirty="0"/>
                  <a:t>3.45</a:t>
                </a:r>
                <a:r>
                  <a:rPr lang="en-US" sz="2800" dirty="0">
                    <a:sym typeface="Symbol"/>
                  </a:rPr>
                  <a:t></a:t>
                </a:r>
                <a:r>
                  <a:rPr lang="en-US" sz="2800" dirty="0" smtClean="0">
                    <a:sym typeface="Symbol"/>
                  </a:rPr>
                  <a:t>10</a:t>
                </a:r>
                <a:r>
                  <a:rPr lang="en-US" sz="2800" baseline="30000" dirty="0" smtClean="0">
                    <a:sym typeface="Symbol"/>
                  </a:rPr>
                  <a:t>9</a:t>
                </a:r>
                <a:r>
                  <a:rPr lang="en-US" sz="2800" dirty="0" smtClean="0"/>
                  <a:t> basic operations per second</a:t>
                </a:r>
              </a:p>
              <a:p>
                <a:pPr lvl="1">
                  <a:buFont typeface="Wingdings" pitchFamily="2" charset="2"/>
                  <a:buChar char="v"/>
                </a:pPr>
                <a:r>
                  <a:rPr lang="en-US" sz="2400" dirty="0"/>
                  <a:t>3.45</a:t>
                </a:r>
                <a:r>
                  <a:rPr lang="en-US" sz="2400" dirty="0">
                    <a:sym typeface="Symbol"/>
                  </a:rPr>
                  <a:t>10</a:t>
                </a:r>
                <a:r>
                  <a:rPr lang="en-US" sz="2400" baseline="30000" dirty="0">
                    <a:sym typeface="Symbol"/>
                  </a:rPr>
                  <a:t>9</a:t>
                </a:r>
                <a:r>
                  <a:rPr lang="en-US" sz="2400" dirty="0" smtClean="0"/>
                  <a:t> &lt; </a:t>
                </a:r>
                <a:r>
                  <a:rPr lang="en-US" sz="2400" b="1" dirty="0" smtClean="0">
                    <a:solidFill>
                      <a:srgbClr val="0000FF"/>
                    </a:solidFill>
                  </a:rPr>
                  <a:t>2</a:t>
                </a:r>
                <a:r>
                  <a:rPr lang="en-US" sz="2400" b="1" baseline="30000" dirty="0" smtClean="0">
                    <a:solidFill>
                      <a:srgbClr val="0000FF"/>
                    </a:solidFill>
                  </a:rPr>
                  <a:t>32</a:t>
                </a:r>
                <a:r>
                  <a:rPr lang="en-US" sz="2400" dirty="0" smtClean="0"/>
                  <a:t>;</a:t>
                </a:r>
              </a:p>
              <a:p>
                <a:r>
                  <a:rPr lang="en-US" sz="2800" dirty="0">
                    <a:cs typeface="Times New Roman" pitchFamily="18" charset="0"/>
                    <a:sym typeface="Symbol" pitchFamily="18" charset="2"/>
                  </a:rPr>
                  <a:t>So in </a:t>
                </a:r>
                <a:r>
                  <a:rPr lang="en-US" sz="2800" dirty="0" smtClean="0">
                    <a:solidFill>
                      <a:schemeClr val="accent2"/>
                    </a:solidFill>
                    <a:cs typeface="Times New Roman" pitchFamily="18" charset="0"/>
                    <a:sym typeface="Symbol" pitchFamily="18" charset="2"/>
                  </a:rPr>
                  <a:t>200</a:t>
                </a:r>
                <a:r>
                  <a:rPr lang="en-US" sz="2800" dirty="0" smtClean="0">
                    <a:cs typeface="Times New Roman" pitchFamily="18" charset="0"/>
                    <a:sym typeface="Symbol" pitchFamily="18" charset="2"/>
                  </a:rPr>
                  <a:t> </a:t>
                </a:r>
                <a:r>
                  <a:rPr lang="en-US" sz="2800" dirty="0">
                    <a:cs typeface="Times New Roman" pitchFamily="18" charset="0"/>
                    <a:sym typeface="Symbol" pitchFamily="18" charset="2"/>
                  </a:rPr>
                  <a:t>years, </a:t>
                </a:r>
                <a:r>
                  <a:rPr lang="en-US" sz="2800" dirty="0" smtClean="0">
                    <a:cs typeface="Times New Roman" pitchFamily="18" charset="0"/>
                    <a:sym typeface="Symbol" pitchFamily="18" charset="2"/>
                  </a:rPr>
                  <a:t>this CPU </a:t>
                </a:r>
                <a:r>
                  <a:rPr lang="en-US" sz="2800" dirty="0">
                    <a:cs typeface="Times New Roman" pitchFamily="18" charset="0"/>
                    <a:sym typeface="Symbol" pitchFamily="18" charset="2"/>
                  </a:rPr>
                  <a:t>can exhaust </a:t>
                </a:r>
                <a14:m>
                  <m:oMath xmlns:m="http://schemas.openxmlformats.org/officeDocument/2006/math">
                    <m:sSup>
                      <m:sSupPr>
                        <m:ctrlPr>
                          <a:rPr lang="en-US" sz="2800" i="1">
                            <a:solidFill>
                              <a:srgbClr val="FF0000"/>
                            </a:solidFill>
                            <a:latin typeface="Cambria Math"/>
                            <a:cs typeface="Times New Roman" pitchFamily="18" charset="0"/>
                            <a:sym typeface="Symbol" pitchFamily="18" charset="2"/>
                          </a:rPr>
                        </m:ctrlPr>
                      </m:sSupPr>
                      <m:e>
                        <m:r>
                          <a:rPr lang="en-US" sz="2800" i="1">
                            <a:solidFill>
                              <a:srgbClr val="FF0000"/>
                            </a:solidFill>
                            <a:latin typeface="Cambria Math"/>
                            <a:cs typeface="Times New Roman" pitchFamily="18" charset="0"/>
                            <a:sym typeface="Symbol" pitchFamily="18" charset="2"/>
                          </a:rPr>
                          <m:t>2</m:t>
                        </m:r>
                      </m:e>
                      <m:sup>
                        <m:r>
                          <a:rPr lang="en-US" sz="2800" i="1">
                            <a:solidFill>
                              <a:srgbClr val="FF0000"/>
                            </a:solidFill>
                            <a:latin typeface="Cambria Math"/>
                            <a:cs typeface="Times New Roman" pitchFamily="18" charset="0"/>
                            <a:sym typeface="Symbol" pitchFamily="18" charset="2"/>
                          </a:rPr>
                          <m:t>3</m:t>
                        </m:r>
                        <m:r>
                          <a:rPr lang="en-US" sz="2800" b="0" i="1" smtClean="0">
                            <a:solidFill>
                              <a:srgbClr val="FF0000"/>
                            </a:solidFill>
                            <a:latin typeface="Cambria Math"/>
                            <a:cs typeface="Times New Roman" pitchFamily="18" charset="0"/>
                            <a:sym typeface="Symbol" pitchFamily="18" charset="2"/>
                          </a:rPr>
                          <m:t>3</m:t>
                        </m:r>
                      </m:sup>
                    </m:sSup>
                    <m:r>
                      <a:rPr lang="en-US" sz="2800" i="1">
                        <a:latin typeface="Cambria Math"/>
                        <a:ea typeface="Cambria Math"/>
                        <a:cs typeface="Times New Roman" pitchFamily="18" charset="0"/>
                        <a:sym typeface="Symbol" pitchFamily="18" charset="2"/>
                      </a:rPr>
                      <m:t>×</m:t>
                    </m:r>
                    <m:sSup>
                      <m:sSupPr>
                        <m:ctrlPr>
                          <a:rPr lang="en-US" sz="2800" b="1" i="1" smtClean="0">
                            <a:solidFill>
                              <a:srgbClr val="0000FF"/>
                            </a:solidFill>
                            <a:latin typeface="Cambria Math"/>
                            <a:ea typeface="Cambria Math"/>
                            <a:cs typeface="Times New Roman" pitchFamily="18" charset="0"/>
                            <a:sym typeface="Symbol" pitchFamily="18" charset="2"/>
                          </a:rPr>
                        </m:ctrlPr>
                      </m:sSupPr>
                      <m:e>
                        <m:r>
                          <a:rPr lang="en-US" sz="2800" b="1" i="1" smtClean="0">
                            <a:solidFill>
                              <a:srgbClr val="0000FF"/>
                            </a:solidFill>
                            <a:latin typeface="Cambria Math"/>
                            <a:ea typeface="Cambria Math"/>
                            <a:cs typeface="Times New Roman" pitchFamily="18" charset="0"/>
                            <a:sym typeface="Symbol" pitchFamily="18" charset="2"/>
                          </a:rPr>
                          <m:t>𝟐</m:t>
                        </m:r>
                      </m:e>
                      <m:sup>
                        <m:r>
                          <a:rPr lang="en-US" sz="2800" b="1" i="1" smtClean="0">
                            <a:solidFill>
                              <a:srgbClr val="0000FF"/>
                            </a:solidFill>
                            <a:latin typeface="Cambria Math"/>
                            <a:ea typeface="Cambria Math"/>
                            <a:cs typeface="Times New Roman" pitchFamily="18" charset="0"/>
                            <a:sym typeface="Symbol" pitchFamily="18" charset="2"/>
                          </a:rPr>
                          <m:t>𝟑𝟐</m:t>
                        </m:r>
                      </m:sup>
                    </m:sSup>
                  </m:oMath>
                </a14:m>
                <a:r>
                  <a:rPr lang="en-US" sz="2800" dirty="0" smtClean="0">
                    <a:cs typeface="Times New Roman" pitchFamily="18" charset="0"/>
                    <a:sym typeface="Symbol" pitchFamily="18" charset="2"/>
                  </a:rPr>
                  <a:t> =</a:t>
                </a:r>
                <a:r>
                  <a:rPr lang="en-US" sz="2800" dirty="0">
                    <a:cs typeface="Times New Roman" pitchFamily="18" charset="0"/>
                    <a:sym typeface="Symbol" pitchFamily="18" charset="2"/>
                  </a:rPr>
                  <a:t> </a:t>
                </a:r>
                <a:r>
                  <a:rPr lang="en-US" sz="2800" dirty="0" smtClean="0">
                    <a:cs typeface="Times New Roman" pitchFamily="18" charset="0"/>
                    <a:sym typeface="Symbol" pitchFamily="18" charset="2"/>
                  </a:rPr>
                  <a:t>2</a:t>
                </a:r>
                <a:r>
                  <a:rPr lang="en-US" sz="2800" baseline="30000" dirty="0" smtClean="0">
                    <a:cs typeface="Times New Roman" pitchFamily="18" charset="0"/>
                    <a:sym typeface="Symbol" pitchFamily="18" charset="2"/>
                  </a:rPr>
                  <a:t>65</a:t>
                </a:r>
                <a:r>
                  <a:rPr lang="en-US" sz="2800" dirty="0" smtClean="0">
                    <a:cs typeface="Times New Roman" pitchFamily="18" charset="0"/>
                    <a:sym typeface="Symbol" pitchFamily="18" charset="2"/>
                  </a:rPr>
                  <a:t> basic operations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2"/>
                <a:stretch>
                  <a:fillRect l="-1259" t="-1213"/>
                </a:stretch>
              </a:blipFill>
            </p:spPr>
            <p:txBody>
              <a:bodyPr/>
              <a:lstStyle/>
              <a:p>
                <a:r>
                  <a:rPr lang="en-US">
                    <a:noFill/>
                  </a:rPr>
                  <a:t> </a:t>
                </a:r>
              </a:p>
            </p:txBody>
          </p:sp>
        </mc:Fallback>
      </mc:AlternateContent>
      <p:sp>
        <p:nvSpPr>
          <p:cNvPr id="4" name="Footer Placeholder 3"/>
          <p:cNvSpPr>
            <a:spLocks noGrp="1"/>
          </p:cNvSpPr>
          <p:nvPr>
            <p:ph type="ftr" sz="quarter" idx="4294967295"/>
          </p:nvPr>
        </p:nvSpPr>
        <p:spPr>
          <a:xfrm>
            <a:off x="0" y="6477000"/>
            <a:ext cx="2895600" cy="381000"/>
          </a:xfrm>
          <a:prstGeom prst="rect">
            <a:avLst/>
          </a:prstGeom>
        </p:spPr>
        <p:txBody>
          <a:bodyPr/>
          <a:lstStyle/>
          <a:p>
            <a:pPr>
              <a:defRPr/>
            </a:pPr>
            <a:r>
              <a:rPr lang="en-US" altLang="zh-CN" smtClean="0"/>
              <a:t>2016 Summer Camp</a:t>
            </a:r>
            <a:endParaRPr lang="en-US" altLang="zh-CN" dirty="0"/>
          </a:p>
        </p:txBody>
      </p:sp>
      <p:sp>
        <p:nvSpPr>
          <p:cNvPr id="5" name="Slide Number Placeholder 4"/>
          <p:cNvSpPr>
            <a:spLocks noGrp="1"/>
          </p:cNvSpPr>
          <p:nvPr>
            <p:ph type="sldNum" sz="quarter" idx="11"/>
          </p:nvPr>
        </p:nvSpPr>
        <p:spPr>
          <a:xfrm>
            <a:off x="6248400" y="6492875"/>
            <a:ext cx="2895600" cy="365125"/>
          </a:xfrm>
        </p:spPr>
        <p:txBody>
          <a:bodyPr/>
          <a:lstStyle/>
          <a:p>
            <a:pPr algn="r">
              <a:defRPr/>
            </a:pPr>
            <a:fld id="{6695C0F9-E831-425A-A763-A4BD90A93C08}" type="slidenum">
              <a:rPr lang="en-US" smtClean="0"/>
              <a:pPr algn="r">
                <a:defRPr/>
              </a:pPr>
              <a:t>16</a:t>
            </a:fld>
            <a:endParaRPr lang="en-US" dirty="0"/>
          </a:p>
        </p:txBody>
      </p:sp>
    </p:spTree>
    <p:extLst>
      <p:ext uri="{BB962C8B-B14F-4D97-AF65-F5344CB8AC3E}">
        <p14:creationId xmlns:p14="http://schemas.microsoft.com/office/powerpoint/2010/main" val="261599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June. 2016</a:t>
            </a:r>
            <a:endParaRPr lang="en-US" dirty="0"/>
          </a:p>
        </p:txBody>
      </p:sp>
      <p:sp>
        <p:nvSpPr>
          <p:cNvPr id="3" name="Content Placeholder 2"/>
          <p:cNvSpPr>
            <a:spLocks noGrp="1"/>
          </p:cNvSpPr>
          <p:nvPr>
            <p:ph idx="1"/>
          </p:nvPr>
        </p:nvSpPr>
        <p:spPr/>
        <p:txBody>
          <a:bodyPr>
            <a:normAutofit fontScale="92500"/>
          </a:bodyPr>
          <a:lstStyle/>
          <a:p>
            <a:r>
              <a:rPr lang="en-US" dirty="0" smtClean="0"/>
              <a:t>The fastest computer?</a:t>
            </a:r>
          </a:p>
          <a:p>
            <a:pPr lvl="1"/>
            <a:r>
              <a:rPr lang="en-US" dirty="0">
                <a:hlinkClick r:id="rId3"/>
              </a:rPr>
              <a:t>http://www.top500.org</a:t>
            </a:r>
            <a:r>
              <a:rPr lang="en-US" dirty="0" smtClean="0">
                <a:hlinkClick r:id="rId3"/>
              </a:rPr>
              <a:t>/</a:t>
            </a:r>
            <a:endParaRPr lang="en-US" dirty="0" smtClean="0"/>
          </a:p>
          <a:p>
            <a:pPr lvl="1"/>
            <a:r>
              <a:rPr lang="en-US" dirty="0" smtClean="0"/>
              <a:t>The most recent list was released on June 20, 2016</a:t>
            </a:r>
          </a:p>
          <a:p>
            <a:r>
              <a:rPr lang="en-US" dirty="0" smtClean="0"/>
              <a:t>Sunway</a:t>
            </a:r>
          </a:p>
          <a:p>
            <a:pPr lvl="1">
              <a:buFont typeface="Wingdings" panose="05000000000000000000" pitchFamily="2" charset="2"/>
              <a:buChar char="v"/>
            </a:pPr>
            <a:r>
              <a:rPr lang="en-US" dirty="0" smtClean="0"/>
              <a:t>93.01 </a:t>
            </a:r>
            <a:r>
              <a:rPr lang="en-US" dirty="0">
                <a:solidFill>
                  <a:srgbClr val="FF0000"/>
                </a:solidFill>
              </a:rPr>
              <a:t>petaflop</a:t>
            </a:r>
            <a:r>
              <a:rPr lang="en-US" dirty="0"/>
              <a:t>/s on the </a:t>
            </a:r>
            <a:r>
              <a:rPr lang="en-US" dirty="0" err="1"/>
              <a:t>Linpack</a:t>
            </a:r>
            <a:r>
              <a:rPr lang="en-US" dirty="0"/>
              <a:t> benchmark</a:t>
            </a:r>
            <a:endParaRPr lang="en-US" dirty="0" smtClean="0"/>
          </a:p>
          <a:p>
            <a:pPr lvl="1">
              <a:buFont typeface="Wingdings" panose="05000000000000000000" pitchFamily="2" charset="2"/>
              <a:buChar char="v"/>
            </a:pPr>
            <a:r>
              <a:rPr lang="en-US" dirty="0" smtClean="0"/>
              <a:t>Quadrillions </a:t>
            </a:r>
            <a:r>
              <a:rPr lang="en-US" dirty="0"/>
              <a:t>of calculations per </a:t>
            </a:r>
            <a:r>
              <a:rPr lang="en-US" dirty="0" smtClean="0"/>
              <a:t>second</a:t>
            </a:r>
            <a:endParaRPr lang="en-US" dirty="0"/>
          </a:p>
          <a:p>
            <a:pPr lvl="1">
              <a:buFont typeface="Wingdings" panose="05000000000000000000" pitchFamily="2" charset="2"/>
              <a:buChar char="v"/>
            </a:pPr>
            <a:r>
              <a:rPr lang="en-US" dirty="0" smtClean="0"/>
              <a:t>93.01 </a:t>
            </a:r>
            <a:r>
              <a:rPr lang="en-US" dirty="0">
                <a:sym typeface="Symbol" pitchFamily="18" charset="2"/>
              </a:rPr>
              <a:t></a:t>
            </a:r>
            <a:r>
              <a:rPr lang="en-US" dirty="0"/>
              <a:t> </a:t>
            </a:r>
            <a:r>
              <a:rPr lang="en-US" dirty="0" smtClean="0"/>
              <a:t>10</a:t>
            </a:r>
            <a:r>
              <a:rPr lang="en-US" baseline="30000" dirty="0" smtClean="0"/>
              <a:t>15</a:t>
            </a:r>
            <a:r>
              <a:rPr lang="en-US" dirty="0" smtClean="0"/>
              <a:t> </a:t>
            </a:r>
            <a:r>
              <a:rPr lang="en-US" dirty="0">
                <a:sym typeface="Symbol" pitchFamily="18" charset="2"/>
              </a:rPr>
              <a:t> </a:t>
            </a:r>
            <a:r>
              <a:rPr lang="en-US" dirty="0" smtClean="0">
                <a:sym typeface="Symbol" pitchFamily="18" charset="2"/>
              </a:rPr>
              <a:t>2</a:t>
            </a:r>
            <a:r>
              <a:rPr lang="en-US" baseline="30000" dirty="0" smtClean="0">
                <a:sym typeface="Symbol" pitchFamily="18" charset="2"/>
              </a:rPr>
              <a:t>57 </a:t>
            </a:r>
            <a:r>
              <a:rPr lang="en-US" altLang="zh-CN" dirty="0">
                <a:solidFill>
                  <a:srgbClr val="00CC00"/>
                </a:solidFill>
                <a:ea typeface="宋体" pitchFamily="2" charset="-122"/>
                <a:sym typeface="Symbol" pitchFamily="18" charset="2"/>
              </a:rPr>
              <a:t>calculations</a:t>
            </a:r>
            <a:r>
              <a:rPr lang="en-US" altLang="zh-CN" dirty="0">
                <a:ea typeface="宋体" pitchFamily="2" charset="-122"/>
                <a:sym typeface="Symbol" pitchFamily="18" charset="2"/>
              </a:rPr>
              <a:t> per second</a:t>
            </a:r>
          </a:p>
          <a:p>
            <a:pPr>
              <a:lnSpc>
                <a:spcPct val="90000"/>
              </a:lnSpc>
            </a:pPr>
            <a:r>
              <a:rPr lang="en-US" altLang="zh-CN" dirty="0" smtClean="0">
                <a:solidFill>
                  <a:schemeClr val="bg1">
                    <a:lumMod val="65000"/>
                  </a:schemeClr>
                </a:solidFill>
                <a:ea typeface="宋体" pitchFamily="2" charset="-122"/>
                <a:sym typeface="Symbol" pitchFamily="18" charset="2"/>
              </a:rPr>
              <a:t>200 </a:t>
            </a:r>
            <a:r>
              <a:rPr lang="en-US" altLang="zh-CN" dirty="0">
                <a:solidFill>
                  <a:schemeClr val="bg1">
                    <a:lumMod val="65000"/>
                  </a:schemeClr>
                </a:solidFill>
                <a:ea typeface="宋体" pitchFamily="2" charset="-122"/>
                <a:sym typeface="Symbol" pitchFamily="18" charset="2"/>
              </a:rPr>
              <a:t>years  </a:t>
            </a:r>
            <a:r>
              <a:rPr lang="en-US" altLang="zh-CN" dirty="0" smtClean="0">
                <a:solidFill>
                  <a:schemeClr val="bg1">
                    <a:lumMod val="65000"/>
                  </a:schemeClr>
                </a:solidFill>
                <a:ea typeface="宋体" pitchFamily="2" charset="-122"/>
                <a:sym typeface="Symbol" pitchFamily="18" charset="2"/>
              </a:rPr>
              <a:t>2</a:t>
            </a:r>
            <a:r>
              <a:rPr lang="en-US" altLang="zh-CN" baseline="30000" dirty="0" smtClean="0">
                <a:solidFill>
                  <a:schemeClr val="bg1">
                    <a:lumMod val="65000"/>
                  </a:schemeClr>
                </a:solidFill>
                <a:ea typeface="宋体" pitchFamily="2" charset="-122"/>
                <a:sym typeface="Symbol" pitchFamily="18" charset="2"/>
              </a:rPr>
              <a:t>33</a:t>
            </a:r>
            <a:r>
              <a:rPr lang="en-US" altLang="zh-CN" dirty="0" smtClean="0">
                <a:solidFill>
                  <a:schemeClr val="bg1">
                    <a:lumMod val="65000"/>
                  </a:schemeClr>
                </a:solidFill>
                <a:ea typeface="宋体" pitchFamily="2" charset="-122"/>
                <a:sym typeface="Symbol" pitchFamily="18" charset="2"/>
              </a:rPr>
              <a:t> </a:t>
            </a:r>
            <a:r>
              <a:rPr lang="en-US" altLang="zh-CN" dirty="0">
                <a:solidFill>
                  <a:schemeClr val="bg1">
                    <a:lumMod val="65000"/>
                  </a:schemeClr>
                </a:solidFill>
                <a:ea typeface="宋体" pitchFamily="2" charset="-122"/>
                <a:sym typeface="Symbol" pitchFamily="18" charset="2"/>
              </a:rPr>
              <a:t>seconds</a:t>
            </a:r>
          </a:p>
          <a:p>
            <a:pPr>
              <a:lnSpc>
                <a:spcPct val="90000"/>
              </a:lnSpc>
            </a:pPr>
            <a:r>
              <a:rPr lang="en-US" altLang="zh-CN" dirty="0" smtClean="0">
                <a:ea typeface="宋体" pitchFamily="2" charset="-122"/>
                <a:sym typeface="Symbol" pitchFamily="18" charset="2"/>
              </a:rPr>
              <a:t>200 </a:t>
            </a:r>
            <a:r>
              <a:rPr lang="en-US" altLang="zh-CN" dirty="0">
                <a:ea typeface="宋体" pitchFamily="2" charset="-122"/>
                <a:sym typeface="Symbol" pitchFamily="18" charset="2"/>
              </a:rPr>
              <a:t>year’s calculations: </a:t>
            </a:r>
            <a:r>
              <a:rPr lang="en-US" altLang="zh-CN" dirty="0" smtClean="0">
                <a:solidFill>
                  <a:srgbClr val="7030A0"/>
                </a:solidFill>
                <a:ea typeface="宋体" pitchFamily="2" charset="-122"/>
                <a:sym typeface="Symbol" pitchFamily="18" charset="2"/>
              </a:rPr>
              <a:t>2</a:t>
            </a:r>
            <a:r>
              <a:rPr lang="en-US" altLang="zh-CN" baseline="30000" dirty="0" smtClean="0">
                <a:solidFill>
                  <a:srgbClr val="7030A0"/>
                </a:solidFill>
                <a:ea typeface="宋体" pitchFamily="2" charset="-122"/>
                <a:sym typeface="Symbol" pitchFamily="18" charset="2"/>
              </a:rPr>
              <a:t>57</a:t>
            </a:r>
            <a:r>
              <a:rPr lang="en-US" altLang="zh-CN" dirty="0" smtClean="0">
                <a:ea typeface="宋体" pitchFamily="2" charset="-122"/>
                <a:sym typeface="Symbol" pitchFamily="18" charset="2"/>
              </a:rPr>
              <a:t> </a:t>
            </a:r>
            <a:r>
              <a:rPr lang="en-US" altLang="zh-CN" dirty="0">
                <a:ea typeface="宋体" pitchFamily="2" charset="-122"/>
                <a:sym typeface="Symbol" pitchFamily="18" charset="2"/>
              </a:rPr>
              <a:t> </a:t>
            </a:r>
            <a:r>
              <a:rPr lang="en-US" altLang="zh-CN" dirty="0" smtClean="0">
                <a:solidFill>
                  <a:srgbClr val="FF0000"/>
                </a:solidFill>
                <a:ea typeface="宋体" pitchFamily="2" charset="-122"/>
                <a:sym typeface="Symbol" pitchFamily="18" charset="2"/>
              </a:rPr>
              <a:t>2</a:t>
            </a:r>
            <a:r>
              <a:rPr lang="en-US" altLang="zh-CN" baseline="30000" dirty="0" smtClean="0">
                <a:solidFill>
                  <a:srgbClr val="FF0000"/>
                </a:solidFill>
                <a:ea typeface="宋体" pitchFamily="2" charset="-122"/>
                <a:sym typeface="Symbol" pitchFamily="18" charset="2"/>
              </a:rPr>
              <a:t>33</a:t>
            </a:r>
            <a:r>
              <a:rPr lang="en-US" altLang="zh-CN" dirty="0" smtClean="0">
                <a:ea typeface="宋体" pitchFamily="2" charset="-122"/>
                <a:sym typeface="Symbol" pitchFamily="18" charset="2"/>
              </a:rPr>
              <a:t> </a:t>
            </a:r>
            <a:r>
              <a:rPr lang="en-US" altLang="zh-CN" dirty="0">
                <a:ea typeface="宋体" pitchFamily="2" charset="-122"/>
                <a:sym typeface="Symbol" pitchFamily="18" charset="2"/>
              </a:rPr>
              <a:t>= </a:t>
            </a:r>
            <a:r>
              <a:rPr lang="en-US" altLang="zh-CN" dirty="0" smtClean="0">
                <a:ea typeface="宋体" pitchFamily="2" charset="-122"/>
                <a:sym typeface="Symbol" pitchFamily="18" charset="2"/>
              </a:rPr>
              <a:t>2</a:t>
            </a:r>
            <a:r>
              <a:rPr lang="en-US" altLang="zh-CN" baseline="30000" dirty="0" smtClean="0">
                <a:ea typeface="宋体" pitchFamily="2" charset="-122"/>
                <a:sym typeface="Symbol" pitchFamily="18" charset="2"/>
              </a:rPr>
              <a:t>90</a:t>
            </a:r>
            <a:endParaRPr lang="en-US" dirty="0" smtClean="0"/>
          </a:p>
          <a:p>
            <a:endParaRPr lang="en-US" dirty="0" smtClean="0">
              <a:solidFill>
                <a:schemeClr val="bg1">
                  <a:lumMod val="65000"/>
                </a:schemeClr>
              </a:solidFill>
            </a:endParaRPr>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17</a:t>
            </a:fld>
            <a:endParaRPr lang="en-US"/>
          </a:p>
        </p:txBody>
      </p:sp>
    </p:spTree>
    <p:extLst>
      <p:ext uri="{BB962C8B-B14F-4D97-AF65-F5344CB8AC3E}">
        <p14:creationId xmlns:p14="http://schemas.microsoft.com/office/powerpoint/2010/main" val="329257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5"/>
          <p:cNvSpPr>
            <a:spLocks noGrp="1"/>
          </p:cNvSpPr>
          <p:nvPr>
            <p:ph type="title"/>
          </p:nvPr>
        </p:nvSpPr>
        <p:spPr/>
        <p:txBody>
          <a:bodyPr>
            <a:normAutofit fontScale="90000"/>
          </a:bodyPr>
          <a:lstStyle/>
          <a:p>
            <a:r>
              <a:rPr lang="en-US" dirty="0" smtClean="0"/>
              <a:t>What if </a:t>
            </a:r>
            <a:r>
              <a:rPr lang="en-US" dirty="0" smtClean="0">
                <a:solidFill>
                  <a:srgbClr val="FF0000"/>
                </a:solidFill>
              </a:rPr>
              <a:t>1 million </a:t>
            </a:r>
            <a:r>
              <a:rPr lang="en-US" dirty="0" smtClean="0"/>
              <a:t>Such Supercomputers?</a:t>
            </a:r>
          </a:p>
        </p:txBody>
      </p:sp>
      <p:sp>
        <p:nvSpPr>
          <p:cNvPr id="1762307" name="Rectangle 3"/>
          <p:cNvSpPr>
            <a:spLocks noGrp="1" noChangeArrowheads="1"/>
          </p:cNvSpPr>
          <p:nvPr>
            <p:ph idx="1"/>
          </p:nvPr>
        </p:nvSpPr>
        <p:spPr>
          <a:xfrm>
            <a:off x="685800" y="1981200"/>
            <a:ext cx="7772400" cy="4343400"/>
          </a:xfrm>
        </p:spPr>
        <p:txBody>
          <a:bodyPr/>
          <a:lstStyle/>
          <a:p>
            <a:pPr>
              <a:lnSpc>
                <a:spcPct val="90000"/>
              </a:lnSpc>
            </a:pPr>
            <a:r>
              <a:rPr lang="en-US" dirty="0" smtClean="0"/>
              <a:t>One supercomputer: 93.01 </a:t>
            </a:r>
            <a:r>
              <a:rPr lang="en-US" dirty="0">
                <a:sym typeface="Symbol" pitchFamily="18" charset="2"/>
              </a:rPr>
              <a:t></a:t>
            </a:r>
            <a:r>
              <a:rPr lang="en-US" dirty="0"/>
              <a:t> 10</a:t>
            </a:r>
            <a:r>
              <a:rPr lang="en-US" baseline="30000" dirty="0"/>
              <a:t>15</a:t>
            </a:r>
            <a:r>
              <a:rPr lang="en-US" dirty="0" smtClean="0"/>
              <a:t> </a:t>
            </a:r>
            <a:r>
              <a:rPr lang="en-US" dirty="0" smtClean="0">
                <a:sym typeface="Symbol" pitchFamily="18" charset="2"/>
              </a:rPr>
              <a:t> 10</a:t>
            </a:r>
            <a:r>
              <a:rPr lang="en-US" baseline="30000" dirty="0" smtClean="0">
                <a:sym typeface="Symbol" pitchFamily="18" charset="2"/>
              </a:rPr>
              <a:t>16.97</a:t>
            </a:r>
            <a:endParaRPr lang="en-US" dirty="0" smtClean="0">
              <a:sym typeface="Symbol" pitchFamily="18" charset="2"/>
            </a:endParaRPr>
          </a:p>
          <a:p>
            <a:pPr>
              <a:lnSpc>
                <a:spcPct val="90000"/>
              </a:lnSpc>
            </a:pPr>
            <a:r>
              <a:rPr lang="en-US" dirty="0" smtClean="0">
                <a:solidFill>
                  <a:srgbClr val="00CC00"/>
                </a:solidFill>
              </a:rPr>
              <a:t>1000000</a:t>
            </a:r>
            <a:r>
              <a:rPr lang="en-US" dirty="0" smtClean="0"/>
              <a:t> (10</a:t>
            </a:r>
            <a:r>
              <a:rPr lang="en-US" baseline="30000" dirty="0" smtClean="0"/>
              <a:t>6</a:t>
            </a:r>
            <a:r>
              <a:rPr lang="en-US" dirty="0" smtClean="0"/>
              <a:t>) such computers</a:t>
            </a:r>
          </a:p>
          <a:p>
            <a:pPr lvl="1">
              <a:lnSpc>
                <a:spcPct val="90000"/>
              </a:lnSpc>
              <a:buFont typeface="Wingdings" pitchFamily="2" charset="2"/>
              <a:buChar char="v"/>
            </a:pPr>
            <a:r>
              <a:rPr lang="en-US" dirty="0" smtClean="0"/>
              <a:t>10</a:t>
            </a:r>
            <a:r>
              <a:rPr lang="en-US" baseline="30000" dirty="0" smtClean="0"/>
              <a:t>22.97</a:t>
            </a:r>
            <a:r>
              <a:rPr lang="en-US" dirty="0" smtClean="0"/>
              <a:t> calculations per second</a:t>
            </a:r>
          </a:p>
          <a:p>
            <a:pPr marL="457200" lvl="1" indent="0">
              <a:lnSpc>
                <a:spcPct val="90000"/>
              </a:lnSpc>
              <a:buNone/>
            </a:pPr>
            <a:r>
              <a:rPr lang="en-US" dirty="0" smtClean="0">
                <a:sym typeface="Symbol"/>
              </a:rPr>
              <a:t> </a:t>
            </a:r>
            <a:r>
              <a:rPr lang="en-US" dirty="0" smtClean="0">
                <a:solidFill>
                  <a:srgbClr val="00CC00"/>
                </a:solidFill>
                <a:sym typeface="Symbol"/>
              </a:rPr>
              <a:t>2</a:t>
            </a:r>
            <a:r>
              <a:rPr lang="en-US" baseline="30000" dirty="0" smtClean="0">
                <a:solidFill>
                  <a:srgbClr val="00CC00"/>
                </a:solidFill>
                <a:sym typeface="Symbol"/>
              </a:rPr>
              <a:t>76.3</a:t>
            </a:r>
            <a:endParaRPr lang="en-US" baseline="30000" dirty="0" smtClean="0">
              <a:solidFill>
                <a:srgbClr val="00CC00"/>
              </a:solidFill>
            </a:endParaRPr>
          </a:p>
          <a:p>
            <a:pPr>
              <a:lnSpc>
                <a:spcPct val="90000"/>
              </a:lnSpc>
            </a:pPr>
            <a:r>
              <a:rPr lang="en-US" dirty="0" smtClean="0">
                <a:solidFill>
                  <a:schemeClr val="bg1">
                    <a:lumMod val="65000"/>
                  </a:schemeClr>
                </a:solidFill>
              </a:rPr>
              <a:t>200 years: </a:t>
            </a:r>
            <a:r>
              <a:rPr lang="en-US" dirty="0" smtClean="0">
                <a:solidFill>
                  <a:schemeClr val="bg1">
                    <a:lumMod val="65000"/>
                  </a:schemeClr>
                </a:solidFill>
                <a:cs typeface="Times New Roman" pitchFamily="18" charset="0"/>
                <a:sym typeface="Symbol" pitchFamily="18" charset="2"/>
              </a:rPr>
              <a:t>2</a:t>
            </a:r>
            <a:r>
              <a:rPr lang="en-US" baseline="30000" dirty="0" smtClean="0">
                <a:solidFill>
                  <a:schemeClr val="bg1">
                    <a:lumMod val="65000"/>
                  </a:schemeClr>
                </a:solidFill>
                <a:cs typeface="Times New Roman" pitchFamily="18" charset="0"/>
                <a:sym typeface="Symbol" pitchFamily="18" charset="2"/>
              </a:rPr>
              <a:t>33</a:t>
            </a:r>
            <a:r>
              <a:rPr lang="en-US" dirty="0" smtClean="0">
                <a:solidFill>
                  <a:schemeClr val="bg1">
                    <a:lumMod val="65000"/>
                  </a:schemeClr>
                </a:solidFill>
                <a:cs typeface="Times New Roman" pitchFamily="18" charset="0"/>
                <a:sym typeface="Symbol" pitchFamily="18" charset="2"/>
              </a:rPr>
              <a:t> seconds</a:t>
            </a:r>
          </a:p>
          <a:p>
            <a:pPr>
              <a:lnSpc>
                <a:spcPct val="90000"/>
              </a:lnSpc>
            </a:pPr>
            <a:r>
              <a:rPr lang="en-US" dirty="0" smtClean="0">
                <a:cs typeface="Times New Roman" pitchFamily="18" charset="0"/>
                <a:sym typeface="Symbol" pitchFamily="18" charset="2"/>
              </a:rPr>
              <a:t>200 years’ calculations = ?</a:t>
            </a:r>
          </a:p>
          <a:p>
            <a:pPr marL="457200" lvl="1" indent="0">
              <a:lnSpc>
                <a:spcPct val="90000"/>
              </a:lnSpc>
              <a:buNone/>
            </a:pPr>
            <a:r>
              <a:rPr lang="en-US" dirty="0" smtClean="0">
                <a:solidFill>
                  <a:srgbClr val="00CC00"/>
                </a:solidFill>
                <a:sym typeface="Symbol"/>
              </a:rPr>
              <a:t>2</a:t>
            </a:r>
            <a:r>
              <a:rPr lang="en-US" baseline="30000" dirty="0" smtClean="0">
                <a:solidFill>
                  <a:srgbClr val="00CC00"/>
                </a:solidFill>
                <a:sym typeface="Symbol"/>
              </a:rPr>
              <a:t>76.3 </a:t>
            </a:r>
            <a:r>
              <a:rPr lang="en-US" dirty="0" smtClean="0">
                <a:cs typeface="Times New Roman" pitchFamily="18" charset="0"/>
                <a:sym typeface="Symbol"/>
              </a:rPr>
              <a:t> </a:t>
            </a:r>
            <a:r>
              <a:rPr lang="en-US" dirty="0" smtClean="0">
                <a:solidFill>
                  <a:srgbClr val="FF0000"/>
                </a:solidFill>
                <a:cs typeface="Times New Roman" pitchFamily="18" charset="0"/>
                <a:sym typeface="Symbol" pitchFamily="18" charset="2"/>
              </a:rPr>
              <a:t>2</a:t>
            </a:r>
            <a:r>
              <a:rPr lang="en-US" baseline="30000" dirty="0" smtClean="0">
                <a:solidFill>
                  <a:srgbClr val="FF0000"/>
                </a:solidFill>
                <a:cs typeface="Times New Roman" pitchFamily="18" charset="0"/>
                <a:sym typeface="Symbol" pitchFamily="18" charset="2"/>
              </a:rPr>
              <a:t>33 </a:t>
            </a:r>
            <a:r>
              <a:rPr lang="en-US" dirty="0" smtClean="0">
                <a:cs typeface="Times New Roman" pitchFamily="18" charset="0"/>
                <a:sym typeface="Symbol" pitchFamily="18" charset="2"/>
              </a:rPr>
              <a:t> 2</a:t>
            </a:r>
            <a:r>
              <a:rPr lang="en-US" baseline="30000" dirty="0" smtClean="0">
                <a:solidFill>
                  <a:schemeClr val="accent2"/>
                </a:solidFill>
                <a:cs typeface="Times New Roman" pitchFamily="18" charset="0"/>
                <a:sym typeface="Symbol" pitchFamily="18" charset="2"/>
              </a:rPr>
              <a:t>110</a:t>
            </a:r>
          </a:p>
          <a:p>
            <a:pPr>
              <a:lnSpc>
                <a:spcPct val="90000"/>
              </a:lnSpc>
            </a:pPr>
            <a:endParaRPr lang="en-US" dirty="0" smtClean="0">
              <a:cs typeface="Times New Roman" pitchFamily="18" charset="0"/>
              <a:sym typeface="Symbol" pitchFamily="18" charset="2"/>
            </a:endParaRPr>
          </a:p>
        </p:txBody>
      </p:sp>
      <p:sp>
        <p:nvSpPr>
          <p:cNvPr id="4" name="Footer Placeholder 3"/>
          <p:cNvSpPr>
            <a:spLocks noGrp="1"/>
          </p:cNvSpPr>
          <p:nvPr>
            <p:ph type="ftr" sz="quarter" idx="4294967295"/>
          </p:nvPr>
        </p:nvSpPr>
        <p:spPr>
          <a:xfrm>
            <a:off x="0" y="6477000"/>
            <a:ext cx="2895600" cy="381000"/>
          </a:xfrm>
          <a:prstGeom prst="rect">
            <a:avLst/>
          </a:prstGeom>
        </p:spPr>
        <p:txBody>
          <a:bodyPr/>
          <a:lstStyle/>
          <a:p>
            <a:pPr>
              <a:defRPr/>
            </a:pPr>
            <a:r>
              <a:rPr lang="en-US" altLang="zh-CN" smtClean="0"/>
              <a:t>2016 Summer Camp</a:t>
            </a:r>
            <a:endParaRPr lang="en-US" altLang="zh-CN" dirty="0"/>
          </a:p>
        </p:txBody>
      </p:sp>
      <p:sp>
        <p:nvSpPr>
          <p:cNvPr id="34821" name="Slide Number Placeholder 4"/>
          <p:cNvSpPr>
            <a:spLocks noGrp="1"/>
          </p:cNvSpPr>
          <p:nvPr>
            <p:ph type="sldNum" sz="quarter" idx="11"/>
          </p:nvPr>
        </p:nvSpPr>
        <p:spPr>
          <a:xfrm>
            <a:off x="6248400" y="6492875"/>
            <a:ext cx="2895600" cy="365125"/>
          </a:xfrm>
          <a:noFill/>
        </p:spPr>
        <p:txBody>
          <a:bodyPr/>
          <a:lstStyle/>
          <a:p>
            <a:pPr algn="r"/>
            <a:fld id="{88CA3C3E-EB5F-4105-86E8-E16FAF490F00}" type="slidenum">
              <a:rPr lang="en-US"/>
              <a:pPr algn="r"/>
              <a:t>18</a:t>
            </a:fld>
            <a:endParaRPr lang="en-US" dirty="0"/>
          </a:p>
        </p:txBody>
      </p:sp>
    </p:spTree>
    <p:extLst>
      <p:ext uri="{BB962C8B-B14F-4D97-AF65-F5344CB8AC3E}">
        <p14:creationId xmlns:p14="http://schemas.microsoft.com/office/powerpoint/2010/main" val="12497586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62307">
                                            <p:txEl>
                                              <p:pRg st="0" end="0"/>
                                            </p:txEl>
                                          </p:spTgt>
                                        </p:tgtEl>
                                        <p:attrNameLst>
                                          <p:attrName>style.visibility</p:attrName>
                                        </p:attrNameLst>
                                      </p:cBhvr>
                                      <p:to>
                                        <p:strVal val="visible"/>
                                      </p:to>
                                    </p:set>
                                    <p:animEffect transition="in" filter="dissolve">
                                      <p:cBhvr>
                                        <p:cTn id="7" dur="500"/>
                                        <p:tgtEl>
                                          <p:spTgt spid="1762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62307">
                                            <p:txEl>
                                              <p:pRg st="1" end="1"/>
                                            </p:txEl>
                                          </p:spTgt>
                                        </p:tgtEl>
                                        <p:attrNameLst>
                                          <p:attrName>style.visibility</p:attrName>
                                        </p:attrNameLst>
                                      </p:cBhvr>
                                      <p:to>
                                        <p:strVal val="visible"/>
                                      </p:to>
                                    </p:set>
                                    <p:animEffect transition="in" filter="dissolve">
                                      <p:cBhvr>
                                        <p:cTn id="12" dur="500"/>
                                        <p:tgtEl>
                                          <p:spTgt spid="1762307">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762307">
                                            <p:txEl>
                                              <p:pRg st="2" end="2"/>
                                            </p:txEl>
                                          </p:spTgt>
                                        </p:tgtEl>
                                        <p:attrNameLst>
                                          <p:attrName>style.visibility</p:attrName>
                                        </p:attrNameLst>
                                      </p:cBhvr>
                                      <p:to>
                                        <p:strVal val="visible"/>
                                      </p:to>
                                    </p:set>
                                    <p:animEffect transition="in" filter="dissolve">
                                      <p:cBhvr>
                                        <p:cTn id="15" dur="500"/>
                                        <p:tgtEl>
                                          <p:spTgt spid="1762307">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762307">
                                            <p:txEl>
                                              <p:pRg st="3" end="3"/>
                                            </p:txEl>
                                          </p:spTgt>
                                        </p:tgtEl>
                                        <p:attrNameLst>
                                          <p:attrName>style.visibility</p:attrName>
                                        </p:attrNameLst>
                                      </p:cBhvr>
                                      <p:to>
                                        <p:strVal val="visible"/>
                                      </p:to>
                                    </p:set>
                                    <p:animEffect transition="in" filter="dissolve">
                                      <p:cBhvr>
                                        <p:cTn id="18" dur="500"/>
                                        <p:tgtEl>
                                          <p:spTgt spid="176230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762307">
                                            <p:txEl>
                                              <p:pRg st="4" end="4"/>
                                            </p:txEl>
                                          </p:spTgt>
                                        </p:tgtEl>
                                        <p:attrNameLst>
                                          <p:attrName>style.visibility</p:attrName>
                                        </p:attrNameLst>
                                      </p:cBhvr>
                                      <p:to>
                                        <p:strVal val="visible"/>
                                      </p:to>
                                    </p:set>
                                    <p:animEffect transition="in" filter="dissolve">
                                      <p:cBhvr>
                                        <p:cTn id="23" dur="500"/>
                                        <p:tgtEl>
                                          <p:spTgt spid="176230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762307">
                                            <p:txEl>
                                              <p:pRg st="5" end="5"/>
                                            </p:txEl>
                                          </p:spTgt>
                                        </p:tgtEl>
                                        <p:attrNameLst>
                                          <p:attrName>style.visibility</p:attrName>
                                        </p:attrNameLst>
                                      </p:cBhvr>
                                      <p:to>
                                        <p:strVal val="visible"/>
                                      </p:to>
                                    </p:set>
                                    <p:animEffect transition="in" filter="dissolve">
                                      <p:cBhvr>
                                        <p:cTn id="28" dur="500"/>
                                        <p:tgtEl>
                                          <p:spTgt spid="176230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762307">
                                            <p:txEl>
                                              <p:pRg st="6" end="6"/>
                                            </p:txEl>
                                          </p:spTgt>
                                        </p:tgtEl>
                                        <p:attrNameLst>
                                          <p:attrName>style.visibility</p:attrName>
                                        </p:attrNameLst>
                                      </p:cBhvr>
                                      <p:to>
                                        <p:strVal val="visible"/>
                                      </p:to>
                                    </p:set>
                                    <p:animEffect transition="in" filter="dissolve">
                                      <p:cBhvr>
                                        <p:cTn id="33" dur="500"/>
                                        <p:tgtEl>
                                          <p:spTgt spid="17623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5"/>
          <p:cNvSpPr>
            <a:spLocks noGrp="1"/>
          </p:cNvSpPr>
          <p:nvPr>
            <p:ph type="title"/>
          </p:nvPr>
        </p:nvSpPr>
        <p:spPr/>
        <p:txBody>
          <a:bodyPr>
            <a:normAutofit fontScale="90000"/>
          </a:bodyPr>
          <a:lstStyle/>
          <a:p>
            <a:r>
              <a:rPr lang="en-US" dirty="0" smtClean="0"/>
              <a:t>What if 1 </a:t>
            </a:r>
            <a:r>
              <a:rPr lang="en-US" dirty="0" smtClean="0">
                <a:solidFill>
                  <a:srgbClr val="FF0000"/>
                </a:solidFill>
              </a:rPr>
              <a:t>billion</a:t>
            </a:r>
            <a:r>
              <a:rPr lang="en-US" dirty="0" smtClean="0"/>
              <a:t> Such Supercomputers?</a:t>
            </a:r>
          </a:p>
        </p:txBody>
      </p:sp>
      <p:sp>
        <p:nvSpPr>
          <p:cNvPr id="1762307" name="Rectangle 3"/>
          <p:cNvSpPr>
            <a:spLocks noGrp="1" noChangeArrowheads="1"/>
          </p:cNvSpPr>
          <p:nvPr>
            <p:ph idx="1"/>
          </p:nvPr>
        </p:nvSpPr>
        <p:spPr>
          <a:xfrm>
            <a:off x="685800" y="1905000"/>
            <a:ext cx="7772400" cy="4191000"/>
          </a:xfrm>
        </p:spPr>
        <p:txBody>
          <a:bodyPr/>
          <a:lstStyle/>
          <a:p>
            <a:pPr>
              <a:lnSpc>
                <a:spcPct val="90000"/>
              </a:lnSpc>
            </a:pPr>
            <a:r>
              <a:rPr lang="en-US" dirty="0" smtClean="0"/>
              <a:t>One supercomputer: 93.01 </a:t>
            </a:r>
            <a:r>
              <a:rPr lang="en-US" dirty="0">
                <a:sym typeface="Symbol" pitchFamily="18" charset="2"/>
              </a:rPr>
              <a:t></a:t>
            </a:r>
            <a:r>
              <a:rPr lang="en-US" dirty="0"/>
              <a:t> 10</a:t>
            </a:r>
            <a:r>
              <a:rPr lang="en-US" baseline="30000" dirty="0"/>
              <a:t>15</a:t>
            </a:r>
            <a:r>
              <a:rPr lang="en-US" dirty="0"/>
              <a:t> </a:t>
            </a:r>
            <a:r>
              <a:rPr lang="en-US" dirty="0">
                <a:sym typeface="Symbol" pitchFamily="18" charset="2"/>
              </a:rPr>
              <a:t> </a:t>
            </a:r>
            <a:r>
              <a:rPr lang="en-US" dirty="0" smtClean="0">
                <a:sym typeface="Symbol" pitchFamily="18" charset="2"/>
              </a:rPr>
              <a:t>10</a:t>
            </a:r>
            <a:r>
              <a:rPr lang="en-US" baseline="30000" dirty="0" smtClean="0">
                <a:sym typeface="Symbol" pitchFamily="18" charset="2"/>
              </a:rPr>
              <a:t>16.97</a:t>
            </a:r>
            <a:r>
              <a:rPr lang="en-US" altLang="zh-CN" dirty="0" smtClean="0">
                <a:ea typeface="宋体" pitchFamily="2" charset="-122"/>
                <a:sym typeface="Symbol" pitchFamily="18" charset="2"/>
              </a:rPr>
              <a:t> </a:t>
            </a:r>
            <a:r>
              <a:rPr lang="en-US" altLang="zh-CN" dirty="0">
                <a:ea typeface="宋体" pitchFamily="2" charset="-122"/>
                <a:sym typeface="Symbol" pitchFamily="18" charset="2"/>
              </a:rPr>
              <a:t> </a:t>
            </a:r>
            <a:r>
              <a:rPr lang="en-US" altLang="zh-CN" dirty="0" smtClean="0">
                <a:solidFill>
                  <a:srgbClr val="7030A0"/>
                </a:solidFill>
                <a:ea typeface="宋体" pitchFamily="2" charset="-122"/>
                <a:sym typeface="Symbol" pitchFamily="18" charset="2"/>
              </a:rPr>
              <a:t>2</a:t>
            </a:r>
            <a:r>
              <a:rPr lang="en-US" altLang="zh-CN" baseline="30000" dirty="0" smtClean="0">
                <a:solidFill>
                  <a:srgbClr val="7030A0"/>
                </a:solidFill>
                <a:ea typeface="宋体" pitchFamily="2" charset="-122"/>
                <a:sym typeface="Symbol" pitchFamily="18" charset="2"/>
              </a:rPr>
              <a:t>56.4</a:t>
            </a:r>
            <a:r>
              <a:rPr lang="en-US" dirty="0" smtClean="0">
                <a:sym typeface="Symbol" pitchFamily="18" charset="2"/>
              </a:rPr>
              <a:t> calculations per second</a:t>
            </a:r>
          </a:p>
          <a:p>
            <a:pPr>
              <a:lnSpc>
                <a:spcPct val="90000"/>
              </a:lnSpc>
            </a:pPr>
            <a:r>
              <a:rPr lang="en-US" dirty="0" smtClean="0">
                <a:solidFill>
                  <a:srgbClr val="FF0000"/>
                </a:solidFill>
              </a:rPr>
              <a:t>1000000000</a:t>
            </a:r>
            <a:r>
              <a:rPr lang="en-US" dirty="0" smtClean="0"/>
              <a:t> (10</a:t>
            </a:r>
            <a:r>
              <a:rPr lang="en-US" baseline="30000" dirty="0" smtClean="0"/>
              <a:t>9 </a:t>
            </a:r>
            <a:r>
              <a:rPr lang="en-US" dirty="0" smtClean="0">
                <a:sym typeface="Symbol"/>
              </a:rPr>
              <a:t> 2</a:t>
            </a:r>
            <a:r>
              <a:rPr lang="en-US" baseline="30000" dirty="0" smtClean="0">
                <a:sym typeface="Symbol"/>
              </a:rPr>
              <a:t>29.9</a:t>
            </a:r>
            <a:r>
              <a:rPr lang="en-US" dirty="0" smtClean="0"/>
              <a:t>) such computers</a:t>
            </a:r>
          </a:p>
          <a:p>
            <a:pPr lvl="1">
              <a:lnSpc>
                <a:spcPct val="90000"/>
              </a:lnSpc>
              <a:buNone/>
            </a:pPr>
            <a:r>
              <a:rPr lang="en-US" altLang="zh-CN" dirty="0" smtClean="0">
                <a:solidFill>
                  <a:srgbClr val="7030A0"/>
                </a:solidFill>
                <a:ea typeface="宋体" pitchFamily="2" charset="-122"/>
                <a:sym typeface="Symbol" pitchFamily="18" charset="2"/>
              </a:rPr>
              <a:t>2</a:t>
            </a:r>
            <a:r>
              <a:rPr lang="en-US" altLang="zh-CN" baseline="30000" dirty="0" smtClean="0">
                <a:solidFill>
                  <a:srgbClr val="7030A0"/>
                </a:solidFill>
                <a:ea typeface="宋体" pitchFamily="2" charset="-122"/>
                <a:sym typeface="Symbol" pitchFamily="18" charset="2"/>
              </a:rPr>
              <a:t>56.4</a:t>
            </a:r>
            <a:r>
              <a:rPr lang="en-US" dirty="0" smtClean="0">
                <a:sym typeface="Symbol"/>
              </a:rPr>
              <a:t>2</a:t>
            </a:r>
            <a:r>
              <a:rPr lang="en-US" baseline="30000" dirty="0" smtClean="0">
                <a:sym typeface="Symbol"/>
              </a:rPr>
              <a:t>29.9 </a:t>
            </a:r>
            <a:r>
              <a:rPr lang="en-US" dirty="0" smtClean="0">
                <a:sym typeface="Symbol"/>
              </a:rPr>
              <a:t> 2</a:t>
            </a:r>
            <a:r>
              <a:rPr lang="en-US" baseline="30000" dirty="0" smtClean="0"/>
              <a:t>86.3</a:t>
            </a:r>
            <a:r>
              <a:rPr lang="en-US" dirty="0" smtClean="0"/>
              <a:t> calculations per second</a:t>
            </a:r>
          </a:p>
          <a:p>
            <a:pPr>
              <a:lnSpc>
                <a:spcPct val="90000"/>
              </a:lnSpc>
            </a:pPr>
            <a:r>
              <a:rPr lang="en-US" dirty="0" smtClean="0">
                <a:solidFill>
                  <a:schemeClr val="bg1">
                    <a:lumMod val="65000"/>
                  </a:schemeClr>
                </a:solidFill>
              </a:rPr>
              <a:t>200 years: </a:t>
            </a:r>
            <a:r>
              <a:rPr lang="en-US" dirty="0" smtClean="0">
                <a:solidFill>
                  <a:schemeClr val="bg1">
                    <a:lumMod val="65000"/>
                  </a:schemeClr>
                </a:solidFill>
                <a:cs typeface="Times New Roman" pitchFamily="18" charset="0"/>
                <a:sym typeface="Symbol" pitchFamily="18" charset="2"/>
              </a:rPr>
              <a:t>2</a:t>
            </a:r>
            <a:r>
              <a:rPr lang="en-US" baseline="30000" dirty="0" smtClean="0">
                <a:solidFill>
                  <a:schemeClr val="bg1">
                    <a:lumMod val="65000"/>
                  </a:schemeClr>
                </a:solidFill>
                <a:cs typeface="Times New Roman" pitchFamily="18" charset="0"/>
                <a:sym typeface="Symbol" pitchFamily="18" charset="2"/>
              </a:rPr>
              <a:t>33</a:t>
            </a:r>
            <a:r>
              <a:rPr lang="en-US" dirty="0" smtClean="0">
                <a:solidFill>
                  <a:schemeClr val="bg1">
                    <a:lumMod val="65000"/>
                  </a:schemeClr>
                </a:solidFill>
                <a:cs typeface="Times New Roman" pitchFamily="18" charset="0"/>
                <a:sym typeface="Symbol" pitchFamily="18" charset="2"/>
              </a:rPr>
              <a:t> seconds</a:t>
            </a:r>
          </a:p>
          <a:p>
            <a:pPr>
              <a:lnSpc>
                <a:spcPct val="90000"/>
              </a:lnSpc>
            </a:pPr>
            <a:r>
              <a:rPr lang="en-US" dirty="0" smtClean="0">
                <a:cs typeface="Times New Roman" pitchFamily="18" charset="0"/>
                <a:sym typeface="Symbol" pitchFamily="18" charset="2"/>
              </a:rPr>
              <a:t>How many calculations in 200 years?</a:t>
            </a:r>
          </a:p>
          <a:p>
            <a:pPr lvl="1">
              <a:lnSpc>
                <a:spcPct val="90000"/>
              </a:lnSpc>
              <a:buNone/>
            </a:pPr>
            <a:r>
              <a:rPr lang="en-US" altLang="zh-CN" dirty="0" smtClean="0">
                <a:solidFill>
                  <a:srgbClr val="7030A0"/>
                </a:solidFill>
                <a:ea typeface="宋体" pitchFamily="2" charset="-122"/>
                <a:sym typeface="Symbol" pitchFamily="18" charset="2"/>
              </a:rPr>
              <a:t>2</a:t>
            </a:r>
            <a:r>
              <a:rPr lang="en-US" altLang="zh-CN" baseline="30000" dirty="0" smtClean="0">
                <a:solidFill>
                  <a:srgbClr val="7030A0"/>
                </a:solidFill>
                <a:ea typeface="宋体" pitchFamily="2" charset="-122"/>
                <a:sym typeface="Symbol" pitchFamily="18" charset="2"/>
              </a:rPr>
              <a:t>86.3</a:t>
            </a:r>
            <a:r>
              <a:rPr lang="en-US" dirty="0" smtClean="0">
                <a:sym typeface="Symbol"/>
              </a:rPr>
              <a:t>2</a:t>
            </a:r>
            <a:r>
              <a:rPr lang="en-US" baseline="30000" dirty="0" smtClean="0">
                <a:sym typeface="Symbol"/>
              </a:rPr>
              <a:t>33 </a:t>
            </a:r>
            <a:r>
              <a:rPr lang="en-US" dirty="0">
                <a:sym typeface="Symbol"/>
              </a:rPr>
              <a:t> </a:t>
            </a:r>
            <a:r>
              <a:rPr lang="en-US" dirty="0" smtClean="0">
                <a:cs typeface="Times New Roman" pitchFamily="18" charset="0"/>
                <a:sym typeface="Symbol" pitchFamily="18" charset="2"/>
              </a:rPr>
              <a:t>2</a:t>
            </a:r>
            <a:r>
              <a:rPr lang="en-US" baseline="30000" dirty="0" smtClean="0">
                <a:solidFill>
                  <a:schemeClr val="accent2"/>
                </a:solidFill>
                <a:cs typeface="Times New Roman" pitchFamily="18" charset="0"/>
                <a:sym typeface="Symbol" pitchFamily="18" charset="2"/>
              </a:rPr>
              <a:t>120</a:t>
            </a:r>
          </a:p>
          <a:p>
            <a:pPr>
              <a:lnSpc>
                <a:spcPct val="90000"/>
              </a:lnSpc>
            </a:pPr>
            <a:endParaRPr lang="en-US" dirty="0" smtClean="0">
              <a:cs typeface="Times New Roman" pitchFamily="18" charset="0"/>
              <a:sym typeface="Symbol" pitchFamily="18" charset="2"/>
            </a:endParaRPr>
          </a:p>
        </p:txBody>
      </p:sp>
      <p:sp>
        <p:nvSpPr>
          <p:cNvPr id="4" name="Footer Placeholder 3"/>
          <p:cNvSpPr>
            <a:spLocks noGrp="1"/>
          </p:cNvSpPr>
          <p:nvPr>
            <p:ph type="ftr" sz="quarter" idx="4294967295"/>
          </p:nvPr>
        </p:nvSpPr>
        <p:spPr>
          <a:xfrm>
            <a:off x="0" y="6477000"/>
            <a:ext cx="2895600" cy="381000"/>
          </a:xfrm>
          <a:prstGeom prst="rect">
            <a:avLst/>
          </a:prstGeom>
        </p:spPr>
        <p:txBody>
          <a:bodyPr/>
          <a:lstStyle/>
          <a:p>
            <a:pPr>
              <a:defRPr/>
            </a:pPr>
            <a:r>
              <a:rPr lang="en-US" altLang="zh-CN" smtClean="0"/>
              <a:t>2016 Summer Camp</a:t>
            </a:r>
            <a:endParaRPr lang="en-US" altLang="zh-CN" dirty="0"/>
          </a:p>
        </p:txBody>
      </p:sp>
      <p:sp>
        <p:nvSpPr>
          <p:cNvPr id="35845" name="Slide Number Placeholder 4"/>
          <p:cNvSpPr>
            <a:spLocks noGrp="1"/>
          </p:cNvSpPr>
          <p:nvPr>
            <p:ph type="sldNum" sz="quarter" idx="11"/>
          </p:nvPr>
        </p:nvSpPr>
        <p:spPr>
          <a:xfrm>
            <a:off x="6248400" y="6492875"/>
            <a:ext cx="2895600" cy="365125"/>
          </a:xfrm>
          <a:noFill/>
        </p:spPr>
        <p:txBody>
          <a:bodyPr/>
          <a:lstStyle/>
          <a:p>
            <a:pPr algn="r"/>
            <a:fld id="{D51C1C31-5A77-4628-B0C6-375F235E796C}" type="slidenum">
              <a:rPr lang="en-US"/>
              <a:pPr algn="r"/>
              <a:t>19</a:t>
            </a:fld>
            <a:endParaRPr lang="en-US" dirty="0"/>
          </a:p>
        </p:txBody>
      </p:sp>
      <p:sp>
        <p:nvSpPr>
          <p:cNvPr id="2" name="Rounded Rectangle 1"/>
          <p:cNvSpPr/>
          <p:nvPr/>
        </p:nvSpPr>
        <p:spPr bwMode="auto">
          <a:xfrm>
            <a:off x="3962400" y="5410200"/>
            <a:ext cx="1905000" cy="533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b="1" dirty="0" smtClean="0">
                <a:solidFill>
                  <a:srgbClr val="FF0000"/>
                </a:solidFill>
                <a:latin typeface="Arial" pitchFamily="34" charset="0"/>
                <a:cs typeface="Arial" pitchFamily="34" charset="0"/>
              </a:rPr>
              <a:t>Lessons?</a:t>
            </a:r>
            <a:endParaRPr kumimoji="0" lang="en-US" sz="2800" b="1" i="0" u="none" strike="noStrike" cap="none" normalizeH="0" baseline="0" dirty="0" smtClean="0">
              <a:ln>
                <a:noFill/>
              </a:ln>
              <a:solidFill>
                <a:srgbClr val="FF0000"/>
              </a:solidFill>
              <a:effectLst/>
              <a:latin typeface="Arial" pitchFamily="34" charset="0"/>
              <a:cs typeface="Arial" pitchFamily="34" charset="0"/>
            </a:endParaRPr>
          </a:p>
        </p:txBody>
      </p:sp>
      <p:sp>
        <p:nvSpPr>
          <p:cNvPr id="7" name="Rounded Rectangle 6"/>
          <p:cNvSpPr/>
          <p:nvPr/>
        </p:nvSpPr>
        <p:spPr bwMode="auto">
          <a:xfrm>
            <a:off x="3962400" y="6096000"/>
            <a:ext cx="4724400" cy="5334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b="1" dirty="0" smtClean="0">
                <a:solidFill>
                  <a:srgbClr val="00CC00"/>
                </a:solidFill>
                <a:latin typeface="Arial" pitchFamily="34" charset="0"/>
                <a:cs typeface="Arial" pitchFamily="34" charset="0"/>
              </a:rPr>
              <a:t>Computers have computing limits</a:t>
            </a:r>
            <a:endParaRPr kumimoji="0" lang="en-US" sz="2000" b="1" i="0" u="none" strike="noStrike" cap="none" normalizeH="0" baseline="0" dirty="0" smtClean="0">
              <a:ln>
                <a:noFill/>
              </a:ln>
              <a:solidFill>
                <a:srgbClr val="00CC00"/>
              </a:solidFill>
              <a:effectLst/>
              <a:latin typeface="Arial" pitchFamily="34" charset="0"/>
              <a:cs typeface="Arial" pitchFamily="34" charset="0"/>
            </a:endParaRPr>
          </a:p>
        </p:txBody>
      </p:sp>
    </p:spTree>
    <p:extLst>
      <p:ext uri="{BB962C8B-B14F-4D97-AF65-F5344CB8AC3E}">
        <p14:creationId xmlns:p14="http://schemas.microsoft.com/office/powerpoint/2010/main" val="2498252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62307">
                                            <p:txEl>
                                              <p:pRg st="0" end="0"/>
                                            </p:txEl>
                                          </p:spTgt>
                                        </p:tgtEl>
                                        <p:attrNameLst>
                                          <p:attrName>style.visibility</p:attrName>
                                        </p:attrNameLst>
                                      </p:cBhvr>
                                      <p:to>
                                        <p:strVal val="visible"/>
                                      </p:to>
                                    </p:set>
                                    <p:animEffect transition="in" filter="dissolve">
                                      <p:cBhvr>
                                        <p:cTn id="7" dur="500"/>
                                        <p:tgtEl>
                                          <p:spTgt spid="1762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62307">
                                            <p:txEl>
                                              <p:pRg st="1" end="1"/>
                                            </p:txEl>
                                          </p:spTgt>
                                        </p:tgtEl>
                                        <p:attrNameLst>
                                          <p:attrName>style.visibility</p:attrName>
                                        </p:attrNameLst>
                                      </p:cBhvr>
                                      <p:to>
                                        <p:strVal val="visible"/>
                                      </p:to>
                                    </p:set>
                                    <p:animEffect transition="in" filter="dissolve">
                                      <p:cBhvr>
                                        <p:cTn id="12" dur="500"/>
                                        <p:tgtEl>
                                          <p:spTgt spid="1762307">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762307">
                                            <p:txEl>
                                              <p:pRg st="2" end="2"/>
                                            </p:txEl>
                                          </p:spTgt>
                                        </p:tgtEl>
                                        <p:attrNameLst>
                                          <p:attrName>style.visibility</p:attrName>
                                        </p:attrNameLst>
                                      </p:cBhvr>
                                      <p:to>
                                        <p:strVal val="visible"/>
                                      </p:to>
                                    </p:set>
                                    <p:animEffect transition="in" filter="dissolve">
                                      <p:cBhvr>
                                        <p:cTn id="15" dur="500"/>
                                        <p:tgtEl>
                                          <p:spTgt spid="176230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762307">
                                            <p:txEl>
                                              <p:pRg st="3" end="3"/>
                                            </p:txEl>
                                          </p:spTgt>
                                        </p:tgtEl>
                                        <p:attrNameLst>
                                          <p:attrName>style.visibility</p:attrName>
                                        </p:attrNameLst>
                                      </p:cBhvr>
                                      <p:to>
                                        <p:strVal val="visible"/>
                                      </p:to>
                                    </p:set>
                                    <p:animEffect transition="in" filter="dissolve">
                                      <p:cBhvr>
                                        <p:cTn id="20" dur="500"/>
                                        <p:tgtEl>
                                          <p:spTgt spid="176230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762307">
                                            <p:txEl>
                                              <p:pRg st="4" end="4"/>
                                            </p:txEl>
                                          </p:spTgt>
                                        </p:tgtEl>
                                        <p:attrNameLst>
                                          <p:attrName>style.visibility</p:attrName>
                                        </p:attrNameLst>
                                      </p:cBhvr>
                                      <p:to>
                                        <p:strVal val="visible"/>
                                      </p:to>
                                    </p:set>
                                    <p:animEffect transition="in" filter="dissolve">
                                      <p:cBhvr>
                                        <p:cTn id="25" dur="500"/>
                                        <p:tgtEl>
                                          <p:spTgt spid="176230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762307">
                                            <p:txEl>
                                              <p:pRg st="5" end="5"/>
                                            </p:txEl>
                                          </p:spTgt>
                                        </p:tgtEl>
                                        <p:attrNameLst>
                                          <p:attrName>style.visibility</p:attrName>
                                        </p:attrNameLst>
                                      </p:cBhvr>
                                      <p:to>
                                        <p:strVal val="visible"/>
                                      </p:to>
                                    </p:set>
                                    <p:animEffect transition="in" filter="dissolve">
                                      <p:cBhvr>
                                        <p:cTn id="30" dur="500"/>
                                        <p:tgtEl>
                                          <p:spTgt spid="176230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dissolv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 unit about?</a:t>
            </a:r>
            <a:endParaRPr lang="en-US" dirty="0"/>
          </a:p>
        </p:txBody>
      </p:sp>
      <p:sp>
        <p:nvSpPr>
          <p:cNvPr id="9" name="Content Placeholder 8"/>
          <p:cNvSpPr>
            <a:spLocks noGrp="1"/>
          </p:cNvSpPr>
          <p:nvPr>
            <p:ph sz="half" idx="1"/>
          </p:nvPr>
        </p:nvSpPr>
        <p:spPr>
          <a:xfrm>
            <a:off x="685800" y="4419600"/>
            <a:ext cx="3810000" cy="1676400"/>
          </a:xfrm>
        </p:spPr>
        <p:txBody>
          <a:bodyPr/>
          <a:lstStyle/>
          <a:p>
            <a:r>
              <a:rPr lang="en-US" dirty="0" smtClean="0">
                <a:solidFill>
                  <a:srgbClr val="FF0000"/>
                </a:solidFill>
              </a:rPr>
              <a:t>Who is this guy?</a:t>
            </a:r>
          </a:p>
          <a:p>
            <a:r>
              <a:rPr lang="en-US" dirty="0" smtClean="0">
                <a:solidFill>
                  <a:srgbClr val="0000FF"/>
                </a:solidFill>
              </a:rPr>
              <a:t>Cypher</a:t>
            </a:r>
            <a:endParaRPr lang="en-US" dirty="0">
              <a:solidFill>
                <a:srgbClr val="0000FF"/>
              </a:solidFill>
            </a:endParaRPr>
          </a:p>
        </p:txBody>
      </p:sp>
      <p:sp>
        <p:nvSpPr>
          <p:cNvPr id="10" name="Content Placeholder 9"/>
          <p:cNvSpPr>
            <a:spLocks noGrp="1"/>
          </p:cNvSpPr>
          <p:nvPr>
            <p:ph sz="half" idx="2"/>
          </p:nvPr>
        </p:nvSpPr>
        <p:spPr>
          <a:xfrm>
            <a:off x="4648200" y="4419600"/>
            <a:ext cx="3810000" cy="1676400"/>
          </a:xfrm>
        </p:spPr>
        <p:txBody>
          <a:bodyPr/>
          <a:lstStyle/>
          <a:p>
            <a:endParaRPr lang="en-US" dirty="0" smtClean="0">
              <a:solidFill>
                <a:srgbClr val="0000FF"/>
              </a:solidFill>
            </a:endParaRPr>
          </a:p>
          <a:p>
            <a:r>
              <a:rPr lang="en-US" dirty="0" smtClean="0">
                <a:solidFill>
                  <a:srgbClr val="0000FF"/>
                </a:solidFill>
              </a:rPr>
              <a:t>C</a:t>
            </a:r>
            <a:r>
              <a:rPr lang="en-US" dirty="0" smtClean="0">
                <a:solidFill>
                  <a:srgbClr val="FF0000"/>
                </a:solidFill>
              </a:rPr>
              <a:t>i</a:t>
            </a:r>
            <a:r>
              <a:rPr lang="en-US" dirty="0" smtClean="0">
                <a:solidFill>
                  <a:srgbClr val="0000FF"/>
                </a:solidFill>
              </a:rPr>
              <a:t>pher</a:t>
            </a:r>
            <a:endParaRPr lang="en-US" dirty="0">
              <a:solidFill>
                <a:srgbClr val="0000FF"/>
              </a:solidFill>
            </a:endParaRPr>
          </a:p>
        </p:txBody>
      </p:sp>
      <p:sp>
        <p:nvSpPr>
          <p:cNvPr id="6" name="Slide Number Placeholder 5"/>
          <p:cNvSpPr>
            <a:spLocks noGrp="1"/>
          </p:cNvSpPr>
          <p:nvPr>
            <p:ph type="sldNum" sz="quarter" idx="11"/>
          </p:nvPr>
        </p:nvSpPr>
        <p:spPr/>
        <p:txBody>
          <a:bodyPr/>
          <a:lstStyle/>
          <a:p>
            <a:pPr>
              <a:defRPr/>
            </a:pPr>
            <a:fld id="{15392329-CC76-492B-8D58-2997604B1381}" type="slidenum">
              <a:rPr lang="zh-CN" altLang="en-US" smtClean="0"/>
              <a:pPr>
                <a:defRPr/>
              </a:pPr>
              <a:t>2</a:t>
            </a:fld>
            <a:endParaRPr lang="en-US" altLang="zh-CN"/>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981200"/>
            <a:ext cx="2783918" cy="177196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0" y="1981200"/>
            <a:ext cx="3048000" cy="1771650"/>
          </a:xfrm>
          <a:prstGeom prst="rect">
            <a:avLst/>
          </a:prstGeom>
        </p:spPr>
      </p:pic>
      <p:sp>
        <p:nvSpPr>
          <p:cNvPr id="3" name="Rounded Rectangle 2"/>
          <p:cNvSpPr/>
          <p:nvPr/>
        </p:nvSpPr>
        <p:spPr>
          <a:xfrm>
            <a:off x="4876800" y="6019800"/>
            <a:ext cx="3581400" cy="6096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chemeClr val="tx1"/>
                </a:solidFill>
              </a:rPr>
              <a:t>“</a:t>
            </a:r>
            <a:r>
              <a:rPr lang="en-US" sz="3200" dirty="0" smtClean="0">
                <a:solidFill>
                  <a:srgbClr val="00CC00"/>
                </a:solidFill>
              </a:rPr>
              <a:t>Ignorance is bliss</a:t>
            </a:r>
            <a:r>
              <a:rPr lang="en-US" sz="3200" dirty="0" smtClean="0">
                <a:solidFill>
                  <a:schemeClr val="tx1"/>
                </a:solidFill>
              </a:rPr>
              <a:t>”</a:t>
            </a:r>
          </a:p>
        </p:txBody>
      </p:sp>
      <p:sp>
        <p:nvSpPr>
          <p:cNvPr id="11" name="Rounded Rectangular Callout 10"/>
          <p:cNvSpPr/>
          <p:nvPr/>
        </p:nvSpPr>
        <p:spPr>
          <a:xfrm>
            <a:off x="5715000" y="4114800"/>
            <a:ext cx="2819400" cy="609600"/>
          </a:xfrm>
          <a:prstGeom prst="wedgeRoundRectCallout">
            <a:avLst>
              <a:gd name="adj1" fmla="val -39073"/>
              <a:gd name="adj2" fmla="val 133877"/>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rgbClr val="0000FF"/>
                </a:solidFill>
              </a:rPr>
              <a:t>Cryptography!</a:t>
            </a:r>
          </a:p>
        </p:txBody>
      </p:sp>
      <p:sp>
        <p:nvSpPr>
          <p:cNvPr id="4" name="Footer Placeholder 3"/>
          <p:cNvSpPr>
            <a:spLocks noGrp="1"/>
          </p:cNvSpPr>
          <p:nvPr>
            <p:ph type="ftr" sz="quarter" idx="11"/>
          </p:nvPr>
        </p:nvSpPr>
        <p:spPr/>
        <p:txBody>
          <a:bodyPr/>
          <a:lstStyle/>
          <a:p>
            <a:r>
              <a:rPr lang="en-US" smtClean="0"/>
              <a:t>2016 Summer Camp</a:t>
            </a:r>
            <a:endParaRPr lang="en-US"/>
          </a:p>
        </p:txBody>
      </p:sp>
    </p:spTree>
    <p:extLst>
      <p:ext uri="{BB962C8B-B14F-4D97-AF65-F5344CB8AC3E}">
        <p14:creationId xmlns:p14="http://schemas.microsoft.com/office/powerpoint/2010/main" val="344935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lstStyle/>
          <a:p>
            <a:r>
              <a:rPr lang="en-US" dirty="0">
                <a:sym typeface="Wingdings 2"/>
              </a:rPr>
              <a:t> </a:t>
            </a:r>
            <a:r>
              <a:rPr lang="en-US" dirty="0" smtClean="0"/>
              <a:t>Numbers (Intel CPU)</a:t>
            </a:r>
            <a:endParaRPr lang="en-US" dirty="0"/>
          </a:p>
        </p:txBody>
      </p:sp>
      <p:sp>
        <p:nvSpPr>
          <p:cNvPr id="3" name="Content Placeholder 2"/>
          <p:cNvSpPr>
            <a:spLocks noGrp="1"/>
          </p:cNvSpPr>
          <p:nvPr>
            <p:ph idx="1"/>
          </p:nvPr>
        </p:nvSpPr>
        <p:spPr>
          <a:xfrm>
            <a:off x="685800" y="1676400"/>
            <a:ext cx="7772400" cy="4419600"/>
          </a:xfrm>
        </p:spPr>
        <p:txBody>
          <a:bodyPr>
            <a:normAutofit/>
          </a:bodyPr>
          <a:lstStyle/>
          <a:p>
            <a:r>
              <a:rPr lang="en-US" dirty="0" smtClean="0"/>
              <a:t># of seconds in a day</a:t>
            </a:r>
            <a:r>
              <a:rPr lang="en-US" dirty="0" smtClean="0">
                <a:solidFill>
                  <a:srgbClr val="FF0000"/>
                </a:solidFill>
              </a:rPr>
              <a:t>?</a:t>
            </a:r>
            <a:endParaRPr lang="en-US" baseline="30000" dirty="0" smtClean="0">
              <a:solidFill>
                <a:srgbClr val="FF0000"/>
              </a:solidFill>
            </a:endParaRPr>
          </a:p>
          <a:p>
            <a:r>
              <a:rPr lang="en-US" dirty="0" smtClean="0"/>
              <a:t># of seconds in a year</a:t>
            </a:r>
            <a:r>
              <a:rPr lang="en-US" dirty="0" smtClean="0">
                <a:solidFill>
                  <a:srgbClr val="FF0000"/>
                </a:solidFill>
              </a:rPr>
              <a:t>?</a:t>
            </a:r>
            <a:endParaRPr lang="en-US" baseline="30000" dirty="0" smtClean="0">
              <a:solidFill>
                <a:srgbClr val="FF0000"/>
              </a:solidFill>
            </a:endParaRPr>
          </a:p>
          <a:p>
            <a:r>
              <a:rPr lang="en-US" dirty="0" smtClean="0"/>
              <a:t># of seconds in 200 years</a:t>
            </a:r>
            <a:r>
              <a:rPr lang="en-US" dirty="0" smtClean="0">
                <a:solidFill>
                  <a:srgbClr val="FF0000"/>
                </a:solidFill>
              </a:rPr>
              <a:t>?</a:t>
            </a:r>
          </a:p>
          <a:p>
            <a:r>
              <a:rPr lang="en-US" b="1" u="sng" dirty="0">
                <a:solidFill>
                  <a:srgbClr val="00CC00"/>
                </a:solidFill>
              </a:rPr>
              <a:t>Intel CPU</a:t>
            </a:r>
            <a:r>
              <a:rPr lang="en-US" dirty="0"/>
              <a:t> (3.45GHz) in </a:t>
            </a:r>
            <a:r>
              <a:rPr lang="en-US" dirty="0" smtClean="0"/>
              <a:t>200 </a:t>
            </a:r>
            <a:r>
              <a:rPr lang="en-US" dirty="0"/>
              <a:t>years</a:t>
            </a:r>
            <a:r>
              <a:rPr lang="en-US" dirty="0" smtClean="0"/>
              <a:t>?</a:t>
            </a:r>
            <a:endParaRPr lang="en-US" dirty="0" smtClean="0">
              <a:solidFill>
                <a:srgbClr val="FF0000"/>
              </a:solidFill>
            </a:endParaRPr>
          </a:p>
          <a:p>
            <a:r>
              <a:rPr lang="en-US" dirty="0" smtClean="0"/>
              <a:t>1 million Intel CPU (3.45GHz) in 200 years:</a:t>
            </a:r>
          </a:p>
          <a:p>
            <a:r>
              <a:rPr lang="en-US" dirty="0" smtClean="0"/>
              <a:t>1 billion </a:t>
            </a:r>
            <a:r>
              <a:rPr lang="en-US" dirty="0"/>
              <a:t>Intel CPU (3.45GHz) </a:t>
            </a:r>
            <a:r>
              <a:rPr lang="en-US" dirty="0" smtClean="0"/>
              <a:t>in 200 years:</a:t>
            </a:r>
            <a:endParaRPr lang="en-US" dirty="0"/>
          </a:p>
        </p:txBody>
      </p:sp>
      <p:sp>
        <p:nvSpPr>
          <p:cNvPr id="4" name="Footer Placeholder 3"/>
          <p:cNvSpPr>
            <a:spLocks noGrp="1"/>
          </p:cNvSpPr>
          <p:nvPr>
            <p:ph type="ftr" sz="quarter" idx="4294967295"/>
          </p:nvPr>
        </p:nvSpPr>
        <p:spPr>
          <a:xfrm>
            <a:off x="0" y="6477000"/>
            <a:ext cx="2895600" cy="381000"/>
          </a:xfrm>
          <a:prstGeom prst="rect">
            <a:avLst/>
          </a:prstGeom>
        </p:spPr>
        <p:txBody>
          <a:bodyPr/>
          <a:lstStyle/>
          <a:p>
            <a:pPr algn="l">
              <a:defRPr/>
            </a:pPr>
            <a:r>
              <a:rPr lang="en-US" altLang="zh-CN" smtClean="0"/>
              <a:t>2016 Summer Camp</a:t>
            </a:r>
            <a:endParaRPr lang="en-US" altLang="zh-CN" dirty="0"/>
          </a:p>
        </p:txBody>
      </p:sp>
      <p:sp>
        <p:nvSpPr>
          <p:cNvPr id="5" name="Slide Number Placeholder 4"/>
          <p:cNvSpPr>
            <a:spLocks noGrp="1"/>
          </p:cNvSpPr>
          <p:nvPr>
            <p:ph type="sldNum" sz="quarter" idx="11"/>
          </p:nvPr>
        </p:nvSpPr>
        <p:spPr>
          <a:xfrm>
            <a:off x="6275119" y="6492875"/>
            <a:ext cx="2895600" cy="365125"/>
          </a:xfrm>
        </p:spPr>
        <p:txBody>
          <a:bodyPr/>
          <a:lstStyle/>
          <a:p>
            <a:pPr algn="r">
              <a:defRPr/>
            </a:pPr>
            <a:fld id="{6695C0F9-E831-425A-A763-A4BD90A93C08}" type="slidenum">
              <a:rPr lang="en-US" smtClean="0"/>
              <a:pPr algn="r">
                <a:defRPr/>
              </a:pPr>
              <a:t>20</a:t>
            </a:fld>
            <a:endParaRPr lang="en-US" dirty="0"/>
          </a:p>
        </p:txBody>
      </p:sp>
      <p:sp>
        <p:nvSpPr>
          <p:cNvPr id="6" name="Rounded Rectangle 5"/>
          <p:cNvSpPr/>
          <p:nvPr/>
        </p:nvSpPr>
        <p:spPr bwMode="auto">
          <a:xfrm>
            <a:off x="8153400" y="1752600"/>
            <a:ext cx="6858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a:t>
            </a:r>
            <a:r>
              <a:rPr kumimoji="0" lang="en-US" sz="2400" b="0" i="0" u="none" strike="noStrike" cap="none" normalizeH="0" baseline="30000" dirty="0" smtClean="0">
                <a:ln>
                  <a:noFill/>
                </a:ln>
                <a:solidFill>
                  <a:schemeClr val="tx1"/>
                </a:solidFill>
                <a:effectLst/>
                <a:latin typeface="+mn-lt"/>
              </a:rPr>
              <a:t>17</a:t>
            </a:r>
          </a:p>
        </p:txBody>
      </p:sp>
      <p:sp>
        <p:nvSpPr>
          <p:cNvPr id="7" name="Rounded Rectangle 6"/>
          <p:cNvSpPr/>
          <p:nvPr/>
        </p:nvSpPr>
        <p:spPr bwMode="auto">
          <a:xfrm>
            <a:off x="8153400" y="2311400"/>
            <a:ext cx="6858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a:t>
            </a:r>
            <a:r>
              <a:rPr kumimoji="0" lang="en-US" sz="2400" b="0" i="0" u="none" strike="noStrike" cap="none" normalizeH="0" baseline="30000" dirty="0" smtClean="0">
                <a:ln>
                  <a:noFill/>
                </a:ln>
                <a:solidFill>
                  <a:schemeClr val="tx1"/>
                </a:solidFill>
                <a:effectLst/>
                <a:latin typeface="+mn-lt"/>
              </a:rPr>
              <a:t>25</a:t>
            </a:r>
          </a:p>
        </p:txBody>
      </p:sp>
      <p:sp>
        <p:nvSpPr>
          <p:cNvPr id="8" name="Rounded Rectangle 7"/>
          <p:cNvSpPr/>
          <p:nvPr/>
        </p:nvSpPr>
        <p:spPr bwMode="auto">
          <a:xfrm>
            <a:off x="8153400" y="2870200"/>
            <a:ext cx="6858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a:t>
            </a:r>
            <a:r>
              <a:rPr kumimoji="0" lang="en-US" sz="2400" b="0" i="0" u="none" strike="noStrike" cap="none" normalizeH="0" baseline="30000" dirty="0" smtClean="0">
                <a:ln>
                  <a:noFill/>
                </a:ln>
                <a:solidFill>
                  <a:schemeClr val="tx1"/>
                </a:solidFill>
                <a:effectLst/>
                <a:latin typeface="+mn-lt"/>
              </a:rPr>
              <a:t>33</a:t>
            </a:r>
          </a:p>
        </p:txBody>
      </p:sp>
      <p:sp>
        <p:nvSpPr>
          <p:cNvPr id="9" name="Rounded Rectangle 8"/>
          <p:cNvSpPr/>
          <p:nvPr/>
        </p:nvSpPr>
        <p:spPr bwMode="auto">
          <a:xfrm>
            <a:off x="8153400" y="4038600"/>
            <a:ext cx="6858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a:t>
            </a:r>
            <a:r>
              <a:rPr kumimoji="0" lang="en-US" sz="2400" b="0" i="0" u="none" strike="noStrike" cap="none" normalizeH="0" baseline="30000" dirty="0" smtClean="0">
                <a:ln>
                  <a:noFill/>
                </a:ln>
                <a:solidFill>
                  <a:schemeClr val="tx1"/>
                </a:solidFill>
                <a:effectLst/>
                <a:latin typeface="+mn-lt"/>
              </a:rPr>
              <a:t>85</a:t>
            </a:r>
          </a:p>
        </p:txBody>
      </p:sp>
      <p:sp>
        <p:nvSpPr>
          <p:cNvPr id="10" name="Rounded Rectangle 9"/>
          <p:cNvSpPr/>
          <p:nvPr/>
        </p:nvSpPr>
        <p:spPr bwMode="auto">
          <a:xfrm>
            <a:off x="8229600" y="4800600"/>
            <a:ext cx="8382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a:t>
            </a:r>
            <a:r>
              <a:rPr kumimoji="0" lang="en-US" sz="2400" b="0" i="0" u="none" strike="noStrike" cap="none" normalizeH="0" baseline="30000" dirty="0" smtClean="0">
                <a:ln>
                  <a:noFill/>
                </a:ln>
                <a:solidFill>
                  <a:schemeClr val="tx1"/>
                </a:solidFill>
                <a:effectLst/>
                <a:latin typeface="+mn-lt"/>
              </a:rPr>
              <a:t>95</a:t>
            </a:r>
          </a:p>
        </p:txBody>
      </p:sp>
      <p:sp>
        <p:nvSpPr>
          <p:cNvPr id="12" name="Rounded Rectangle 11"/>
          <p:cNvSpPr/>
          <p:nvPr/>
        </p:nvSpPr>
        <p:spPr bwMode="auto">
          <a:xfrm>
            <a:off x="8153400" y="3429000"/>
            <a:ext cx="6858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a:t>
            </a:r>
            <a:r>
              <a:rPr kumimoji="0" lang="en-US" sz="2400" b="0" i="0" u="none" strike="noStrike" cap="none" normalizeH="0" baseline="30000" dirty="0" smtClean="0">
                <a:ln>
                  <a:noFill/>
                </a:ln>
                <a:solidFill>
                  <a:schemeClr val="tx1"/>
                </a:solidFill>
                <a:effectLst/>
                <a:latin typeface="+mn-lt"/>
              </a:rPr>
              <a:t>65</a:t>
            </a:r>
          </a:p>
        </p:txBody>
      </p:sp>
    </p:spTree>
    <p:extLst>
      <p:ext uri="{BB962C8B-B14F-4D97-AF65-F5344CB8AC3E}">
        <p14:creationId xmlns:p14="http://schemas.microsoft.com/office/powerpoint/2010/main" val="292901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914400"/>
          </a:xfrm>
        </p:spPr>
        <p:txBody>
          <a:bodyPr>
            <a:normAutofit fontScale="90000"/>
          </a:bodyPr>
          <a:lstStyle/>
          <a:p>
            <a:r>
              <a:rPr lang="en-US" dirty="0" smtClean="0">
                <a:sym typeface="Wingdings 2"/>
              </a:rPr>
              <a:t> </a:t>
            </a:r>
            <a:r>
              <a:rPr lang="en-US" dirty="0" smtClean="0"/>
              <a:t>Numbers (The Fastest Computer)</a:t>
            </a:r>
            <a:endParaRPr lang="en-US" dirty="0"/>
          </a:p>
        </p:txBody>
      </p:sp>
      <p:sp>
        <p:nvSpPr>
          <p:cNvPr id="3" name="Content Placeholder 2"/>
          <p:cNvSpPr>
            <a:spLocks noGrp="1"/>
          </p:cNvSpPr>
          <p:nvPr>
            <p:ph idx="1"/>
          </p:nvPr>
        </p:nvSpPr>
        <p:spPr>
          <a:xfrm>
            <a:off x="685800" y="1676400"/>
            <a:ext cx="7772400" cy="4419600"/>
          </a:xfrm>
        </p:spPr>
        <p:txBody>
          <a:bodyPr/>
          <a:lstStyle/>
          <a:p>
            <a:r>
              <a:rPr lang="en-US" dirty="0" smtClean="0"/>
              <a:t># of seconds in a </a:t>
            </a:r>
            <a:r>
              <a:rPr lang="en-US" dirty="0" smtClean="0">
                <a:solidFill>
                  <a:srgbClr val="00CC00"/>
                </a:solidFill>
              </a:rPr>
              <a:t>day</a:t>
            </a:r>
            <a:r>
              <a:rPr lang="en-US" dirty="0" smtClean="0">
                <a:solidFill>
                  <a:srgbClr val="FF0000"/>
                </a:solidFill>
              </a:rPr>
              <a:t>?</a:t>
            </a:r>
            <a:endParaRPr lang="en-US" baseline="30000" dirty="0" smtClean="0">
              <a:solidFill>
                <a:srgbClr val="FF0000"/>
              </a:solidFill>
            </a:endParaRPr>
          </a:p>
          <a:p>
            <a:r>
              <a:rPr lang="en-US" dirty="0" smtClean="0"/>
              <a:t># of seconds in a </a:t>
            </a:r>
            <a:r>
              <a:rPr lang="en-US" dirty="0" smtClean="0">
                <a:solidFill>
                  <a:srgbClr val="00CC00"/>
                </a:solidFill>
              </a:rPr>
              <a:t>year</a:t>
            </a:r>
            <a:r>
              <a:rPr lang="en-US" dirty="0" smtClean="0">
                <a:solidFill>
                  <a:srgbClr val="FF0000"/>
                </a:solidFill>
              </a:rPr>
              <a:t>?</a:t>
            </a:r>
            <a:endParaRPr lang="en-US" baseline="30000" dirty="0" smtClean="0">
              <a:solidFill>
                <a:srgbClr val="FF0000"/>
              </a:solidFill>
            </a:endParaRPr>
          </a:p>
          <a:p>
            <a:r>
              <a:rPr lang="en-US" dirty="0" smtClean="0"/>
              <a:t># of seconds in </a:t>
            </a:r>
            <a:r>
              <a:rPr lang="en-US" dirty="0" smtClean="0">
                <a:solidFill>
                  <a:srgbClr val="00CC00"/>
                </a:solidFill>
              </a:rPr>
              <a:t>200 years</a:t>
            </a:r>
            <a:r>
              <a:rPr lang="en-US" dirty="0" smtClean="0">
                <a:solidFill>
                  <a:srgbClr val="FF0000"/>
                </a:solidFill>
              </a:rPr>
              <a:t>?</a:t>
            </a:r>
          </a:p>
          <a:p>
            <a:r>
              <a:rPr lang="en-US" b="1" u="sng" dirty="0" smtClean="0"/>
              <a:t>The</a:t>
            </a:r>
            <a:r>
              <a:rPr lang="en-US" b="1" u="sng" dirty="0" smtClean="0">
                <a:solidFill>
                  <a:srgbClr val="7030A0"/>
                </a:solidFill>
              </a:rPr>
              <a:t> fastest computer</a:t>
            </a:r>
            <a:r>
              <a:rPr lang="en-US" dirty="0" smtClean="0"/>
              <a:t> in 200 years</a:t>
            </a:r>
            <a:r>
              <a:rPr lang="en-US" dirty="0" smtClean="0">
                <a:solidFill>
                  <a:srgbClr val="FF0000"/>
                </a:solidFill>
              </a:rPr>
              <a:t>?</a:t>
            </a:r>
          </a:p>
          <a:p>
            <a:r>
              <a:rPr lang="en-US" dirty="0" smtClean="0">
                <a:solidFill>
                  <a:srgbClr val="7030A0"/>
                </a:solidFill>
              </a:rPr>
              <a:t>1 million </a:t>
            </a:r>
            <a:r>
              <a:rPr lang="en-US" dirty="0" smtClean="0"/>
              <a:t>fastest computers in 200 years:</a:t>
            </a:r>
          </a:p>
          <a:p>
            <a:r>
              <a:rPr lang="en-US" dirty="0" smtClean="0">
                <a:solidFill>
                  <a:srgbClr val="7030A0"/>
                </a:solidFill>
              </a:rPr>
              <a:t>1 billion </a:t>
            </a:r>
            <a:r>
              <a:rPr lang="en-US" dirty="0" smtClean="0"/>
              <a:t>fastest computers in 200 years:</a:t>
            </a:r>
            <a:endParaRPr lang="en-US" dirty="0"/>
          </a:p>
        </p:txBody>
      </p:sp>
      <p:sp>
        <p:nvSpPr>
          <p:cNvPr id="4" name="Footer Placeholder 3"/>
          <p:cNvSpPr>
            <a:spLocks noGrp="1"/>
          </p:cNvSpPr>
          <p:nvPr>
            <p:ph type="ftr" sz="quarter" idx="4294967295"/>
          </p:nvPr>
        </p:nvSpPr>
        <p:spPr>
          <a:xfrm>
            <a:off x="0" y="6477000"/>
            <a:ext cx="2133600" cy="381000"/>
          </a:xfrm>
          <a:prstGeom prst="rect">
            <a:avLst/>
          </a:prstGeom>
        </p:spPr>
        <p:txBody>
          <a:bodyPr/>
          <a:lstStyle/>
          <a:p>
            <a:pPr>
              <a:defRPr/>
            </a:pPr>
            <a:r>
              <a:rPr lang="en-US" altLang="zh-CN" sz="1200" smtClean="0">
                <a:solidFill>
                  <a:schemeClr val="bg1">
                    <a:lumMod val="65000"/>
                  </a:schemeClr>
                </a:solidFill>
              </a:rPr>
              <a:t>2016 Summer Camp</a:t>
            </a:r>
            <a:endParaRPr lang="en-US" altLang="zh-CN" sz="1200" dirty="0">
              <a:solidFill>
                <a:schemeClr val="bg1">
                  <a:lumMod val="65000"/>
                </a:schemeClr>
              </a:solidFill>
            </a:endParaRPr>
          </a:p>
        </p:txBody>
      </p:sp>
      <p:sp>
        <p:nvSpPr>
          <p:cNvPr id="5" name="Slide Number Placeholder 4"/>
          <p:cNvSpPr>
            <a:spLocks noGrp="1"/>
          </p:cNvSpPr>
          <p:nvPr>
            <p:ph type="sldNum" sz="quarter" idx="11"/>
          </p:nvPr>
        </p:nvSpPr>
        <p:spPr>
          <a:xfrm>
            <a:off x="6248400" y="6492875"/>
            <a:ext cx="2895600" cy="365125"/>
          </a:xfrm>
        </p:spPr>
        <p:txBody>
          <a:bodyPr/>
          <a:lstStyle/>
          <a:p>
            <a:pPr algn="r">
              <a:defRPr/>
            </a:pPr>
            <a:fld id="{6695C0F9-E831-425A-A763-A4BD90A93C08}" type="slidenum">
              <a:rPr lang="en-US" smtClean="0"/>
              <a:pPr algn="r">
                <a:defRPr/>
              </a:pPr>
              <a:t>21</a:t>
            </a:fld>
            <a:endParaRPr lang="en-US" dirty="0"/>
          </a:p>
        </p:txBody>
      </p:sp>
      <p:sp>
        <p:nvSpPr>
          <p:cNvPr id="6" name="Rounded Rectangle 5"/>
          <p:cNvSpPr/>
          <p:nvPr/>
        </p:nvSpPr>
        <p:spPr bwMode="auto">
          <a:xfrm>
            <a:off x="8153400" y="1752600"/>
            <a:ext cx="6858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a:t>
            </a:r>
            <a:r>
              <a:rPr kumimoji="0" lang="en-US" sz="2400" b="0" i="0" u="none" strike="noStrike" cap="none" normalizeH="0" baseline="30000" dirty="0" smtClean="0">
                <a:ln>
                  <a:noFill/>
                </a:ln>
                <a:solidFill>
                  <a:schemeClr val="tx1"/>
                </a:solidFill>
                <a:effectLst/>
                <a:latin typeface="+mn-lt"/>
              </a:rPr>
              <a:t>17</a:t>
            </a:r>
          </a:p>
        </p:txBody>
      </p:sp>
      <p:sp>
        <p:nvSpPr>
          <p:cNvPr id="7" name="Rounded Rectangle 6"/>
          <p:cNvSpPr/>
          <p:nvPr/>
        </p:nvSpPr>
        <p:spPr bwMode="auto">
          <a:xfrm>
            <a:off x="8153400" y="2311400"/>
            <a:ext cx="6858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a:t>
            </a:r>
            <a:r>
              <a:rPr kumimoji="0" lang="en-US" sz="2400" b="0" i="0" u="none" strike="noStrike" cap="none" normalizeH="0" baseline="30000" dirty="0" smtClean="0">
                <a:ln>
                  <a:noFill/>
                </a:ln>
                <a:solidFill>
                  <a:schemeClr val="tx1"/>
                </a:solidFill>
                <a:effectLst/>
                <a:latin typeface="+mn-lt"/>
              </a:rPr>
              <a:t>25</a:t>
            </a:r>
          </a:p>
        </p:txBody>
      </p:sp>
      <p:sp>
        <p:nvSpPr>
          <p:cNvPr id="8" name="Rounded Rectangle 7"/>
          <p:cNvSpPr/>
          <p:nvPr/>
        </p:nvSpPr>
        <p:spPr bwMode="auto">
          <a:xfrm>
            <a:off x="8153400" y="2870200"/>
            <a:ext cx="6858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a:t>
            </a:r>
            <a:r>
              <a:rPr kumimoji="0" lang="en-US" sz="2400" b="0" i="0" u="none" strike="noStrike" cap="none" normalizeH="0" baseline="30000" dirty="0" smtClean="0">
                <a:ln>
                  <a:noFill/>
                </a:ln>
                <a:solidFill>
                  <a:schemeClr val="tx1"/>
                </a:solidFill>
                <a:effectLst/>
                <a:latin typeface="+mn-lt"/>
              </a:rPr>
              <a:t>33</a:t>
            </a:r>
          </a:p>
        </p:txBody>
      </p:sp>
      <p:sp>
        <p:nvSpPr>
          <p:cNvPr id="9" name="Rounded Rectangle 8"/>
          <p:cNvSpPr/>
          <p:nvPr/>
        </p:nvSpPr>
        <p:spPr bwMode="auto">
          <a:xfrm>
            <a:off x="8153400" y="3429000"/>
            <a:ext cx="6858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a:t>
            </a:r>
            <a:r>
              <a:rPr kumimoji="0" lang="en-US" sz="2400" b="0" i="0" u="none" strike="noStrike" cap="none" normalizeH="0" baseline="30000" dirty="0" smtClean="0">
                <a:ln>
                  <a:noFill/>
                </a:ln>
                <a:solidFill>
                  <a:schemeClr val="tx1"/>
                </a:solidFill>
                <a:effectLst/>
                <a:latin typeface="+mn-lt"/>
              </a:rPr>
              <a:t>90</a:t>
            </a:r>
          </a:p>
        </p:txBody>
      </p:sp>
      <p:sp>
        <p:nvSpPr>
          <p:cNvPr id="10" name="Rounded Rectangle 9"/>
          <p:cNvSpPr/>
          <p:nvPr/>
        </p:nvSpPr>
        <p:spPr bwMode="auto">
          <a:xfrm>
            <a:off x="8229600" y="4191000"/>
            <a:ext cx="8382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a:t>
            </a:r>
            <a:r>
              <a:rPr kumimoji="0" lang="en-US" sz="2400" b="0" i="0" u="none" strike="noStrike" cap="none" normalizeH="0" baseline="30000" dirty="0" smtClean="0">
                <a:ln>
                  <a:noFill/>
                </a:ln>
                <a:solidFill>
                  <a:schemeClr val="tx1"/>
                </a:solidFill>
                <a:effectLst/>
                <a:latin typeface="+mn-lt"/>
              </a:rPr>
              <a:t>110</a:t>
            </a:r>
          </a:p>
        </p:txBody>
      </p:sp>
      <p:sp>
        <p:nvSpPr>
          <p:cNvPr id="11" name="Rounded Rectangle 10"/>
          <p:cNvSpPr/>
          <p:nvPr/>
        </p:nvSpPr>
        <p:spPr bwMode="auto">
          <a:xfrm>
            <a:off x="8229600" y="4724400"/>
            <a:ext cx="8382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a:t>
            </a:r>
            <a:r>
              <a:rPr kumimoji="0" lang="en-US" sz="2400" b="0" i="0" u="none" strike="noStrike" cap="none" normalizeH="0" baseline="30000" dirty="0" smtClean="0">
                <a:ln>
                  <a:noFill/>
                </a:ln>
                <a:solidFill>
                  <a:schemeClr val="tx1"/>
                </a:solidFill>
                <a:effectLst/>
                <a:latin typeface="+mn-lt"/>
              </a:rPr>
              <a:t>120</a:t>
            </a:r>
          </a:p>
        </p:txBody>
      </p:sp>
    </p:spTree>
    <p:extLst>
      <p:ext uri="{BB962C8B-B14F-4D97-AF65-F5344CB8AC3E}">
        <p14:creationId xmlns:p14="http://schemas.microsoft.com/office/powerpoint/2010/main" val="386367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r>
                  <a:rPr lang="en-US" dirty="0" smtClean="0"/>
                  <a:t>A 128-bit string 0110101010101…</a:t>
                </a:r>
              </a:p>
              <a:p>
                <a:pPr lvl="1"/>
                <a:r>
                  <a:rPr lang="en-US" dirty="0" smtClean="0"/>
                  <a:t>Randomly generated</a:t>
                </a:r>
              </a:p>
              <a:p>
                <a:r>
                  <a:rPr lang="en-US" b="1" dirty="0" smtClean="0">
                    <a:solidFill>
                      <a:srgbClr val="FF0000"/>
                    </a:solidFill>
                  </a:rPr>
                  <a:t>How many</a:t>
                </a:r>
                <a:r>
                  <a:rPr lang="en-US" dirty="0" smtClean="0"/>
                  <a:t> tries does it take to guess Alice’s secret correctly?</a:t>
                </a:r>
              </a:p>
              <a:p>
                <a:pPr lvl="1"/>
                <a:r>
                  <a:rPr lang="en-US" dirty="0" smtClean="0"/>
                  <a:t>On average?</a:t>
                </a:r>
                <a:endParaRPr lang="en-US" baseline="30000" dirty="0" smtClean="0"/>
              </a:p>
              <a:p>
                <a:r>
                  <a:rPr lang="en-US" b="1" dirty="0" smtClean="0">
                    <a:solidFill>
                      <a:srgbClr val="FF0000"/>
                    </a:solidFill>
                  </a:rPr>
                  <a:t>How long</a:t>
                </a:r>
                <a:r>
                  <a:rPr lang="en-US" dirty="0" smtClean="0"/>
                  <a:t> will it take for these tries?</a:t>
                </a:r>
              </a:p>
              <a:p>
                <a:pPr lvl="1"/>
                <a:r>
                  <a:rPr lang="en-US" dirty="0" smtClean="0"/>
                  <a:t>One billion </a:t>
                </a:r>
                <a:r>
                  <a:rPr lang="en-US" b="1" u="sng" dirty="0" smtClean="0">
                    <a:solidFill>
                      <a:srgbClr val="00CC00"/>
                    </a:solidFill>
                  </a:rPr>
                  <a:t>Intel </a:t>
                </a:r>
                <a:r>
                  <a:rPr lang="en-US" b="1" u="sng" dirty="0">
                    <a:solidFill>
                      <a:srgbClr val="00CC00"/>
                    </a:solidFill>
                  </a:rPr>
                  <a:t>CPU</a:t>
                </a:r>
                <a:r>
                  <a:rPr lang="en-US" dirty="0"/>
                  <a:t> (3.45GHz</a:t>
                </a:r>
                <a:r>
                  <a:rPr lang="en-US" dirty="0" smtClean="0"/>
                  <a:t>)?</a:t>
                </a:r>
              </a:p>
              <a:p>
                <a:pPr lvl="2"/>
                <a14:m>
                  <m:oMath xmlns:m="http://schemas.openxmlformats.org/officeDocument/2006/math">
                    <m:r>
                      <a:rPr lang="en-US" b="0" i="1" smtClean="0">
                        <a:latin typeface="Cambria Math"/>
                      </a:rPr>
                      <m:t>(</m:t>
                    </m:r>
                    <m:f>
                      <m:fPr>
                        <m:ctrlPr>
                          <a:rPr lang="en-US" b="0" i="1" smtClean="0">
                            <a:latin typeface="Cambria Math"/>
                          </a:rPr>
                        </m:ctrlPr>
                      </m:fPr>
                      <m:num>
                        <m:sSup>
                          <m:sSupPr>
                            <m:ctrlPr>
                              <a:rPr lang="en-US" i="1" smtClean="0">
                                <a:latin typeface="Cambria Math"/>
                              </a:rPr>
                            </m:ctrlPr>
                          </m:sSupPr>
                          <m:e>
                            <m:r>
                              <a:rPr lang="en-US" b="0" i="1" smtClean="0">
                                <a:latin typeface="Cambria Math"/>
                              </a:rPr>
                              <m:t>2</m:t>
                            </m:r>
                          </m:e>
                          <m:sup>
                            <m:r>
                              <a:rPr lang="en-US" b="0" i="1" smtClean="0">
                                <a:latin typeface="Cambria Math"/>
                              </a:rPr>
                              <m:t>127</m:t>
                            </m:r>
                          </m:sup>
                        </m:sSup>
                      </m:num>
                      <m:den>
                        <m:sSup>
                          <m:sSupPr>
                            <m:ctrlPr>
                              <a:rPr lang="en-US" b="0" i="1" smtClean="0">
                                <a:latin typeface="Cambria Math"/>
                              </a:rPr>
                            </m:ctrlPr>
                          </m:sSupPr>
                          <m:e>
                            <m:r>
                              <a:rPr lang="en-US" b="0" i="1" smtClean="0">
                                <a:latin typeface="Cambria Math"/>
                              </a:rPr>
                              <m:t>2</m:t>
                            </m:r>
                          </m:e>
                          <m:sup>
                            <m:r>
                              <a:rPr lang="en-US" b="0" i="1" smtClean="0">
                                <a:latin typeface="Cambria Math"/>
                              </a:rPr>
                              <m:t>95</m:t>
                            </m:r>
                          </m:sup>
                        </m:sSup>
                      </m:den>
                    </m:f>
                    <m:r>
                      <a:rPr lang="en-US" b="0" i="1" smtClean="0">
                        <a:latin typeface="Cambria Math"/>
                        <a:ea typeface="Cambria Math"/>
                      </a:rPr>
                      <m:t>×200)</m:t>
                    </m:r>
                  </m:oMath>
                </a14:m>
                <a:r>
                  <a:rPr lang="en-US" dirty="0" smtClean="0"/>
                  <a:t> years</a:t>
                </a:r>
              </a:p>
              <a:p>
                <a:pPr lvl="1"/>
                <a:r>
                  <a:rPr lang="en-US" dirty="0" smtClean="0">
                    <a:solidFill>
                      <a:srgbClr val="7030A0"/>
                    </a:solidFill>
                  </a:rPr>
                  <a:t>One billion </a:t>
                </a:r>
                <a:r>
                  <a:rPr lang="en-US" dirty="0"/>
                  <a:t>fastest </a:t>
                </a:r>
                <a:r>
                  <a:rPr lang="en-US" dirty="0" smtClean="0"/>
                  <a:t>computers?</a:t>
                </a:r>
                <a:endParaRPr lang="en-US" dirty="0"/>
              </a:p>
              <a:p>
                <a:pPr lvl="2"/>
                <a14:m>
                  <m:oMath xmlns:m="http://schemas.openxmlformats.org/officeDocument/2006/math">
                    <m:r>
                      <a:rPr lang="en-US" b="0" i="1" smtClean="0">
                        <a:latin typeface="Cambria Math"/>
                      </a:rPr>
                      <m:t>(</m:t>
                    </m:r>
                    <m:f>
                      <m:fPr>
                        <m:ctrlPr>
                          <a:rPr lang="en-US" i="1">
                            <a:latin typeface="Cambria Math"/>
                          </a:rPr>
                        </m:ctrlPr>
                      </m:fPr>
                      <m:num>
                        <m:sSup>
                          <m:sSupPr>
                            <m:ctrlPr>
                              <a:rPr lang="en-US" i="1">
                                <a:latin typeface="Cambria Math"/>
                              </a:rPr>
                            </m:ctrlPr>
                          </m:sSupPr>
                          <m:e>
                            <m:r>
                              <a:rPr lang="en-US" i="1">
                                <a:latin typeface="Cambria Math"/>
                              </a:rPr>
                              <m:t>2</m:t>
                            </m:r>
                          </m:e>
                          <m:sup>
                            <m:r>
                              <a:rPr lang="en-US" i="1">
                                <a:latin typeface="Cambria Math"/>
                              </a:rPr>
                              <m:t>127</m:t>
                            </m:r>
                          </m:sup>
                        </m:sSup>
                      </m:num>
                      <m:den>
                        <m:sSup>
                          <m:sSupPr>
                            <m:ctrlPr>
                              <a:rPr lang="en-US" i="1">
                                <a:latin typeface="Cambria Math"/>
                              </a:rPr>
                            </m:ctrlPr>
                          </m:sSupPr>
                          <m:e>
                            <m:r>
                              <a:rPr lang="en-US" i="1">
                                <a:latin typeface="Cambria Math"/>
                              </a:rPr>
                              <m:t>2</m:t>
                            </m:r>
                          </m:e>
                          <m:sup>
                            <m:r>
                              <a:rPr lang="en-US" b="0" i="1" smtClean="0">
                                <a:latin typeface="Cambria Math"/>
                              </a:rPr>
                              <m:t>120</m:t>
                            </m:r>
                          </m:sup>
                        </m:sSup>
                      </m:den>
                    </m:f>
                    <m:r>
                      <a:rPr lang="en-US" b="0" i="1" smtClean="0">
                        <a:latin typeface="Cambria Math"/>
                        <a:ea typeface="Cambria Math"/>
                      </a:rPr>
                      <m:t>×200)</m:t>
                    </m:r>
                  </m:oMath>
                </a14:m>
                <a:r>
                  <a:rPr lang="en-US" dirty="0"/>
                  <a:t> </a:t>
                </a:r>
                <a:r>
                  <a:rPr lang="en-US" dirty="0" smtClean="0"/>
                  <a:t>years</a:t>
                </a:r>
                <a:endParaRPr lang="en-US"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481" t="-3504"/>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22</a:t>
            </a:fld>
            <a:endParaRPr lang="en-US"/>
          </a:p>
        </p:txBody>
      </p:sp>
      <p:grpSp>
        <p:nvGrpSpPr>
          <p:cNvPr id="6" name="Group 5"/>
          <p:cNvGrpSpPr/>
          <p:nvPr/>
        </p:nvGrpSpPr>
        <p:grpSpPr>
          <a:xfrm>
            <a:off x="7105650" y="1571625"/>
            <a:ext cx="914400" cy="609600"/>
            <a:chOff x="1676400" y="2971800"/>
            <a:chExt cx="914400" cy="609600"/>
          </a:xfrm>
        </p:grpSpPr>
        <p:pic>
          <p:nvPicPr>
            <p:cNvPr id="7" name="Picture 15"/>
            <p:cNvPicPr>
              <a:picLocks noChangeAspect="1" noChangeArrowheads="1"/>
            </p:cNvPicPr>
            <p:nvPr/>
          </p:nvPicPr>
          <p:blipFill>
            <a:blip r:embed="rId4" cstate="print"/>
            <a:srcRect/>
            <a:stretch>
              <a:fillRect/>
            </a:stretch>
          </p:blipFill>
          <p:spPr bwMode="auto">
            <a:xfrm>
              <a:off x="1676400" y="2971800"/>
              <a:ext cx="781050" cy="581025"/>
            </a:xfrm>
            <a:prstGeom prst="rect">
              <a:avLst/>
            </a:prstGeom>
            <a:noFill/>
            <a:ln w="9525">
              <a:noFill/>
              <a:miter lim="800000"/>
              <a:headEnd/>
              <a:tailEnd/>
            </a:ln>
          </p:spPr>
        </p:pic>
        <p:sp>
          <p:nvSpPr>
            <p:cNvPr id="8" name="Rectangle 19"/>
            <p:cNvSpPr>
              <a:spLocks noChangeArrowheads="1"/>
            </p:cNvSpPr>
            <p:nvPr/>
          </p:nvSpPr>
          <p:spPr bwMode="auto">
            <a:xfrm>
              <a:off x="1676400" y="2971800"/>
              <a:ext cx="914400" cy="609600"/>
            </a:xfrm>
            <a:prstGeom prst="rect">
              <a:avLst/>
            </a:prstGeom>
            <a:noFill/>
            <a:ln w="28575">
              <a:solidFill>
                <a:schemeClr val="tx1"/>
              </a:solidFill>
              <a:miter lim="800000"/>
              <a:headEnd/>
              <a:tailEnd/>
            </a:ln>
          </p:spPr>
          <p:txBody>
            <a:bodyPr wrap="none" anchor="ctr"/>
            <a:lstStyle/>
            <a:p>
              <a:endParaRPr lang="en-US"/>
            </a:p>
          </p:txBody>
        </p:sp>
      </p:grpSp>
      <p:graphicFrame>
        <p:nvGraphicFramePr>
          <p:cNvPr id="10" name="Object 9"/>
          <p:cNvGraphicFramePr>
            <a:graphicFrameLocks noChangeAspect="1"/>
          </p:cNvGraphicFramePr>
          <p:nvPr>
            <p:extLst>
              <p:ext uri="{D42A27DB-BD31-4B8C-83A1-F6EECF244321}">
                <p14:modId xmlns:p14="http://schemas.microsoft.com/office/powerpoint/2010/main" val="1155922994"/>
              </p:ext>
            </p:extLst>
          </p:nvPr>
        </p:nvGraphicFramePr>
        <p:xfrm>
          <a:off x="228600" y="3276600"/>
          <a:ext cx="365125" cy="368300"/>
        </p:xfrm>
        <a:graphic>
          <a:graphicData uri="http://schemas.openxmlformats.org/presentationml/2006/ole">
            <mc:AlternateContent xmlns:mc="http://schemas.openxmlformats.org/markup-compatibility/2006">
              <mc:Choice xmlns:v="urn:schemas-microsoft-com:vml" Requires="v">
                <p:oleObj spid="_x0000_s17719" name="Image" r:id="rId5" imgW="1244006" imgH="1257143" progId="Photoshop.Image.7">
                  <p:embed/>
                </p:oleObj>
              </mc:Choice>
              <mc:Fallback>
                <p:oleObj name="Image" r:id="rId5" imgW="1244006" imgH="1257143" progId="Photoshop.Image.7">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276600"/>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608871316"/>
              </p:ext>
            </p:extLst>
          </p:nvPr>
        </p:nvGraphicFramePr>
        <p:xfrm>
          <a:off x="152400" y="1876425"/>
          <a:ext cx="440558" cy="702912"/>
        </p:xfrm>
        <a:graphic>
          <a:graphicData uri="http://schemas.openxmlformats.org/presentationml/2006/ole">
            <mc:AlternateContent xmlns:mc="http://schemas.openxmlformats.org/markup-compatibility/2006">
              <mc:Choice xmlns:v="urn:schemas-microsoft-com:vml" Requires="v">
                <p:oleObj spid="_x0000_s17720" name="VISIO" r:id="rId7" imgW="549706" imgH="879377" progId="Visio.Drawing.11">
                  <p:embed/>
                </p:oleObj>
              </mc:Choice>
              <mc:Fallback>
                <p:oleObj name="VISIO" r:id="rId7" imgW="549706" imgH="879377" progId="Visio.Drawing.11">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1876425"/>
                        <a:ext cx="440558" cy="702912"/>
                      </a:xfrm>
                      <a:prstGeom prst="rect">
                        <a:avLst/>
                      </a:prstGeom>
                      <a:noFill/>
                      <a:ln>
                        <a:noFill/>
                      </a:ln>
                    </p:spPr>
                  </p:pic>
                </p:oleObj>
              </mc:Fallback>
            </mc:AlternateContent>
          </a:graphicData>
        </a:graphic>
      </p:graphicFrame>
      <p:sp>
        <p:nvSpPr>
          <p:cNvPr id="12" name="Rounded Rectangle 11"/>
          <p:cNvSpPr/>
          <p:nvPr/>
        </p:nvSpPr>
        <p:spPr bwMode="auto">
          <a:xfrm>
            <a:off x="5943600" y="4572000"/>
            <a:ext cx="23622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800 billion years</a:t>
            </a:r>
            <a:endParaRPr kumimoji="0" lang="en-US" sz="2400" b="0" i="0" u="none" strike="noStrike" cap="none" normalizeH="0" baseline="30000" dirty="0" smtClean="0">
              <a:ln>
                <a:noFill/>
              </a:ln>
              <a:solidFill>
                <a:schemeClr val="tx1"/>
              </a:solidFill>
              <a:effectLst/>
              <a:latin typeface="+mn-lt"/>
            </a:endParaRPr>
          </a:p>
        </p:txBody>
      </p:sp>
      <p:sp>
        <p:nvSpPr>
          <p:cNvPr id="13" name="Rounded Rectangle 12"/>
          <p:cNvSpPr/>
          <p:nvPr/>
        </p:nvSpPr>
        <p:spPr bwMode="auto">
          <a:xfrm>
            <a:off x="5943600" y="5410200"/>
            <a:ext cx="2667000" cy="381000"/>
          </a:xfrm>
          <a:prstGeom prst="round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mn-lt"/>
              </a:rPr>
              <a:t>25600 years</a:t>
            </a:r>
            <a:endParaRPr kumimoji="0" lang="en-US" sz="2400" b="0" i="0" u="none" strike="noStrike" cap="none" normalizeH="0" baseline="30000" dirty="0" smtClean="0">
              <a:ln>
                <a:noFill/>
              </a:ln>
              <a:solidFill>
                <a:schemeClr val="tx1"/>
              </a:solidFill>
              <a:effectLst/>
              <a:latin typeface="+mn-lt"/>
            </a:endParaRPr>
          </a:p>
        </p:txBody>
      </p:sp>
      <p:sp>
        <p:nvSpPr>
          <p:cNvPr id="9" name="Rounded Rectangle 8"/>
          <p:cNvSpPr/>
          <p:nvPr/>
        </p:nvSpPr>
        <p:spPr>
          <a:xfrm>
            <a:off x="2590800" y="6019800"/>
            <a:ext cx="4686300" cy="6858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00FF"/>
                </a:solidFill>
              </a:rPr>
              <a:t>Encryption-wise, modern computers favor defenders</a:t>
            </a:r>
          </a:p>
        </p:txBody>
      </p:sp>
    </p:spTree>
    <p:extLst>
      <p:ext uri="{BB962C8B-B14F-4D97-AF65-F5344CB8AC3E}">
        <p14:creationId xmlns:p14="http://schemas.microsoft.com/office/powerpoint/2010/main" val="291034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21600000">
                                      <p:cBhvr>
                                        <p:cTn id="54" dur="2000" fill="hold"/>
                                        <p:tgtEl>
                                          <p:spTgt spid="6"/>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nodeType="clickEffect">
                                  <p:stCondLst>
                                    <p:cond delay="0"/>
                                  </p:stCondLst>
                                  <p:childTnLst>
                                    <p:animRot by="21600000">
                                      <p:cBhvr>
                                        <p:cTn id="62" dur="2000" fill="hold"/>
                                        <p:tgtEl>
                                          <p:spTgt spid="10"/>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5773" y="5160138"/>
            <a:ext cx="2362200" cy="110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335" y="4572000"/>
            <a:ext cx="5410200" cy="188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 y="150181"/>
            <a:ext cx="3352801" cy="235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0018" y="2895600"/>
            <a:ext cx="4339963"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8173" y="228600"/>
            <a:ext cx="2057400" cy="4017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Up Arrow 1"/>
          <p:cNvSpPr/>
          <p:nvPr/>
        </p:nvSpPr>
        <p:spPr>
          <a:xfrm>
            <a:off x="3043561" y="4017139"/>
            <a:ext cx="228600" cy="457200"/>
          </a:xfrm>
          <a:prstGeom prst="upArrow">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a:solidFill>
                <a:schemeClr val="tx1"/>
              </a:solidFill>
            </a:endParaRPr>
          </a:p>
        </p:txBody>
      </p:sp>
      <p:sp>
        <p:nvSpPr>
          <p:cNvPr id="3" name="Left Arrow 2"/>
          <p:cNvSpPr/>
          <p:nvPr/>
        </p:nvSpPr>
        <p:spPr>
          <a:xfrm>
            <a:off x="7924800" y="2133600"/>
            <a:ext cx="838200" cy="228600"/>
          </a:xfrm>
          <a:prstGeom prst="leftArrow">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a:solidFill>
                <a:schemeClr val="tx1"/>
              </a:solidFill>
            </a:endParaRPr>
          </a:p>
        </p:txBody>
      </p:sp>
      <p:sp>
        <p:nvSpPr>
          <p:cNvPr id="4" name="Down Arrow 3"/>
          <p:cNvSpPr/>
          <p:nvPr/>
        </p:nvSpPr>
        <p:spPr>
          <a:xfrm>
            <a:off x="1371600" y="4245739"/>
            <a:ext cx="381000" cy="914399"/>
          </a:xfrm>
          <a:prstGeom prst="downArrow">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a:solidFill>
                <a:schemeClr val="tx1"/>
              </a:solidFill>
            </a:endParaRPr>
          </a:p>
        </p:txBody>
      </p:sp>
    </p:spTree>
    <p:extLst>
      <p:ext uri="{BB962C8B-B14F-4D97-AF65-F5344CB8AC3E}">
        <p14:creationId xmlns:p14="http://schemas.microsoft.com/office/powerpoint/2010/main" val="299542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Map</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The data confidentiality problem</a:t>
            </a:r>
          </a:p>
          <a:p>
            <a:r>
              <a:rPr lang="en-US" dirty="0" smtClean="0"/>
              <a:t>Theory</a:t>
            </a:r>
          </a:p>
          <a:p>
            <a:pPr lvl="1"/>
            <a:r>
              <a:rPr lang="en-US" dirty="0" smtClean="0">
                <a:solidFill>
                  <a:schemeClr val="bg1">
                    <a:lumMod val="65000"/>
                  </a:schemeClr>
                </a:solidFill>
              </a:rPr>
              <a:t>Numbers</a:t>
            </a:r>
          </a:p>
          <a:p>
            <a:pPr lvl="1"/>
            <a:r>
              <a:rPr lang="en-US" dirty="0" smtClean="0"/>
              <a:t>Encryption</a:t>
            </a:r>
          </a:p>
          <a:p>
            <a:r>
              <a:rPr lang="en-US" dirty="0" smtClean="0">
                <a:solidFill>
                  <a:schemeClr val="bg1">
                    <a:lumMod val="65000"/>
                  </a:schemeClr>
                </a:solidFill>
              </a:rPr>
              <a:t>Beyond encryption</a:t>
            </a:r>
          </a:p>
          <a:p>
            <a:pPr lvl="1"/>
            <a:r>
              <a:rPr lang="en-US" dirty="0" smtClean="0">
                <a:solidFill>
                  <a:schemeClr val="bg1">
                    <a:lumMod val="65000"/>
                  </a:schemeClr>
                </a:solidFill>
              </a:rPr>
              <a:t>Digital signature</a:t>
            </a:r>
          </a:p>
          <a:p>
            <a:pPr lvl="1"/>
            <a:r>
              <a:rPr lang="en-US" dirty="0" smtClean="0">
                <a:solidFill>
                  <a:schemeClr val="bg1">
                    <a:lumMod val="65000"/>
                  </a:schemeClr>
                </a:solidFill>
              </a:rPr>
              <a:t>Cryptographic hashing</a:t>
            </a:r>
            <a:endParaRPr lang="en-US" dirty="0">
              <a:solidFill>
                <a:schemeClr val="bg1">
                  <a:lumMod val="65000"/>
                </a:schemeClr>
              </a:solidFill>
            </a:endParaRPr>
          </a:p>
          <a:p>
            <a:pPr lvl="1"/>
            <a:r>
              <a:rPr lang="en-US" dirty="0" smtClean="0">
                <a:solidFill>
                  <a:schemeClr val="bg1">
                    <a:lumMod val="65000"/>
                  </a:schemeClr>
                </a:solidFill>
              </a:rPr>
              <a:t>Digital certificates and PKI</a:t>
            </a:r>
          </a:p>
          <a:p>
            <a:r>
              <a:rPr lang="en-US" dirty="0" smtClean="0">
                <a:solidFill>
                  <a:schemeClr val="bg1">
                    <a:lumMod val="65000"/>
                  </a:schemeClr>
                </a:solidFill>
              </a:rPr>
              <a:t>Tie everything together: HTTPS</a:t>
            </a:r>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24</a:t>
            </a:fld>
            <a:endParaRPr lang="en-US"/>
          </a:p>
        </p:txBody>
      </p:sp>
      <p:sp>
        <p:nvSpPr>
          <p:cNvPr id="6" name="Rounded Rectangle 5"/>
          <p:cNvSpPr/>
          <p:nvPr/>
        </p:nvSpPr>
        <p:spPr>
          <a:xfrm>
            <a:off x="609600" y="2209800"/>
            <a:ext cx="7086600" cy="1447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66800" y="3124200"/>
            <a:ext cx="5181600" cy="457200"/>
          </a:xfrm>
          <a:prstGeom prst="roundRect">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59015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6"/>
          <p:cNvSpPr>
            <a:spLocks noGrp="1"/>
          </p:cNvSpPr>
          <p:nvPr>
            <p:ph type="ftr" sz="quarter" idx="10"/>
          </p:nvPr>
        </p:nvSpPr>
        <p:spPr>
          <a:noFill/>
        </p:spPr>
        <p:txBody>
          <a:bodyPr/>
          <a:lstStyle/>
          <a:p>
            <a:r>
              <a:rPr lang="en-US" altLang="zh-CN" smtClean="0"/>
              <a:t>2016 Summer Camp</a:t>
            </a:r>
            <a:endParaRPr lang="en-US" altLang="zh-CN" dirty="0" smtClean="0"/>
          </a:p>
        </p:txBody>
      </p:sp>
      <p:sp>
        <p:nvSpPr>
          <p:cNvPr id="57347" name="Slide Number Placeholder 7"/>
          <p:cNvSpPr>
            <a:spLocks noGrp="1"/>
          </p:cNvSpPr>
          <p:nvPr>
            <p:ph type="sldNum" sz="quarter" idx="11"/>
          </p:nvPr>
        </p:nvSpPr>
        <p:spPr>
          <a:noFill/>
        </p:spPr>
        <p:txBody>
          <a:bodyPr/>
          <a:lstStyle/>
          <a:p>
            <a:fld id="{1FA32D69-76CB-4706-B733-9AEF346D82FB}" type="slidenum">
              <a:rPr lang="zh-CN" altLang="en-US" smtClean="0"/>
              <a:pPr/>
              <a:t>25</a:t>
            </a:fld>
            <a:endParaRPr lang="en-US" altLang="zh-CN" smtClean="0"/>
          </a:p>
        </p:txBody>
      </p:sp>
      <p:sp>
        <p:nvSpPr>
          <p:cNvPr id="57350" name="Rectangle 4"/>
          <p:cNvSpPr>
            <a:spLocks noGrp="1" noChangeArrowheads="1"/>
          </p:cNvSpPr>
          <p:nvPr>
            <p:ph type="title" sz="quarter"/>
          </p:nvPr>
        </p:nvSpPr>
        <p:spPr>
          <a:xfrm>
            <a:off x="685800" y="347663"/>
            <a:ext cx="7772400" cy="685800"/>
          </a:xfrm>
        </p:spPr>
        <p:txBody>
          <a:bodyPr>
            <a:normAutofit fontScale="90000"/>
          </a:bodyPr>
          <a:lstStyle/>
          <a:p>
            <a:r>
              <a:rPr lang="en-US" altLang="zh-CN" dirty="0" smtClean="0">
                <a:solidFill>
                  <a:srgbClr val="0000FF"/>
                </a:solidFill>
                <a:ea typeface="宋体" pitchFamily="2" charset="-122"/>
              </a:rPr>
              <a:t>Symmetric Key</a:t>
            </a:r>
            <a:r>
              <a:rPr lang="en-US" altLang="zh-CN" dirty="0" smtClean="0">
                <a:ea typeface="宋体" pitchFamily="2" charset="-122"/>
              </a:rPr>
              <a:t> Encryption</a:t>
            </a:r>
          </a:p>
        </p:txBody>
      </p:sp>
      <p:grpSp>
        <p:nvGrpSpPr>
          <p:cNvPr id="11" name="Group 10"/>
          <p:cNvGrpSpPr/>
          <p:nvPr/>
        </p:nvGrpSpPr>
        <p:grpSpPr>
          <a:xfrm>
            <a:off x="2057400" y="5028407"/>
            <a:ext cx="4724400" cy="304800"/>
            <a:chOff x="2057400" y="5028407"/>
            <a:chExt cx="4724400" cy="304800"/>
          </a:xfrm>
        </p:grpSpPr>
        <p:sp>
          <p:nvSpPr>
            <p:cNvPr id="57370" name="Line 18"/>
            <p:cNvSpPr>
              <a:spLocks noChangeShapeType="1"/>
            </p:cNvSpPr>
            <p:nvPr/>
          </p:nvSpPr>
          <p:spPr bwMode="auto">
            <a:xfrm>
              <a:off x="5943600" y="5181600"/>
              <a:ext cx="838200" cy="0"/>
            </a:xfrm>
            <a:prstGeom prst="line">
              <a:avLst/>
            </a:prstGeom>
            <a:noFill/>
            <a:ln w="9525">
              <a:solidFill>
                <a:schemeClr val="tx1"/>
              </a:solidFill>
              <a:round/>
              <a:headEnd/>
              <a:tailEnd type="stealth" w="med" len="lg"/>
            </a:ln>
          </p:spPr>
          <p:txBody>
            <a:bodyPr/>
            <a:lstStyle/>
            <a:p>
              <a:endParaRPr lang="en-US"/>
            </a:p>
          </p:txBody>
        </p:sp>
        <p:sp>
          <p:nvSpPr>
            <p:cNvPr id="57373" name="AutoShape 9"/>
            <p:cNvSpPr>
              <a:spLocks noChangeArrowheads="1"/>
            </p:cNvSpPr>
            <p:nvPr/>
          </p:nvSpPr>
          <p:spPr bwMode="auto">
            <a:xfrm rot="5422656">
              <a:off x="4914900" y="4229100"/>
              <a:ext cx="304800" cy="1903413"/>
            </a:xfrm>
            <a:prstGeom prst="can">
              <a:avLst>
                <a:gd name="adj" fmla="val 55538"/>
              </a:avLst>
            </a:prstGeom>
            <a:noFill/>
            <a:ln w="9525">
              <a:solidFill>
                <a:schemeClr val="tx1"/>
              </a:solidFill>
              <a:round/>
              <a:headEnd/>
              <a:tailEnd/>
            </a:ln>
          </p:spPr>
          <p:txBody>
            <a:bodyPr rot="10800000" vert="eaVert" wrap="none" anchor="ctr"/>
            <a:lstStyle/>
            <a:p>
              <a:pPr algn="ctr" eaLnBrk="1" hangingPunct="1"/>
              <a:r>
                <a:rPr lang="en-GB" sz="1800">
                  <a:latin typeface="Arial" pitchFamily="34" charset="0"/>
                </a:rPr>
                <a:t>private channel</a:t>
              </a:r>
              <a:endParaRPr lang="el-GR"/>
            </a:p>
          </p:txBody>
        </p:sp>
        <p:sp>
          <p:nvSpPr>
            <p:cNvPr id="57376" name="Line 17"/>
            <p:cNvSpPr>
              <a:spLocks noChangeShapeType="1"/>
            </p:cNvSpPr>
            <p:nvPr/>
          </p:nvSpPr>
          <p:spPr bwMode="auto">
            <a:xfrm>
              <a:off x="2057400" y="5181600"/>
              <a:ext cx="2057400" cy="0"/>
            </a:xfrm>
            <a:prstGeom prst="line">
              <a:avLst/>
            </a:prstGeom>
            <a:noFill/>
            <a:ln w="9525">
              <a:solidFill>
                <a:schemeClr val="tx1"/>
              </a:solidFill>
              <a:round/>
              <a:headEnd/>
              <a:tailEnd type="stealth" w="med" len="lg"/>
            </a:ln>
          </p:spPr>
          <p:txBody>
            <a:bodyPr/>
            <a:lstStyle/>
            <a:p>
              <a:endParaRPr lang="en-US"/>
            </a:p>
          </p:txBody>
        </p:sp>
      </p:grpSp>
      <p:grpSp>
        <p:nvGrpSpPr>
          <p:cNvPr id="9" name="Group 8"/>
          <p:cNvGrpSpPr/>
          <p:nvPr/>
        </p:nvGrpSpPr>
        <p:grpSpPr>
          <a:xfrm>
            <a:off x="1676400" y="2971800"/>
            <a:ext cx="914400" cy="609600"/>
            <a:chOff x="1676400" y="2971800"/>
            <a:chExt cx="914400" cy="609600"/>
          </a:xfrm>
        </p:grpSpPr>
        <p:pic>
          <p:nvPicPr>
            <p:cNvPr id="57374" name="Picture 15"/>
            <p:cNvPicPr>
              <a:picLocks noChangeAspect="1" noChangeArrowheads="1"/>
            </p:cNvPicPr>
            <p:nvPr/>
          </p:nvPicPr>
          <p:blipFill>
            <a:blip r:embed="rId4" cstate="print"/>
            <a:srcRect/>
            <a:stretch>
              <a:fillRect/>
            </a:stretch>
          </p:blipFill>
          <p:spPr bwMode="auto">
            <a:xfrm>
              <a:off x="1676400" y="2971800"/>
              <a:ext cx="781050" cy="581025"/>
            </a:xfrm>
            <a:prstGeom prst="rect">
              <a:avLst/>
            </a:prstGeom>
            <a:noFill/>
            <a:ln w="9525">
              <a:noFill/>
              <a:miter lim="800000"/>
              <a:headEnd/>
              <a:tailEnd/>
            </a:ln>
          </p:spPr>
        </p:pic>
        <p:sp>
          <p:nvSpPr>
            <p:cNvPr id="57377" name="Rectangle 19"/>
            <p:cNvSpPr>
              <a:spLocks noChangeArrowheads="1"/>
            </p:cNvSpPr>
            <p:nvPr/>
          </p:nvSpPr>
          <p:spPr bwMode="auto">
            <a:xfrm>
              <a:off x="1676400" y="2971800"/>
              <a:ext cx="914400" cy="609600"/>
            </a:xfrm>
            <a:prstGeom prst="rect">
              <a:avLst/>
            </a:prstGeom>
            <a:noFill/>
            <a:ln w="28575">
              <a:solidFill>
                <a:schemeClr val="tx1"/>
              </a:solidFill>
              <a:miter lim="800000"/>
              <a:headEnd/>
              <a:tailEnd/>
            </a:ln>
          </p:spPr>
          <p:txBody>
            <a:bodyPr wrap="none" anchor="ctr"/>
            <a:lstStyle/>
            <a:p>
              <a:endParaRPr lang="en-US"/>
            </a:p>
          </p:txBody>
        </p:sp>
      </p:grpSp>
      <p:grpSp>
        <p:nvGrpSpPr>
          <p:cNvPr id="10" name="Group 9"/>
          <p:cNvGrpSpPr/>
          <p:nvPr/>
        </p:nvGrpSpPr>
        <p:grpSpPr>
          <a:xfrm>
            <a:off x="6324600" y="2971800"/>
            <a:ext cx="914400" cy="609600"/>
            <a:chOff x="6324600" y="2971800"/>
            <a:chExt cx="914400" cy="609600"/>
          </a:xfrm>
        </p:grpSpPr>
        <p:pic>
          <p:nvPicPr>
            <p:cNvPr id="57375" name="Picture 16"/>
            <p:cNvPicPr>
              <a:picLocks noChangeAspect="1" noChangeArrowheads="1"/>
            </p:cNvPicPr>
            <p:nvPr/>
          </p:nvPicPr>
          <p:blipFill>
            <a:blip r:embed="rId4" cstate="print"/>
            <a:srcRect/>
            <a:stretch>
              <a:fillRect/>
            </a:stretch>
          </p:blipFill>
          <p:spPr bwMode="auto">
            <a:xfrm>
              <a:off x="6381750" y="2971800"/>
              <a:ext cx="781050" cy="581025"/>
            </a:xfrm>
            <a:prstGeom prst="rect">
              <a:avLst/>
            </a:prstGeom>
            <a:noFill/>
            <a:ln w="9525">
              <a:noFill/>
              <a:miter lim="800000"/>
              <a:headEnd/>
              <a:tailEnd/>
            </a:ln>
          </p:spPr>
        </p:pic>
        <p:sp>
          <p:nvSpPr>
            <p:cNvPr id="57378" name="Rectangle 20"/>
            <p:cNvSpPr>
              <a:spLocks noChangeArrowheads="1"/>
            </p:cNvSpPr>
            <p:nvPr/>
          </p:nvSpPr>
          <p:spPr bwMode="auto">
            <a:xfrm>
              <a:off x="6324600" y="2971800"/>
              <a:ext cx="914400" cy="609600"/>
            </a:xfrm>
            <a:prstGeom prst="rect">
              <a:avLst/>
            </a:prstGeom>
            <a:noFill/>
            <a:ln w="28575">
              <a:solidFill>
                <a:schemeClr val="tx1"/>
              </a:solidFill>
              <a:miter lim="800000"/>
              <a:headEnd/>
              <a:tailEnd/>
            </a:ln>
          </p:spPr>
          <p:txBody>
            <a:bodyPr wrap="none" anchor="ctr"/>
            <a:lstStyle/>
            <a:p>
              <a:endParaRPr lang="en-US"/>
            </a:p>
          </p:txBody>
        </p:sp>
      </p:grpSp>
      <p:grpSp>
        <p:nvGrpSpPr>
          <p:cNvPr id="3" name="Group 36"/>
          <p:cNvGrpSpPr>
            <a:grpSpLocks/>
          </p:cNvGrpSpPr>
          <p:nvPr/>
        </p:nvGrpSpPr>
        <p:grpSpPr bwMode="auto">
          <a:xfrm>
            <a:off x="4876800" y="3733800"/>
            <a:ext cx="457200" cy="1219200"/>
            <a:chOff x="3072" y="2352"/>
            <a:chExt cx="288" cy="768"/>
          </a:xfrm>
        </p:grpSpPr>
        <p:sp>
          <p:nvSpPr>
            <p:cNvPr id="57368" name="Line 29"/>
            <p:cNvSpPr>
              <a:spLocks noChangeShapeType="1"/>
            </p:cNvSpPr>
            <p:nvPr/>
          </p:nvSpPr>
          <p:spPr bwMode="auto">
            <a:xfrm flipV="1">
              <a:off x="3216" y="2352"/>
              <a:ext cx="0" cy="768"/>
            </a:xfrm>
            <a:prstGeom prst="line">
              <a:avLst/>
            </a:prstGeom>
            <a:noFill/>
            <a:ln w="9525">
              <a:solidFill>
                <a:schemeClr val="tx1"/>
              </a:solidFill>
              <a:prstDash val="dash"/>
              <a:round/>
              <a:headEnd/>
              <a:tailEnd type="stealth" w="lg" len="lg"/>
            </a:ln>
          </p:spPr>
          <p:txBody>
            <a:bodyPr wrap="none" anchor="ctr"/>
            <a:lstStyle/>
            <a:p>
              <a:endParaRPr lang="en-US"/>
            </a:p>
          </p:txBody>
        </p:sp>
        <p:sp>
          <p:nvSpPr>
            <p:cNvPr id="57369" name="AutoShape 30"/>
            <p:cNvSpPr>
              <a:spLocks noChangeArrowheads="1"/>
            </p:cNvSpPr>
            <p:nvPr/>
          </p:nvSpPr>
          <p:spPr bwMode="auto">
            <a:xfrm>
              <a:off x="3072" y="2592"/>
              <a:ext cx="288" cy="2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22225">
              <a:solidFill>
                <a:srgbClr val="FF0000"/>
              </a:solidFill>
              <a:miter lim="800000"/>
              <a:headEnd/>
              <a:tailEnd/>
            </a:ln>
          </p:spPr>
          <p:txBody>
            <a:bodyPr wrap="none" anchor="ctr"/>
            <a:lstStyle/>
            <a:p>
              <a:endParaRPr lang="en-US"/>
            </a:p>
          </p:txBody>
        </p:sp>
      </p:grpSp>
      <p:sp>
        <p:nvSpPr>
          <p:cNvPr id="36" name="Rounded Rectangle 35"/>
          <p:cNvSpPr/>
          <p:nvPr/>
        </p:nvSpPr>
        <p:spPr>
          <a:xfrm>
            <a:off x="2667000" y="5486400"/>
            <a:ext cx="3886200" cy="1295400"/>
          </a:xfrm>
          <a:prstGeom prst="round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00FF"/>
                </a:solidFill>
              </a:rPr>
              <a:t>A symmetric key </a:t>
            </a:r>
            <a:r>
              <a:rPr lang="en-US" sz="2800" dirty="0" smtClean="0">
                <a:solidFill>
                  <a:schemeClr val="tx1"/>
                </a:solidFill>
              </a:rPr>
              <a:t>is a reasonably short binary string: </a:t>
            </a:r>
            <a:r>
              <a:rPr lang="en-US" dirty="0" smtClean="0">
                <a:solidFill>
                  <a:schemeClr val="tx1"/>
                </a:solidFill>
              </a:rPr>
              <a:t>01110101010…</a:t>
            </a:r>
            <a:endParaRPr lang="en-US" dirty="0">
              <a:solidFill>
                <a:schemeClr val="tx1"/>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658587003"/>
              </p:ext>
            </p:extLst>
          </p:nvPr>
        </p:nvGraphicFramePr>
        <p:xfrm>
          <a:off x="1676400" y="5683250"/>
          <a:ext cx="565150" cy="901700"/>
        </p:xfrm>
        <a:graphic>
          <a:graphicData uri="http://schemas.openxmlformats.org/presentationml/2006/ole">
            <mc:AlternateContent xmlns:mc="http://schemas.openxmlformats.org/markup-compatibility/2006">
              <mc:Choice xmlns:v="urn:schemas-microsoft-com:vml" Requires="v">
                <p:oleObj spid="_x0000_s1600" name="VISIO" r:id="rId5" imgW="549706" imgH="879377" progId="Visio.Drawing.11">
                  <p:embed/>
                </p:oleObj>
              </mc:Choice>
              <mc:Fallback>
                <p:oleObj name="VISIO" r:id="rId5" imgW="549706" imgH="879377" progId="Visio.Drawing.11">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68325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47215812"/>
              </p:ext>
            </p:extLst>
          </p:nvPr>
        </p:nvGraphicFramePr>
        <p:xfrm>
          <a:off x="6772275" y="5734050"/>
          <a:ext cx="533400" cy="850900"/>
        </p:xfrm>
        <a:graphic>
          <a:graphicData uri="http://schemas.openxmlformats.org/presentationml/2006/ole">
            <mc:AlternateContent xmlns:mc="http://schemas.openxmlformats.org/markup-compatibility/2006">
              <mc:Choice xmlns:v="urn:schemas-microsoft-com:vml" Requires="v">
                <p:oleObj spid="_x0000_s1601" name="VISIO" r:id="rId7" imgW="549706" imgH="879377" progId="Visio.Drawing.11">
                  <p:embed/>
                </p:oleObj>
              </mc:Choice>
              <mc:Fallback>
                <p:oleObj name="VISIO" r:id="rId7" imgW="549706" imgH="879377" progId="Visio.Drawing.11">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2275" y="573405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02242852"/>
              </p:ext>
            </p:extLst>
          </p:nvPr>
        </p:nvGraphicFramePr>
        <p:xfrm>
          <a:off x="5276850" y="2968625"/>
          <a:ext cx="365125" cy="368300"/>
        </p:xfrm>
        <a:graphic>
          <a:graphicData uri="http://schemas.openxmlformats.org/presentationml/2006/ole">
            <mc:AlternateContent xmlns:mc="http://schemas.openxmlformats.org/markup-compatibility/2006">
              <mc:Choice xmlns:v="urn:schemas-microsoft-com:vml" Requires="v">
                <p:oleObj spid="_x0000_s1602" name="Image" r:id="rId9" imgW="1244006" imgH="1257143" progId="Photoshop.Image.7">
                  <p:embed/>
                </p:oleObj>
              </mc:Choice>
              <mc:Fallback>
                <p:oleObj name="Image" r:id="rId9" imgW="1244006" imgH="1257143" progId="Photoshop.Image.7">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6850" y="29686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ectangle 21"/>
          <p:cNvSpPr/>
          <p:nvPr/>
        </p:nvSpPr>
        <p:spPr>
          <a:xfrm>
            <a:off x="4610100" y="2971800"/>
            <a:ext cx="543739" cy="369332"/>
          </a:xfrm>
          <a:prstGeom prst="rect">
            <a:avLst/>
          </a:prstGeom>
        </p:spPr>
        <p:txBody>
          <a:bodyPr wrap="none">
            <a:spAutoFit/>
          </a:bodyPr>
          <a:lstStyle/>
          <a:p>
            <a:r>
              <a:rPr lang="en-US" altLang="zh-CN" b="1" i="1" dirty="0">
                <a:solidFill>
                  <a:srgbClr val="FF0000"/>
                </a:solidFill>
                <a:latin typeface="Times New Roman" pitchFamily="18" charset="0"/>
                <a:ea typeface="SimSun" pitchFamily="2" charset="-122"/>
              </a:rPr>
              <a:t>Eve</a:t>
            </a:r>
            <a:endParaRPr lang="en-US" dirty="0"/>
          </a:p>
        </p:txBody>
      </p:sp>
      <p:sp>
        <p:nvSpPr>
          <p:cNvPr id="23" name="Rounded Rectangle 22"/>
          <p:cNvSpPr/>
          <p:nvPr/>
        </p:nvSpPr>
        <p:spPr>
          <a:xfrm>
            <a:off x="7162800" y="6324600"/>
            <a:ext cx="1600200" cy="47625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400" dirty="0" smtClean="0">
                <a:solidFill>
                  <a:srgbClr val="00CC00"/>
                </a:solidFill>
              </a:rPr>
              <a:t>A </a:t>
            </a:r>
            <a:r>
              <a:rPr lang="en-US" sz="2400" dirty="0" smtClean="0">
                <a:solidFill>
                  <a:srgbClr val="FF0000"/>
                </a:solidFill>
              </a:rPr>
              <a:t>secret</a:t>
            </a:r>
            <a:r>
              <a:rPr lang="en-US" sz="2400" dirty="0" smtClean="0">
                <a:solidFill>
                  <a:srgbClr val="00CC00"/>
                </a:solidFill>
              </a:rPr>
              <a:t>!</a:t>
            </a:r>
          </a:p>
        </p:txBody>
      </p:sp>
    </p:spTree>
    <p:extLst>
      <p:ext uri="{BB962C8B-B14F-4D97-AF65-F5344CB8AC3E}">
        <p14:creationId xmlns:p14="http://schemas.microsoft.com/office/powerpoint/2010/main" val="8925054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dissolv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2" grpId="0"/>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6"/>
          <p:cNvSpPr>
            <a:spLocks noGrp="1"/>
          </p:cNvSpPr>
          <p:nvPr>
            <p:ph type="ftr" sz="quarter" idx="10"/>
          </p:nvPr>
        </p:nvSpPr>
        <p:spPr>
          <a:noFill/>
        </p:spPr>
        <p:txBody>
          <a:bodyPr/>
          <a:lstStyle/>
          <a:p>
            <a:r>
              <a:rPr lang="en-US" altLang="zh-CN" smtClean="0"/>
              <a:t>2016 Summer Camp</a:t>
            </a:r>
            <a:endParaRPr lang="en-US" altLang="zh-CN" dirty="0" smtClean="0"/>
          </a:p>
        </p:txBody>
      </p:sp>
      <p:sp>
        <p:nvSpPr>
          <p:cNvPr id="57347" name="Slide Number Placeholder 7"/>
          <p:cNvSpPr>
            <a:spLocks noGrp="1"/>
          </p:cNvSpPr>
          <p:nvPr>
            <p:ph type="sldNum" sz="quarter" idx="11"/>
          </p:nvPr>
        </p:nvSpPr>
        <p:spPr>
          <a:noFill/>
        </p:spPr>
        <p:txBody>
          <a:bodyPr/>
          <a:lstStyle/>
          <a:p>
            <a:fld id="{1FA32D69-76CB-4706-B733-9AEF346D82FB}" type="slidenum">
              <a:rPr lang="zh-CN" altLang="en-US" smtClean="0"/>
              <a:pPr/>
              <a:t>26</a:t>
            </a:fld>
            <a:endParaRPr lang="en-US" altLang="zh-CN" smtClean="0"/>
          </a:p>
        </p:txBody>
      </p:sp>
      <p:pic>
        <p:nvPicPr>
          <p:cNvPr id="1523714" name="Picture 2" descr="Copy of gear00b"/>
          <p:cNvPicPr>
            <a:picLocks noChangeAspect="1" noChangeArrowheads="1" noCrop="1"/>
          </p:cNvPicPr>
          <p:nvPr/>
        </p:nvPicPr>
        <p:blipFill>
          <a:blip r:embed="rId4" cstate="print"/>
          <a:srcRect/>
          <a:stretch>
            <a:fillRect/>
          </a:stretch>
        </p:blipFill>
        <p:spPr bwMode="auto">
          <a:xfrm>
            <a:off x="5943600" y="1524000"/>
            <a:ext cx="1828800" cy="1371600"/>
          </a:xfrm>
          <a:prstGeom prst="rect">
            <a:avLst/>
          </a:prstGeom>
          <a:noFill/>
          <a:ln w="9525">
            <a:noFill/>
            <a:miter lim="800000"/>
            <a:headEnd/>
            <a:tailEnd/>
          </a:ln>
        </p:spPr>
      </p:pic>
      <p:pic>
        <p:nvPicPr>
          <p:cNvPr id="1523715" name="Picture 3" descr="Copy of gear00b"/>
          <p:cNvPicPr>
            <a:picLocks noGrp="1" noChangeAspect="1" noChangeArrowheads="1" noCrop="1"/>
          </p:cNvPicPr>
          <p:nvPr>
            <p:ph sz="half" idx="2"/>
          </p:nvPr>
        </p:nvPicPr>
        <p:blipFill>
          <a:blip r:embed="rId4" cstate="print"/>
          <a:srcRect/>
          <a:stretch>
            <a:fillRect/>
          </a:stretch>
        </p:blipFill>
        <p:spPr>
          <a:xfrm>
            <a:off x="990600" y="1295400"/>
            <a:ext cx="1828800" cy="1371600"/>
          </a:xfrm>
          <a:noFill/>
        </p:spPr>
      </p:pic>
      <p:sp>
        <p:nvSpPr>
          <p:cNvPr id="57350" name="Rectangle 4"/>
          <p:cNvSpPr>
            <a:spLocks noGrp="1" noChangeArrowheads="1"/>
          </p:cNvSpPr>
          <p:nvPr>
            <p:ph type="title" sz="quarter"/>
          </p:nvPr>
        </p:nvSpPr>
        <p:spPr>
          <a:xfrm>
            <a:off x="685800" y="347663"/>
            <a:ext cx="7772400" cy="685800"/>
          </a:xfrm>
        </p:spPr>
        <p:txBody>
          <a:bodyPr>
            <a:normAutofit fontScale="90000"/>
          </a:bodyPr>
          <a:lstStyle/>
          <a:p>
            <a:r>
              <a:rPr lang="en-US" altLang="zh-CN" dirty="0" smtClean="0">
                <a:ea typeface="宋体" pitchFamily="2" charset="-122"/>
              </a:rPr>
              <a:t>Symmetric Key Encryption</a:t>
            </a:r>
          </a:p>
        </p:txBody>
      </p:sp>
      <p:sp>
        <p:nvSpPr>
          <p:cNvPr id="46089" name="Line 11"/>
          <p:cNvSpPr>
            <a:spLocks noChangeShapeType="1"/>
          </p:cNvSpPr>
          <p:nvPr/>
        </p:nvSpPr>
        <p:spPr bwMode="auto">
          <a:xfrm>
            <a:off x="1066800" y="2057400"/>
            <a:ext cx="381000" cy="0"/>
          </a:xfrm>
          <a:prstGeom prst="line">
            <a:avLst/>
          </a:prstGeom>
          <a:noFill/>
          <a:ln w="9525">
            <a:solidFill>
              <a:schemeClr val="tx1"/>
            </a:solidFill>
            <a:round/>
            <a:headEnd/>
            <a:tailEnd type="stealth" w="lg" len="lg"/>
          </a:ln>
        </p:spPr>
        <p:txBody>
          <a:bodyPr/>
          <a:lstStyle/>
          <a:p>
            <a:endParaRPr lang="en-US"/>
          </a:p>
        </p:txBody>
      </p:sp>
      <p:sp>
        <p:nvSpPr>
          <p:cNvPr id="46090" name="Line 12"/>
          <p:cNvSpPr>
            <a:spLocks noChangeShapeType="1"/>
          </p:cNvSpPr>
          <p:nvPr/>
        </p:nvSpPr>
        <p:spPr bwMode="auto">
          <a:xfrm>
            <a:off x="2667000" y="2057400"/>
            <a:ext cx="381000" cy="0"/>
          </a:xfrm>
          <a:prstGeom prst="line">
            <a:avLst/>
          </a:prstGeom>
          <a:noFill/>
          <a:ln w="9525">
            <a:solidFill>
              <a:schemeClr val="tx1"/>
            </a:solidFill>
            <a:round/>
            <a:headEnd/>
            <a:tailEnd type="stealth" w="lg" len="lg"/>
          </a:ln>
        </p:spPr>
        <p:txBody>
          <a:bodyPr/>
          <a:lstStyle/>
          <a:p>
            <a:endParaRPr lang="en-US"/>
          </a:p>
        </p:txBody>
      </p:sp>
      <p:sp>
        <p:nvSpPr>
          <p:cNvPr id="57355" name="Line 14"/>
          <p:cNvSpPr>
            <a:spLocks noChangeShapeType="1"/>
          </p:cNvSpPr>
          <p:nvPr/>
        </p:nvSpPr>
        <p:spPr bwMode="auto">
          <a:xfrm>
            <a:off x="7467600" y="2057400"/>
            <a:ext cx="609600" cy="0"/>
          </a:xfrm>
          <a:prstGeom prst="line">
            <a:avLst/>
          </a:prstGeom>
          <a:noFill/>
          <a:ln w="9525">
            <a:solidFill>
              <a:schemeClr val="tx1"/>
            </a:solidFill>
            <a:round/>
            <a:headEnd/>
            <a:tailEnd type="stealth" w="lg" len="lg"/>
          </a:ln>
        </p:spPr>
        <p:txBody>
          <a:bodyPr/>
          <a:lstStyle/>
          <a:p>
            <a:endParaRPr lang="en-US"/>
          </a:p>
        </p:txBody>
      </p:sp>
      <p:grpSp>
        <p:nvGrpSpPr>
          <p:cNvPr id="2" name="Group 37"/>
          <p:cNvGrpSpPr>
            <a:grpSpLocks/>
          </p:cNvGrpSpPr>
          <p:nvPr/>
        </p:nvGrpSpPr>
        <p:grpSpPr bwMode="auto">
          <a:xfrm>
            <a:off x="1676400" y="2362200"/>
            <a:ext cx="5562600" cy="2971800"/>
            <a:chOff x="1056" y="1488"/>
            <a:chExt cx="3504" cy="1872"/>
          </a:xfrm>
        </p:grpSpPr>
        <p:sp>
          <p:nvSpPr>
            <p:cNvPr id="57370" name="Line 18"/>
            <p:cNvSpPr>
              <a:spLocks noChangeShapeType="1"/>
            </p:cNvSpPr>
            <p:nvPr/>
          </p:nvSpPr>
          <p:spPr bwMode="auto">
            <a:xfrm>
              <a:off x="3744" y="3264"/>
              <a:ext cx="528" cy="0"/>
            </a:xfrm>
            <a:prstGeom prst="line">
              <a:avLst/>
            </a:prstGeom>
            <a:noFill/>
            <a:ln w="9525">
              <a:solidFill>
                <a:schemeClr val="bg1">
                  <a:lumMod val="65000"/>
                </a:schemeClr>
              </a:solidFill>
              <a:round/>
              <a:headEnd/>
              <a:tailEnd type="stealth" w="med" len="lg"/>
            </a:ln>
          </p:spPr>
          <p:txBody>
            <a:bodyPr/>
            <a:lstStyle/>
            <a:p>
              <a:endParaRPr lang="en-US">
                <a:solidFill>
                  <a:schemeClr val="bg1">
                    <a:lumMod val="65000"/>
                  </a:schemeClr>
                </a:solidFill>
              </a:endParaRPr>
            </a:p>
          </p:txBody>
        </p:sp>
        <p:sp>
          <p:nvSpPr>
            <p:cNvPr id="57371" name="Line 7"/>
            <p:cNvSpPr>
              <a:spLocks noChangeShapeType="1"/>
            </p:cNvSpPr>
            <p:nvPr/>
          </p:nvSpPr>
          <p:spPr bwMode="auto">
            <a:xfrm flipH="1" flipV="1">
              <a:off x="4272" y="1488"/>
              <a:ext cx="0" cy="1776"/>
            </a:xfrm>
            <a:prstGeom prst="line">
              <a:avLst/>
            </a:prstGeom>
            <a:noFill/>
            <a:ln w="9525">
              <a:solidFill>
                <a:schemeClr val="bg1">
                  <a:lumMod val="65000"/>
                </a:schemeClr>
              </a:solidFill>
              <a:round/>
              <a:headEnd/>
              <a:tailEnd type="stealth" w="lg" len="lg"/>
            </a:ln>
          </p:spPr>
          <p:txBody>
            <a:bodyPr/>
            <a:lstStyle/>
            <a:p>
              <a:endParaRPr lang="en-US">
                <a:solidFill>
                  <a:schemeClr val="bg1">
                    <a:lumMod val="65000"/>
                  </a:schemeClr>
                </a:solidFill>
              </a:endParaRPr>
            </a:p>
          </p:txBody>
        </p:sp>
        <p:sp>
          <p:nvSpPr>
            <p:cNvPr id="57372" name="Line 8"/>
            <p:cNvSpPr>
              <a:spLocks noChangeShapeType="1"/>
            </p:cNvSpPr>
            <p:nvPr/>
          </p:nvSpPr>
          <p:spPr bwMode="auto">
            <a:xfrm flipH="1" flipV="1">
              <a:off x="1296" y="1488"/>
              <a:ext cx="0" cy="1776"/>
            </a:xfrm>
            <a:prstGeom prst="line">
              <a:avLst/>
            </a:prstGeom>
            <a:noFill/>
            <a:ln w="9525">
              <a:solidFill>
                <a:schemeClr val="bg1">
                  <a:lumMod val="65000"/>
                </a:schemeClr>
              </a:solidFill>
              <a:round/>
              <a:headEnd type="none" w="lg" len="lg"/>
              <a:tailEnd type="stealth" w="lg" len="lg"/>
            </a:ln>
          </p:spPr>
          <p:txBody>
            <a:bodyPr/>
            <a:lstStyle/>
            <a:p>
              <a:endParaRPr lang="en-US"/>
            </a:p>
          </p:txBody>
        </p:sp>
        <p:sp>
          <p:nvSpPr>
            <p:cNvPr id="57373" name="AutoShape 9"/>
            <p:cNvSpPr>
              <a:spLocks noChangeArrowheads="1"/>
            </p:cNvSpPr>
            <p:nvPr/>
          </p:nvSpPr>
          <p:spPr bwMode="auto">
            <a:xfrm rot="5422656">
              <a:off x="3096" y="2664"/>
              <a:ext cx="192" cy="1199"/>
            </a:xfrm>
            <a:prstGeom prst="can">
              <a:avLst>
                <a:gd name="adj" fmla="val 55538"/>
              </a:avLst>
            </a:prstGeom>
            <a:noFill/>
            <a:ln w="9525">
              <a:solidFill>
                <a:schemeClr val="bg1">
                  <a:lumMod val="65000"/>
                </a:schemeClr>
              </a:solidFill>
              <a:round/>
              <a:headEnd/>
              <a:tailEnd/>
            </a:ln>
          </p:spPr>
          <p:txBody>
            <a:bodyPr rot="10800000" vert="eaVert" wrap="none" anchor="ctr"/>
            <a:lstStyle/>
            <a:p>
              <a:pPr algn="ctr" eaLnBrk="1" hangingPunct="1"/>
              <a:r>
                <a:rPr lang="en-GB" sz="1800">
                  <a:solidFill>
                    <a:schemeClr val="bg1">
                      <a:lumMod val="65000"/>
                    </a:schemeClr>
                  </a:solidFill>
                  <a:latin typeface="Arial" pitchFamily="34" charset="0"/>
                </a:rPr>
                <a:t>private channel</a:t>
              </a:r>
              <a:endParaRPr lang="el-GR">
                <a:solidFill>
                  <a:schemeClr val="bg1">
                    <a:lumMod val="65000"/>
                  </a:schemeClr>
                </a:solidFill>
              </a:endParaRPr>
            </a:p>
          </p:txBody>
        </p:sp>
        <p:pic>
          <p:nvPicPr>
            <p:cNvPr id="57374" name="Picture 15"/>
            <p:cNvPicPr>
              <a:picLocks noChangeAspect="1" noChangeArrowheads="1"/>
            </p:cNvPicPr>
            <p:nvPr/>
          </p:nvPicPr>
          <p:blipFill>
            <a:blip r:embed="rId5" cstate="print"/>
            <a:srcRect/>
            <a:stretch>
              <a:fillRect/>
            </a:stretch>
          </p:blipFill>
          <p:spPr bwMode="auto">
            <a:xfrm>
              <a:off x="1056" y="1872"/>
              <a:ext cx="492" cy="366"/>
            </a:xfrm>
            <a:prstGeom prst="rect">
              <a:avLst/>
            </a:prstGeom>
            <a:noFill/>
            <a:ln w="9525">
              <a:noFill/>
              <a:miter lim="800000"/>
              <a:headEnd/>
              <a:tailEnd/>
            </a:ln>
          </p:spPr>
        </p:pic>
        <p:pic>
          <p:nvPicPr>
            <p:cNvPr id="57375" name="Picture 16"/>
            <p:cNvPicPr>
              <a:picLocks noChangeAspect="1" noChangeArrowheads="1"/>
            </p:cNvPicPr>
            <p:nvPr/>
          </p:nvPicPr>
          <p:blipFill>
            <a:blip r:embed="rId5" cstate="print"/>
            <a:srcRect/>
            <a:stretch>
              <a:fillRect/>
            </a:stretch>
          </p:blipFill>
          <p:spPr bwMode="auto">
            <a:xfrm>
              <a:off x="4020" y="1872"/>
              <a:ext cx="492" cy="366"/>
            </a:xfrm>
            <a:prstGeom prst="rect">
              <a:avLst/>
            </a:prstGeom>
            <a:noFill/>
            <a:ln w="9525">
              <a:noFill/>
              <a:miter lim="800000"/>
              <a:headEnd/>
              <a:tailEnd/>
            </a:ln>
          </p:spPr>
        </p:pic>
        <p:sp>
          <p:nvSpPr>
            <p:cNvPr id="57376" name="Line 17"/>
            <p:cNvSpPr>
              <a:spLocks noChangeShapeType="1"/>
            </p:cNvSpPr>
            <p:nvPr/>
          </p:nvSpPr>
          <p:spPr bwMode="auto">
            <a:xfrm>
              <a:off x="1296" y="3264"/>
              <a:ext cx="1296" cy="0"/>
            </a:xfrm>
            <a:prstGeom prst="line">
              <a:avLst/>
            </a:prstGeom>
            <a:noFill/>
            <a:ln w="9525">
              <a:solidFill>
                <a:schemeClr val="bg1">
                  <a:lumMod val="65000"/>
                </a:schemeClr>
              </a:solidFill>
              <a:round/>
              <a:headEnd/>
              <a:tailEnd type="stealth" w="med" len="lg"/>
            </a:ln>
          </p:spPr>
          <p:txBody>
            <a:bodyPr/>
            <a:lstStyle/>
            <a:p>
              <a:endParaRPr lang="en-US">
                <a:solidFill>
                  <a:schemeClr val="bg1">
                    <a:lumMod val="65000"/>
                  </a:schemeClr>
                </a:solidFill>
              </a:endParaRPr>
            </a:p>
          </p:txBody>
        </p:sp>
        <p:sp>
          <p:nvSpPr>
            <p:cNvPr id="57377" name="Rectangle 19"/>
            <p:cNvSpPr>
              <a:spLocks noChangeArrowheads="1"/>
            </p:cNvSpPr>
            <p:nvPr/>
          </p:nvSpPr>
          <p:spPr bwMode="auto">
            <a:xfrm>
              <a:off x="1056" y="1872"/>
              <a:ext cx="576" cy="384"/>
            </a:xfrm>
            <a:prstGeom prst="rect">
              <a:avLst/>
            </a:prstGeom>
            <a:noFill/>
            <a:ln w="28575">
              <a:solidFill>
                <a:schemeClr val="tx1"/>
              </a:solidFill>
              <a:miter lim="800000"/>
              <a:headEnd/>
              <a:tailEnd/>
            </a:ln>
          </p:spPr>
          <p:txBody>
            <a:bodyPr wrap="none" anchor="ctr"/>
            <a:lstStyle/>
            <a:p>
              <a:endParaRPr lang="en-US"/>
            </a:p>
          </p:txBody>
        </p:sp>
        <p:sp>
          <p:nvSpPr>
            <p:cNvPr id="57378" name="Rectangle 20"/>
            <p:cNvSpPr>
              <a:spLocks noChangeArrowheads="1"/>
            </p:cNvSpPr>
            <p:nvPr/>
          </p:nvSpPr>
          <p:spPr bwMode="auto">
            <a:xfrm>
              <a:off x="3984" y="1872"/>
              <a:ext cx="576" cy="384"/>
            </a:xfrm>
            <a:prstGeom prst="rect">
              <a:avLst/>
            </a:prstGeom>
            <a:noFill/>
            <a:ln w="28575">
              <a:solidFill>
                <a:schemeClr val="tx1"/>
              </a:solidFill>
              <a:miter lim="800000"/>
              <a:headEnd/>
              <a:tailEnd/>
            </a:ln>
          </p:spPr>
          <p:txBody>
            <a:bodyPr wrap="none" anchor="ctr"/>
            <a:lstStyle/>
            <a:p>
              <a:endParaRPr lang="en-US"/>
            </a:p>
          </p:txBody>
        </p:sp>
      </p:grpSp>
      <p:sp>
        <p:nvSpPr>
          <p:cNvPr id="57357" name="Line 21"/>
          <p:cNvSpPr>
            <a:spLocks noChangeShapeType="1"/>
          </p:cNvSpPr>
          <p:nvPr/>
        </p:nvSpPr>
        <p:spPr bwMode="auto">
          <a:xfrm>
            <a:off x="5943600" y="2057400"/>
            <a:ext cx="304800" cy="0"/>
          </a:xfrm>
          <a:prstGeom prst="line">
            <a:avLst/>
          </a:prstGeom>
          <a:noFill/>
          <a:ln w="9525">
            <a:solidFill>
              <a:schemeClr val="tx1"/>
            </a:solidFill>
            <a:round/>
            <a:headEnd/>
            <a:tailEnd type="stealth" w="lg" len="lg"/>
          </a:ln>
        </p:spPr>
        <p:txBody>
          <a:bodyPr/>
          <a:lstStyle/>
          <a:p>
            <a:endParaRPr lang="en-US"/>
          </a:p>
        </p:txBody>
      </p:sp>
      <p:sp>
        <p:nvSpPr>
          <p:cNvPr id="57358" name="AutoShape 22"/>
          <p:cNvSpPr>
            <a:spLocks noChangeArrowheads="1"/>
          </p:cNvSpPr>
          <p:nvPr/>
        </p:nvSpPr>
        <p:spPr bwMode="auto">
          <a:xfrm rot="5422656">
            <a:off x="4760118" y="1253332"/>
            <a:ext cx="684213" cy="1676400"/>
          </a:xfrm>
          <a:prstGeom prst="can">
            <a:avLst>
              <a:gd name="adj" fmla="val 32611"/>
            </a:avLst>
          </a:prstGeom>
          <a:noFill/>
          <a:ln w="38100">
            <a:solidFill>
              <a:srgbClr val="339966"/>
            </a:solidFill>
            <a:round/>
            <a:headEnd/>
            <a:tailEnd/>
          </a:ln>
        </p:spPr>
        <p:txBody>
          <a:bodyPr rot="10800000" vert="eaVert" wrap="none" anchor="ctr"/>
          <a:lstStyle/>
          <a:p>
            <a:pPr algn="ctr" eaLnBrk="1" hangingPunct="1"/>
            <a:r>
              <a:rPr lang="en-GB" sz="1800">
                <a:latin typeface="Arial" pitchFamily="34" charset="0"/>
              </a:rPr>
              <a:t>public channel</a:t>
            </a:r>
            <a:endParaRPr lang="el-GR" sz="1800"/>
          </a:p>
        </p:txBody>
      </p:sp>
      <p:sp>
        <p:nvSpPr>
          <p:cNvPr id="1523735" name="AutoShape 23"/>
          <p:cNvSpPr>
            <a:spLocks noChangeArrowheads="1"/>
          </p:cNvSpPr>
          <p:nvPr/>
        </p:nvSpPr>
        <p:spPr bwMode="auto">
          <a:xfrm>
            <a:off x="152400" y="1524000"/>
            <a:ext cx="914400" cy="1066800"/>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defRPr/>
            </a:pPr>
            <a:r>
              <a:rPr lang="en-US" sz="1600" dirty="0"/>
              <a:t>Dear Bob</a:t>
            </a:r>
          </a:p>
          <a:p>
            <a:pPr>
              <a:defRPr/>
            </a:pPr>
            <a:endParaRPr lang="en-US" sz="1200" dirty="0"/>
          </a:p>
          <a:p>
            <a:pPr>
              <a:defRPr/>
            </a:pPr>
            <a:r>
              <a:rPr lang="en-US" sz="1200" dirty="0"/>
              <a:t>Tell Albert </a:t>
            </a:r>
          </a:p>
          <a:p>
            <a:pPr>
              <a:defRPr/>
            </a:pPr>
            <a:r>
              <a:rPr lang="en-US" sz="1200" dirty="0"/>
              <a:t>to get out of </a:t>
            </a:r>
          </a:p>
          <a:p>
            <a:pPr>
              <a:defRPr/>
            </a:pPr>
            <a:r>
              <a:rPr lang="en-US" sz="1200" dirty="0"/>
              <a:t>there</a:t>
            </a:r>
          </a:p>
        </p:txBody>
      </p:sp>
      <p:sp>
        <p:nvSpPr>
          <p:cNvPr id="1523736" name="AutoShape 24"/>
          <p:cNvSpPr>
            <a:spLocks noChangeArrowheads="1"/>
          </p:cNvSpPr>
          <p:nvPr/>
        </p:nvSpPr>
        <p:spPr bwMode="auto">
          <a:xfrm>
            <a:off x="3048000" y="1524000"/>
            <a:ext cx="838200" cy="1066800"/>
          </a:xfrm>
          <a:prstGeom prst="foldedCorner">
            <a:avLst>
              <a:gd name="adj" fmla="val 12500"/>
            </a:avLst>
          </a:prstGeom>
          <a:solidFill>
            <a:srgbClr val="DDDDDD"/>
          </a:solidFill>
          <a:ln w="9525">
            <a:solidFill>
              <a:schemeClr val="tx1"/>
            </a:solidFill>
            <a:round/>
            <a:headEnd/>
            <a:tailEnd/>
          </a:ln>
          <a:effectLst>
            <a:prstShdw prst="shdw17" dist="17961" dir="2700000">
              <a:schemeClr val="tx1">
                <a:gamma/>
                <a:shade val="60000"/>
                <a:invGamma/>
              </a:schemeClr>
            </a:prstShdw>
          </a:effectLst>
        </p:spPr>
        <p:txBody>
          <a:bodyPr wrap="none"/>
          <a:lstStyle/>
          <a:p>
            <a:pPr>
              <a:defRPr/>
            </a:pPr>
            <a:r>
              <a:rPr lang="en-US" sz="1600"/>
              <a:t>$</a:t>
            </a:r>
            <a:r>
              <a:rPr lang="en-US" sz="1600">
                <a:sym typeface="Symbol" pitchFamily="18" charset="2"/>
              </a:rPr>
              <a:t></a:t>
            </a:r>
          </a:p>
          <a:p>
            <a:pPr>
              <a:defRPr/>
            </a:pPr>
            <a:r>
              <a:rPr lang="en-US" sz="1600">
                <a:sym typeface="Symbol" pitchFamily="18" charset="2"/>
              </a:rPr>
              <a:t></a:t>
            </a:r>
          </a:p>
          <a:p>
            <a:pPr>
              <a:defRPr/>
            </a:pPr>
            <a:r>
              <a:rPr lang="en-US" sz="1600">
                <a:sym typeface="Symbol" pitchFamily="18" charset="2"/>
              </a:rPr>
              <a:t></a:t>
            </a:r>
          </a:p>
          <a:p>
            <a:pPr>
              <a:defRPr/>
            </a:pPr>
            <a:r>
              <a:rPr lang="en-US" sz="1600">
                <a:sym typeface="Symbol" pitchFamily="18" charset="2"/>
              </a:rPr>
              <a:t>gt…</a:t>
            </a:r>
            <a:r>
              <a:rPr lang="en-US" sz="1600" i="1">
                <a:sym typeface="Symbol" pitchFamily="18" charset="2"/>
              </a:rPr>
              <a:t>x</a:t>
            </a:r>
            <a:endParaRPr lang="en-US" sz="1200" i="1"/>
          </a:p>
        </p:txBody>
      </p:sp>
      <p:sp>
        <p:nvSpPr>
          <p:cNvPr id="57361" name="Line 25"/>
          <p:cNvSpPr>
            <a:spLocks noChangeShapeType="1"/>
          </p:cNvSpPr>
          <p:nvPr/>
        </p:nvSpPr>
        <p:spPr bwMode="auto">
          <a:xfrm>
            <a:off x="3886200" y="2057400"/>
            <a:ext cx="381000" cy="0"/>
          </a:xfrm>
          <a:prstGeom prst="line">
            <a:avLst/>
          </a:prstGeom>
          <a:noFill/>
          <a:ln w="9525">
            <a:solidFill>
              <a:schemeClr val="tx1"/>
            </a:solidFill>
            <a:round/>
            <a:headEnd/>
            <a:tailEnd type="stealth" w="med" len="lg"/>
          </a:ln>
        </p:spPr>
        <p:txBody>
          <a:bodyPr wrap="none" anchor="ctr"/>
          <a:lstStyle/>
          <a:p>
            <a:endParaRPr lang="en-US"/>
          </a:p>
        </p:txBody>
      </p:sp>
      <p:sp>
        <p:nvSpPr>
          <p:cNvPr id="1523738" name="AutoShape 26"/>
          <p:cNvSpPr>
            <a:spLocks noChangeArrowheads="1"/>
          </p:cNvSpPr>
          <p:nvPr/>
        </p:nvSpPr>
        <p:spPr bwMode="auto">
          <a:xfrm>
            <a:off x="8077200" y="1524000"/>
            <a:ext cx="914400" cy="1066800"/>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defRPr/>
            </a:pPr>
            <a:r>
              <a:rPr lang="en-US" sz="1600" dirty="0"/>
              <a:t>Dear Bob</a:t>
            </a:r>
          </a:p>
          <a:p>
            <a:pPr>
              <a:defRPr/>
            </a:pPr>
            <a:endParaRPr lang="en-US" sz="1200" dirty="0"/>
          </a:p>
          <a:p>
            <a:pPr>
              <a:defRPr/>
            </a:pPr>
            <a:r>
              <a:rPr lang="en-US" sz="1200" dirty="0"/>
              <a:t>Tell Albert </a:t>
            </a:r>
          </a:p>
          <a:p>
            <a:pPr>
              <a:defRPr/>
            </a:pPr>
            <a:r>
              <a:rPr lang="en-US" sz="1200" dirty="0"/>
              <a:t>to get out of </a:t>
            </a:r>
          </a:p>
          <a:p>
            <a:pPr>
              <a:defRPr/>
            </a:pPr>
            <a:r>
              <a:rPr lang="en-US" sz="1200" dirty="0"/>
              <a:t>there</a:t>
            </a:r>
          </a:p>
        </p:txBody>
      </p:sp>
      <p:sp>
        <p:nvSpPr>
          <p:cNvPr id="57364" name="Line 28"/>
          <p:cNvSpPr>
            <a:spLocks noChangeShapeType="1"/>
          </p:cNvSpPr>
          <p:nvPr/>
        </p:nvSpPr>
        <p:spPr bwMode="auto">
          <a:xfrm>
            <a:off x="5029200" y="2286000"/>
            <a:ext cx="0" cy="669925"/>
          </a:xfrm>
          <a:prstGeom prst="line">
            <a:avLst/>
          </a:prstGeom>
          <a:noFill/>
          <a:ln w="9525">
            <a:solidFill>
              <a:schemeClr val="tx1"/>
            </a:solidFill>
            <a:round/>
            <a:headEnd/>
            <a:tailEnd type="stealth" w="lg" len="lg"/>
          </a:ln>
        </p:spPr>
        <p:txBody>
          <a:bodyPr/>
          <a:lstStyle/>
          <a:p>
            <a:endParaRPr lang="en-US"/>
          </a:p>
        </p:txBody>
      </p:sp>
      <p:grpSp>
        <p:nvGrpSpPr>
          <p:cNvPr id="3" name="Group 36"/>
          <p:cNvGrpSpPr>
            <a:grpSpLocks/>
          </p:cNvGrpSpPr>
          <p:nvPr/>
        </p:nvGrpSpPr>
        <p:grpSpPr bwMode="auto">
          <a:xfrm>
            <a:off x="4876800" y="3733800"/>
            <a:ext cx="457200" cy="1219200"/>
            <a:chOff x="3072" y="2352"/>
            <a:chExt cx="288" cy="768"/>
          </a:xfrm>
        </p:grpSpPr>
        <p:sp>
          <p:nvSpPr>
            <p:cNvPr id="57368" name="Line 29"/>
            <p:cNvSpPr>
              <a:spLocks noChangeShapeType="1"/>
            </p:cNvSpPr>
            <p:nvPr/>
          </p:nvSpPr>
          <p:spPr bwMode="auto">
            <a:xfrm flipV="1">
              <a:off x="3216" y="2352"/>
              <a:ext cx="0" cy="768"/>
            </a:xfrm>
            <a:prstGeom prst="line">
              <a:avLst/>
            </a:prstGeom>
            <a:noFill/>
            <a:ln w="9525">
              <a:solidFill>
                <a:schemeClr val="bg1">
                  <a:lumMod val="65000"/>
                </a:schemeClr>
              </a:solidFill>
              <a:prstDash val="dash"/>
              <a:round/>
              <a:headEnd/>
              <a:tailEnd type="stealth" w="lg" len="lg"/>
            </a:ln>
          </p:spPr>
          <p:txBody>
            <a:bodyPr wrap="none" anchor="ctr"/>
            <a:lstStyle/>
            <a:p>
              <a:endParaRPr lang="en-US"/>
            </a:p>
          </p:txBody>
        </p:sp>
        <p:sp>
          <p:nvSpPr>
            <p:cNvPr id="57369" name="AutoShape 30"/>
            <p:cNvSpPr>
              <a:spLocks noChangeArrowheads="1"/>
            </p:cNvSpPr>
            <p:nvPr/>
          </p:nvSpPr>
          <p:spPr bwMode="auto">
            <a:xfrm>
              <a:off x="3072" y="2592"/>
              <a:ext cx="288" cy="2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9525">
              <a:solidFill>
                <a:schemeClr val="bg1">
                  <a:lumMod val="65000"/>
                </a:schemeClr>
              </a:solidFill>
              <a:miter lim="800000"/>
              <a:headEnd/>
              <a:tailEnd/>
            </a:ln>
          </p:spPr>
          <p:txBody>
            <a:bodyPr wrap="none" anchor="ctr"/>
            <a:lstStyle/>
            <a:p>
              <a:endParaRPr lang="en-US"/>
            </a:p>
          </p:txBody>
        </p:sp>
      </p:grpSp>
      <p:sp>
        <p:nvSpPr>
          <p:cNvPr id="57366" name="Line 33"/>
          <p:cNvSpPr>
            <a:spLocks noChangeShapeType="1"/>
          </p:cNvSpPr>
          <p:nvPr/>
        </p:nvSpPr>
        <p:spPr bwMode="auto">
          <a:xfrm>
            <a:off x="4038600" y="1219200"/>
            <a:ext cx="0" cy="1905000"/>
          </a:xfrm>
          <a:prstGeom prst="line">
            <a:avLst/>
          </a:prstGeom>
          <a:noFill/>
          <a:ln w="38100">
            <a:solidFill>
              <a:schemeClr val="tx1"/>
            </a:solidFill>
            <a:prstDash val="sysDot"/>
            <a:round/>
            <a:headEnd/>
            <a:tailEnd/>
          </a:ln>
        </p:spPr>
        <p:txBody>
          <a:bodyPr wrap="none" anchor="ctr"/>
          <a:lstStyle/>
          <a:p>
            <a:endParaRPr lang="en-US"/>
          </a:p>
        </p:txBody>
      </p:sp>
      <p:sp>
        <p:nvSpPr>
          <p:cNvPr id="57367" name="Line 34"/>
          <p:cNvSpPr>
            <a:spLocks noChangeShapeType="1"/>
          </p:cNvSpPr>
          <p:nvPr/>
        </p:nvSpPr>
        <p:spPr bwMode="auto">
          <a:xfrm>
            <a:off x="6019800" y="1219200"/>
            <a:ext cx="0" cy="1905000"/>
          </a:xfrm>
          <a:prstGeom prst="line">
            <a:avLst/>
          </a:prstGeom>
          <a:noFill/>
          <a:ln w="38100">
            <a:solidFill>
              <a:schemeClr val="tx1"/>
            </a:solidFill>
            <a:prstDash val="sysDot"/>
            <a:round/>
            <a:headEnd/>
            <a:tailEnd/>
          </a:ln>
        </p:spPr>
        <p:txBody>
          <a:bodyPr wrap="none" anchor="ct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102242852"/>
              </p:ext>
            </p:extLst>
          </p:nvPr>
        </p:nvGraphicFramePr>
        <p:xfrm>
          <a:off x="5276850" y="2968625"/>
          <a:ext cx="365125" cy="368300"/>
        </p:xfrm>
        <a:graphic>
          <a:graphicData uri="http://schemas.openxmlformats.org/presentationml/2006/ole">
            <mc:AlternateContent xmlns:mc="http://schemas.openxmlformats.org/markup-compatibility/2006">
              <mc:Choice xmlns:v="urn:schemas-microsoft-com:vml" Requires="v">
                <p:oleObj spid="_x0000_s4612" name="Image" r:id="rId6" imgW="1244006" imgH="1257143" progId="Photoshop.Image.7">
                  <p:embed/>
                </p:oleObj>
              </mc:Choice>
              <mc:Fallback>
                <p:oleObj name="Image" r:id="rId6" imgW="1244006" imgH="125714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6850" y="29686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Rounded Rectangle 35"/>
          <p:cNvSpPr/>
          <p:nvPr/>
        </p:nvSpPr>
        <p:spPr>
          <a:xfrm>
            <a:off x="2667000" y="5486400"/>
            <a:ext cx="3886200" cy="1295400"/>
          </a:xfrm>
          <a:prstGeom prst="roundRect">
            <a:avLst/>
          </a:prstGeom>
          <a:solidFill>
            <a:schemeClr val="bg1">
              <a:lumMod val="95000"/>
            </a:schemeClr>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bg1">
                    <a:lumMod val="65000"/>
                  </a:schemeClr>
                </a:solidFill>
              </a:rPr>
              <a:t>A symmetric key is a reasonably short binary string: </a:t>
            </a:r>
            <a:r>
              <a:rPr lang="en-US" dirty="0" smtClean="0">
                <a:solidFill>
                  <a:schemeClr val="bg1">
                    <a:lumMod val="65000"/>
                  </a:schemeClr>
                </a:solidFill>
              </a:rPr>
              <a:t>01110101010…</a:t>
            </a:r>
            <a:endParaRPr lang="en-US" dirty="0">
              <a:solidFill>
                <a:schemeClr val="bg1">
                  <a:lumMod val="65000"/>
                </a:scheme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071747264"/>
              </p:ext>
            </p:extLst>
          </p:nvPr>
        </p:nvGraphicFramePr>
        <p:xfrm>
          <a:off x="1676400" y="5683250"/>
          <a:ext cx="565150" cy="901700"/>
        </p:xfrm>
        <a:graphic>
          <a:graphicData uri="http://schemas.openxmlformats.org/presentationml/2006/ole">
            <mc:AlternateContent xmlns:mc="http://schemas.openxmlformats.org/markup-compatibility/2006">
              <mc:Choice xmlns:v="urn:schemas-microsoft-com:vml" Requires="v">
                <p:oleObj spid="_x0000_s4613" name="VISIO" r:id="rId8" imgW="549706" imgH="879377" progId="Visio.Drawing.11">
                  <p:embed/>
                </p:oleObj>
              </mc:Choice>
              <mc:Fallback>
                <p:oleObj name="VISIO" r:id="rId8" imgW="549706" imgH="879377"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568325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1587560"/>
              </p:ext>
            </p:extLst>
          </p:nvPr>
        </p:nvGraphicFramePr>
        <p:xfrm>
          <a:off x="6772275" y="5734050"/>
          <a:ext cx="533400" cy="850900"/>
        </p:xfrm>
        <a:graphic>
          <a:graphicData uri="http://schemas.openxmlformats.org/presentationml/2006/ole">
            <mc:AlternateContent xmlns:mc="http://schemas.openxmlformats.org/markup-compatibility/2006">
              <mc:Choice xmlns:v="urn:schemas-microsoft-com:vml" Requires="v">
                <p:oleObj spid="_x0000_s4614" name="VISIO" r:id="rId10" imgW="549706" imgH="879377" progId="Visio.Drawing.11">
                  <p:embed/>
                </p:oleObj>
              </mc:Choice>
              <mc:Fallback>
                <p:oleObj name="VISIO" r:id="rId10" imgW="549706" imgH="87937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72275" y="573405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 name="Rectangle 36"/>
          <p:cNvSpPr/>
          <p:nvPr/>
        </p:nvSpPr>
        <p:spPr>
          <a:xfrm>
            <a:off x="4610100" y="2971800"/>
            <a:ext cx="543739" cy="369332"/>
          </a:xfrm>
          <a:prstGeom prst="rect">
            <a:avLst/>
          </a:prstGeom>
        </p:spPr>
        <p:txBody>
          <a:bodyPr wrap="none">
            <a:spAutoFit/>
          </a:bodyPr>
          <a:lstStyle/>
          <a:p>
            <a:r>
              <a:rPr lang="en-US" altLang="zh-CN" b="1" i="1" dirty="0">
                <a:solidFill>
                  <a:srgbClr val="FF0000"/>
                </a:solidFill>
                <a:latin typeface="Times New Roman" pitchFamily="18" charset="0"/>
                <a:ea typeface="SimSun" pitchFamily="2" charset="-122"/>
              </a:rPr>
              <a:t>Eve</a:t>
            </a:r>
            <a:endParaRPr lang="en-US" dirty="0"/>
          </a:p>
        </p:txBody>
      </p:sp>
    </p:spTree>
    <p:extLst>
      <p:ext uri="{BB962C8B-B14F-4D97-AF65-F5344CB8AC3E}">
        <p14:creationId xmlns:p14="http://schemas.microsoft.com/office/powerpoint/2010/main" val="1955926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1" nodeType="clickEffect">
                                  <p:stCondLst>
                                    <p:cond delay="0"/>
                                  </p:stCondLst>
                                  <p:childTnLst>
                                    <p:set>
                                      <p:cBhvr>
                                        <p:cTn id="14" dur="1" fill="hold">
                                          <p:stCondLst>
                                            <p:cond delay="0"/>
                                          </p:stCondLst>
                                        </p:cTn>
                                        <p:tgtEl>
                                          <p:spTgt spid="1523735"/>
                                        </p:tgtEl>
                                        <p:attrNameLst>
                                          <p:attrName>style.visibility</p:attrName>
                                        </p:attrNameLst>
                                      </p:cBhvr>
                                      <p:to>
                                        <p:strVal val="visible"/>
                                      </p:to>
                                    </p:set>
                                    <p:animEffect transition="in" filter="dissolve">
                                      <p:cBhvr>
                                        <p:cTn id="15" dur="500"/>
                                        <p:tgtEl>
                                          <p:spTgt spid="152373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523715"/>
                                        </p:tgtEl>
                                        <p:attrNameLst>
                                          <p:attrName>style.visibility</p:attrName>
                                        </p:attrNameLst>
                                      </p:cBhvr>
                                      <p:to>
                                        <p:strVal val="visible"/>
                                      </p:to>
                                    </p:set>
                                    <p:animEffect transition="in" filter="dissolve">
                                      <p:cBhvr>
                                        <p:cTn id="20" dur="500"/>
                                        <p:tgtEl>
                                          <p:spTgt spid="152371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6089"/>
                                        </p:tgtEl>
                                        <p:attrNameLst>
                                          <p:attrName>style.visibility</p:attrName>
                                        </p:attrNameLst>
                                      </p:cBhvr>
                                      <p:to>
                                        <p:strVal val="visible"/>
                                      </p:to>
                                    </p:set>
                                    <p:animEffect transition="in" filter="dissolve">
                                      <p:cBhvr>
                                        <p:cTn id="25" dur="500"/>
                                        <p:tgtEl>
                                          <p:spTgt spid="46089"/>
                                        </p:tgtEl>
                                      </p:cBhvr>
                                    </p:animEffect>
                                  </p:childTnLst>
                                </p:cTn>
                              </p:par>
                            </p:childTnLst>
                          </p:cTn>
                        </p:par>
                        <p:par>
                          <p:cTn id="26" fill="hold">
                            <p:stCondLst>
                              <p:cond delay="500"/>
                            </p:stCondLst>
                            <p:childTnLst>
                              <p:par>
                                <p:cTn id="27" presetID="63" presetClass="path" presetSubtype="0" accel="50000" decel="50000" autoRev="1" fill="hold" grpId="0" nodeType="afterEffect">
                                  <p:stCondLst>
                                    <p:cond delay="0"/>
                                  </p:stCondLst>
                                  <p:childTnLst>
                                    <p:animMotion origin="layout" path="M 3.33333E-6 5.55112E-17 L 0.16666 5.55112E-17 " pathEditMode="relative" rAng="0" ptsTypes="AA">
                                      <p:cBhvr>
                                        <p:cTn id="28" dur="2000" fill="hold"/>
                                        <p:tgtEl>
                                          <p:spTgt spid="1523735"/>
                                        </p:tgtEl>
                                        <p:attrNameLst>
                                          <p:attrName>ppt_x</p:attrName>
                                          <p:attrName>ppt_y</p:attrName>
                                        </p:attrNameLst>
                                      </p:cBhvr>
                                      <p:rCtr x="83" y="0"/>
                                    </p:animMotion>
                                  </p:childTnLst>
                                </p:cTn>
                              </p:par>
                            </p:childTnLst>
                          </p:cTn>
                        </p:par>
                        <p:par>
                          <p:cTn id="29" fill="hold">
                            <p:stCondLst>
                              <p:cond delay="4500"/>
                            </p:stCondLst>
                            <p:childTnLst>
                              <p:par>
                                <p:cTn id="30" presetID="9" presetClass="entr" presetSubtype="0" fill="hold" grpId="0" nodeType="afterEffect">
                                  <p:stCondLst>
                                    <p:cond delay="0"/>
                                  </p:stCondLst>
                                  <p:childTnLst>
                                    <p:set>
                                      <p:cBhvr>
                                        <p:cTn id="31" dur="1" fill="hold">
                                          <p:stCondLst>
                                            <p:cond delay="0"/>
                                          </p:stCondLst>
                                        </p:cTn>
                                        <p:tgtEl>
                                          <p:spTgt spid="46090"/>
                                        </p:tgtEl>
                                        <p:attrNameLst>
                                          <p:attrName>style.visibility</p:attrName>
                                        </p:attrNameLst>
                                      </p:cBhvr>
                                      <p:to>
                                        <p:strVal val="visible"/>
                                      </p:to>
                                    </p:set>
                                    <p:animEffect transition="in" filter="dissolve">
                                      <p:cBhvr>
                                        <p:cTn id="32" dur="500"/>
                                        <p:tgtEl>
                                          <p:spTgt spid="46090"/>
                                        </p:tgtEl>
                                      </p:cBhvr>
                                    </p:animEffect>
                                  </p:childTnLst>
                                </p:cTn>
                              </p:par>
                            </p:childTnLst>
                          </p:cTn>
                        </p:par>
                        <p:par>
                          <p:cTn id="33" fill="hold">
                            <p:stCondLst>
                              <p:cond delay="5000"/>
                            </p:stCondLst>
                            <p:childTnLst>
                              <p:par>
                                <p:cTn id="34" presetID="9" presetClass="entr" presetSubtype="0" fill="hold" grpId="0" nodeType="afterEffect">
                                  <p:stCondLst>
                                    <p:cond delay="0"/>
                                  </p:stCondLst>
                                  <p:childTnLst>
                                    <p:set>
                                      <p:cBhvr>
                                        <p:cTn id="35" dur="1" fill="hold">
                                          <p:stCondLst>
                                            <p:cond delay="0"/>
                                          </p:stCondLst>
                                        </p:cTn>
                                        <p:tgtEl>
                                          <p:spTgt spid="1523736"/>
                                        </p:tgtEl>
                                        <p:attrNameLst>
                                          <p:attrName>style.visibility</p:attrName>
                                        </p:attrNameLst>
                                      </p:cBhvr>
                                      <p:to>
                                        <p:strVal val="visible"/>
                                      </p:to>
                                    </p:set>
                                    <p:animEffect transition="in" filter="dissolve">
                                      <p:cBhvr>
                                        <p:cTn id="36" dur="500"/>
                                        <p:tgtEl>
                                          <p:spTgt spid="1523736"/>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523714"/>
                                        </p:tgtEl>
                                        <p:attrNameLst>
                                          <p:attrName>style.visibility</p:attrName>
                                        </p:attrNameLst>
                                      </p:cBhvr>
                                      <p:to>
                                        <p:strVal val="visible"/>
                                      </p:to>
                                    </p:set>
                                    <p:animEffect transition="in" filter="dissolve">
                                      <p:cBhvr>
                                        <p:cTn id="41" dur="500"/>
                                        <p:tgtEl>
                                          <p:spTgt spid="1523714"/>
                                        </p:tgtEl>
                                      </p:cBhvr>
                                    </p:animEffect>
                                  </p:childTnLst>
                                </p:cTn>
                              </p:par>
                            </p:childTnLst>
                          </p:cTn>
                        </p:par>
                      </p:childTnLst>
                    </p:cTn>
                  </p:par>
                  <p:par>
                    <p:cTn id="42" fill="hold">
                      <p:stCondLst>
                        <p:cond delay="indefinite"/>
                      </p:stCondLst>
                      <p:childTnLst>
                        <p:par>
                          <p:cTn id="43" fill="hold">
                            <p:stCondLst>
                              <p:cond delay="0"/>
                            </p:stCondLst>
                            <p:childTnLst>
                              <p:par>
                                <p:cTn id="44" presetID="63" presetClass="path" presetSubtype="0" accel="50000" decel="50000" fill="hold" grpId="1" nodeType="clickEffect">
                                  <p:stCondLst>
                                    <p:cond delay="0"/>
                                  </p:stCondLst>
                                  <p:childTnLst>
                                    <p:animMotion origin="layout" path="M 0.1125 5.55112E-17 L 0.3625 5.55112E-17 " pathEditMode="relative" rAng="0" ptsTypes="AA">
                                      <p:cBhvr>
                                        <p:cTn id="45" dur="2000" fill="hold"/>
                                        <p:tgtEl>
                                          <p:spTgt spid="1523736"/>
                                        </p:tgtEl>
                                        <p:attrNameLst>
                                          <p:attrName>ppt_x</p:attrName>
                                          <p:attrName>ppt_y</p:attrName>
                                        </p:attrNameLst>
                                      </p:cBhvr>
                                      <p:rCtr x="125" y="0"/>
                                    </p:animMotion>
                                  </p:childTnLst>
                                </p:cTn>
                              </p:par>
                            </p:childTnLst>
                          </p:cTn>
                        </p:par>
                        <p:par>
                          <p:cTn id="46" fill="hold">
                            <p:stCondLst>
                              <p:cond delay="2000"/>
                            </p:stCondLst>
                            <p:childTnLst>
                              <p:par>
                                <p:cTn id="47" presetID="9" presetClass="entr" presetSubtype="0" fill="hold" grpId="0" nodeType="afterEffect">
                                  <p:stCondLst>
                                    <p:cond delay="0"/>
                                  </p:stCondLst>
                                  <p:childTnLst>
                                    <p:set>
                                      <p:cBhvr>
                                        <p:cTn id="48" dur="1" fill="hold">
                                          <p:stCondLst>
                                            <p:cond delay="0"/>
                                          </p:stCondLst>
                                        </p:cTn>
                                        <p:tgtEl>
                                          <p:spTgt spid="1523738"/>
                                        </p:tgtEl>
                                        <p:attrNameLst>
                                          <p:attrName>style.visibility</p:attrName>
                                        </p:attrNameLst>
                                      </p:cBhvr>
                                      <p:to>
                                        <p:strVal val="visible"/>
                                      </p:to>
                                    </p:set>
                                    <p:animEffect transition="in" filter="dissolve">
                                      <p:cBhvr>
                                        <p:cTn id="49" dur="500"/>
                                        <p:tgtEl>
                                          <p:spTgt spid="1523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animBg="1"/>
      <p:bldP spid="46090" grpId="0" animBg="1"/>
      <p:bldP spid="57358" grpId="0" animBg="1"/>
      <p:bldP spid="1523735" grpId="0" animBg="1"/>
      <p:bldP spid="1523735" grpId="1" animBg="1"/>
      <p:bldP spid="1523736" grpId="0" animBg="1"/>
      <p:bldP spid="1523736" grpId="1" animBg="1"/>
      <p:bldP spid="1523738" grpId="0" animBg="1"/>
      <p:bldP spid="5736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Slide Number Placeholder 5"/>
          <p:cNvSpPr>
            <a:spLocks noGrp="1"/>
          </p:cNvSpPr>
          <p:nvPr>
            <p:ph type="sldNum" sz="quarter" idx="11"/>
          </p:nvPr>
        </p:nvSpPr>
        <p:spPr>
          <a:noFill/>
        </p:spPr>
        <p:txBody>
          <a:bodyPr/>
          <a:lstStyle/>
          <a:p>
            <a:fld id="{FAE0C99D-EA67-4853-AAD8-422C406BA37E}" type="slidenum">
              <a:rPr lang="zh-CN" altLang="en-US" smtClean="0"/>
              <a:pPr/>
              <a:t>27</a:t>
            </a:fld>
            <a:endParaRPr lang="en-US" altLang="zh-CN" smtClean="0"/>
          </a:p>
        </p:txBody>
      </p:sp>
      <p:sp>
        <p:nvSpPr>
          <p:cNvPr id="58372" name="Line 9"/>
          <p:cNvSpPr>
            <a:spLocks noChangeShapeType="1"/>
          </p:cNvSpPr>
          <p:nvPr/>
        </p:nvSpPr>
        <p:spPr bwMode="auto">
          <a:xfrm flipH="1" flipV="1">
            <a:off x="2057400" y="2362200"/>
            <a:ext cx="0" cy="2819400"/>
          </a:xfrm>
          <a:prstGeom prst="line">
            <a:avLst/>
          </a:prstGeom>
          <a:noFill/>
          <a:ln w="9525">
            <a:solidFill>
              <a:schemeClr val="tx1"/>
            </a:solidFill>
            <a:round/>
            <a:headEnd type="none" w="lg" len="lg"/>
            <a:tailEnd type="stealth" w="lg" len="lg"/>
          </a:ln>
        </p:spPr>
        <p:txBody>
          <a:bodyPr/>
          <a:lstStyle/>
          <a:p>
            <a:endParaRPr lang="en-US"/>
          </a:p>
        </p:txBody>
      </p:sp>
      <p:sp>
        <p:nvSpPr>
          <p:cNvPr id="58373" name="Rectangle 4"/>
          <p:cNvSpPr>
            <a:spLocks noGrp="1" noChangeArrowheads="1"/>
          </p:cNvSpPr>
          <p:nvPr>
            <p:ph type="title"/>
          </p:nvPr>
        </p:nvSpPr>
        <p:spPr>
          <a:xfrm>
            <a:off x="685800" y="304800"/>
            <a:ext cx="7772400" cy="762000"/>
          </a:xfrm>
        </p:spPr>
        <p:txBody>
          <a:bodyPr>
            <a:normAutofit/>
          </a:bodyPr>
          <a:lstStyle/>
          <a:p>
            <a:r>
              <a:rPr lang="en-US" altLang="zh-CN" sz="4000" dirty="0" smtClean="0">
                <a:ea typeface="宋体" pitchFamily="2" charset="-122"/>
              </a:rPr>
              <a:t>Symmetric Key Encryption</a:t>
            </a:r>
          </a:p>
        </p:txBody>
      </p:sp>
      <p:pic>
        <p:nvPicPr>
          <p:cNvPr id="58374" name="Picture 5"/>
          <p:cNvPicPr>
            <a:picLocks noGrp="1" noChangeAspect="1" noChangeArrowheads="1"/>
          </p:cNvPicPr>
          <p:nvPr>
            <p:ph sz="half" idx="1"/>
          </p:nvPr>
        </p:nvPicPr>
        <p:blipFill>
          <a:blip r:embed="rId4" cstate="print"/>
          <a:srcRect/>
          <a:stretch>
            <a:fillRect/>
          </a:stretch>
        </p:blipFill>
        <p:spPr>
          <a:xfrm>
            <a:off x="1657350" y="2971800"/>
            <a:ext cx="781050" cy="581025"/>
          </a:xfrm>
          <a:noFill/>
        </p:spPr>
      </p:pic>
      <p:sp>
        <p:nvSpPr>
          <p:cNvPr id="47111" name="AutoShape 6"/>
          <p:cNvSpPr>
            <a:spLocks noChangeArrowheads="1"/>
          </p:cNvSpPr>
          <p:nvPr/>
        </p:nvSpPr>
        <p:spPr bwMode="auto">
          <a:xfrm>
            <a:off x="1752600" y="5791200"/>
            <a:ext cx="762000" cy="457200"/>
          </a:xfrm>
          <a:prstGeom prst="flowChartAlternateProcess">
            <a:avLst/>
          </a:prstGeom>
          <a:noFill/>
          <a:ln w="9525">
            <a:solidFill>
              <a:schemeClr val="tx1"/>
            </a:solidFill>
            <a:miter lim="800000"/>
            <a:headEnd/>
            <a:tailEnd/>
          </a:ln>
        </p:spPr>
        <p:txBody>
          <a:bodyPr wrap="none" anchor="ctr"/>
          <a:lstStyle/>
          <a:p>
            <a:pPr algn="ctr">
              <a:defRPr/>
            </a:pPr>
            <a:r>
              <a:rPr lang="en-US">
                <a:latin typeface="+mn-lt"/>
              </a:rPr>
              <a:t>Alice</a:t>
            </a:r>
          </a:p>
        </p:txBody>
      </p:sp>
      <p:sp>
        <p:nvSpPr>
          <p:cNvPr id="47112" name="AutoShape 7"/>
          <p:cNvSpPr>
            <a:spLocks noChangeArrowheads="1"/>
          </p:cNvSpPr>
          <p:nvPr/>
        </p:nvSpPr>
        <p:spPr bwMode="auto">
          <a:xfrm>
            <a:off x="6705600" y="5715000"/>
            <a:ext cx="762000" cy="457200"/>
          </a:xfrm>
          <a:prstGeom prst="flowChartAlternateProcess">
            <a:avLst/>
          </a:prstGeom>
          <a:noFill/>
          <a:ln w="9525">
            <a:solidFill>
              <a:schemeClr val="tx1"/>
            </a:solidFill>
            <a:miter lim="800000"/>
            <a:headEnd/>
            <a:tailEnd/>
          </a:ln>
        </p:spPr>
        <p:txBody>
          <a:bodyPr wrap="none" anchor="ctr"/>
          <a:lstStyle/>
          <a:p>
            <a:pPr algn="ctr">
              <a:defRPr/>
            </a:pPr>
            <a:r>
              <a:rPr lang="en-US">
                <a:latin typeface="+mn-lt"/>
              </a:rPr>
              <a:t>Bob</a:t>
            </a:r>
          </a:p>
        </p:txBody>
      </p:sp>
      <p:sp>
        <p:nvSpPr>
          <p:cNvPr id="58377" name="Line 8"/>
          <p:cNvSpPr>
            <a:spLocks noChangeShapeType="1"/>
          </p:cNvSpPr>
          <p:nvPr/>
        </p:nvSpPr>
        <p:spPr bwMode="auto">
          <a:xfrm flipH="1" flipV="1">
            <a:off x="6781800" y="2362200"/>
            <a:ext cx="0" cy="2819400"/>
          </a:xfrm>
          <a:prstGeom prst="line">
            <a:avLst/>
          </a:prstGeom>
          <a:noFill/>
          <a:ln w="9525">
            <a:solidFill>
              <a:schemeClr val="tx1"/>
            </a:solidFill>
            <a:round/>
            <a:headEnd/>
            <a:tailEnd type="stealth" w="lg" len="lg"/>
          </a:ln>
        </p:spPr>
        <p:txBody>
          <a:bodyPr/>
          <a:lstStyle/>
          <a:p>
            <a:endParaRPr lang="en-US"/>
          </a:p>
        </p:txBody>
      </p:sp>
      <p:sp>
        <p:nvSpPr>
          <p:cNvPr id="58378" name="AutoShape 10"/>
          <p:cNvSpPr>
            <a:spLocks noChangeArrowheads="1"/>
          </p:cNvSpPr>
          <p:nvPr/>
        </p:nvSpPr>
        <p:spPr bwMode="auto">
          <a:xfrm rot="5422656">
            <a:off x="4912519" y="4304507"/>
            <a:ext cx="306387" cy="1752600"/>
          </a:xfrm>
          <a:prstGeom prst="can">
            <a:avLst>
              <a:gd name="adj" fmla="val 50873"/>
            </a:avLst>
          </a:prstGeom>
          <a:solidFill>
            <a:srgbClr val="DDDDDD"/>
          </a:solidFill>
          <a:ln w="25400">
            <a:solidFill>
              <a:srgbClr val="FF0000"/>
            </a:solidFill>
            <a:round/>
            <a:headEnd/>
            <a:tailEnd/>
          </a:ln>
        </p:spPr>
        <p:txBody>
          <a:bodyPr rot="10800000" vert="eaVert" wrap="none" anchor="ctr"/>
          <a:lstStyle/>
          <a:p>
            <a:pPr algn="ctr" eaLnBrk="1" hangingPunct="1"/>
            <a:r>
              <a:rPr lang="en-GB" sz="1800">
                <a:latin typeface="Arial" pitchFamily="34" charset="0"/>
              </a:rPr>
              <a:t>private channel</a:t>
            </a:r>
            <a:endParaRPr lang="el-GR"/>
          </a:p>
        </p:txBody>
      </p:sp>
      <p:sp>
        <p:nvSpPr>
          <p:cNvPr id="58379" name="AutoShape 11"/>
          <p:cNvSpPr>
            <a:spLocks noChangeArrowheads="1"/>
          </p:cNvSpPr>
          <p:nvPr/>
        </p:nvSpPr>
        <p:spPr bwMode="auto">
          <a:xfrm>
            <a:off x="1447800" y="1828800"/>
            <a:ext cx="1219200" cy="533400"/>
          </a:xfrm>
          <a:prstGeom prst="roundRect">
            <a:avLst>
              <a:gd name="adj" fmla="val 16667"/>
            </a:avLst>
          </a:prstGeom>
          <a:solidFill>
            <a:schemeClr val="bg1">
              <a:lumMod val="75000"/>
            </a:schemeClr>
          </a:solidFill>
          <a:ln w="9525">
            <a:solidFill>
              <a:schemeClr val="tx1"/>
            </a:solidFill>
            <a:round/>
            <a:headEnd/>
            <a:tailEnd/>
          </a:ln>
        </p:spPr>
        <p:txBody>
          <a:bodyPr wrap="none" anchor="ctr"/>
          <a:lstStyle/>
          <a:p>
            <a:pPr algn="ctr"/>
            <a:r>
              <a:rPr lang="en-US">
                <a:solidFill>
                  <a:srgbClr val="0000FF"/>
                </a:solidFill>
                <a:latin typeface="Arial" pitchFamily="34" charset="0"/>
              </a:rPr>
              <a:t>Encrypt</a:t>
            </a:r>
          </a:p>
        </p:txBody>
      </p:sp>
      <p:sp>
        <p:nvSpPr>
          <p:cNvPr id="58380" name="Line 12"/>
          <p:cNvSpPr>
            <a:spLocks noChangeShapeType="1"/>
          </p:cNvSpPr>
          <p:nvPr/>
        </p:nvSpPr>
        <p:spPr bwMode="auto">
          <a:xfrm>
            <a:off x="1066800" y="2057400"/>
            <a:ext cx="381000" cy="0"/>
          </a:xfrm>
          <a:prstGeom prst="line">
            <a:avLst/>
          </a:prstGeom>
          <a:noFill/>
          <a:ln w="9525">
            <a:solidFill>
              <a:schemeClr val="tx1"/>
            </a:solidFill>
            <a:round/>
            <a:headEnd/>
            <a:tailEnd type="stealth" w="lg" len="lg"/>
          </a:ln>
        </p:spPr>
        <p:txBody>
          <a:bodyPr/>
          <a:lstStyle/>
          <a:p>
            <a:endParaRPr lang="en-US"/>
          </a:p>
        </p:txBody>
      </p:sp>
      <p:sp>
        <p:nvSpPr>
          <p:cNvPr id="58381" name="Line 13"/>
          <p:cNvSpPr>
            <a:spLocks noChangeShapeType="1"/>
          </p:cNvSpPr>
          <p:nvPr/>
        </p:nvSpPr>
        <p:spPr bwMode="auto">
          <a:xfrm>
            <a:off x="2667000" y="2057400"/>
            <a:ext cx="381000" cy="0"/>
          </a:xfrm>
          <a:prstGeom prst="line">
            <a:avLst/>
          </a:prstGeom>
          <a:noFill/>
          <a:ln w="9525">
            <a:solidFill>
              <a:schemeClr val="tx1"/>
            </a:solidFill>
            <a:round/>
            <a:headEnd/>
            <a:tailEnd type="stealth" w="lg" len="lg"/>
          </a:ln>
        </p:spPr>
        <p:txBody>
          <a:bodyPr/>
          <a:lstStyle/>
          <a:p>
            <a:endParaRPr lang="en-US"/>
          </a:p>
        </p:txBody>
      </p:sp>
      <p:sp>
        <p:nvSpPr>
          <p:cNvPr id="58382" name="AutoShape 14"/>
          <p:cNvSpPr>
            <a:spLocks noChangeArrowheads="1"/>
          </p:cNvSpPr>
          <p:nvPr/>
        </p:nvSpPr>
        <p:spPr bwMode="auto">
          <a:xfrm>
            <a:off x="6248400" y="1828800"/>
            <a:ext cx="1219200" cy="533400"/>
          </a:xfrm>
          <a:prstGeom prst="roundRect">
            <a:avLst>
              <a:gd name="adj" fmla="val 16667"/>
            </a:avLst>
          </a:prstGeom>
          <a:solidFill>
            <a:schemeClr val="bg1">
              <a:lumMod val="75000"/>
            </a:schemeClr>
          </a:solidFill>
          <a:ln w="9525">
            <a:solidFill>
              <a:schemeClr val="tx1"/>
            </a:solidFill>
            <a:round/>
            <a:headEnd/>
            <a:tailEnd/>
          </a:ln>
        </p:spPr>
        <p:txBody>
          <a:bodyPr wrap="none" anchor="ctr"/>
          <a:lstStyle/>
          <a:p>
            <a:pPr algn="ctr"/>
            <a:r>
              <a:rPr lang="en-US">
                <a:solidFill>
                  <a:srgbClr val="0000FF"/>
                </a:solidFill>
                <a:latin typeface="Arial" pitchFamily="34" charset="0"/>
              </a:rPr>
              <a:t>Decrypt</a:t>
            </a:r>
          </a:p>
        </p:txBody>
      </p:sp>
      <p:sp>
        <p:nvSpPr>
          <p:cNvPr id="58383" name="Line 15"/>
          <p:cNvSpPr>
            <a:spLocks noChangeShapeType="1"/>
          </p:cNvSpPr>
          <p:nvPr/>
        </p:nvSpPr>
        <p:spPr bwMode="auto">
          <a:xfrm>
            <a:off x="7467600" y="2057400"/>
            <a:ext cx="609600" cy="0"/>
          </a:xfrm>
          <a:prstGeom prst="line">
            <a:avLst/>
          </a:prstGeom>
          <a:noFill/>
          <a:ln w="9525">
            <a:solidFill>
              <a:schemeClr val="tx1"/>
            </a:solidFill>
            <a:round/>
            <a:headEnd/>
            <a:tailEnd type="stealth" w="lg" len="lg"/>
          </a:ln>
        </p:spPr>
        <p:txBody>
          <a:bodyPr/>
          <a:lstStyle/>
          <a:p>
            <a:endParaRPr lang="en-US"/>
          </a:p>
        </p:txBody>
      </p:sp>
      <p:pic>
        <p:nvPicPr>
          <p:cNvPr id="58384" name="Picture 16"/>
          <p:cNvPicPr>
            <a:picLocks noChangeAspect="1" noChangeArrowheads="1"/>
          </p:cNvPicPr>
          <p:nvPr/>
        </p:nvPicPr>
        <p:blipFill>
          <a:blip r:embed="rId4" cstate="print"/>
          <a:srcRect/>
          <a:stretch>
            <a:fillRect/>
          </a:stretch>
        </p:blipFill>
        <p:spPr bwMode="auto">
          <a:xfrm>
            <a:off x="6381750" y="2971800"/>
            <a:ext cx="781050" cy="581025"/>
          </a:xfrm>
          <a:prstGeom prst="rect">
            <a:avLst/>
          </a:prstGeom>
          <a:noFill/>
          <a:ln w="9525">
            <a:noFill/>
            <a:miter lim="800000"/>
            <a:headEnd/>
            <a:tailEnd/>
          </a:ln>
        </p:spPr>
      </p:pic>
      <p:sp>
        <p:nvSpPr>
          <p:cNvPr id="58385" name="Line 17"/>
          <p:cNvSpPr>
            <a:spLocks noChangeShapeType="1"/>
          </p:cNvSpPr>
          <p:nvPr/>
        </p:nvSpPr>
        <p:spPr bwMode="auto">
          <a:xfrm>
            <a:off x="2057400" y="5181600"/>
            <a:ext cx="2133600" cy="0"/>
          </a:xfrm>
          <a:prstGeom prst="line">
            <a:avLst/>
          </a:prstGeom>
          <a:noFill/>
          <a:ln w="9525">
            <a:solidFill>
              <a:schemeClr val="tx1"/>
            </a:solidFill>
            <a:round/>
            <a:headEnd/>
            <a:tailEnd type="stealth" w="med" len="lg"/>
          </a:ln>
        </p:spPr>
        <p:txBody>
          <a:bodyPr/>
          <a:lstStyle/>
          <a:p>
            <a:endParaRPr lang="en-US"/>
          </a:p>
        </p:txBody>
      </p:sp>
      <p:sp>
        <p:nvSpPr>
          <p:cNvPr id="58386" name="Line 18"/>
          <p:cNvSpPr>
            <a:spLocks noChangeShapeType="1"/>
          </p:cNvSpPr>
          <p:nvPr/>
        </p:nvSpPr>
        <p:spPr bwMode="auto">
          <a:xfrm>
            <a:off x="5867400" y="5181600"/>
            <a:ext cx="914400" cy="0"/>
          </a:xfrm>
          <a:prstGeom prst="line">
            <a:avLst/>
          </a:prstGeom>
          <a:noFill/>
          <a:ln w="9525">
            <a:solidFill>
              <a:schemeClr val="tx1"/>
            </a:solidFill>
            <a:round/>
            <a:headEnd/>
            <a:tailEnd type="stealth" w="med" len="lg"/>
          </a:ln>
        </p:spPr>
        <p:txBody>
          <a:bodyPr/>
          <a:lstStyle/>
          <a:p>
            <a:endParaRPr lang="en-US"/>
          </a:p>
        </p:txBody>
      </p:sp>
      <p:sp>
        <p:nvSpPr>
          <p:cNvPr id="58387" name="Rectangle 19"/>
          <p:cNvSpPr>
            <a:spLocks noChangeArrowheads="1"/>
          </p:cNvSpPr>
          <p:nvPr/>
        </p:nvSpPr>
        <p:spPr bwMode="auto">
          <a:xfrm>
            <a:off x="1676400" y="2971800"/>
            <a:ext cx="838200" cy="609600"/>
          </a:xfrm>
          <a:prstGeom prst="rect">
            <a:avLst/>
          </a:prstGeom>
          <a:noFill/>
          <a:ln w="28575">
            <a:solidFill>
              <a:srgbClr val="FF0000"/>
            </a:solidFill>
            <a:miter lim="800000"/>
            <a:headEnd/>
            <a:tailEnd/>
          </a:ln>
        </p:spPr>
        <p:txBody>
          <a:bodyPr wrap="none" anchor="ctr"/>
          <a:lstStyle/>
          <a:p>
            <a:endParaRPr lang="en-US"/>
          </a:p>
        </p:txBody>
      </p:sp>
      <p:sp>
        <p:nvSpPr>
          <p:cNvPr id="58388" name="Rectangle 20"/>
          <p:cNvSpPr>
            <a:spLocks noChangeArrowheads="1"/>
          </p:cNvSpPr>
          <p:nvPr/>
        </p:nvSpPr>
        <p:spPr bwMode="auto">
          <a:xfrm>
            <a:off x="6400800" y="2971800"/>
            <a:ext cx="762000" cy="609600"/>
          </a:xfrm>
          <a:prstGeom prst="rect">
            <a:avLst/>
          </a:prstGeom>
          <a:noFill/>
          <a:ln w="28575">
            <a:solidFill>
              <a:srgbClr val="FF0000"/>
            </a:solidFill>
            <a:miter lim="800000"/>
            <a:headEnd/>
            <a:tailEnd/>
          </a:ln>
        </p:spPr>
        <p:txBody>
          <a:bodyPr wrap="none" anchor="ctr"/>
          <a:lstStyle/>
          <a:p>
            <a:endParaRPr lang="en-US"/>
          </a:p>
        </p:txBody>
      </p:sp>
      <p:sp>
        <p:nvSpPr>
          <p:cNvPr id="58389" name="Line 21"/>
          <p:cNvSpPr>
            <a:spLocks noChangeShapeType="1"/>
          </p:cNvSpPr>
          <p:nvPr/>
        </p:nvSpPr>
        <p:spPr bwMode="auto">
          <a:xfrm>
            <a:off x="5867400" y="2057400"/>
            <a:ext cx="381000" cy="0"/>
          </a:xfrm>
          <a:prstGeom prst="line">
            <a:avLst/>
          </a:prstGeom>
          <a:noFill/>
          <a:ln w="9525">
            <a:solidFill>
              <a:schemeClr val="tx1"/>
            </a:solidFill>
            <a:round/>
            <a:headEnd/>
            <a:tailEnd type="stealth" w="lg" len="lg"/>
          </a:ln>
        </p:spPr>
        <p:txBody>
          <a:bodyPr/>
          <a:lstStyle/>
          <a:p>
            <a:endParaRPr lang="en-US"/>
          </a:p>
        </p:txBody>
      </p:sp>
      <p:sp>
        <p:nvSpPr>
          <p:cNvPr id="58390" name="AutoShape 22"/>
          <p:cNvSpPr>
            <a:spLocks noChangeArrowheads="1"/>
          </p:cNvSpPr>
          <p:nvPr/>
        </p:nvSpPr>
        <p:spPr bwMode="auto">
          <a:xfrm rot="5422656">
            <a:off x="4761706" y="1254919"/>
            <a:ext cx="681038" cy="1676400"/>
          </a:xfrm>
          <a:prstGeom prst="can">
            <a:avLst>
              <a:gd name="adj" fmla="val 32570"/>
            </a:avLst>
          </a:prstGeom>
          <a:noFill/>
          <a:ln w="38100">
            <a:solidFill>
              <a:schemeClr val="tx1"/>
            </a:solidFill>
            <a:round/>
            <a:headEnd/>
            <a:tailEnd/>
          </a:ln>
        </p:spPr>
        <p:txBody>
          <a:bodyPr rot="10800000" vert="eaVert" wrap="none" anchor="ctr"/>
          <a:lstStyle/>
          <a:p>
            <a:pPr algn="ctr" eaLnBrk="1" hangingPunct="1"/>
            <a:r>
              <a:rPr lang="en-GB" sz="1800">
                <a:latin typeface="Arial" pitchFamily="34" charset="0"/>
              </a:rPr>
              <a:t>public channel</a:t>
            </a:r>
            <a:endParaRPr lang="el-GR" sz="1800"/>
          </a:p>
        </p:txBody>
      </p:sp>
      <p:sp>
        <p:nvSpPr>
          <p:cNvPr id="1268759" name="AutoShape 23"/>
          <p:cNvSpPr>
            <a:spLocks noChangeArrowheads="1"/>
          </p:cNvSpPr>
          <p:nvPr/>
        </p:nvSpPr>
        <p:spPr bwMode="auto">
          <a:xfrm>
            <a:off x="152400" y="1524000"/>
            <a:ext cx="914400" cy="1066800"/>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defRPr/>
            </a:pPr>
            <a:r>
              <a:rPr lang="en-US" sz="1400" dirty="0">
                <a:latin typeface="Arial" charset="0"/>
              </a:rPr>
              <a:t>Dear Bob</a:t>
            </a:r>
          </a:p>
          <a:p>
            <a:pPr>
              <a:defRPr/>
            </a:pPr>
            <a:endParaRPr lang="en-US" sz="1200" dirty="0">
              <a:latin typeface="Arial" charset="0"/>
            </a:endParaRPr>
          </a:p>
          <a:p>
            <a:pPr>
              <a:defRPr/>
            </a:pPr>
            <a:r>
              <a:rPr lang="en-US" sz="1200" dirty="0"/>
              <a:t>Tell Albert </a:t>
            </a:r>
          </a:p>
          <a:p>
            <a:pPr>
              <a:defRPr/>
            </a:pPr>
            <a:r>
              <a:rPr lang="en-US" sz="1200" dirty="0"/>
              <a:t>to get out of </a:t>
            </a:r>
          </a:p>
          <a:p>
            <a:pPr>
              <a:defRPr/>
            </a:pPr>
            <a:r>
              <a:rPr lang="en-US" sz="1200" dirty="0"/>
              <a:t>there</a:t>
            </a:r>
          </a:p>
        </p:txBody>
      </p:sp>
      <p:sp>
        <p:nvSpPr>
          <p:cNvPr id="1268760" name="AutoShape 24"/>
          <p:cNvSpPr>
            <a:spLocks noChangeArrowheads="1"/>
          </p:cNvSpPr>
          <p:nvPr/>
        </p:nvSpPr>
        <p:spPr bwMode="auto">
          <a:xfrm>
            <a:off x="3048000" y="1524000"/>
            <a:ext cx="838200" cy="1066800"/>
          </a:xfrm>
          <a:prstGeom prst="foldedCorner">
            <a:avLst>
              <a:gd name="adj" fmla="val 12500"/>
            </a:avLst>
          </a:prstGeom>
          <a:solidFill>
            <a:srgbClr val="DDDDDD"/>
          </a:solidFill>
          <a:ln w="9525">
            <a:solidFill>
              <a:schemeClr val="tx1"/>
            </a:solidFill>
            <a:round/>
            <a:headEnd/>
            <a:tailEnd/>
          </a:ln>
          <a:effectLst>
            <a:prstShdw prst="shdw17" dist="17961" dir="2700000">
              <a:schemeClr val="tx1">
                <a:gamma/>
                <a:shade val="60000"/>
                <a:invGamma/>
              </a:schemeClr>
            </a:prstShdw>
          </a:effectLst>
        </p:spPr>
        <p:txBody>
          <a:bodyPr wrap="none"/>
          <a:lstStyle/>
          <a:p>
            <a:pPr>
              <a:defRPr/>
            </a:pPr>
            <a:r>
              <a:rPr lang="en-US" sz="1600"/>
              <a:t>$</a:t>
            </a:r>
            <a:r>
              <a:rPr lang="en-US" sz="1600">
                <a:sym typeface="Symbol" pitchFamily="18" charset="2"/>
              </a:rPr>
              <a:t></a:t>
            </a:r>
          </a:p>
          <a:p>
            <a:pPr>
              <a:defRPr/>
            </a:pPr>
            <a:r>
              <a:rPr lang="en-US" sz="1600">
                <a:sym typeface="Symbol" pitchFamily="18" charset="2"/>
              </a:rPr>
              <a:t></a:t>
            </a:r>
          </a:p>
          <a:p>
            <a:pPr>
              <a:defRPr/>
            </a:pPr>
            <a:r>
              <a:rPr lang="en-US" sz="1600">
                <a:sym typeface="Symbol" pitchFamily="18" charset="2"/>
              </a:rPr>
              <a:t></a:t>
            </a:r>
          </a:p>
          <a:p>
            <a:pPr>
              <a:defRPr/>
            </a:pPr>
            <a:r>
              <a:rPr lang="en-US" sz="1600">
                <a:sym typeface="Symbol" pitchFamily="18" charset="2"/>
              </a:rPr>
              <a:t>gt…</a:t>
            </a:r>
            <a:r>
              <a:rPr lang="en-US" sz="1600" i="1">
                <a:sym typeface="Symbol" pitchFamily="18" charset="2"/>
              </a:rPr>
              <a:t>x</a:t>
            </a:r>
            <a:endParaRPr lang="en-US" sz="1200" i="1"/>
          </a:p>
        </p:txBody>
      </p:sp>
      <p:sp>
        <p:nvSpPr>
          <p:cNvPr id="58393" name="Line 25"/>
          <p:cNvSpPr>
            <a:spLocks noChangeShapeType="1"/>
          </p:cNvSpPr>
          <p:nvPr/>
        </p:nvSpPr>
        <p:spPr bwMode="auto">
          <a:xfrm>
            <a:off x="3886200" y="2057400"/>
            <a:ext cx="381000" cy="0"/>
          </a:xfrm>
          <a:prstGeom prst="line">
            <a:avLst/>
          </a:prstGeom>
          <a:noFill/>
          <a:ln w="9525">
            <a:solidFill>
              <a:schemeClr val="tx1"/>
            </a:solidFill>
            <a:round/>
            <a:headEnd/>
            <a:tailEnd type="stealth" w="med" len="lg"/>
          </a:ln>
        </p:spPr>
        <p:txBody>
          <a:bodyPr wrap="none" anchor="ctr"/>
          <a:lstStyle/>
          <a:p>
            <a:endParaRPr lang="en-US"/>
          </a:p>
        </p:txBody>
      </p:sp>
      <p:sp>
        <p:nvSpPr>
          <p:cNvPr id="1268762" name="AutoShape 26"/>
          <p:cNvSpPr>
            <a:spLocks noChangeArrowheads="1"/>
          </p:cNvSpPr>
          <p:nvPr/>
        </p:nvSpPr>
        <p:spPr bwMode="auto">
          <a:xfrm>
            <a:off x="8077200" y="1524000"/>
            <a:ext cx="914400" cy="1066800"/>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defRPr/>
            </a:pPr>
            <a:r>
              <a:rPr lang="en-US" sz="1400" dirty="0">
                <a:latin typeface="Arial" charset="0"/>
              </a:rPr>
              <a:t>Dear Bob</a:t>
            </a:r>
          </a:p>
          <a:p>
            <a:pPr>
              <a:defRPr/>
            </a:pPr>
            <a:endParaRPr lang="en-US" sz="1000" dirty="0">
              <a:latin typeface="Arial" charset="0"/>
            </a:endParaRPr>
          </a:p>
          <a:p>
            <a:pPr>
              <a:defRPr/>
            </a:pPr>
            <a:r>
              <a:rPr lang="en-US" sz="1200" dirty="0"/>
              <a:t>Tell Albert </a:t>
            </a:r>
          </a:p>
          <a:p>
            <a:pPr>
              <a:defRPr/>
            </a:pPr>
            <a:r>
              <a:rPr lang="en-US" sz="1200" dirty="0"/>
              <a:t>to get out of </a:t>
            </a:r>
          </a:p>
          <a:p>
            <a:pPr>
              <a:defRPr/>
            </a:pPr>
            <a:r>
              <a:rPr lang="en-US" sz="1200" dirty="0"/>
              <a:t>there</a:t>
            </a:r>
          </a:p>
        </p:txBody>
      </p:sp>
      <p:sp>
        <p:nvSpPr>
          <p:cNvPr id="58395" name="Text Box 27"/>
          <p:cNvSpPr txBox="1">
            <a:spLocks noChangeArrowheads="1"/>
          </p:cNvSpPr>
          <p:nvPr/>
        </p:nvSpPr>
        <p:spPr bwMode="auto">
          <a:xfrm>
            <a:off x="4724400" y="2879725"/>
            <a:ext cx="735013" cy="457200"/>
          </a:xfrm>
          <a:prstGeom prst="rect">
            <a:avLst/>
          </a:prstGeom>
          <a:noFill/>
          <a:ln w="9525">
            <a:noFill/>
            <a:miter lim="800000"/>
            <a:headEnd/>
            <a:tailEnd/>
          </a:ln>
        </p:spPr>
        <p:txBody>
          <a:bodyPr>
            <a:spAutoFit/>
          </a:bodyPr>
          <a:lstStyle/>
          <a:p>
            <a:r>
              <a:rPr lang="en-US" altLang="zh-CN" b="1" i="1">
                <a:solidFill>
                  <a:srgbClr val="FF0000"/>
                </a:solidFill>
                <a:ea typeface="宋体" pitchFamily="2" charset="-122"/>
              </a:rPr>
              <a:t>Eve</a:t>
            </a:r>
          </a:p>
        </p:txBody>
      </p:sp>
      <p:sp>
        <p:nvSpPr>
          <p:cNvPr id="58396" name="Line 28"/>
          <p:cNvSpPr>
            <a:spLocks noChangeShapeType="1"/>
          </p:cNvSpPr>
          <p:nvPr/>
        </p:nvSpPr>
        <p:spPr bwMode="auto">
          <a:xfrm>
            <a:off x="5029200" y="2286000"/>
            <a:ext cx="0" cy="669925"/>
          </a:xfrm>
          <a:prstGeom prst="line">
            <a:avLst/>
          </a:prstGeom>
          <a:noFill/>
          <a:ln w="9525">
            <a:solidFill>
              <a:schemeClr val="tx1"/>
            </a:solidFill>
            <a:round/>
            <a:headEnd/>
            <a:tailEnd type="stealth" w="lg" len="lg"/>
          </a:ln>
        </p:spPr>
        <p:txBody>
          <a:bodyPr/>
          <a:lstStyle/>
          <a:p>
            <a:endParaRPr lang="en-US"/>
          </a:p>
        </p:txBody>
      </p:sp>
      <p:sp>
        <p:nvSpPr>
          <p:cNvPr id="58397" name="Line 29"/>
          <p:cNvSpPr>
            <a:spLocks noChangeShapeType="1"/>
          </p:cNvSpPr>
          <p:nvPr/>
        </p:nvSpPr>
        <p:spPr bwMode="auto">
          <a:xfrm flipV="1">
            <a:off x="5029200" y="3733800"/>
            <a:ext cx="0" cy="1219200"/>
          </a:xfrm>
          <a:prstGeom prst="line">
            <a:avLst/>
          </a:prstGeom>
          <a:noFill/>
          <a:ln w="9525">
            <a:solidFill>
              <a:schemeClr val="tx1"/>
            </a:solidFill>
            <a:prstDash val="dash"/>
            <a:round/>
            <a:headEnd/>
            <a:tailEnd type="stealth" w="med" len="lg"/>
          </a:ln>
        </p:spPr>
        <p:txBody>
          <a:bodyPr wrap="none" anchor="ctr"/>
          <a:lstStyle/>
          <a:p>
            <a:endParaRPr lang="en-US"/>
          </a:p>
        </p:txBody>
      </p:sp>
      <p:sp>
        <p:nvSpPr>
          <p:cNvPr id="58398" name="AutoShape 30"/>
          <p:cNvSpPr>
            <a:spLocks noChangeArrowheads="1"/>
          </p:cNvSpPr>
          <p:nvPr/>
        </p:nvSpPr>
        <p:spPr bwMode="auto">
          <a:xfrm>
            <a:off x="4800600" y="4114800"/>
            <a:ext cx="457200" cy="45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rgbClr val="FF0000"/>
            </a:solidFill>
            <a:miter lim="800000"/>
            <a:headEnd/>
            <a:tailEnd/>
          </a:ln>
        </p:spPr>
        <p:txBody>
          <a:bodyPr wrap="none" anchor="ctr"/>
          <a:lstStyle/>
          <a:p>
            <a:endParaRPr lang="en-US"/>
          </a:p>
        </p:txBody>
      </p:sp>
      <p:sp>
        <p:nvSpPr>
          <p:cNvPr id="58399" name="Line 31"/>
          <p:cNvSpPr>
            <a:spLocks noChangeShapeType="1"/>
          </p:cNvSpPr>
          <p:nvPr/>
        </p:nvSpPr>
        <p:spPr bwMode="auto">
          <a:xfrm>
            <a:off x="4038600" y="12192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58400" name="Line 32"/>
          <p:cNvSpPr>
            <a:spLocks noChangeShapeType="1"/>
          </p:cNvSpPr>
          <p:nvPr/>
        </p:nvSpPr>
        <p:spPr bwMode="auto">
          <a:xfrm>
            <a:off x="6019800" y="12954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268769" name="AutoShape 33"/>
          <p:cNvSpPr>
            <a:spLocks noChangeArrowheads="1"/>
          </p:cNvSpPr>
          <p:nvPr/>
        </p:nvSpPr>
        <p:spPr bwMode="auto">
          <a:xfrm>
            <a:off x="152400" y="3276600"/>
            <a:ext cx="1219200" cy="609600"/>
          </a:xfrm>
          <a:prstGeom prst="wedgeRoundRectCallout">
            <a:avLst>
              <a:gd name="adj1" fmla="val -18620"/>
              <a:gd name="adj2" fmla="val -154949"/>
              <a:gd name="adj3" fmla="val 16667"/>
            </a:avLst>
          </a:prstGeom>
          <a:noFill/>
          <a:ln w="9525" algn="ctr">
            <a:solidFill>
              <a:schemeClr val="tx1"/>
            </a:solidFill>
            <a:miter lim="800000"/>
            <a:headEnd/>
            <a:tailEnd/>
          </a:ln>
        </p:spPr>
        <p:txBody>
          <a:bodyPr anchor="ctr"/>
          <a:lstStyle/>
          <a:p>
            <a:pPr algn="ctr"/>
            <a:r>
              <a:rPr lang="en-US" sz="1600">
                <a:solidFill>
                  <a:srgbClr val="0000FF"/>
                </a:solidFill>
                <a:latin typeface="Arial" pitchFamily="34" charset="0"/>
              </a:rPr>
              <a:t>Plaintext </a:t>
            </a:r>
            <a:r>
              <a:rPr lang="en-US" sz="1600">
                <a:latin typeface="Arial" pitchFamily="34" charset="0"/>
              </a:rPr>
              <a:t>(</a:t>
            </a:r>
            <a:r>
              <a:rPr lang="en-US" sz="1600">
                <a:solidFill>
                  <a:srgbClr val="0000FF"/>
                </a:solidFill>
                <a:latin typeface="Arial" pitchFamily="34" charset="0"/>
              </a:rPr>
              <a:t>cleartext</a:t>
            </a:r>
            <a:r>
              <a:rPr lang="en-US" sz="1600">
                <a:latin typeface="Arial" pitchFamily="34" charset="0"/>
              </a:rPr>
              <a:t>)</a:t>
            </a:r>
          </a:p>
        </p:txBody>
      </p:sp>
      <p:sp>
        <p:nvSpPr>
          <p:cNvPr id="1268770" name="AutoShape 34"/>
          <p:cNvSpPr>
            <a:spLocks noChangeArrowheads="1"/>
          </p:cNvSpPr>
          <p:nvPr/>
        </p:nvSpPr>
        <p:spPr bwMode="auto">
          <a:xfrm>
            <a:off x="2819400" y="3276600"/>
            <a:ext cx="1447800" cy="533400"/>
          </a:xfrm>
          <a:prstGeom prst="wedgeRoundRectCallout">
            <a:avLst>
              <a:gd name="adj1" fmla="val -12171"/>
              <a:gd name="adj2" fmla="val -167560"/>
              <a:gd name="adj3" fmla="val 16667"/>
            </a:avLst>
          </a:prstGeom>
          <a:noFill/>
          <a:ln w="9525" algn="ctr">
            <a:solidFill>
              <a:schemeClr val="tx1"/>
            </a:solidFill>
            <a:miter lim="800000"/>
            <a:headEnd/>
            <a:tailEnd/>
          </a:ln>
        </p:spPr>
        <p:txBody>
          <a:bodyPr anchor="ctr"/>
          <a:lstStyle/>
          <a:p>
            <a:pPr algn="ctr"/>
            <a:r>
              <a:rPr lang="en-US" sz="1600">
                <a:solidFill>
                  <a:schemeClr val="accent2"/>
                </a:solidFill>
                <a:latin typeface="Arial" pitchFamily="34" charset="0"/>
              </a:rPr>
              <a:t>Ciphertext </a:t>
            </a:r>
            <a:r>
              <a:rPr lang="en-US" sz="1600">
                <a:latin typeface="Arial" pitchFamily="34" charset="0"/>
              </a:rPr>
              <a:t>(cryptogram)</a:t>
            </a:r>
          </a:p>
        </p:txBody>
      </p:sp>
      <p:sp>
        <p:nvSpPr>
          <p:cNvPr id="1268771" name="AutoShape 35"/>
          <p:cNvSpPr>
            <a:spLocks noChangeArrowheads="1"/>
          </p:cNvSpPr>
          <p:nvPr/>
        </p:nvSpPr>
        <p:spPr bwMode="auto">
          <a:xfrm>
            <a:off x="2133600" y="4114800"/>
            <a:ext cx="2362200" cy="838200"/>
          </a:xfrm>
          <a:prstGeom prst="wedgeRoundRectCallout">
            <a:avLst>
              <a:gd name="adj1" fmla="val -48856"/>
              <a:gd name="adj2" fmla="val -112690"/>
              <a:gd name="adj3" fmla="val 16667"/>
            </a:avLst>
          </a:prstGeom>
          <a:noFill/>
          <a:ln w="9525" algn="ctr">
            <a:solidFill>
              <a:schemeClr val="tx1"/>
            </a:solidFill>
            <a:miter lim="800000"/>
            <a:headEnd/>
            <a:tailEnd/>
          </a:ln>
          <a:effectLst/>
        </p:spPr>
        <p:txBody>
          <a:bodyPr anchor="ctr"/>
          <a:lstStyle/>
          <a:p>
            <a:pPr algn="ctr">
              <a:defRPr/>
            </a:pPr>
            <a:r>
              <a:rPr lang="en-US" sz="1600">
                <a:solidFill>
                  <a:srgbClr val="0000FF"/>
                </a:solidFill>
                <a:latin typeface="Arial" charset="0"/>
              </a:rPr>
              <a:t>Key</a:t>
            </a:r>
          </a:p>
          <a:p>
            <a:pPr algn="ctr">
              <a:defRPr/>
            </a:pPr>
            <a:r>
              <a:rPr lang="en-US" sz="1600">
                <a:solidFill>
                  <a:srgbClr val="FF0000"/>
                </a:solidFill>
                <a:effectLst>
                  <a:outerShdw blurRad="38100" dist="38100" dir="2700000" algn="tl">
                    <a:srgbClr val="C0C0C0"/>
                  </a:outerShdw>
                </a:effectLst>
                <a:latin typeface="Arial" charset="0"/>
              </a:rPr>
              <a:t>In a box? It should be kept secret</a:t>
            </a:r>
          </a:p>
        </p:txBody>
      </p:sp>
      <p:sp>
        <p:nvSpPr>
          <p:cNvPr id="1268773" name="AutoShape 37"/>
          <p:cNvSpPr>
            <a:spLocks noChangeArrowheads="1"/>
          </p:cNvSpPr>
          <p:nvPr/>
        </p:nvSpPr>
        <p:spPr bwMode="auto">
          <a:xfrm>
            <a:off x="6553200" y="1219200"/>
            <a:ext cx="1143000" cy="304800"/>
          </a:xfrm>
          <a:prstGeom prst="wedgeRoundRectCallout">
            <a:avLst>
              <a:gd name="adj1" fmla="val -13194"/>
              <a:gd name="adj2" fmla="val 148440"/>
              <a:gd name="adj3" fmla="val 16667"/>
            </a:avLst>
          </a:prstGeom>
          <a:noFill/>
          <a:ln w="9525" algn="ctr">
            <a:solidFill>
              <a:schemeClr val="tx1"/>
            </a:solidFill>
            <a:miter lim="800000"/>
            <a:headEnd/>
            <a:tailEnd/>
          </a:ln>
        </p:spPr>
        <p:txBody>
          <a:bodyPr anchor="ctr"/>
          <a:lstStyle/>
          <a:p>
            <a:pPr algn="ctr"/>
            <a:r>
              <a:rPr lang="en-US" sz="1600" dirty="0">
                <a:solidFill>
                  <a:srgbClr val="0000FF"/>
                </a:solidFill>
                <a:latin typeface="Arial" pitchFamily="34" charset="0"/>
              </a:rPr>
              <a:t>Decipher</a:t>
            </a:r>
          </a:p>
        </p:txBody>
      </p:sp>
      <p:grpSp>
        <p:nvGrpSpPr>
          <p:cNvPr id="2" name="Group 41"/>
          <p:cNvGrpSpPr>
            <a:grpSpLocks/>
          </p:cNvGrpSpPr>
          <p:nvPr/>
        </p:nvGrpSpPr>
        <p:grpSpPr bwMode="auto">
          <a:xfrm>
            <a:off x="381000" y="990600"/>
            <a:ext cx="2971800" cy="457200"/>
            <a:chOff x="240" y="624"/>
            <a:chExt cx="1872" cy="288"/>
          </a:xfrm>
        </p:grpSpPr>
        <p:sp>
          <p:nvSpPr>
            <p:cNvPr id="58407" name="AutoShape 36"/>
            <p:cNvSpPr>
              <a:spLocks noChangeArrowheads="1"/>
            </p:cNvSpPr>
            <p:nvPr/>
          </p:nvSpPr>
          <p:spPr bwMode="auto">
            <a:xfrm>
              <a:off x="1392" y="720"/>
              <a:ext cx="720" cy="192"/>
            </a:xfrm>
            <a:prstGeom prst="wedgeRoundRectCallout">
              <a:avLst>
                <a:gd name="adj1" fmla="val -28750"/>
                <a:gd name="adj2" fmla="val 160940"/>
                <a:gd name="adj3" fmla="val 16667"/>
              </a:avLst>
            </a:prstGeom>
            <a:noFill/>
            <a:ln w="9525" algn="ctr">
              <a:solidFill>
                <a:schemeClr val="tx1"/>
              </a:solidFill>
              <a:miter lim="800000"/>
              <a:headEnd/>
              <a:tailEnd/>
            </a:ln>
          </p:spPr>
          <p:txBody>
            <a:bodyPr anchor="ctr"/>
            <a:lstStyle/>
            <a:p>
              <a:pPr algn="ctr"/>
              <a:r>
                <a:rPr lang="en-US" sz="1600">
                  <a:solidFill>
                    <a:srgbClr val="0000FF"/>
                  </a:solidFill>
                  <a:latin typeface="Arial" pitchFamily="34" charset="0"/>
                </a:rPr>
                <a:t>Encipher</a:t>
              </a:r>
            </a:p>
          </p:txBody>
        </p:sp>
        <p:sp>
          <p:nvSpPr>
            <p:cNvPr id="58408" name="AutoShape 38"/>
            <p:cNvSpPr>
              <a:spLocks noChangeArrowheads="1"/>
            </p:cNvSpPr>
            <p:nvPr/>
          </p:nvSpPr>
          <p:spPr bwMode="auto">
            <a:xfrm>
              <a:off x="240" y="624"/>
              <a:ext cx="1056" cy="288"/>
            </a:xfrm>
            <a:prstGeom prst="wedgeRoundRectCallout">
              <a:avLst>
                <a:gd name="adj1" fmla="val 38731"/>
                <a:gd name="adj2" fmla="val 135069"/>
                <a:gd name="adj3" fmla="val 16667"/>
              </a:avLst>
            </a:prstGeom>
            <a:noFill/>
            <a:ln w="9525" algn="ctr">
              <a:solidFill>
                <a:schemeClr val="tx1"/>
              </a:solidFill>
              <a:miter lim="800000"/>
              <a:headEnd/>
              <a:tailEnd/>
            </a:ln>
          </p:spPr>
          <p:txBody>
            <a:bodyPr anchor="ctr"/>
            <a:lstStyle/>
            <a:p>
              <a:pPr algn="ctr"/>
              <a:r>
                <a:rPr lang="en-US" sz="1600">
                  <a:solidFill>
                    <a:srgbClr val="0000FF"/>
                  </a:solidFill>
                  <a:latin typeface="Arial" pitchFamily="34" charset="0"/>
                </a:rPr>
                <a:t>Cipher</a:t>
              </a:r>
              <a:r>
                <a:rPr lang="en-US" sz="1600">
                  <a:latin typeface="Arial" pitchFamily="34" charset="0"/>
                </a:rPr>
                <a:t> (</a:t>
              </a:r>
              <a:r>
                <a:rPr lang="en-US" sz="1600">
                  <a:solidFill>
                    <a:srgbClr val="0000FF"/>
                  </a:solidFill>
                  <a:latin typeface="Arial" pitchFamily="34" charset="0"/>
                </a:rPr>
                <a:t>cryptosystem</a:t>
              </a:r>
            </a:p>
          </p:txBody>
        </p:sp>
      </p:grpSp>
      <p:sp>
        <p:nvSpPr>
          <p:cNvPr id="1268775" name="AutoShape 39"/>
          <p:cNvSpPr>
            <a:spLocks noChangeArrowheads="1"/>
          </p:cNvSpPr>
          <p:nvPr/>
        </p:nvSpPr>
        <p:spPr bwMode="auto">
          <a:xfrm>
            <a:off x="5333999" y="3657600"/>
            <a:ext cx="1438275" cy="533400"/>
          </a:xfrm>
          <a:prstGeom prst="wedgeRoundRectCallout">
            <a:avLst>
              <a:gd name="adj1" fmla="val -69676"/>
              <a:gd name="adj2" fmla="val -108931"/>
              <a:gd name="adj3" fmla="val 16667"/>
            </a:avLst>
          </a:prstGeom>
          <a:noFill/>
          <a:ln w="9525" algn="ctr">
            <a:solidFill>
              <a:schemeClr val="tx1"/>
            </a:solidFill>
            <a:miter lim="800000"/>
            <a:headEnd/>
            <a:tailEnd/>
          </a:ln>
        </p:spPr>
        <p:txBody>
          <a:bodyPr anchor="ctr"/>
          <a:lstStyle/>
          <a:p>
            <a:pPr algn="ctr"/>
            <a:r>
              <a:rPr lang="en-US" altLang="zh-CN" sz="1600" dirty="0">
                <a:solidFill>
                  <a:srgbClr val="0000FF"/>
                </a:solidFill>
                <a:latin typeface="+mn-lt"/>
              </a:rPr>
              <a:t>Cryptanalyst</a:t>
            </a:r>
          </a:p>
          <a:p>
            <a:pPr algn="ctr"/>
            <a:r>
              <a:rPr lang="en-US" altLang="zh-CN" sz="1600" dirty="0">
                <a:solidFill>
                  <a:srgbClr val="0000FF"/>
                </a:solidFill>
                <a:latin typeface="+mn-lt"/>
              </a:rPr>
              <a:t>cryptanalyze</a:t>
            </a:r>
            <a:endParaRPr lang="en-US" sz="1600" dirty="0">
              <a:solidFill>
                <a:srgbClr val="0000FF"/>
              </a:solidFill>
              <a:latin typeface="+mn-l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500067513"/>
              </p:ext>
            </p:extLst>
          </p:nvPr>
        </p:nvGraphicFramePr>
        <p:xfrm>
          <a:off x="2560638" y="5592763"/>
          <a:ext cx="411162" cy="655637"/>
        </p:xfrm>
        <a:graphic>
          <a:graphicData uri="http://schemas.openxmlformats.org/presentationml/2006/ole">
            <mc:AlternateContent xmlns:mc="http://schemas.openxmlformats.org/markup-compatibility/2006">
              <mc:Choice xmlns:v="urn:schemas-microsoft-com:vml" Requires="v">
                <p:oleObj spid="_x0000_s34052" name="VISIO" r:id="rId5" imgW="549706" imgH="879377" progId="Visio.Drawing.11">
                  <p:embed/>
                </p:oleObj>
              </mc:Choice>
              <mc:Fallback>
                <p:oleObj name="VISIO" r:id="rId5" imgW="549706" imgH="87937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0638" y="5592763"/>
                        <a:ext cx="411162" cy="655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445392304"/>
              </p:ext>
            </p:extLst>
          </p:nvPr>
        </p:nvGraphicFramePr>
        <p:xfrm>
          <a:off x="7543800" y="5638800"/>
          <a:ext cx="334963" cy="533400"/>
        </p:xfrm>
        <a:graphic>
          <a:graphicData uri="http://schemas.openxmlformats.org/presentationml/2006/ole">
            <mc:AlternateContent xmlns:mc="http://schemas.openxmlformats.org/markup-compatibility/2006">
              <mc:Choice xmlns:v="urn:schemas-microsoft-com:vml" Requires="v">
                <p:oleObj spid="_x0000_s34053" name="VISIO" r:id="rId7" imgW="549706" imgH="879377" progId="Visio.Drawing.11">
                  <p:embed/>
                </p:oleObj>
              </mc:Choice>
              <mc:Fallback>
                <p:oleObj name="VISIO" r:id="rId7" imgW="549706" imgH="87937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5638800"/>
                        <a:ext cx="33496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09733862"/>
              </p:ext>
            </p:extLst>
          </p:nvPr>
        </p:nvGraphicFramePr>
        <p:xfrm>
          <a:off x="5334000" y="2968625"/>
          <a:ext cx="365125" cy="368300"/>
        </p:xfrm>
        <a:graphic>
          <a:graphicData uri="http://schemas.openxmlformats.org/presentationml/2006/ole">
            <mc:AlternateContent xmlns:mc="http://schemas.openxmlformats.org/markup-compatibility/2006">
              <mc:Choice xmlns:v="urn:schemas-microsoft-com:vml" Requires="v">
                <p:oleObj spid="_x0000_s34054" name="Image" r:id="rId9" imgW="1244006" imgH="1257143" progId="">
                  <p:embed/>
                </p:oleObj>
              </mc:Choice>
              <mc:Fallback>
                <p:oleObj name="Image" r:id="rId9" imgW="1244006" imgH="1257143"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2968625"/>
                        <a:ext cx="365125"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Rounded Rectangle 43"/>
          <p:cNvSpPr/>
          <p:nvPr/>
        </p:nvSpPr>
        <p:spPr>
          <a:xfrm>
            <a:off x="7162800" y="6324600"/>
            <a:ext cx="1600200" cy="47625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400" dirty="0" smtClean="0">
                <a:solidFill>
                  <a:srgbClr val="00CC00"/>
                </a:solidFill>
              </a:rPr>
              <a:t>Natural!</a:t>
            </a:r>
          </a:p>
        </p:txBody>
      </p:sp>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5048" y="152400"/>
            <a:ext cx="1013103" cy="644841"/>
          </a:xfrm>
          <a:prstGeom prst="rect">
            <a:avLst/>
          </a:prstGeom>
        </p:spPr>
      </p:pic>
      <p:sp>
        <p:nvSpPr>
          <p:cNvPr id="6" name="Footer Placeholder 5"/>
          <p:cNvSpPr>
            <a:spLocks noGrp="1"/>
          </p:cNvSpPr>
          <p:nvPr>
            <p:ph type="ftr" sz="quarter" idx="11"/>
          </p:nvPr>
        </p:nvSpPr>
        <p:spPr/>
        <p:txBody>
          <a:bodyPr/>
          <a:lstStyle/>
          <a:p>
            <a:r>
              <a:rPr lang="en-US" smtClean="0"/>
              <a:t>2016 Summer Camp</a:t>
            </a:r>
            <a:endParaRPr lang="en-US"/>
          </a:p>
        </p:txBody>
      </p:sp>
    </p:spTree>
    <p:extLst>
      <p:ext uri="{BB962C8B-B14F-4D97-AF65-F5344CB8AC3E}">
        <p14:creationId xmlns:p14="http://schemas.microsoft.com/office/powerpoint/2010/main" val="2411238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68771"/>
                                        </p:tgtEl>
                                        <p:attrNameLst>
                                          <p:attrName>style.visibility</p:attrName>
                                        </p:attrNameLst>
                                      </p:cBhvr>
                                      <p:to>
                                        <p:strVal val="visible"/>
                                      </p:to>
                                    </p:set>
                                    <p:animEffect transition="in" filter="dissolve">
                                      <p:cBhvr>
                                        <p:cTn id="7" dur="500"/>
                                        <p:tgtEl>
                                          <p:spTgt spid="1268771"/>
                                        </p:tgtEl>
                                      </p:cBhvr>
                                    </p:animEffect>
                                  </p:childTnLst>
                                  <p:subTnLst>
                                    <p:set>
                                      <p:cBhvr override="childStyle">
                                        <p:cTn dur="1" fill="hold" display="0" masterRel="nextClick" afterEffect="1"/>
                                        <p:tgtEl>
                                          <p:spTgt spid="1268771"/>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68769"/>
                                        </p:tgtEl>
                                        <p:attrNameLst>
                                          <p:attrName>style.visibility</p:attrName>
                                        </p:attrNameLst>
                                      </p:cBhvr>
                                      <p:to>
                                        <p:strVal val="visible"/>
                                      </p:to>
                                    </p:set>
                                    <p:animEffect transition="in" filter="dissolve">
                                      <p:cBhvr>
                                        <p:cTn id="12" dur="500"/>
                                        <p:tgtEl>
                                          <p:spTgt spid="1268769"/>
                                        </p:tgtEl>
                                      </p:cBhvr>
                                    </p:animEffect>
                                  </p:childTnLst>
                                  <p:subTnLst>
                                    <p:set>
                                      <p:cBhvr override="childStyle">
                                        <p:cTn dur="1" fill="hold" display="0" masterRel="nextClick" afterEffect="1"/>
                                        <p:tgtEl>
                                          <p:spTgt spid="126876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par>
                                <p:cTn id="18" presetID="1"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268770"/>
                                        </p:tgtEl>
                                        <p:attrNameLst>
                                          <p:attrName>style.visibility</p:attrName>
                                        </p:attrNameLst>
                                      </p:cBhvr>
                                      <p:to>
                                        <p:strVal val="visible"/>
                                      </p:to>
                                    </p:set>
                                    <p:animEffect transition="in" filter="dissolve">
                                      <p:cBhvr>
                                        <p:cTn id="24" dur="500"/>
                                        <p:tgtEl>
                                          <p:spTgt spid="1268770"/>
                                        </p:tgtEl>
                                      </p:cBhvr>
                                    </p:animEffect>
                                  </p:childTnLst>
                                  <p:subTnLst>
                                    <p:set>
                                      <p:cBhvr override="childStyle">
                                        <p:cTn dur="1" fill="hold" display="0" masterRel="nextClick" afterEffect="1"/>
                                        <p:tgtEl>
                                          <p:spTgt spid="1268770"/>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268775"/>
                                        </p:tgtEl>
                                        <p:attrNameLst>
                                          <p:attrName>style.visibility</p:attrName>
                                        </p:attrNameLst>
                                      </p:cBhvr>
                                      <p:to>
                                        <p:strVal val="visible"/>
                                      </p:to>
                                    </p:set>
                                    <p:animEffect transition="in" filter="dissolve">
                                      <p:cBhvr>
                                        <p:cTn id="29" dur="500"/>
                                        <p:tgtEl>
                                          <p:spTgt spid="1268775"/>
                                        </p:tgtEl>
                                      </p:cBhvr>
                                    </p:animEffect>
                                  </p:childTnLst>
                                  <p:subTnLst>
                                    <p:set>
                                      <p:cBhvr override="childStyle">
                                        <p:cTn dur="1" fill="hold" display="0" masterRel="nextClick" afterEffect="1"/>
                                        <p:tgtEl>
                                          <p:spTgt spid="1268775"/>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268773"/>
                                        </p:tgtEl>
                                        <p:attrNameLst>
                                          <p:attrName>style.visibility</p:attrName>
                                        </p:attrNameLst>
                                      </p:cBhvr>
                                      <p:to>
                                        <p:strVal val="visible"/>
                                      </p:to>
                                    </p:set>
                                    <p:animEffect transition="in" filter="dissolve">
                                      <p:cBhvr>
                                        <p:cTn id="34" dur="500"/>
                                        <p:tgtEl>
                                          <p:spTgt spid="126877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8769" grpId="0" animBg="1"/>
      <p:bldP spid="1268770" grpId="0" animBg="1"/>
      <p:bldP spid="1268771" grpId="0" animBg="1"/>
      <p:bldP spid="1268773" grpId="0" animBg="1"/>
      <p:bldP spid="1268775"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6"/>
          <p:cNvSpPr>
            <a:spLocks noGrp="1"/>
          </p:cNvSpPr>
          <p:nvPr>
            <p:ph type="ftr" sz="quarter" idx="10"/>
          </p:nvPr>
        </p:nvSpPr>
        <p:spPr>
          <a:noFill/>
        </p:spPr>
        <p:txBody>
          <a:bodyPr/>
          <a:lstStyle/>
          <a:p>
            <a:r>
              <a:rPr lang="en-US" altLang="zh-CN" smtClean="0"/>
              <a:t>2016 Summer Camp</a:t>
            </a:r>
            <a:endParaRPr lang="en-US" altLang="zh-CN" dirty="0" smtClean="0"/>
          </a:p>
        </p:txBody>
      </p:sp>
      <p:sp>
        <p:nvSpPr>
          <p:cNvPr id="57347" name="Slide Number Placeholder 7"/>
          <p:cNvSpPr>
            <a:spLocks noGrp="1"/>
          </p:cNvSpPr>
          <p:nvPr>
            <p:ph type="sldNum" sz="quarter" idx="11"/>
          </p:nvPr>
        </p:nvSpPr>
        <p:spPr>
          <a:noFill/>
        </p:spPr>
        <p:txBody>
          <a:bodyPr/>
          <a:lstStyle/>
          <a:p>
            <a:fld id="{1FA32D69-76CB-4706-B733-9AEF346D82FB}" type="slidenum">
              <a:rPr lang="zh-CN" altLang="en-US" smtClean="0"/>
              <a:pPr/>
              <a:t>28</a:t>
            </a:fld>
            <a:endParaRPr lang="en-US" altLang="zh-CN" smtClean="0"/>
          </a:p>
        </p:txBody>
      </p:sp>
      <p:pic>
        <p:nvPicPr>
          <p:cNvPr id="1523714" name="Picture 2" descr="Copy of gear00b"/>
          <p:cNvPicPr>
            <a:picLocks noChangeAspect="1" noChangeArrowheads="1" noCrop="1"/>
          </p:cNvPicPr>
          <p:nvPr/>
        </p:nvPicPr>
        <p:blipFill>
          <a:blip r:embed="rId4" cstate="print"/>
          <a:srcRect/>
          <a:stretch>
            <a:fillRect/>
          </a:stretch>
        </p:blipFill>
        <p:spPr bwMode="auto">
          <a:xfrm>
            <a:off x="5943600" y="1524000"/>
            <a:ext cx="1828800" cy="1371600"/>
          </a:xfrm>
          <a:prstGeom prst="rect">
            <a:avLst/>
          </a:prstGeom>
          <a:noFill/>
          <a:ln w="9525">
            <a:noFill/>
            <a:miter lim="800000"/>
            <a:headEnd/>
            <a:tailEnd/>
          </a:ln>
        </p:spPr>
      </p:pic>
      <p:pic>
        <p:nvPicPr>
          <p:cNvPr id="1523715" name="Picture 3" descr="Copy of gear00b"/>
          <p:cNvPicPr>
            <a:picLocks noGrp="1" noChangeAspect="1" noChangeArrowheads="1" noCrop="1"/>
          </p:cNvPicPr>
          <p:nvPr>
            <p:ph sz="half" idx="2"/>
          </p:nvPr>
        </p:nvPicPr>
        <p:blipFill>
          <a:blip r:embed="rId4" cstate="print"/>
          <a:srcRect/>
          <a:stretch>
            <a:fillRect/>
          </a:stretch>
        </p:blipFill>
        <p:spPr>
          <a:xfrm>
            <a:off x="990600" y="1295400"/>
            <a:ext cx="1828800" cy="1371600"/>
          </a:xfrm>
          <a:noFill/>
        </p:spPr>
      </p:pic>
      <p:sp>
        <p:nvSpPr>
          <p:cNvPr id="57350" name="Rectangle 4"/>
          <p:cNvSpPr>
            <a:spLocks noGrp="1" noChangeArrowheads="1"/>
          </p:cNvSpPr>
          <p:nvPr>
            <p:ph type="title" sz="quarter"/>
          </p:nvPr>
        </p:nvSpPr>
        <p:spPr>
          <a:xfrm>
            <a:off x="685800" y="228600"/>
            <a:ext cx="7772400" cy="1295400"/>
          </a:xfrm>
        </p:spPr>
        <p:txBody>
          <a:bodyPr>
            <a:normAutofit fontScale="90000"/>
          </a:bodyPr>
          <a:lstStyle/>
          <a:p>
            <a:r>
              <a:rPr lang="en-US" altLang="zh-CN" dirty="0" smtClean="0">
                <a:ea typeface="宋体" pitchFamily="2" charset="-122"/>
              </a:rPr>
              <a:t>After 2000 years, We “Know” How to Do this</a:t>
            </a:r>
          </a:p>
        </p:txBody>
      </p:sp>
      <p:sp>
        <p:nvSpPr>
          <p:cNvPr id="46089" name="Line 11"/>
          <p:cNvSpPr>
            <a:spLocks noChangeShapeType="1"/>
          </p:cNvSpPr>
          <p:nvPr/>
        </p:nvSpPr>
        <p:spPr bwMode="auto">
          <a:xfrm>
            <a:off x="1066800" y="2057400"/>
            <a:ext cx="381000" cy="0"/>
          </a:xfrm>
          <a:prstGeom prst="line">
            <a:avLst/>
          </a:prstGeom>
          <a:noFill/>
          <a:ln w="9525">
            <a:solidFill>
              <a:schemeClr val="tx1"/>
            </a:solidFill>
            <a:round/>
            <a:headEnd/>
            <a:tailEnd type="stealth" w="lg" len="lg"/>
          </a:ln>
        </p:spPr>
        <p:txBody>
          <a:bodyPr/>
          <a:lstStyle/>
          <a:p>
            <a:endParaRPr lang="en-US"/>
          </a:p>
        </p:txBody>
      </p:sp>
      <p:sp>
        <p:nvSpPr>
          <p:cNvPr id="46090" name="Line 12"/>
          <p:cNvSpPr>
            <a:spLocks noChangeShapeType="1"/>
          </p:cNvSpPr>
          <p:nvPr/>
        </p:nvSpPr>
        <p:spPr bwMode="auto">
          <a:xfrm>
            <a:off x="2667000" y="2057400"/>
            <a:ext cx="381000" cy="0"/>
          </a:xfrm>
          <a:prstGeom prst="line">
            <a:avLst/>
          </a:prstGeom>
          <a:noFill/>
          <a:ln w="9525">
            <a:solidFill>
              <a:schemeClr val="tx1"/>
            </a:solidFill>
            <a:round/>
            <a:headEnd/>
            <a:tailEnd type="stealth" w="lg" len="lg"/>
          </a:ln>
        </p:spPr>
        <p:txBody>
          <a:bodyPr/>
          <a:lstStyle/>
          <a:p>
            <a:endParaRPr lang="en-US"/>
          </a:p>
        </p:txBody>
      </p:sp>
      <p:sp>
        <p:nvSpPr>
          <p:cNvPr id="57355" name="Line 14"/>
          <p:cNvSpPr>
            <a:spLocks noChangeShapeType="1"/>
          </p:cNvSpPr>
          <p:nvPr/>
        </p:nvSpPr>
        <p:spPr bwMode="auto">
          <a:xfrm>
            <a:off x="7467600" y="2057400"/>
            <a:ext cx="609600" cy="0"/>
          </a:xfrm>
          <a:prstGeom prst="line">
            <a:avLst/>
          </a:prstGeom>
          <a:noFill/>
          <a:ln w="9525">
            <a:solidFill>
              <a:schemeClr val="tx1"/>
            </a:solidFill>
            <a:round/>
            <a:headEnd/>
            <a:tailEnd type="stealth" w="lg" len="lg"/>
          </a:ln>
        </p:spPr>
        <p:txBody>
          <a:bodyPr/>
          <a:lstStyle/>
          <a:p>
            <a:endParaRPr lang="en-US"/>
          </a:p>
        </p:txBody>
      </p:sp>
      <p:grpSp>
        <p:nvGrpSpPr>
          <p:cNvPr id="2" name="Group 37"/>
          <p:cNvGrpSpPr>
            <a:grpSpLocks/>
          </p:cNvGrpSpPr>
          <p:nvPr/>
        </p:nvGrpSpPr>
        <p:grpSpPr bwMode="auto">
          <a:xfrm>
            <a:off x="1676400" y="2362200"/>
            <a:ext cx="5562600" cy="2971800"/>
            <a:chOff x="1056" y="1488"/>
            <a:chExt cx="3504" cy="1872"/>
          </a:xfrm>
        </p:grpSpPr>
        <p:sp>
          <p:nvSpPr>
            <p:cNvPr id="57370" name="Line 18"/>
            <p:cNvSpPr>
              <a:spLocks noChangeShapeType="1"/>
            </p:cNvSpPr>
            <p:nvPr/>
          </p:nvSpPr>
          <p:spPr bwMode="auto">
            <a:xfrm>
              <a:off x="3744" y="3264"/>
              <a:ext cx="528" cy="0"/>
            </a:xfrm>
            <a:prstGeom prst="line">
              <a:avLst/>
            </a:prstGeom>
            <a:noFill/>
            <a:ln w="9525">
              <a:solidFill>
                <a:schemeClr val="tx1"/>
              </a:solidFill>
              <a:round/>
              <a:headEnd/>
              <a:tailEnd type="stealth" w="med" len="lg"/>
            </a:ln>
          </p:spPr>
          <p:txBody>
            <a:bodyPr/>
            <a:lstStyle/>
            <a:p>
              <a:endParaRPr lang="en-US"/>
            </a:p>
          </p:txBody>
        </p:sp>
        <p:sp>
          <p:nvSpPr>
            <p:cNvPr id="57371" name="Line 7"/>
            <p:cNvSpPr>
              <a:spLocks noChangeShapeType="1"/>
            </p:cNvSpPr>
            <p:nvPr/>
          </p:nvSpPr>
          <p:spPr bwMode="auto">
            <a:xfrm flipH="1" flipV="1">
              <a:off x="4272" y="1488"/>
              <a:ext cx="0" cy="1776"/>
            </a:xfrm>
            <a:prstGeom prst="line">
              <a:avLst/>
            </a:prstGeom>
            <a:noFill/>
            <a:ln w="9525">
              <a:solidFill>
                <a:schemeClr val="tx1"/>
              </a:solidFill>
              <a:round/>
              <a:headEnd/>
              <a:tailEnd type="stealth" w="lg" len="lg"/>
            </a:ln>
          </p:spPr>
          <p:txBody>
            <a:bodyPr/>
            <a:lstStyle/>
            <a:p>
              <a:endParaRPr lang="en-US"/>
            </a:p>
          </p:txBody>
        </p:sp>
        <p:sp>
          <p:nvSpPr>
            <p:cNvPr id="57372" name="Line 8"/>
            <p:cNvSpPr>
              <a:spLocks noChangeShapeType="1"/>
            </p:cNvSpPr>
            <p:nvPr/>
          </p:nvSpPr>
          <p:spPr bwMode="auto">
            <a:xfrm flipH="1" flipV="1">
              <a:off x="1296" y="1488"/>
              <a:ext cx="0" cy="1776"/>
            </a:xfrm>
            <a:prstGeom prst="line">
              <a:avLst/>
            </a:prstGeom>
            <a:noFill/>
            <a:ln w="9525">
              <a:solidFill>
                <a:schemeClr val="tx1"/>
              </a:solidFill>
              <a:round/>
              <a:headEnd type="none" w="lg" len="lg"/>
              <a:tailEnd type="stealth" w="lg" len="lg"/>
            </a:ln>
          </p:spPr>
          <p:txBody>
            <a:bodyPr/>
            <a:lstStyle/>
            <a:p>
              <a:endParaRPr lang="en-US"/>
            </a:p>
          </p:txBody>
        </p:sp>
        <p:sp>
          <p:nvSpPr>
            <p:cNvPr id="57373" name="AutoShape 9"/>
            <p:cNvSpPr>
              <a:spLocks noChangeArrowheads="1"/>
            </p:cNvSpPr>
            <p:nvPr/>
          </p:nvSpPr>
          <p:spPr bwMode="auto">
            <a:xfrm rot="5422656">
              <a:off x="3096" y="2664"/>
              <a:ext cx="192" cy="1199"/>
            </a:xfrm>
            <a:prstGeom prst="can">
              <a:avLst>
                <a:gd name="adj" fmla="val 55538"/>
              </a:avLst>
            </a:prstGeom>
            <a:noFill/>
            <a:ln w="9525">
              <a:solidFill>
                <a:schemeClr val="bg1">
                  <a:lumMod val="65000"/>
                </a:schemeClr>
              </a:solidFill>
              <a:round/>
              <a:headEnd/>
              <a:tailEnd/>
            </a:ln>
          </p:spPr>
          <p:txBody>
            <a:bodyPr rot="10800000" vert="eaVert" wrap="none" anchor="ctr"/>
            <a:lstStyle/>
            <a:p>
              <a:pPr algn="ctr" eaLnBrk="1" hangingPunct="1"/>
              <a:r>
                <a:rPr lang="en-GB" sz="1800" dirty="0">
                  <a:solidFill>
                    <a:schemeClr val="bg1">
                      <a:lumMod val="65000"/>
                    </a:schemeClr>
                  </a:solidFill>
                  <a:latin typeface="Arial" pitchFamily="34" charset="0"/>
                </a:rPr>
                <a:t>private channel</a:t>
              </a:r>
              <a:endParaRPr lang="el-GR" dirty="0">
                <a:solidFill>
                  <a:schemeClr val="bg1">
                    <a:lumMod val="65000"/>
                  </a:schemeClr>
                </a:solidFill>
              </a:endParaRPr>
            </a:p>
          </p:txBody>
        </p:sp>
        <p:pic>
          <p:nvPicPr>
            <p:cNvPr id="57374" name="Picture 15"/>
            <p:cNvPicPr>
              <a:picLocks noChangeAspect="1" noChangeArrowheads="1"/>
            </p:cNvPicPr>
            <p:nvPr/>
          </p:nvPicPr>
          <p:blipFill>
            <a:blip r:embed="rId5" cstate="print"/>
            <a:srcRect/>
            <a:stretch>
              <a:fillRect/>
            </a:stretch>
          </p:blipFill>
          <p:spPr bwMode="auto">
            <a:xfrm>
              <a:off x="1056" y="1872"/>
              <a:ext cx="492" cy="366"/>
            </a:xfrm>
            <a:prstGeom prst="rect">
              <a:avLst/>
            </a:prstGeom>
            <a:noFill/>
            <a:ln w="9525">
              <a:noFill/>
              <a:miter lim="800000"/>
              <a:headEnd/>
              <a:tailEnd/>
            </a:ln>
          </p:spPr>
        </p:pic>
        <p:pic>
          <p:nvPicPr>
            <p:cNvPr id="57375" name="Picture 16"/>
            <p:cNvPicPr>
              <a:picLocks noChangeAspect="1" noChangeArrowheads="1"/>
            </p:cNvPicPr>
            <p:nvPr/>
          </p:nvPicPr>
          <p:blipFill>
            <a:blip r:embed="rId5" cstate="print"/>
            <a:srcRect/>
            <a:stretch>
              <a:fillRect/>
            </a:stretch>
          </p:blipFill>
          <p:spPr bwMode="auto">
            <a:xfrm>
              <a:off x="4020" y="1872"/>
              <a:ext cx="492" cy="366"/>
            </a:xfrm>
            <a:prstGeom prst="rect">
              <a:avLst/>
            </a:prstGeom>
            <a:noFill/>
            <a:ln w="9525">
              <a:noFill/>
              <a:miter lim="800000"/>
              <a:headEnd/>
              <a:tailEnd/>
            </a:ln>
          </p:spPr>
        </p:pic>
        <p:sp>
          <p:nvSpPr>
            <p:cNvPr id="57376" name="Line 17"/>
            <p:cNvSpPr>
              <a:spLocks noChangeShapeType="1"/>
            </p:cNvSpPr>
            <p:nvPr/>
          </p:nvSpPr>
          <p:spPr bwMode="auto">
            <a:xfrm>
              <a:off x="1296" y="3264"/>
              <a:ext cx="1296" cy="0"/>
            </a:xfrm>
            <a:prstGeom prst="line">
              <a:avLst/>
            </a:prstGeom>
            <a:noFill/>
            <a:ln w="9525">
              <a:solidFill>
                <a:schemeClr val="tx1"/>
              </a:solidFill>
              <a:round/>
              <a:headEnd/>
              <a:tailEnd type="stealth" w="med" len="lg"/>
            </a:ln>
          </p:spPr>
          <p:txBody>
            <a:bodyPr/>
            <a:lstStyle/>
            <a:p>
              <a:endParaRPr lang="en-US"/>
            </a:p>
          </p:txBody>
        </p:sp>
        <p:sp>
          <p:nvSpPr>
            <p:cNvPr id="57377" name="Rectangle 19"/>
            <p:cNvSpPr>
              <a:spLocks noChangeArrowheads="1"/>
            </p:cNvSpPr>
            <p:nvPr/>
          </p:nvSpPr>
          <p:spPr bwMode="auto">
            <a:xfrm>
              <a:off x="1056" y="1872"/>
              <a:ext cx="576" cy="384"/>
            </a:xfrm>
            <a:prstGeom prst="rect">
              <a:avLst/>
            </a:prstGeom>
            <a:noFill/>
            <a:ln w="9525">
              <a:solidFill>
                <a:schemeClr val="bg1">
                  <a:lumMod val="65000"/>
                </a:schemeClr>
              </a:solidFill>
              <a:miter lim="800000"/>
              <a:headEnd/>
              <a:tailEnd/>
            </a:ln>
          </p:spPr>
          <p:txBody>
            <a:bodyPr wrap="none" anchor="ctr"/>
            <a:lstStyle/>
            <a:p>
              <a:endParaRPr lang="en-US"/>
            </a:p>
          </p:txBody>
        </p:sp>
        <p:sp>
          <p:nvSpPr>
            <p:cNvPr id="57378" name="Rectangle 20"/>
            <p:cNvSpPr>
              <a:spLocks noChangeArrowheads="1"/>
            </p:cNvSpPr>
            <p:nvPr/>
          </p:nvSpPr>
          <p:spPr bwMode="auto">
            <a:xfrm>
              <a:off x="3984" y="1872"/>
              <a:ext cx="576" cy="384"/>
            </a:xfrm>
            <a:prstGeom prst="rect">
              <a:avLst/>
            </a:prstGeom>
            <a:noFill/>
            <a:ln w="9525">
              <a:solidFill>
                <a:schemeClr val="bg1">
                  <a:lumMod val="65000"/>
                </a:schemeClr>
              </a:solidFill>
              <a:miter lim="800000"/>
              <a:headEnd/>
              <a:tailEnd/>
            </a:ln>
          </p:spPr>
          <p:txBody>
            <a:bodyPr wrap="none" anchor="ctr"/>
            <a:lstStyle/>
            <a:p>
              <a:endParaRPr lang="en-US"/>
            </a:p>
          </p:txBody>
        </p:sp>
      </p:grpSp>
      <p:sp>
        <p:nvSpPr>
          <p:cNvPr id="57357" name="Line 21"/>
          <p:cNvSpPr>
            <a:spLocks noChangeShapeType="1"/>
          </p:cNvSpPr>
          <p:nvPr/>
        </p:nvSpPr>
        <p:spPr bwMode="auto">
          <a:xfrm>
            <a:off x="5943600" y="2057400"/>
            <a:ext cx="304800" cy="0"/>
          </a:xfrm>
          <a:prstGeom prst="line">
            <a:avLst/>
          </a:prstGeom>
          <a:noFill/>
          <a:ln w="9525">
            <a:solidFill>
              <a:schemeClr val="tx1"/>
            </a:solidFill>
            <a:round/>
            <a:headEnd/>
            <a:tailEnd type="stealth" w="lg" len="lg"/>
          </a:ln>
        </p:spPr>
        <p:txBody>
          <a:bodyPr/>
          <a:lstStyle/>
          <a:p>
            <a:endParaRPr lang="en-US"/>
          </a:p>
        </p:txBody>
      </p:sp>
      <p:sp>
        <p:nvSpPr>
          <p:cNvPr id="57358" name="AutoShape 22"/>
          <p:cNvSpPr>
            <a:spLocks noChangeArrowheads="1"/>
          </p:cNvSpPr>
          <p:nvPr/>
        </p:nvSpPr>
        <p:spPr bwMode="auto">
          <a:xfrm rot="5422656">
            <a:off x="4760118" y="1253332"/>
            <a:ext cx="684213" cy="1676400"/>
          </a:xfrm>
          <a:prstGeom prst="can">
            <a:avLst>
              <a:gd name="adj" fmla="val 32611"/>
            </a:avLst>
          </a:prstGeom>
          <a:noFill/>
          <a:ln w="38100">
            <a:solidFill>
              <a:srgbClr val="339966"/>
            </a:solidFill>
            <a:round/>
            <a:headEnd/>
            <a:tailEnd/>
          </a:ln>
        </p:spPr>
        <p:txBody>
          <a:bodyPr rot="10800000" vert="eaVert" wrap="none" anchor="ctr"/>
          <a:lstStyle/>
          <a:p>
            <a:pPr algn="ctr" eaLnBrk="1" hangingPunct="1"/>
            <a:r>
              <a:rPr lang="en-GB" sz="1800">
                <a:latin typeface="Arial" pitchFamily="34" charset="0"/>
              </a:rPr>
              <a:t>public channel</a:t>
            </a:r>
            <a:endParaRPr lang="el-GR" sz="1800"/>
          </a:p>
        </p:txBody>
      </p:sp>
      <p:sp>
        <p:nvSpPr>
          <p:cNvPr id="1523735" name="AutoShape 23"/>
          <p:cNvSpPr>
            <a:spLocks noChangeArrowheads="1"/>
          </p:cNvSpPr>
          <p:nvPr/>
        </p:nvSpPr>
        <p:spPr bwMode="auto">
          <a:xfrm>
            <a:off x="152400" y="1524000"/>
            <a:ext cx="914400" cy="1066800"/>
          </a:xfrm>
          <a:prstGeom prst="foldedCorner">
            <a:avLst>
              <a:gd name="adj" fmla="val 12500"/>
            </a:avLst>
          </a:prstGeom>
          <a:noFill/>
          <a:ln w="9525">
            <a:solidFill>
              <a:schemeClr val="bg1">
                <a:lumMod val="65000"/>
              </a:schemeClr>
            </a:solidFill>
            <a:round/>
            <a:headEnd/>
            <a:tailEnd/>
          </a:ln>
          <a:effectLst>
            <a:prstShdw prst="shdw17" dist="17961" dir="2700000">
              <a:schemeClr val="tx1">
                <a:gamma/>
                <a:shade val="60000"/>
                <a:invGamma/>
              </a:schemeClr>
            </a:prstShdw>
          </a:effectLst>
        </p:spPr>
        <p:txBody>
          <a:bodyPr wrap="none"/>
          <a:lstStyle/>
          <a:p>
            <a:pPr>
              <a:defRPr/>
            </a:pPr>
            <a:r>
              <a:rPr lang="en-US" sz="1600" dirty="0">
                <a:solidFill>
                  <a:schemeClr val="bg1">
                    <a:lumMod val="65000"/>
                  </a:schemeClr>
                </a:solidFill>
              </a:rPr>
              <a:t>Dear Bob</a:t>
            </a:r>
          </a:p>
          <a:p>
            <a:pPr>
              <a:defRPr/>
            </a:pPr>
            <a:endParaRPr lang="en-US" sz="1200" dirty="0">
              <a:solidFill>
                <a:schemeClr val="bg1">
                  <a:lumMod val="65000"/>
                </a:schemeClr>
              </a:solidFill>
            </a:endParaRPr>
          </a:p>
          <a:p>
            <a:pPr>
              <a:defRPr/>
            </a:pPr>
            <a:r>
              <a:rPr lang="en-US" sz="1200" dirty="0">
                <a:solidFill>
                  <a:schemeClr val="bg1">
                    <a:lumMod val="65000"/>
                  </a:schemeClr>
                </a:solidFill>
              </a:rPr>
              <a:t>Tell Albert </a:t>
            </a:r>
          </a:p>
          <a:p>
            <a:pPr>
              <a:defRPr/>
            </a:pPr>
            <a:r>
              <a:rPr lang="en-US" sz="1200" dirty="0">
                <a:solidFill>
                  <a:schemeClr val="bg1">
                    <a:lumMod val="65000"/>
                  </a:schemeClr>
                </a:solidFill>
              </a:rPr>
              <a:t>to get out of </a:t>
            </a:r>
          </a:p>
          <a:p>
            <a:pPr>
              <a:defRPr/>
            </a:pPr>
            <a:r>
              <a:rPr lang="en-US" sz="1200" dirty="0">
                <a:solidFill>
                  <a:schemeClr val="bg1">
                    <a:lumMod val="65000"/>
                  </a:schemeClr>
                </a:solidFill>
              </a:rPr>
              <a:t>there</a:t>
            </a:r>
          </a:p>
        </p:txBody>
      </p:sp>
      <p:sp>
        <p:nvSpPr>
          <p:cNvPr id="1523736" name="AutoShape 24"/>
          <p:cNvSpPr>
            <a:spLocks noChangeArrowheads="1"/>
          </p:cNvSpPr>
          <p:nvPr/>
        </p:nvSpPr>
        <p:spPr bwMode="auto">
          <a:xfrm>
            <a:off x="3048000" y="1524000"/>
            <a:ext cx="838200" cy="1066800"/>
          </a:xfrm>
          <a:prstGeom prst="foldedCorner">
            <a:avLst>
              <a:gd name="adj" fmla="val 12500"/>
            </a:avLst>
          </a:prstGeom>
          <a:solidFill>
            <a:srgbClr val="DDDDDD"/>
          </a:solidFill>
          <a:ln w="9525">
            <a:solidFill>
              <a:schemeClr val="bg1">
                <a:lumMod val="65000"/>
              </a:schemeClr>
            </a:solidFill>
            <a:round/>
            <a:headEnd/>
            <a:tailEnd/>
          </a:ln>
          <a:effectLst>
            <a:prstShdw prst="shdw17" dist="17961" dir="2700000">
              <a:schemeClr val="tx1">
                <a:gamma/>
                <a:shade val="60000"/>
                <a:invGamma/>
              </a:schemeClr>
            </a:prstShdw>
          </a:effectLst>
        </p:spPr>
        <p:txBody>
          <a:bodyPr wrap="none"/>
          <a:lstStyle/>
          <a:p>
            <a:pPr>
              <a:defRPr/>
            </a:pPr>
            <a:r>
              <a:rPr lang="en-US" sz="1600">
                <a:solidFill>
                  <a:schemeClr val="bg1">
                    <a:lumMod val="65000"/>
                  </a:schemeClr>
                </a:solidFill>
              </a:rPr>
              <a:t>$</a:t>
            </a:r>
            <a:r>
              <a:rPr lang="en-US" sz="1600">
                <a:solidFill>
                  <a:schemeClr val="bg1">
                    <a:lumMod val="65000"/>
                  </a:schemeClr>
                </a:solidFill>
                <a:sym typeface="Symbol" pitchFamily="18" charset="2"/>
              </a:rPr>
              <a:t></a:t>
            </a:r>
          </a:p>
          <a:p>
            <a:pPr>
              <a:defRPr/>
            </a:pPr>
            <a:r>
              <a:rPr lang="en-US" sz="1600">
                <a:solidFill>
                  <a:schemeClr val="bg1">
                    <a:lumMod val="65000"/>
                  </a:schemeClr>
                </a:solidFill>
                <a:sym typeface="Symbol" pitchFamily="18" charset="2"/>
              </a:rPr>
              <a:t></a:t>
            </a:r>
          </a:p>
          <a:p>
            <a:pPr>
              <a:defRPr/>
            </a:pPr>
            <a:r>
              <a:rPr lang="en-US" sz="1600">
                <a:solidFill>
                  <a:schemeClr val="bg1">
                    <a:lumMod val="65000"/>
                  </a:schemeClr>
                </a:solidFill>
                <a:sym typeface="Symbol" pitchFamily="18" charset="2"/>
              </a:rPr>
              <a:t></a:t>
            </a:r>
          </a:p>
          <a:p>
            <a:pPr>
              <a:defRPr/>
            </a:pPr>
            <a:r>
              <a:rPr lang="en-US" sz="1600">
                <a:solidFill>
                  <a:schemeClr val="bg1">
                    <a:lumMod val="65000"/>
                  </a:schemeClr>
                </a:solidFill>
                <a:sym typeface="Symbol" pitchFamily="18" charset="2"/>
              </a:rPr>
              <a:t>gt…</a:t>
            </a:r>
            <a:r>
              <a:rPr lang="en-US" sz="1600" i="1">
                <a:solidFill>
                  <a:schemeClr val="bg1">
                    <a:lumMod val="65000"/>
                  </a:schemeClr>
                </a:solidFill>
                <a:sym typeface="Symbol" pitchFamily="18" charset="2"/>
              </a:rPr>
              <a:t>x</a:t>
            </a:r>
            <a:endParaRPr lang="en-US" sz="1200" i="1">
              <a:solidFill>
                <a:schemeClr val="bg1">
                  <a:lumMod val="65000"/>
                </a:schemeClr>
              </a:solidFill>
            </a:endParaRPr>
          </a:p>
        </p:txBody>
      </p:sp>
      <p:sp>
        <p:nvSpPr>
          <p:cNvPr id="57361" name="Line 25"/>
          <p:cNvSpPr>
            <a:spLocks noChangeShapeType="1"/>
          </p:cNvSpPr>
          <p:nvPr/>
        </p:nvSpPr>
        <p:spPr bwMode="auto">
          <a:xfrm>
            <a:off x="3886200" y="2057400"/>
            <a:ext cx="381000" cy="0"/>
          </a:xfrm>
          <a:prstGeom prst="line">
            <a:avLst/>
          </a:prstGeom>
          <a:noFill/>
          <a:ln w="9525">
            <a:solidFill>
              <a:schemeClr val="tx1"/>
            </a:solidFill>
            <a:round/>
            <a:headEnd/>
            <a:tailEnd type="stealth" w="med" len="lg"/>
          </a:ln>
        </p:spPr>
        <p:txBody>
          <a:bodyPr wrap="none" anchor="ctr"/>
          <a:lstStyle/>
          <a:p>
            <a:endParaRPr lang="en-US"/>
          </a:p>
        </p:txBody>
      </p:sp>
      <p:sp>
        <p:nvSpPr>
          <p:cNvPr id="1523738" name="AutoShape 26"/>
          <p:cNvSpPr>
            <a:spLocks noChangeArrowheads="1"/>
          </p:cNvSpPr>
          <p:nvPr/>
        </p:nvSpPr>
        <p:spPr bwMode="auto">
          <a:xfrm>
            <a:off x="8077200" y="1524000"/>
            <a:ext cx="914400" cy="1066800"/>
          </a:xfrm>
          <a:prstGeom prst="foldedCorner">
            <a:avLst>
              <a:gd name="adj" fmla="val 12500"/>
            </a:avLst>
          </a:prstGeom>
          <a:noFill/>
          <a:ln w="9525">
            <a:solidFill>
              <a:schemeClr val="bg1">
                <a:lumMod val="65000"/>
              </a:schemeClr>
            </a:solidFill>
            <a:round/>
            <a:headEnd/>
            <a:tailEnd/>
          </a:ln>
          <a:effectLst>
            <a:prstShdw prst="shdw17" dist="17961" dir="2700000">
              <a:schemeClr val="tx1">
                <a:gamma/>
                <a:shade val="60000"/>
                <a:invGamma/>
              </a:schemeClr>
            </a:prstShdw>
          </a:effectLst>
        </p:spPr>
        <p:txBody>
          <a:bodyPr wrap="none"/>
          <a:lstStyle/>
          <a:p>
            <a:pPr>
              <a:defRPr/>
            </a:pPr>
            <a:r>
              <a:rPr lang="en-US" sz="1600" dirty="0">
                <a:solidFill>
                  <a:schemeClr val="bg1">
                    <a:lumMod val="65000"/>
                  </a:schemeClr>
                </a:solidFill>
              </a:rPr>
              <a:t>Dear Bob</a:t>
            </a:r>
          </a:p>
          <a:p>
            <a:pPr>
              <a:defRPr/>
            </a:pPr>
            <a:endParaRPr lang="en-US" sz="1200" dirty="0">
              <a:solidFill>
                <a:schemeClr val="bg1">
                  <a:lumMod val="65000"/>
                </a:schemeClr>
              </a:solidFill>
            </a:endParaRPr>
          </a:p>
          <a:p>
            <a:pPr>
              <a:defRPr/>
            </a:pPr>
            <a:r>
              <a:rPr lang="en-US" sz="1200" dirty="0">
                <a:solidFill>
                  <a:schemeClr val="bg1">
                    <a:lumMod val="65000"/>
                  </a:schemeClr>
                </a:solidFill>
              </a:rPr>
              <a:t>Tell Albert </a:t>
            </a:r>
          </a:p>
          <a:p>
            <a:pPr>
              <a:defRPr/>
            </a:pPr>
            <a:r>
              <a:rPr lang="en-US" sz="1200" dirty="0">
                <a:solidFill>
                  <a:schemeClr val="bg1">
                    <a:lumMod val="65000"/>
                  </a:schemeClr>
                </a:solidFill>
              </a:rPr>
              <a:t>to get out of </a:t>
            </a:r>
          </a:p>
          <a:p>
            <a:pPr>
              <a:defRPr/>
            </a:pPr>
            <a:r>
              <a:rPr lang="en-US" sz="1200" dirty="0">
                <a:solidFill>
                  <a:schemeClr val="bg1">
                    <a:lumMod val="65000"/>
                  </a:schemeClr>
                </a:solidFill>
              </a:rPr>
              <a:t>there</a:t>
            </a:r>
          </a:p>
        </p:txBody>
      </p:sp>
      <p:sp>
        <p:nvSpPr>
          <p:cNvPr id="57364" name="Line 28"/>
          <p:cNvSpPr>
            <a:spLocks noChangeShapeType="1"/>
          </p:cNvSpPr>
          <p:nvPr/>
        </p:nvSpPr>
        <p:spPr bwMode="auto">
          <a:xfrm>
            <a:off x="5029200" y="2286000"/>
            <a:ext cx="0" cy="669925"/>
          </a:xfrm>
          <a:prstGeom prst="line">
            <a:avLst/>
          </a:prstGeom>
          <a:noFill/>
          <a:ln w="9525">
            <a:solidFill>
              <a:schemeClr val="bg1">
                <a:lumMod val="65000"/>
              </a:schemeClr>
            </a:solidFill>
            <a:round/>
            <a:headEnd/>
            <a:tailEnd type="stealth" w="lg" len="lg"/>
          </a:ln>
        </p:spPr>
        <p:txBody>
          <a:bodyPr/>
          <a:lstStyle/>
          <a:p>
            <a:endParaRPr lang="en-US"/>
          </a:p>
        </p:txBody>
      </p:sp>
      <p:grpSp>
        <p:nvGrpSpPr>
          <p:cNvPr id="3" name="Group 36"/>
          <p:cNvGrpSpPr>
            <a:grpSpLocks/>
          </p:cNvGrpSpPr>
          <p:nvPr/>
        </p:nvGrpSpPr>
        <p:grpSpPr bwMode="auto">
          <a:xfrm>
            <a:off x="4876800" y="3733800"/>
            <a:ext cx="457200" cy="1219200"/>
            <a:chOff x="3072" y="2352"/>
            <a:chExt cx="288" cy="768"/>
          </a:xfrm>
        </p:grpSpPr>
        <p:sp>
          <p:nvSpPr>
            <p:cNvPr id="57368" name="Line 29"/>
            <p:cNvSpPr>
              <a:spLocks noChangeShapeType="1"/>
            </p:cNvSpPr>
            <p:nvPr/>
          </p:nvSpPr>
          <p:spPr bwMode="auto">
            <a:xfrm flipV="1">
              <a:off x="3216" y="2352"/>
              <a:ext cx="0" cy="768"/>
            </a:xfrm>
            <a:prstGeom prst="line">
              <a:avLst/>
            </a:prstGeom>
            <a:noFill/>
            <a:ln w="9525">
              <a:solidFill>
                <a:schemeClr val="tx1"/>
              </a:solidFill>
              <a:prstDash val="dash"/>
              <a:round/>
              <a:headEnd/>
              <a:tailEnd type="stealth" w="lg" len="lg"/>
            </a:ln>
          </p:spPr>
          <p:txBody>
            <a:bodyPr wrap="none" anchor="ctr"/>
            <a:lstStyle/>
            <a:p>
              <a:endParaRPr lang="en-US"/>
            </a:p>
          </p:txBody>
        </p:sp>
        <p:sp>
          <p:nvSpPr>
            <p:cNvPr id="57369" name="AutoShape 30"/>
            <p:cNvSpPr>
              <a:spLocks noChangeArrowheads="1"/>
            </p:cNvSpPr>
            <p:nvPr/>
          </p:nvSpPr>
          <p:spPr bwMode="auto">
            <a:xfrm>
              <a:off x="3072" y="2592"/>
              <a:ext cx="288" cy="2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22225">
              <a:solidFill>
                <a:srgbClr val="FF0000"/>
              </a:solidFill>
              <a:miter lim="800000"/>
              <a:headEnd/>
              <a:tailEnd/>
            </a:ln>
          </p:spPr>
          <p:txBody>
            <a:bodyPr wrap="none" anchor="ctr"/>
            <a:lstStyle/>
            <a:p>
              <a:endParaRPr lang="en-US"/>
            </a:p>
          </p:txBody>
        </p:sp>
      </p:grpSp>
      <p:sp>
        <p:nvSpPr>
          <p:cNvPr id="57366" name="Line 33"/>
          <p:cNvSpPr>
            <a:spLocks noChangeShapeType="1"/>
          </p:cNvSpPr>
          <p:nvPr/>
        </p:nvSpPr>
        <p:spPr bwMode="auto">
          <a:xfrm>
            <a:off x="4038600" y="1219200"/>
            <a:ext cx="0" cy="1905000"/>
          </a:xfrm>
          <a:prstGeom prst="line">
            <a:avLst/>
          </a:prstGeom>
          <a:noFill/>
          <a:ln w="38100">
            <a:solidFill>
              <a:schemeClr val="tx1"/>
            </a:solidFill>
            <a:prstDash val="sysDot"/>
            <a:round/>
            <a:headEnd/>
            <a:tailEnd/>
          </a:ln>
        </p:spPr>
        <p:txBody>
          <a:bodyPr wrap="none" anchor="ctr"/>
          <a:lstStyle/>
          <a:p>
            <a:endParaRPr lang="en-US"/>
          </a:p>
        </p:txBody>
      </p:sp>
      <p:sp>
        <p:nvSpPr>
          <p:cNvPr id="57367" name="Line 34"/>
          <p:cNvSpPr>
            <a:spLocks noChangeShapeType="1"/>
          </p:cNvSpPr>
          <p:nvPr/>
        </p:nvSpPr>
        <p:spPr bwMode="auto">
          <a:xfrm>
            <a:off x="6019800" y="1219200"/>
            <a:ext cx="0" cy="1905000"/>
          </a:xfrm>
          <a:prstGeom prst="line">
            <a:avLst/>
          </a:prstGeom>
          <a:noFill/>
          <a:ln w="38100">
            <a:solidFill>
              <a:schemeClr val="tx1"/>
            </a:solidFill>
            <a:prstDash val="sysDot"/>
            <a:round/>
            <a:headEnd/>
            <a:tailEnd/>
          </a:ln>
        </p:spPr>
        <p:txBody>
          <a:bodyPr wrap="none" anchor="ct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691430225"/>
              </p:ext>
            </p:extLst>
          </p:nvPr>
        </p:nvGraphicFramePr>
        <p:xfrm>
          <a:off x="5276850" y="2968625"/>
          <a:ext cx="365125" cy="368300"/>
        </p:xfrm>
        <a:graphic>
          <a:graphicData uri="http://schemas.openxmlformats.org/presentationml/2006/ole">
            <mc:AlternateContent xmlns:mc="http://schemas.openxmlformats.org/markup-compatibility/2006">
              <mc:Choice xmlns:v="urn:schemas-microsoft-com:vml" Requires="v">
                <p:oleObj spid="_x0000_s3590" name="Image" r:id="rId6" imgW="1244006" imgH="1257143" progId="Photoshop.Image.7">
                  <p:embed/>
                </p:oleObj>
              </mc:Choice>
              <mc:Fallback>
                <p:oleObj name="Image" r:id="rId6" imgW="1244006" imgH="125714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6850" y="29686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6" name="Rounded Rectangle 35"/>
          <p:cNvSpPr/>
          <p:nvPr/>
        </p:nvSpPr>
        <p:spPr>
          <a:xfrm>
            <a:off x="2667000" y="5486400"/>
            <a:ext cx="3886200" cy="1295400"/>
          </a:xfrm>
          <a:prstGeom prst="roundRect">
            <a:avLst/>
          </a:prstGeom>
          <a:solidFill>
            <a:schemeClr val="bg1">
              <a:lumMod val="95000"/>
            </a:schemeClr>
          </a:solidFill>
          <a:ln w="9525">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bg1">
                    <a:lumMod val="65000"/>
                  </a:schemeClr>
                </a:solidFill>
              </a:rPr>
              <a:t>A symmetric key is a reasonably short binary string: </a:t>
            </a:r>
            <a:r>
              <a:rPr lang="en-US" dirty="0" smtClean="0">
                <a:solidFill>
                  <a:schemeClr val="bg1">
                    <a:lumMod val="65000"/>
                  </a:schemeClr>
                </a:solidFill>
              </a:rPr>
              <a:t>01110101010…</a:t>
            </a:r>
            <a:endParaRPr lang="en-US" dirty="0">
              <a:solidFill>
                <a:schemeClr val="bg1">
                  <a:lumMod val="65000"/>
                </a:scheme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804533783"/>
              </p:ext>
            </p:extLst>
          </p:nvPr>
        </p:nvGraphicFramePr>
        <p:xfrm>
          <a:off x="1676400" y="5683250"/>
          <a:ext cx="565150" cy="901700"/>
        </p:xfrm>
        <a:graphic>
          <a:graphicData uri="http://schemas.openxmlformats.org/presentationml/2006/ole">
            <mc:AlternateContent xmlns:mc="http://schemas.openxmlformats.org/markup-compatibility/2006">
              <mc:Choice xmlns:v="urn:schemas-microsoft-com:vml" Requires="v">
                <p:oleObj spid="_x0000_s3591" name="VISIO" r:id="rId8" imgW="549706" imgH="879377" progId="Visio.Drawing.11">
                  <p:embed/>
                </p:oleObj>
              </mc:Choice>
              <mc:Fallback>
                <p:oleObj name="VISIO" r:id="rId8" imgW="549706" imgH="879377"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568325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055906101"/>
              </p:ext>
            </p:extLst>
          </p:nvPr>
        </p:nvGraphicFramePr>
        <p:xfrm>
          <a:off x="6772275" y="5734050"/>
          <a:ext cx="533400" cy="850900"/>
        </p:xfrm>
        <a:graphic>
          <a:graphicData uri="http://schemas.openxmlformats.org/presentationml/2006/ole">
            <mc:AlternateContent xmlns:mc="http://schemas.openxmlformats.org/markup-compatibility/2006">
              <mc:Choice xmlns:v="urn:schemas-microsoft-com:vml" Requires="v">
                <p:oleObj spid="_x0000_s3592" name="VISIO" r:id="rId10" imgW="549706" imgH="879377" progId="Visio.Drawing.11">
                  <p:embed/>
                </p:oleObj>
              </mc:Choice>
              <mc:Fallback>
                <p:oleObj name="VISIO" r:id="rId10" imgW="549706" imgH="87937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72275" y="573405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ounded Rectangular Callout 5"/>
          <p:cNvSpPr/>
          <p:nvPr/>
        </p:nvSpPr>
        <p:spPr>
          <a:xfrm>
            <a:off x="304800" y="4038600"/>
            <a:ext cx="3429000" cy="1828800"/>
          </a:xfrm>
          <a:prstGeom prst="wedgeRoundRectCallout">
            <a:avLst>
              <a:gd name="adj1" fmla="val 11935"/>
              <a:gd name="adj2" fmla="val -144791"/>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00FF"/>
                </a:solidFill>
              </a:rPr>
              <a:t>A</a:t>
            </a:r>
            <a:r>
              <a:rPr lang="en-US" sz="2800" dirty="0" smtClean="0">
                <a:solidFill>
                  <a:schemeClr val="tx1"/>
                </a:solidFill>
              </a:rPr>
              <a:t>dvanced </a:t>
            </a:r>
            <a:r>
              <a:rPr lang="en-US" sz="2800" dirty="0" smtClean="0">
                <a:solidFill>
                  <a:srgbClr val="0000FF"/>
                </a:solidFill>
              </a:rPr>
              <a:t>E</a:t>
            </a:r>
            <a:r>
              <a:rPr lang="en-US" sz="2800" dirty="0" smtClean="0">
                <a:solidFill>
                  <a:schemeClr val="tx1"/>
                </a:solidFill>
              </a:rPr>
              <a:t>ncryption </a:t>
            </a:r>
            <a:r>
              <a:rPr lang="en-US" sz="2800" dirty="0" smtClean="0">
                <a:solidFill>
                  <a:srgbClr val="0000FF"/>
                </a:solidFill>
              </a:rPr>
              <a:t>S</a:t>
            </a:r>
            <a:r>
              <a:rPr lang="en-US" sz="2800" dirty="0" smtClean="0">
                <a:solidFill>
                  <a:schemeClr val="tx1"/>
                </a:solidFill>
              </a:rPr>
              <a:t>tandard (</a:t>
            </a:r>
            <a:r>
              <a:rPr lang="en-US" sz="2800" dirty="0" smtClean="0">
                <a:solidFill>
                  <a:srgbClr val="0000FF"/>
                </a:solidFill>
              </a:rPr>
              <a:t>AES</a:t>
            </a:r>
            <a:r>
              <a:rPr lang="en-US" sz="2800" dirty="0" smtClean="0">
                <a:solidFill>
                  <a:schemeClr val="tx1"/>
                </a:solidFill>
              </a:rPr>
              <a:t>);</a:t>
            </a:r>
          </a:p>
          <a:p>
            <a:pPr algn="ctr"/>
            <a:endParaRPr lang="en-US" sz="2800" dirty="0">
              <a:solidFill>
                <a:schemeClr val="tx1"/>
              </a:solidFill>
            </a:endParaRPr>
          </a:p>
          <a:p>
            <a:pPr algn="ctr"/>
            <a:r>
              <a:rPr lang="en-US" sz="2800" dirty="0" smtClean="0">
                <a:solidFill>
                  <a:srgbClr val="0000FF"/>
                </a:solidFill>
              </a:rPr>
              <a:t>RC4</a:t>
            </a:r>
            <a:endParaRPr lang="en-US" sz="2800" dirty="0">
              <a:solidFill>
                <a:srgbClr val="0000FF"/>
              </a:solidFill>
            </a:endParaRPr>
          </a:p>
        </p:txBody>
      </p:sp>
      <p:sp>
        <p:nvSpPr>
          <p:cNvPr id="38" name="Rectangle 37"/>
          <p:cNvSpPr/>
          <p:nvPr/>
        </p:nvSpPr>
        <p:spPr>
          <a:xfrm>
            <a:off x="4610100" y="2971800"/>
            <a:ext cx="543739" cy="369332"/>
          </a:xfrm>
          <a:prstGeom prst="rect">
            <a:avLst/>
          </a:prstGeom>
        </p:spPr>
        <p:txBody>
          <a:bodyPr wrap="none">
            <a:spAutoFit/>
          </a:bodyPr>
          <a:lstStyle/>
          <a:p>
            <a:r>
              <a:rPr lang="en-US" altLang="zh-CN" b="1" i="1" dirty="0">
                <a:solidFill>
                  <a:srgbClr val="FF0000"/>
                </a:solidFill>
                <a:latin typeface="Times New Roman" pitchFamily="18" charset="0"/>
                <a:ea typeface="SimSun" pitchFamily="2" charset="-122"/>
              </a:rPr>
              <a:t>Eve</a:t>
            </a:r>
            <a:endParaRPr lang="en-US" dirty="0"/>
          </a:p>
        </p:txBody>
      </p:sp>
      <p:sp>
        <p:nvSpPr>
          <p:cNvPr id="8" name="Rounded Rectangle 7"/>
          <p:cNvSpPr/>
          <p:nvPr/>
        </p:nvSpPr>
        <p:spPr>
          <a:xfrm>
            <a:off x="7315200" y="4343400"/>
            <a:ext cx="1676400" cy="996076"/>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tx1"/>
                </a:solidFill>
              </a:rPr>
              <a:t>Are we cool?</a:t>
            </a:r>
          </a:p>
        </p:txBody>
      </p:sp>
    </p:spTree>
    <p:extLst>
      <p:ext uri="{BB962C8B-B14F-4D97-AF65-F5344CB8AC3E}">
        <p14:creationId xmlns:p14="http://schemas.microsoft.com/office/powerpoint/2010/main" val="21453131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6"/>
          <p:cNvSpPr>
            <a:spLocks noGrp="1"/>
          </p:cNvSpPr>
          <p:nvPr>
            <p:ph type="ftr" sz="quarter" idx="10"/>
          </p:nvPr>
        </p:nvSpPr>
        <p:spPr>
          <a:noFill/>
        </p:spPr>
        <p:txBody>
          <a:bodyPr/>
          <a:lstStyle/>
          <a:p>
            <a:r>
              <a:rPr lang="en-US" altLang="zh-CN" smtClean="0"/>
              <a:t>2016 Summer Camp</a:t>
            </a:r>
            <a:endParaRPr lang="en-US" altLang="zh-CN" dirty="0" smtClean="0"/>
          </a:p>
        </p:txBody>
      </p:sp>
      <p:sp>
        <p:nvSpPr>
          <p:cNvPr id="57347" name="Slide Number Placeholder 7"/>
          <p:cNvSpPr>
            <a:spLocks noGrp="1"/>
          </p:cNvSpPr>
          <p:nvPr>
            <p:ph type="sldNum" sz="quarter" idx="11"/>
          </p:nvPr>
        </p:nvSpPr>
        <p:spPr>
          <a:noFill/>
        </p:spPr>
        <p:txBody>
          <a:bodyPr/>
          <a:lstStyle/>
          <a:p>
            <a:fld id="{1FA32D69-76CB-4706-B733-9AEF346D82FB}" type="slidenum">
              <a:rPr lang="zh-CN" altLang="en-US" smtClean="0"/>
              <a:pPr/>
              <a:t>29</a:t>
            </a:fld>
            <a:endParaRPr lang="en-US" altLang="zh-CN" smtClean="0"/>
          </a:p>
        </p:txBody>
      </p:sp>
      <p:sp>
        <p:nvSpPr>
          <p:cNvPr id="57350" name="Rectangle 4"/>
          <p:cNvSpPr>
            <a:spLocks noGrp="1" noChangeArrowheads="1"/>
          </p:cNvSpPr>
          <p:nvPr>
            <p:ph type="title" sz="quarter"/>
          </p:nvPr>
        </p:nvSpPr>
        <p:spPr>
          <a:xfrm>
            <a:off x="685800" y="347662"/>
            <a:ext cx="7772400" cy="795337"/>
          </a:xfrm>
        </p:spPr>
        <p:txBody>
          <a:bodyPr>
            <a:normAutofit/>
          </a:bodyPr>
          <a:lstStyle/>
          <a:p>
            <a:r>
              <a:rPr lang="en-US" altLang="zh-CN" dirty="0" smtClean="0">
                <a:ea typeface="宋体" pitchFamily="2" charset="-122"/>
              </a:rPr>
              <a:t>Personal Meetings?</a:t>
            </a:r>
          </a:p>
        </p:txBody>
      </p:sp>
      <p:grpSp>
        <p:nvGrpSpPr>
          <p:cNvPr id="11" name="Group 10"/>
          <p:cNvGrpSpPr/>
          <p:nvPr/>
        </p:nvGrpSpPr>
        <p:grpSpPr>
          <a:xfrm>
            <a:off x="2057400" y="5028407"/>
            <a:ext cx="4724400" cy="304800"/>
            <a:chOff x="2057400" y="5028407"/>
            <a:chExt cx="4724400" cy="304800"/>
          </a:xfrm>
        </p:grpSpPr>
        <p:sp>
          <p:nvSpPr>
            <p:cNvPr id="57370" name="Line 18"/>
            <p:cNvSpPr>
              <a:spLocks noChangeShapeType="1"/>
            </p:cNvSpPr>
            <p:nvPr/>
          </p:nvSpPr>
          <p:spPr bwMode="auto">
            <a:xfrm>
              <a:off x="5943600" y="5181600"/>
              <a:ext cx="838200" cy="0"/>
            </a:xfrm>
            <a:prstGeom prst="line">
              <a:avLst/>
            </a:prstGeom>
            <a:noFill/>
            <a:ln w="9525">
              <a:solidFill>
                <a:schemeClr val="bg1">
                  <a:lumMod val="65000"/>
                </a:schemeClr>
              </a:solidFill>
              <a:round/>
              <a:headEnd/>
              <a:tailEnd type="stealth" w="med" len="lg"/>
            </a:ln>
          </p:spPr>
          <p:txBody>
            <a:bodyPr/>
            <a:lstStyle/>
            <a:p>
              <a:endParaRPr lang="en-US">
                <a:solidFill>
                  <a:schemeClr val="bg1">
                    <a:lumMod val="65000"/>
                  </a:schemeClr>
                </a:solidFill>
              </a:endParaRPr>
            </a:p>
          </p:txBody>
        </p:sp>
        <p:sp>
          <p:nvSpPr>
            <p:cNvPr id="57373" name="AutoShape 9"/>
            <p:cNvSpPr>
              <a:spLocks noChangeArrowheads="1"/>
            </p:cNvSpPr>
            <p:nvPr/>
          </p:nvSpPr>
          <p:spPr bwMode="auto">
            <a:xfrm rot="5422656">
              <a:off x="4914900" y="4229100"/>
              <a:ext cx="304800" cy="1903413"/>
            </a:xfrm>
            <a:prstGeom prst="can">
              <a:avLst>
                <a:gd name="adj" fmla="val 55538"/>
              </a:avLst>
            </a:prstGeom>
            <a:noFill/>
            <a:ln w="9525">
              <a:solidFill>
                <a:schemeClr val="bg1">
                  <a:lumMod val="65000"/>
                </a:schemeClr>
              </a:solidFill>
              <a:round/>
              <a:headEnd/>
              <a:tailEnd/>
            </a:ln>
          </p:spPr>
          <p:txBody>
            <a:bodyPr rot="10800000" vert="eaVert" wrap="none" anchor="ctr"/>
            <a:lstStyle/>
            <a:p>
              <a:pPr algn="ctr" eaLnBrk="1" hangingPunct="1"/>
              <a:r>
                <a:rPr lang="en-GB" sz="1800">
                  <a:solidFill>
                    <a:schemeClr val="bg1">
                      <a:lumMod val="65000"/>
                    </a:schemeClr>
                  </a:solidFill>
                  <a:latin typeface="Arial" pitchFamily="34" charset="0"/>
                </a:rPr>
                <a:t>private channel</a:t>
              </a:r>
              <a:endParaRPr lang="el-GR">
                <a:solidFill>
                  <a:schemeClr val="bg1">
                    <a:lumMod val="65000"/>
                  </a:schemeClr>
                </a:solidFill>
              </a:endParaRPr>
            </a:p>
          </p:txBody>
        </p:sp>
        <p:sp>
          <p:nvSpPr>
            <p:cNvPr id="57376" name="Line 17"/>
            <p:cNvSpPr>
              <a:spLocks noChangeShapeType="1"/>
            </p:cNvSpPr>
            <p:nvPr/>
          </p:nvSpPr>
          <p:spPr bwMode="auto">
            <a:xfrm>
              <a:off x="2057400" y="5181600"/>
              <a:ext cx="2057400" cy="0"/>
            </a:xfrm>
            <a:prstGeom prst="line">
              <a:avLst/>
            </a:prstGeom>
            <a:noFill/>
            <a:ln w="9525">
              <a:solidFill>
                <a:schemeClr val="bg1">
                  <a:lumMod val="65000"/>
                </a:schemeClr>
              </a:solidFill>
              <a:round/>
              <a:headEnd/>
              <a:tailEnd type="stealth" w="med" len="lg"/>
            </a:ln>
          </p:spPr>
          <p:txBody>
            <a:bodyPr/>
            <a:lstStyle/>
            <a:p>
              <a:endParaRPr lang="en-US">
                <a:solidFill>
                  <a:schemeClr val="bg1">
                    <a:lumMod val="65000"/>
                  </a:schemeClr>
                </a:solidFill>
              </a:endParaRPr>
            </a:p>
          </p:txBody>
        </p:sp>
      </p:grpSp>
      <p:grpSp>
        <p:nvGrpSpPr>
          <p:cNvPr id="9" name="Group 8"/>
          <p:cNvGrpSpPr/>
          <p:nvPr/>
        </p:nvGrpSpPr>
        <p:grpSpPr>
          <a:xfrm>
            <a:off x="1676400" y="2971800"/>
            <a:ext cx="914400" cy="609600"/>
            <a:chOff x="1676400" y="2971800"/>
            <a:chExt cx="914400" cy="609600"/>
          </a:xfrm>
        </p:grpSpPr>
        <p:pic>
          <p:nvPicPr>
            <p:cNvPr id="57374" name="Picture 15"/>
            <p:cNvPicPr>
              <a:picLocks noChangeAspect="1" noChangeArrowheads="1"/>
            </p:cNvPicPr>
            <p:nvPr/>
          </p:nvPicPr>
          <p:blipFill>
            <a:blip r:embed="rId4" cstate="print"/>
            <a:srcRect/>
            <a:stretch>
              <a:fillRect/>
            </a:stretch>
          </p:blipFill>
          <p:spPr bwMode="auto">
            <a:xfrm>
              <a:off x="1676400" y="2971800"/>
              <a:ext cx="781050" cy="581025"/>
            </a:xfrm>
            <a:prstGeom prst="rect">
              <a:avLst/>
            </a:prstGeom>
            <a:noFill/>
            <a:ln w="9525">
              <a:noFill/>
              <a:miter lim="800000"/>
              <a:headEnd/>
              <a:tailEnd/>
            </a:ln>
          </p:spPr>
        </p:pic>
        <p:sp>
          <p:nvSpPr>
            <p:cNvPr id="57377" name="Rectangle 19"/>
            <p:cNvSpPr>
              <a:spLocks noChangeArrowheads="1"/>
            </p:cNvSpPr>
            <p:nvPr/>
          </p:nvSpPr>
          <p:spPr bwMode="auto">
            <a:xfrm>
              <a:off x="1676400" y="2971800"/>
              <a:ext cx="914400" cy="609600"/>
            </a:xfrm>
            <a:prstGeom prst="rect">
              <a:avLst/>
            </a:prstGeom>
            <a:noFill/>
            <a:ln w="28575">
              <a:solidFill>
                <a:schemeClr val="tx1"/>
              </a:solidFill>
              <a:miter lim="800000"/>
              <a:headEnd/>
              <a:tailEnd/>
            </a:ln>
          </p:spPr>
          <p:txBody>
            <a:bodyPr wrap="none" anchor="ctr"/>
            <a:lstStyle/>
            <a:p>
              <a:endParaRPr lang="en-US"/>
            </a:p>
          </p:txBody>
        </p:sp>
      </p:grpSp>
      <p:grpSp>
        <p:nvGrpSpPr>
          <p:cNvPr id="10" name="Group 9"/>
          <p:cNvGrpSpPr/>
          <p:nvPr/>
        </p:nvGrpSpPr>
        <p:grpSpPr>
          <a:xfrm>
            <a:off x="6324600" y="2971800"/>
            <a:ext cx="914400" cy="609600"/>
            <a:chOff x="6324600" y="2971800"/>
            <a:chExt cx="914400" cy="609600"/>
          </a:xfrm>
        </p:grpSpPr>
        <p:pic>
          <p:nvPicPr>
            <p:cNvPr id="57375" name="Picture 16"/>
            <p:cNvPicPr>
              <a:picLocks noChangeAspect="1" noChangeArrowheads="1"/>
            </p:cNvPicPr>
            <p:nvPr/>
          </p:nvPicPr>
          <p:blipFill>
            <a:blip r:embed="rId4" cstate="print"/>
            <a:srcRect/>
            <a:stretch>
              <a:fillRect/>
            </a:stretch>
          </p:blipFill>
          <p:spPr bwMode="auto">
            <a:xfrm>
              <a:off x="6381750" y="2971800"/>
              <a:ext cx="781050" cy="581025"/>
            </a:xfrm>
            <a:prstGeom prst="rect">
              <a:avLst/>
            </a:prstGeom>
            <a:noFill/>
            <a:ln w="9525">
              <a:noFill/>
              <a:miter lim="800000"/>
              <a:headEnd/>
              <a:tailEnd/>
            </a:ln>
          </p:spPr>
        </p:pic>
        <p:sp>
          <p:nvSpPr>
            <p:cNvPr id="57378" name="Rectangle 20"/>
            <p:cNvSpPr>
              <a:spLocks noChangeArrowheads="1"/>
            </p:cNvSpPr>
            <p:nvPr/>
          </p:nvSpPr>
          <p:spPr bwMode="auto">
            <a:xfrm>
              <a:off x="6324600" y="2971800"/>
              <a:ext cx="914400" cy="609600"/>
            </a:xfrm>
            <a:prstGeom prst="rect">
              <a:avLst/>
            </a:prstGeom>
            <a:noFill/>
            <a:ln w="28575">
              <a:solidFill>
                <a:schemeClr val="tx1"/>
              </a:solidFill>
              <a:miter lim="800000"/>
              <a:headEnd/>
              <a:tailEnd/>
            </a:ln>
          </p:spPr>
          <p:txBody>
            <a:bodyPr wrap="none" anchor="ctr"/>
            <a:lstStyle/>
            <a:p>
              <a:endParaRPr lang="en-US"/>
            </a:p>
          </p:txBody>
        </p:sp>
      </p:grpSp>
      <p:grpSp>
        <p:nvGrpSpPr>
          <p:cNvPr id="3" name="Group 36"/>
          <p:cNvGrpSpPr>
            <a:grpSpLocks/>
          </p:cNvGrpSpPr>
          <p:nvPr/>
        </p:nvGrpSpPr>
        <p:grpSpPr bwMode="auto">
          <a:xfrm>
            <a:off x="4876800" y="3733800"/>
            <a:ext cx="457200" cy="1219200"/>
            <a:chOff x="3072" y="2352"/>
            <a:chExt cx="288" cy="768"/>
          </a:xfrm>
        </p:grpSpPr>
        <p:sp>
          <p:nvSpPr>
            <p:cNvPr id="57368" name="Line 29"/>
            <p:cNvSpPr>
              <a:spLocks noChangeShapeType="1"/>
            </p:cNvSpPr>
            <p:nvPr/>
          </p:nvSpPr>
          <p:spPr bwMode="auto">
            <a:xfrm flipV="1">
              <a:off x="3216" y="2352"/>
              <a:ext cx="0" cy="768"/>
            </a:xfrm>
            <a:prstGeom prst="line">
              <a:avLst/>
            </a:prstGeom>
            <a:noFill/>
            <a:ln w="9525">
              <a:solidFill>
                <a:schemeClr val="bg1">
                  <a:lumMod val="65000"/>
                </a:schemeClr>
              </a:solidFill>
              <a:prstDash val="dash"/>
              <a:round/>
              <a:headEnd/>
              <a:tailEnd type="stealth" w="lg" len="lg"/>
            </a:ln>
          </p:spPr>
          <p:txBody>
            <a:bodyPr wrap="none" anchor="ctr"/>
            <a:lstStyle/>
            <a:p>
              <a:endParaRPr lang="en-US"/>
            </a:p>
          </p:txBody>
        </p:sp>
        <p:sp>
          <p:nvSpPr>
            <p:cNvPr id="57369" name="AutoShape 30"/>
            <p:cNvSpPr>
              <a:spLocks noChangeArrowheads="1"/>
            </p:cNvSpPr>
            <p:nvPr/>
          </p:nvSpPr>
          <p:spPr bwMode="auto">
            <a:xfrm>
              <a:off x="3072" y="2592"/>
              <a:ext cx="288" cy="2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22225">
              <a:solidFill>
                <a:schemeClr val="bg1">
                  <a:lumMod val="65000"/>
                </a:schemeClr>
              </a:solidFill>
              <a:miter lim="800000"/>
              <a:headEnd/>
              <a:tailEnd/>
            </a:ln>
          </p:spPr>
          <p:txBody>
            <a:bodyPr wrap="none" anchor="ctr"/>
            <a:lstStyle/>
            <a:p>
              <a:endParaRPr lang="en-US"/>
            </a:p>
          </p:txBody>
        </p:sp>
      </p:grpSp>
      <p:sp>
        <p:nvSpPr>
          <p:cNvPr id="36" name="Rounded Rectangle 35"/>
          <p:cNvSpPr/>
          <p:nvPr/>
        </p:nvSpPr>
        <p:spPr>
          <a:xfrm>
            <a:off x="2667000" y="5486400"/>
            <a:ext cx="3886200" cy="1295400"/>
          </a:xfrm>
          <a:prstGeom prst="roundRect">
            <a:avLst/>
          </a:prstGeom>
          <a:solidFill>
            <a:schemeClr val="bg1">
              <a:lumMod val="95000"/>
            </a:schemeClr>
          </a:solidFill>
          <a:ln w="952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bg1">
                    <a:lumMod val="65000"/>
                  </a:schemeClr>
                </a:solidFill>
              </a:rPr>
              <a:t>A symmetric key is a reasonably short binary string: </a:t>
            </a:r>
            <a:r>
              <a:rPr lang="en-US" dirty="0" smtClean="0">
                <a:solidFill>
                  <a:schemeClr val="bg1">
                    <a:lumMod val="65000"/>
                  </a:schemeClr>
                </a:solidFill>
              </a:rPr>
              <a:t>01110101010…</a:t>
            </a:r>
            <a:endParaRPr lang="en-US" dirty="0">
              <a:solidFill>
                <a:schemeClr val="bg1">
                  <a:lumMod val="65000"/>
                </a:scheme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534983251"/>
              </p:ext>
            </p:extLst>
          </p:nvPr>
        </p:nvGraphicFramePr>
        <p:xfrm>
          <a:off x="1676400" y="5683250"/>
          <a:ext cx="565150" cy="901700"/>
        </p:xfrm>
        <a:graphic>
          <a:graphicData uri="http://schemas.openxmlformats.org/presentationml/2006/ole">
            <mc:AlternateContent xmlns:mc="http://schemas.openxmlformats.org/markup-compatibility/2006">
              <mc:Choice xmlns:v="urn:schemas-microsoft-com:vml" Requires="v">
                <p:oleObj spid="_x0000_s5632" name="VISIO" r:id="rId5" imgW="549706" imgH="879377" progId="Visio.Drawing.11">
                  <p:embed/>
                </p:oleObj>
              </mc:Choice>
              <mc:Fallback>
                <p:oleObj name="VISIO" r:id="rId5" imgW="549706" imgH="879377"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568325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93895118"/>
              </p:ext>
            </p:extLst>
          </p:nvPr>
        </p:nvGraphicFramePr>
        <p:xfrm>
          <a:off x="6772275" y="5734050"/>
          <a:ext cx="533400" cy="850900"/>
        </p:xfrm>
        <a:graphic>
          <a:graphicData uri="http://schemas.openxmlformats.org/presentationml/2006/ole">
            <mc:AlternateContent xmlns:mc="http://schemas.openxmlformats.org/markup-compatibility/2006">
              <mc:Choice xmlns:v="urn:schemas-microsoft-com:vml" Requires="v">
                <p:oleObj spid="_x0000_s5633" name="VISIO" r:id="rId7" imgW="549706" imgH="879377" progId="Visio.Drawing.11">
                  <p:embed/>
                </p:oleObj>
              </mc:Choice>
              <mc:Fallback>
                <p:oleObj name="VISIO" r:id="rId7" imgW="549706" imgH="87937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2275" y="573405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43833845"/>
              </p:ext>
            </p:extLst>
          </p:nvPr>
        </p:nvGraphicFramePr>
        <p:xfrm>
          <a:off x="5276850" y="2968625"/>
          <a:ext cx="365125" cy="368300"/>
        </p:xfrm>
        <a:graphic>
          <a:graphicData uri="http://schemas.openxmlformats.org/presentationml/2006/ole">
            <mc:AlternateContent xmlns:mc="http://schemas.openxmlformats.org/markup-compatibility/2006">
              <mc:Choice xmlns:v="urn:schemas-microsoft-com:vml" Requires="v">
                <p:oleObj spid="_x0000_s5634" name="Image" r:id="rId9" imgW="1244006" imgH="1257143" progId="Photoshop.Image.7">
                  <p:embed/>
                </p:oleObj>
              </mc:Choice>
              <mc:Fallback>
                <p:oleObj name="Image" r:id="rId9" imgW="1244006" imgH="1257143"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6850" y="29686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Rectangle 1"/>
          <p:cNvSpPr/>
          <p:nvPr/>
        </p:nvSpPr>
        <p:spPr>
          <a:xfrm>
            <a:off x="4610100" y="2971800"/>
            <a:ext cx="543739" cy="369332"/>
          </a:xfrm>
          <a:prstGeom prst="rect">
            <a:avLst/>
          </a:prstGeom>
        </p:spPr>
        <p:txBody>
          <a:bodyPr wrap="none">
            <a:spAutoFit/>
          </a:bodyPr>
          <a:lstStyle/>
          <a:p>
            <a:r>
              <a:rPr lang="en-US" altLang="zh-CN" b="1" i="1" dirty="0">
                <a:solidFill>
                  <a:srgbClr val="FF0000"/>
                </a:solidFill>
                <a:latin typeface="Times New Roman" pitchFamily="18" charset="0"/>
                <a:ea typeface="SimSun" pitchFamily="2" charset="-122"/>
              </a:rPr>
              <a:t>Eve</a:t>
            </a:r>
            <a:endParaRPr lang="en-US" dirty="0"/>
          </a:p>
        </p:txBody>
      </p:sp>
    </p:spTree>
    <p:extLst>
      <p:ext uri="{BB962C8B-B14F-4D97-AF65-F5344CB8AC3E}">
        <p14:creationId xmlns:p14="http://schemas.microsoft.com/office/powerpoint/2010/main" val="313272493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this unit about?</a:t>
            </a:r>
            <a:endParaRPr lang="en-US" dirty="0"/>
          </a:p>
        </p:txBody>
      </p:sp>
      <p:sp>
        <p:nvSpPr>
          <p:cNvPr id="3" name="Content Placeholder 2"/>
          <p:cNvSpPr>
            <a:spLocks noGrp="1"/>
          </p:cNvSpPr>
          <p:nvPr>
            <p:ph idx="1"/>
          </p:nvPr>
        </p:nvSpPr>
        <p:spPr/>
        <p:txBody>
          <a:bodyPr>
            <a:normAutofit lnSpcReduction="10000"/>
          </a:bodyPr>
          <a:lstStyle/>
          <a:p>
            <a:r>
              <a:rPr lang="en-US" dirty="0" smtClean="0"/>
              <a:t>Lecturing about </a:t>
            </a:r>
            <a:r>
              <a:rPr lang="en-US" dirty="0" smtClean="0">
                <a:solidFill>
                  <a:srgbClr val="00CC00"/>
                </a:solidFill>
              </a:rPr>
              <a:t>cryptography</a:t>
            </a:r>
          </a:p>
          <a:p>
            <a:pPr lvl="1"/>
            <a:r>
              <a:rPr lang="en-US" dirty="0" smtClean="0"/>
              <a:t>“</a:t>
            </a:r>
            <a:r>
              <a:rPr lang="en-US" b="1" dirty="0" smtClean="0">
                <a:solidFill>
                  <a:srgbClr val="FF0000"/>
                </a:solidFill>
              </a:rPr>
              <a:t>Boring</a:t>
            </a:r>
            <a:r>
              <a:rPr lang="en-US" dirty="0" smtClean="0"/>
              <a:t>” lecturing (practice in next session)</a:t>
            </a:r>
          </a:p>
          <a:p>
            <a:r>
              <a:rPr lang="en-US" dirty="0" smtClean="0"/>
              <a:t>A topic that has challenged the human kind for more than 2000 years</a:t>
            </a:r>
          </a:p>
          <a:p>
            <a:pPr lvl="1"/>
            <a:r>
              <a:rPr lang="en-US" dirty="0" smtClean="0"/>
              <a:t>Dated beyond Julius Caesar (around 56 BC)</a:t>
            </a:r>
          </a:p>
          <a:p>
            <a:pPr lvl="1"/>
            <a:endParaRPr lang="en-US" dirty="0"/>
          </a:p>
          <a:p>
            <a:r>
              <a:rPr lang="en-US" dirty="0" smtClean="0"/>
              <a:t>Slides are available at </a:t>
            </a:r>
            <a:r>
              <a:rPr lang="en-US" dirty="0" smtClean="0">
                <a:hlinkClick r:id="rId2"/>
              </a:rPr>
              <a:t>https://users.cs.jmu.edu/tjadenbc/Bootcamp/3-crypto.pdf</a:t>
            </a:r>
            <a:endParaRPr lang="en-US" dirty="0" smtClean="0"/>
          </a:p>
          <a:p>
            <a:endParaRPr lang="en-US" dirty="0"/>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3</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3200400"/>
            <a:ext cx="914400" cy="1658390"/>
          </a:xfrm>
          <a:prstGeom prst="rect">
            <a:avLst/>
          </a:prstGeom>
        </p:spPr>
      </p:pic>
    </p:spTree>
    <p:extLst>
      <p:ext uri="{BB962C8B-B14F-4D97-AF65-F5344CB8AC3E}">
        <p14:creationId xmlns:p14="http://schemas.microsoft.com/office/powerpoint/2010/main" val="256915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4"/>
          <p:cNvSpPr>
            <a:spLocks noGrp="1"/>
          </p:cNvSpPr>
          <p:nvPr>
            <p:ph type="ftr" sz="quarter" idx="10"/>
          </p:nvPr>
        </p:nvSpPr>
        <p:spPr/>
        <p:txBody>
          <a:bodyPr/>
          <a:lstStyle/>
          <a:p>
            <a:pPr>
              <a:defRPr/>
            </a:pPr>
            <a:r>
              <a:rPr lang="en-US" altLang="zh-CN" smtClean="0"/>
              <a:t>2016 Summer Camp</a:t>
            </a:r>
            <a:endParaRPr lang="en-US" altLang="zh-CN" dirty="0"/>
          </a:p>
        </p:txBody>
      </p:sp>
      <p:sp>
        <p:nvSpPr>
          <p:cNvPr id="25" name="Slide Number Placeholder 5"/>
          <p:cNvSpPr>
            <a:spLocks noGrp="1"/>
          </p:cNvSpPr>
          <p:nvPr>
            <p:ph type="sldNum" sz="quarter" idx="11"/>
          </p:nvPr>
        </p:nvSpPr>
        <p:spPr/>
        <p:txBody>
          <a:bodyPr/>
          <a:lstStyle/>
          <a:p>
            <a:pPr>
              <a:defRPr/>
            </a:pPr>
            <a:fld id="{7A9B096C-AF74-4226-A6DB-5060303C7673}" type="slidenum">
              <a:rPr lang="en-US"/>
              <a:pPr>
                <a:defRPr/>
              </a:pPr>
              <a:t>30</a:t>
            </a:fld>
            <a:endParaRPr lang="en-US"/>
          </a:p>
        </p:txBody>
      </p:sp>
      <p:sp>
        <p:nvSpPr>
          <p:cNvPr id="15366" name="Rectangle 2"/>
          <p:cNvSpPr>
            <a:spLocks noGrp="1" noChangeArrowheads="1"/>
          </p:cNvSpPr>
          <p:nvPr>
            <p:ph type="title"/>
          </p:nvPr>
        </p:nvSpPr>
        <p:spPr>
          <a:xfrm>
            <a:off x="76200" y="228600"/>
            <a:ext cx="8991600" cy="900112"/>
          </a:xfrm>
        </p:spPr>
        <p:txBody>
          <a:bodyPr>
            <a:noAutofit/>
          </a:bodyPr>
          <a:lstStyle/>
          <a:p>
            <a:r>
              <a:rPr lang="en-US" dirty="0" smtClean="0"/>
              <a:t>Too Many Meetings!</a:t>
            </a:r>
          </a:p>
        </p:txBody>
      </p:sp>
      <p:graphicFrame>
        <p:nvGraphicFramePr>
          <p:cNvPr id="15362" name="Object 3"/>
          <p:cNvGraphicFramePr>
            <a:graphicFrameLocks noGrp="1" noChangeAspect="1"/>
          </p:cNvGraphicFramePr>
          <p:nvPr>
            <p:ph sz="half" idx="2"/>
            <p:extLst>
              <p:ext uri="{D42A27DB-BD31-4B8C-83A1-F6EECF244321}">
                <p14:modId xmlns:p14="http://schemas.microsoft.com/office/powerpoint/2010/main" val="3621137098"/>
              </p:ext>
            </p:extLst>
          </p:nvPr>
        </p:nvGraphicFramePr>
        <p:xfrm>
          <a:off x="381000" y="746125"/>
          <a:ext cx="8305800" cy="5959475"/>
        </p:xfrm>
        <a:graphic>
          <a:graphicData uri="http://schemas.openxmlformats.org/presentationml/2006/ole">
            <mc:AlternateContent xmlns:mc="http://schemas.openxmlformats.org/markup-compatibility/2006">
              <mc:Choice xmlns:v="urn:schemas-microsoft-com:vml" Requires="v">
                <p:oleObj spid="_x0000_s6587" name="Visio" r:id="rId4" imgW="8254955" imgH="5923488" progId="Visio.Drawing.11">
                  <p:embed/>
                </p:oleObj>
              </mc:Choice>
              <mc:Fallback>
                <p:oleObj name="Visio" r:id="rId4" imgW="8254955" imgH="5923488" progId="Visio.Drawing.11">
                  <p:embed/>
                  <p:pic>
                    <p:nvPicPr>
                      <p:cNvPr id="0" name=""/>
                      <p:cNvPicPr>
                        <a:picLocks noGrp="1" noChangeAspect="1" noChangeArrowheads="1"/>
                      </p:cNvPicPr>
                      <p:nvPr/>
                    </p:nvPicPr>
                    <p:blipFill>
                      <a:blip r:embed="rId5"/>
                      <a:srcRect/>
                      <a:stretch>
                        <a:fillRect/>
                      </a:stretch>
                    </p:blipFill>
                    <p:spPr bwMode="auto">
                      <a:xfrm>
                        <a:off x="381000" y="746125"/>
                        <a:ext cx="8305800" cy="595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33636" name="Object 4"/>
          <p:cNvGraphicFramePr>
            <a:graphicFrameLocks noChangeAspect="1"/>
          </p:cNvGraphicFramePr>
          <p:nvPr>
            <p:extLst>
              <p:ext uri="{D42A27DB-BD31-4B8C-83A1-F6EECF244321}">
                <p14:modId xmlns:p14="http://schemas.microsoft.com/office/powerpoint/2010/main" val="3560626445"/>
              </p:ext>
            </p:extLst>
          </p:nvPr>
        </p:nvGraphicFramePr>
        <p:xfrm>
          <a:off x="3875088" y="3490913"/>
          <a:ext cx="1201737" cy="268287"/>
        </p:xfrm>
        <a:graphic>
          <a:graphicData uri="http://schemas.openxmlformats.org/presentationml/2006/ole">
            <mc:AlternateContent xmlns:mc="http://schemas.openxmlformats.org/markup-compatibility/2006">
              <mc:Choice xmlns:v="urn:schemas-microsoft-com:vml" Requires="v">
                <p:oleObj spid="_x0000_s6588" name="Equation" r:id="rId6" imgW="863280" imgH="203040" progId="Equation.DSMT4">
                  <p:embed/>
                </p:oleObj>
              </mc:Choice>
              <mc:Fallback>
                <p:oleObj name="Equation" r:id="rId6" imgW="863280" imgH="203040" progId="Equation.DSMT4">
                  <p:embed/>
                  <p:pic>
                    <p:nvPicPr>
                      <p:cNvPr id="0" name=""/>
                      <p:cNvPicPr>
                        <a:picLocks noChangeAspect="1" noChangeArrowheads="1"/>
                      </p:cNvPicPr>
                      <p:nvPr/>
                    </p:nvPicPr>
                    <p:blipFill>
                      <a:blip r:embed="rId7"/>
                      <a:srcRect/>
                      <a:stretch>
                        <a:fillRect/>
                      </a:stretch>
                    </p:blipFill>
                    <p:spPr bwMode="auto">
                      <a:xfrm>
                        <a:off x="3875088" y="3490913"/>
                        <a:ext cx="1201737" cy="268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33637" name="Text Box 5"/>
          <p:cNvSpPr txBox="1">
            <a:spLocks noChangeArrowheads="1"/>
          </p:cNvSpPr>
          <p:nvPr/>
        </p:nvSpPr>
        <p:spPr bwMode="auto">
          <a:xfrm>
            <a:off x="933450" y="990600"/>
            <a:ext cx="1449436" cy="369332"/>
          </a:xfrm>
          <a:prstGeom prst="rect">
            <a:avLst/>
          </a:prstGeom>
          <a:noFill/>
          <a:ln w="9525">
            <a:noFill/>
            <a:miter lim="800000"/>
            <a:headEnd/>
            <a:tailEnd/>
          </a:ln>
        </p:spPr>
        <p:txBody>
          <a:bodyPr wrap="none">
            <a:spAutoFit/>
          </a:bodyPr>
          <a:lstStyle/>
          <a:p>
            <a:pPr algn="l"/>
            <a:r>
              <a:rPr lang="en-US" dirty="0" smtClean="0">
                <a:latin typeface="Arial" pitchFamily="34" charset="0"/>
                <a:cs typeface="Arial" pitchFamily="34" charset="0"/>
              </a:rPr>
              <a:t>(10</a:t>
            </a:r>
            <a:r>
              <a:rPr lang="en-US" baseline="30000" dirty="0" smtClean="0">
                <a:latin typeface="Arial" pitchFamily="34" charset="0"/>
                <a:cs typeface="Arial" pitchFamily="34" charset="0"/>
              </a:rPr>
              <a:t>6</a:t>
            </a:r>
            <a:r>
              <a:rPr lang="en-US" dirty="0" smtClean="0">
                <a:solidFill>
                  <a:srgbClr val="FF0000"/>
                </a:solidFill>
                <a:latin typeface="Times New Roman" pitchFamily="18" charset="0"/>
              </a:rPr>
              <a:t>–1</a:t>
            </a:r>
            <a:r>
              <a:rPr lang="en-US" dirty="0" smtClean="0">
                <a:latin typeface="Arial" pitchFamily="34" charset="0"/>
                <a:cs typeface="Arial" pitchFamily="34" charset="0"/>
              </a:rPr>
              <a:t>) </a:t>
            </a:r>
            <a:r>
              <a:rPr lang="en-US" dirty="0">
                <a:latin typeface="Arial" pitchFamily="34" charset="0"/>
                <a:cs typeface="Arial" pitchFamily="34" charset="0"/>
              </a:rPr>
              <a:t>keys</a:t>
            </a:r>
          </a:p>
        </p:txBody>
      </p:sp>
      <p:grpSp>
        <p:nvGrpSpPr>
          <p:cNvPr id="2" name="Group 6"/>
          <p:cNvGrpSpPr>
            <a:grpSpLocks/>
          </p:cNvGrpSpPr>
          <p:nvPr/>
        </p:nvGrpSpPr>
        <p:grpSpPr bwMode="auto">
          <a:xfrm>
            <a:off x="2438400" y="1600200"/>
            <a:ext cx="838200" cy="615950"/>
            <a:chOff x="2640" y="480"/>
            <a:chExt cx="528" cy="388"/>
          </a:xfrm>
        </p:grpSpPr>
        <p:pic>
          <p:nvPicPr>
            <p:cNvPr id="15384" name="Picture 7"/>
            <p:cNvPicPr>
              <a:picLocks noChangeAspect="1" noChangeArrowheads="1"/>
            </p:cNvPicPr>
            <p:nvPr/>
          </p:nvPicPr>
          <p:blipFill>
            <a:blip r:embed="rId8" cstate="print"/>
            <a:srcRect/>
            <a:stretch>
              <a:fillRect/>
            </a:stretch>
          </p:blipFill>
          <p:spPr bwMode="auto">
            <a:xfrm>
              <a:off x="2640" y="480"/>
              <a:ext cx="528" cy="388"/>
            </a:xfrm>
            <a:prstGeom prst="rect">
              <a:avLst/>
            </a:prstGeom>
            <a:noFill/>
            <a:ln w="9525">
              <a:noFill/>
              <a:miter lim="800000"/>
              <a:headEnd/>
              <a:tailEnd/>
            </a:ln>
          </p:spPr>
        </p:pic>
        <p:sp>
          <p:nvSpPr>
            <p:cNvPr id="15385" name="Rectangle 8"/>
            <p:cNvSpPr>
              <a:spLocks noChangeArrowheads="1"/>
            </p:cNvSpPr>
            <p:nvPr/>
          </p:nvSpPr>
          <p:spPr bwMode="auto">
            <a:xfrm>
              <a:off x="2640" y="528"/>
              <a:ext cx="528" cy="313"/>
            </a:xfrm>
            <a:prstGeom prst="rect">
              <a:avLst/>
            </a:prstGeom>
            <a:noFill/>
            <a:ln w="9525">
              <a:solidFill>
                <a:schemeClr val="tx1"/>
              </a:solidFill>
              <a:miter lim="800000"/>
              <a:headEnd/>
              <a:tailEnd/>
            </a:ln>
          </p:spPr>
          <p:txBody>
            <a:bodyPr wrap="none" anchor="ctr"/>
            <a:lstStyle/>
            <a:p>
              <a:pPr algn="l"/>
              <a:endParaRPr lang="en-US">
                <a:latin typeface="Times New Roman" pitchFamily="18" charset="0"/>
              </a:endParaRPr>
            </a:p>
          </p:txBody>
        </p:sp>
      </p:grpSp>
      <p:grpSp>
        <p:nvGrpSpPr>
          <p:cNvPr id="3" name="Group 9"/>
          <p:cNvGrpSpPr>
            <a:grpSpLocks/>
          </p:cNvGrpSpPr>
          <p:nvPr/>
        </p:nvGrpSpPr>
        <p:grpSpPr bwMode="auto">
          <a:xfrm>
            <a:off x="1600200" y="1447800"/>
            <a:ext cx="801688" cy="533400"/>
            <a:chOff x="3243" y="528"/>
            <a:chExt cx="505" cy="336"/>
          </a:xfrm>
        </p:grpSpPr>
        <p:pic>
          <p:nvPicPr>
            <p:cNvPr id="15382" name="Picture 10"/>
            <p:cNvPicPr>
              <a:picLocks noChangeAspect="1" noChangeArrowheads="1"/>
            </p:cNvPicPr>
            <p:nvPr/>
          </p:nvPicPr>
          <p:blipFill>
            <a:blip r:embed="rId9" cstate="print"/>
            <a:srcRect/>
            <a:stretch>
              <a:fillRect/>
            </a:stretch>
          </p:blipFill>
          <p:spPr bwMode="auto">
            <a:xfrm>
              <a:off x="3264" y="528"/>
              <a:ext cx="480" cy="336"/>
            </a:xfrm>
            <a:prstGeom prst="rect">
              <a:avLst/>
            </a:prstGeom>
            <a:noFill/>
            <a:ln w="9525">
              <a:noFill/>
              <a:miter lim="800000"/>
              <a:headEnd/>
              <a:tailEnd/>
            </a:ln>
          </p:spPr>
        </p:pic>
        <p:sp>
          <p:nvSpPr>
            <p:cNvPr id="15383" name="Rectangle 11"/>
            <p:cNvSpPr>
              <a:spLocks noChangeArrowheads="1"/>
            </p:cNvSpPr>
            <p:nvPr/>
          </p:nvSpPr>
          <p:spPr bwMode="auto">
            <a:xfrm>
              <a:off x="3243" y="532"/>
              <a:ext cx="505" cy="321"/>
            </a:xfrm>
            <a:prstGeom prst="rect">
              <a:avLst/>
            </a:prstGeom>
            <a:noFill/>
            <a:ln w="9525">
              <a:solidFill>
                <a:schemeClr val="tx1"/>
              </a:solidFill>
              <a:miter lim="800000"/>
              <a:headEnd/>
              <a:tailEnd/>
            </a:ln>
          </p:spPr>
          <p:txBody>
            <a:bodyPr wrap="none" anchor="ctr"/>
            <a:lstStyle/>
            <a:p>
              <a:pPr algn="l"/>
              <a:endParaRPr lang="en-US">
                <a:latin typeface="Times New Roman" pitchFamily="18" charset="0"/>
              </a:endParaRPr>
            </a:p>
          </p:txBody>
        </p:sp>
      </p:grpSp>
      <p:grpSp>
        <p:nvGrpSpPr>
          <p:cNvPr id="4" name="Group 12"/>
          <p:cNvGrpSpPr>
            <a:grpSpLocks/>
          </p:cNvGrpSpPr>
          <p:nvPr/>
        </p:nvGrpSpPr>
        <p:grpSpPr bwMode="auto">
          <a:xfrm>
            <a:off x="3200400" y="762000"/>
            <a:ext cx="781050" cy="581025"/>
            <a:chOff x="2016" y="480"/>
            <a:chExt cx="492" cy="366"/>
          </a:xfrm>
        </p:grpSpPr>
        <p:pic>
          <p:nvPicPr>
            <p:cNvPr id="15380" name="Picture 13"/>
            <p:cNvPicPr>
              <a:picLocks noChangeAspect="1" noChangeArrowheads="1"/>
            </p:cNvPicPr>
            <p:nvPr/>
          </p:nvPicPr>
          <p:blipFill>
            <a:blip r:embed="rId10" cstate="print"/>
            <a:srcRect/>
            <a:stretch>
              <a:fillRect/>
            </a:stretch>
          </p:blipFill>
          <p:spPr bwMode="auto">
            <a:xfrm>
              <a:off x="2016" y="480"/>
              <a:ext cx="492" cy="366"/>
            </a:xfrm>
            <a:prstGeom prst="rect">
              <a:avLst/>
            </a:prstGeom>
            <a:noFill/>
            <a:ln w="9525">
              <a:noFill/>
              <a:miter lim="800000"/>
              <a:headEnd/>
              <a:tailEnd/>
            </a:ln>
          </p:spPr>
        </p:pic>
        <p:sp>
          <p:nvSpPr>
            <p:cNvPr id="15381" name="Rectangle 14"/>
            <p:cNvSpPr>
              <a:spLocks noChangeArrowheads="1"/>
            </p:cNvSpPr>
            <p:nvPr/>
          </p:nvSpPr>
          <p:spPr bwMode="auto">
            <a:xfrm>
              <a:off x="2043" y="524"/>
              <a:ext cx="456" cy="301"/>
            </a:xfrm>
            <a:prstGeom prst="rect">
              <a:avLst/>
            </a:prstGeom>
            <a:noFill/>
            <a:ln w="9525">
              <a:solidFill>
                <a:schemeClr val="tx1"/>
              </a:solidFill>
              <a:miter lim="800000"/>
              <a:headEnd/>
              <a:tailEnd/>
            </a:ln>
          </p:spPr>
          <p:txBody>
            <a:bodyPr wrap="none" anchor="ctr"/>
            <a:lstStyle/>
            <a:p>
              <a:pPr algn="l"/>
              <a:endParaRPr lang="en-US">
                <a:latin typeface="Times New Roman" pitchFamily="18" charset="0"/>
              </a:endParaRPr>
            </a:p>
          </p:txBody>
        </p:sp>
      </p:grpSp>
      <p:grpSp>
        <p:nvGrpSpPr>
          <p:cNvPr id="5" name="Group 15"/>
          <p:cNvGrpSpPr>
            <a:grpSpLocks/>
          </p:cNvGrpSpPr>
          <p:nvPr/>
        </p:nvGrpSpPr>
        <p:grpSpPr bwMode="auto">
          <a:xfrm>
            <a:off x="609600" y="3200400"/>
            <a:ext cx="801688" cy="533400"/>
            <a:chOff x="3243" y="528"/>
            <a:chExt cx="505" cy="336"/>
          </a:xfrm>
        </p:grpSpPr>
        <p:pic>
          <p:nvPicPr>
            <p:cNvPr id="15378" name="Picture 16"/>
            <p:cNvPicPr>
              <a:picLocks noChangeAspect="1" noChangeArrowheads="1"/>
            </p:cNvPicPr>
            <p:nvPr/>
          </p:nvPicPr>
          <p:blipFill>
            <a:blip r:embed="rId9" cstate="print"/>
            <a:srcRect/>
            <a:stretch>
              <a:fillRect/>
            </a:stretch>
          </p:blipFill>
          <p:spPr bwMode="auto">
            <a:xfrm>
              <a:off x="3264" y="528"/>
              <a:ext cx="480" cy="336"/>
            </a:xfrm>
            <a:prstGeom prst="rect">
              <a:avLst/>
            </a:prstGeom>
            <a:noFill/>
            <a:ln w="9525">
              <a:noFill/>
              <a:miter lim="800000"/>
              <a:headEnd/>
              <a:tailEnd/>
            </a:ln>
          </p:spPr>
        </p:pic>
        <p:sp>
          <p:nvSpPr>
            <p:cNvPr id="15379" name="Rectangle 17"/>
            <p:cNvSpPr>
              <a:spLocks noChangeArrowheads="1"/>
            </p:cNvSpPr>
            <p:nvPr/>
          </p:nvSpPr>
          <p:spPr bwMode="auto">
            <a:xfrm>
              <a:off x="3243" y="532"/>
              <a:ext cx="505" cy="321"/>
            </a:xfrm>
            <a:prstGeom prst="rect">
              <a:avLst/>
            </a:prstGeom>
            <a:noFill/>
            <a:ln w="9525">
              <a:solidFill>
                <a:schemeClr val="tx1"/>
              </a:solidFill>
              <a:miter lim="800000"/>
              <a:headEnd/>
              <a:tailEnd/>
            </a:ln>
          </p:spPr>
          <p:txBody>
            <a:bodyPr wrap="none" anchor="ctr"/>
            <a:lstStyle/>
            <a:p>
              <a:pPr algn="l"/>
              <a:endParaRPr lang="en-US">
                <a:latin typeface="Times New Roman" pitchFamily="18" charset="0"/>
              </a:endParaRPr>
            </a:p>
          </p:txBody>
        </p:sp>
      </p:grpSp>
      <p:grpSp>
        <p:nvGrpSpPr>
          <p:cNvPr id="6" name="Group 18"/>
          <p:cNvGrpSpPr>
            <a:grpSpLocks/>
          </p:cNvGrpSpPr>
          <p:nvPr/>
        </p:nvGrpSpPr>
        <p:grpSpPr bwMode="auto">
          <a:xfrm>
            <a:off x="2209800" y="5257800"/>
            <a:ext cx="838200" cy="615950"/>
            <a:chOff x="2640" y="480"/>
            <a:chExt cx="528" cy="388"/>
          </a:xfrm>
        </p:grpSpPr>
        <p:pic>
          <p:nvPicPr>
            <p:cNvPr id="15376" name="Picture 19"/>
            <p:cNvPicPr>
              <a:picLocks noChangeAspect="1" noChangeArrowheads="1"/>
            </p:cNvPicPr>
            <p:nvPr/>
          </p:nvPicPr>
          <p:blipFill>
            <a:blip r:embed="rId8" cstate="print"/>
            <a:srcRect/>
            <a:stretch>
              <a:fillRect/>
            </a:stretch>
          </p:blipFill>
          <p:spPr bwMode="auto">
            <a:xfrm>
              <a:off x="2640" y="480"/>
              <a:ext cx="528" cy="388"/>
            </a:xfrm>
            <a:prstGeom prst="rect">
              <a:avLst/>
            </a:prstGeom>
            <a:noFill/>
            <a:ln w="9525">
              <a:noFill/>
              <a:miter lim="800000"/>
              <a:headEnd/>
              <a:tailEnd/>
            </a:ln>
          </p:spPr>
        </p:pic>
        <p:sp>
          <p:nvSpPr>
            <p:cNvPr id="15377" name="Rectangle 20"/>
            <p:cNvSpPr>
              <a:spLocks noChangeArrowheads="1"/>
            </p:cNvSpPr>
            <p:nvPr/>
          </p:nvSpPr>
          <p:spPr bwMode="auto">
            <a:xfrm>
              <a:off x="2640" y="528"/>
              <a:ext cx="528" cy="313"/>
            </a:xfrm>
            <a:prstGeom prst="rect">
              <a:avLst/>
            </a:prstGeom>
            <a:noFill/>
            <a:ln w="9525">
              <a:solidFill>
                <a:schemeClr val="tx1"/>
              </a:solidFill>
              <a:miter lim="800000"/>
              <a:headEnd/>
              <a:tailEnd/>
            </a:ln>
          </p:spPr>
          <p:txBody>
            <a:bodyPr wrap="none" anchor="ctr"/>
            <a:lstStyle/>
            <a:p>
              <a:pPr algn="l"/>
              <a:endParaRPr lang="en-US">
                <a:latin typeface="Times New Roman" pitchFamily="18" charset="0"/>
              </a:endParaRPr>
            </a:p>
          </p:txBody>
        </p:sp>
      </p:grpSp>
      <p:grpSp>
        <p:nvGrpSpPr>
          <p:cNvPr id="7" name="Group 21"/>
          <p:cNvGrpSpPr>
            <a:grpSpLocks/>
          </p:cNvGrpSpPr>
          <p:nvPr/>
        </p:nvGrpSpPr>
        <p:grpSpPr bwMode="auto">
          <a:xfrm>
            <a:off x="7391400" y="838200"/>
            <a:ext cx="781050" cy="581025"/>
            <a:chOff x="2016" y="480"/>
            <a:chExt cx="492" cy="366"/>
          </a:xfrm>
        </p:grpSpPr>
        <p:pic>
          <p:nvPicPr>
            <p:cNvPr id="15374" name="Picture 22"/>
            <p:cNvPicPr>
              <a:picLocks noChangeAspect="1" noChangeArrowheads="1"/>
            </p:cNvPicPr>
            <p:nvPr/>
          </p:nvPicPr>
          <p:blipFill>
            <a:blip r:embed="rId10" cstate="print"/>
            <a:srcRect/>
            <a:stretch>
              <a:fillRect/>
            </a:stretch>
          </p:blipFill>
          <p:spPr bwMode="auto">
            <a:xfrm>
              <a:off x="2016" y="480"/>
              <a:ext cx="492" cy="366"/>
            </a:xfrm>
            <a:prstGeom prst="rect">
              <a:avLst/>
            </a:prstGeom>
            <a:noFill/>
            <a:ln w="9525">
              <a:noFill/>
              <a:miter lim="800000"/>
              <a:headEnd/>
              <a:tailEnd/>
            </a:ln>
          </p:spPr>
        </p:pic>
        <p:sp>
          <p:nvSpPr>
            <p:cNvPr id="15375" name="Rectangle 23"/>
            <p:cNvSpPr>
              <a:spLocks noChangeArrowheads="1"/>
            </p:cNvSpPr>
            <p:nvPr/>
          </p:nvSpPr>
          <p:spPr bwMode="auto">
            <a:xfrm>
              <a:off x="2043" y="524"/>
              <a:ext cx="456" cy="301"/>
            </a:xfrm>
            <a:prstGeom prst="rect">
              <a:avLst/>
            </a:prstGeom>
            <a:noFill/>
            <a:ln w="9525">
              <a:solidFill>
                <a:schemeClr val="tx1"/>
              </a:solidFill>
              <a:miter lim="800000"/>
              <a:headEnd/>
              <a:tailEnd/>
            </a:ln>
          </p:spPr>
          <p:txBody>
            <a:bodyPr wrap="none" anchor="ctr"/>
            <a:lstStyle/>
            <a:p>
              <a:pPr algn="l"/>
              <a:endParaRPr lang="en-US">
                <a:latin typeface="Times New Roman" pitchFamily="18" charset="0"/>
              </a:endParaRPr>
            </a:p>
          </p:txBody>
        </p:sp>
      </p:grpSp>
      <p:graphicFrame>
        <p:nvGraphicFramePr>
          <p:cNvPr id="8" name="Object 7"/>
          <p:cNvGraphicFramePr>
            <a:graphicFrameLocks noChangeAspect="1"/>
          </p:cNvGraphicFramePr>
          <p:nvPr>
            <p:extLst>
              <p:ext uri="{D42A27DB-BD31-4B8C-83A1-F6EECF244321}">
                <p14:modId xmlns:p14="http://schemas.microsoft.com/office/powerpoint/2010/main" val="229921498"/>
              </p:ext>
            </p:extLst>
          </p:nvPr>
        </p:nvGraphicFramePr>
        <p:xfrm>
          <a:off x="3618706" y="2244849"/>
          <a:ext cx="696913" cy="702973"/>
        </p:xfrm>
        <a:graphic>
          <a:graphicData uri="http://schemas.openxmlformats.org/presentationml/2006/ole">
            <mc:AlternateContent xmlns:mc="http://schemas.openxmlformats.org/markup-compatibility/2006">
              <mc:Choice xmlns:v="urn:schemas-microsoft-com:vml" Requires="v">
                <p:oleObj spid="_x0000_s6589" name="Image" r:id="rId11" imgW="1244006" imgH="1257143" progId="Photoshop.Image.7">
                  <p:embed/>
                </p:oleObj>
              </mc:Choice>
              <mc:Fallback>
                <p:oleObj name="Image" r:id="rId11" imgW="1244006" imgH="1257143" progId="Photoshop.Image.7">
                  <p:embed/>
                  <p:pic>
                    <p:nvPicPr>
                      <p:cNvPr id="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8706" y="2244849"/>
                        <a:ext cx="696913" cy="70297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31788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par>
                                <p:cTn id="24" presetID="9"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733637"/>
                                        </p:tgtEl>
                                        <p:attrNameLst>
                                          <p:attrName>style.visibility</p:attrName>
                                        </p:attrNameLst>
                                      </p:cBhvr>
                                      <p:to>
                                        <p:strVal val="visible"/>
                                      </p:to>
                                    </p:set>
                                    <p:animEffect transition="in" filter="dissolve">
                                      <p:cBhvr>
                                        <p:cTn id="31" dur="500"/>
                                        <p:tgtEl>
                                          <p:spTgt spid="173363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733636"/>
                                        </p:tgtEl>
                                        <p:attrNameLst>
                                          <p:attrName>style.visibility</p:attrName>
                                        </p:attrNameLst>
                                      </p:cBhvr>
                                      <p:to>
                                        <p:strVal val="visible"/>
                                      </p:to>
                                    </p:set>
                                    <p:animEffect transition="in" filter="dissolve">
                                      <p:cBhvr>
                                        <p:cTn id="36" dur="500"/>
                                        <p:tgtEl>
                                          <p:spTgt spid="173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36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ooter Placeholder 6"/>
          <p:cNvSpPr>
            <a:spLocks noGrp="1"/>
          </p:cNvSpPr>
          <p:nvPr>
            <p:ph type="ftr" sz="quarter" idx="10"/>
          </p:nvPr>
        </p:nvSpPr>
        <p:spPr/>
        <p:txBody>
          <a:bodyPr/>
          <a:lstStyle/>
          <a:p>
            <a:pPr>
              <a:defRPr/>
            </a:pPr>
            <a:r>
              <a:rPr lang="en-US" altLang="zh-CN" smtClean="0"/>
              <a:t>2016 Summer Camp</a:t>
            </a:r>
            <a:endParaRPr lang="en-US" altLang="zh-CN" dirty="0"/>
          </a:p>
        </p:txBody>
      </p:sp>
      <p:sp>
        <p:nvSpPr>
          <p:cNvPr id="47" name="Slide Number Placeholder 7"/>
          <p:cNvSpPr>
            <a:spLocks noGrp="1"/>
          </p:cNvSpPr>
          <p:nvPr>
            <p:ph type="sldNum" sz="quarter" idx="11"/>
          </p:nvPr>
        </p:nvSpPr>
        <p:spPr/>
        <p:txBody>
          <a:bodyPr/>
          <a:lstStyle/>
          <a:p>
            <a:pPr>
              <a:defRPr/>
            </a:pPr>
            <a:fld id="{0216F44E-7AD0-4F98-9AF0-DAD80B48DB99}" type="slidenum">
              <a:rPr lang="en-US"/>
              <a:pPr>
                <a:defRPr/>
              </a:pPr>
              <a:t>31</a:t>
            </a:fld>
            <a:endParaRPr lang="en-US"/>
          </a:p>
        </p:txBody>
      </p:sp>
      <p:sp>
        <p:nvSpPr>
          <p:cNvPr id="16391" name="Rectangle 2"/>
          <p:cNvSpPr>
            <a:spLocks noGrp="1" noChangeArrowheads="1"/>
          </p:cNvSpPr>
          <p:nvPr>
            <p:ph type="title" sz="quarter"/>
          </p:nvPr>
        </p:nvSpPr>
        <p:spPr>
          <a:xfrm>
            <a:off x="685800" y="228600"/>
            <a:ext cx="7772400" cy="914400"/>
          </a:xfrm>
        </p:spPr>
        <p:txBody>
          <a:bodyPr>
            <a:normAutofit/>
          </a:bodyPr>
          <a:lstStyle/>
          <a:p>
            <a:r>
              <a:rPr lang="en-US" altLang="zh-CN" dirty="0" smtClean="0">
                <a:solidFill>
                  <a:srgbClr val="00CC00"/>
                </a:solidFill>
                <a:ea typeface="SimSun" pitchFamily="2" charset="-122"/>
              </a:rPr>
              <a:t>What if …</a:t>
            </a:r>
            <a:endParaRPr lang="en-US" altLang="zh-CN" dirty="0" smtClean="0">
              <a:ea typeface="SimSun" pitchFamily="2" charset="-122"/>
            </a:endParaRPr>
          </a:p>
        </p:txBody>
      </p:sp>
      <p:sp>
        <p:nvSpPr>
          <p:cNvPr id="16396" name="Text Box 24"/>
          <p:cNvSpPr txBox="1">
            <a:spLocks noChangeArrowheads="1"/>
          </p:cNvSpPr>
          <p:nvPr/>
        </p:nvSpPr>
        <p:spPr bwMode="auto">
          <a:xfrm>
            <a:off x="4724400" y="2803525"/>
            <a:ext cx="735013" cy="457200"/>
          </a:xfrm>
          <a:prstGeom prst="rect">
            <a:avLst/>
          </a:prstGeom>
          <a:noFill/>
          <a:ln w="9525">
            <a:noFill/>
            <a:miter lim="800000"/>
            <a:headEnd/>
            <a:tailEnd/>
          </a:ln>
        </p:spPr>
        <p:txBody>
          <a:bodyPr>
            <a:spAutoFit/>
          </a:bodyPr>
          <a:lstStyle/>
          <a:p>
            <a:pPr algn="l"/>
            <a:r>
              <a:rPr lang="en-US" altLang="zh-CN" b="1" i="1" dirty="0">
                <a:solidFill>
                  <a:srgbClr val="FF0000"/>
                </a:solidFill>
                <a:latin typeface="Times New Roman" pitchFamily="18" charset="0"/>
                <a:ea typeface="SimSun" pitchFamily="2" charset="-122"/>
              </a:rPr>
              <a:t>Eve</a:t>
            </a:r>
          </a:p>
        </p:txBody>
      </p:sp>
      <p:sp>
        <p:nvSpPr>
          <p:cNvPr id="16397" name="Line 27"/>
          <p:cNvSpPr>
            <a:spLocks noChangeShapeType="1"/>
          </p:cNvSpPr>
          <p:nvPr/>
        </p:nvSpPr>
        <p:spPr bwMode="auto">
          <a:xfrm>
            <a:off x="38862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8" name="Line 28"/>
          <p:cNvSpPr>
            <a:spLocks noChangeShapeType="1"/>
          </p:cNvSpPr>
          <p:nvPr/>
        </p:nvSpPr>
        <p:spPr bwMode="auto">
          <a:xfrm>
            <a:off x="60960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9" name="Line 29"/>
          <p:cNvSpPr>
            <a:spLocks noChangeShapeType="1"/>
          </p:cNvSpPr>
          <p:nvPr/>
        </p:nvSpPr>
        <p:spPr bwMode="auto">
          <a:xfrm>
            <a:off x="3886200" y="1143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400" name="Line 30"/>
          <p:cNvSpPr>
            <a:spLocks noChangeShapeType="1"/>
          </p:cNvSpPr>
          <p:nvPr/>
        </p:nvSpPr>
        <p:spPr bwMode="auto">
          <a:xfrm>
            <a:off x="6096000" y="1143000"/>
            <a:ext cx="0" cy="1905000"/>
          </a:xfrm>
          <a:prstGeom prst="line">
            <a:avLst/>
          </a:prstGeom>
          <a:noFill/>
          <a:ln w="38100">
            <a:solidFill>
              <a:srgbClr val="FF0000"/>
            </a:solidFill>
            <a:prstDash val="sysDot"/>
            <a:round/>
            <a:headEnd/>
            <a:tailEnd/>
          </a:ln>
        </p:spPr>
        <p:txBody>
          <a:bodyPr wrap="none" anchor="ct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845973972"/>
              </p:ext>
            </p:extLst>
          </p:nvPr>
        </p:nvGraphicFramePr>
        <p:xfrm>
          <a:off x="5257800" y="2803525"/>
          <a:ext cx="365125" cy="368300"/>
        </p:xfrm>
        <a:graphic>
          <a:graphicData uri="http://schemas.openxmlformats.org/presentationml/2006/ole">
            <mc:AlternateContent xmlns:mc="http://schemas.openxmlformats.org/markup-compatibility/2006">
              <mc:Choice xmlns:v="urn:schemas-microsoft-com:vml" Requires="v">
                <p:oleObj spid="_x0000_s2802" name="Image" r:id="rId4" imgW="1244006" imgH="1257143" progId="Photoshop.Image.7">
                  <p:embed/>
                </p:oleObj>
              </mc:Choice>
              <mc:Fallback>
                <p:oleObj name="Image" r:id="rId4" imgW="1244006" imgH="1257143"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448700435"/>
              </p:ext>
            </p:extLst>
          </p:nvPr>
        </p:nvGraphicFramePr>
        <p:xfrm>
          <a:off x="1698981" y="4660900"/>
          <a:ext cx="564905" cy="901700"/>
        </p:xfrm>
        <a:graphic>
          <a:graphicData uri="http://schemas.openxmlformats.org/presentationml/2006/ole">
            <mc:AlternateContent xmlns:mc="http://schemas.openxmlformats.org/markup-compatibility/2006">
              <mc:Choice xmlns:v="urn:schemas-microsoft-com:vml" Requires="v">
                <p:oleObj spid="_x0000_s2803" name="VISIO" r:id="rId6" imgW="549706" imgH="879377" progId="Visio.Drawing.11">
                  <p:embed/>
                </p:oleObj>
              </mc:Choice>
              <mc:Fallback>
                <p:oleObj name="VISIO" r:id="rId6" imgW="549706" imgH="879377" progId="Visio.Drawing.11">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8981" y="4660900"/>
                        <a:ext cx="564905" cy="901700"/>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28301653"/>
              </p:ext>
            </p:extLst>
          </p:nvPr>
        </p:nvGraphicFramePr>
        <p:xfrm>
          <a:off x="6858000" y="5898893"/>
          <a:ext cx="533400" cy="851413"/>
        </p:xfrm>
        <a:graphic>
          <a:graphicData uri="http://schemas.openxmlformats.org/presentationml/2006/ole">
            <mc:AlternateContent xmlns:mc="http://schemas.openxmlformats.org/markup-compatibility/2006">
              <mc:Choice xmlns:v="urn:schemas-microsoft-com:vml" Requires="v">
                <p:oleObj spid="_x0000_s2804" name="VISIO" r:id="rId8" imgW="549706" imgH="879377" progId="Visio.Drawing.11">
                  <p:embed/>
                </p:oleObj>
              </mc:Choice>
              <mc:Fallback>
                <p:oleObj name="VISIO" r:id="rId8" imgW="549706" imgH="879377" progId="Visio.Drawing.11">
                  <p:embed/>
                  <p:pic>
                    <p:nvPicPr>
                      <p:cNvPr id="0"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5898893"/>
                        <a:ext cx="533400" cy="851413"/>
                      </a:xfrm>
                      <a:prstGeom prst="rect">
                        <a:avLst/>
                      </a:prstGeom>
                      <a:noFill/>
                      <a:ln>
                        <a:noFill/>
                      </a:ln>
                      <a:effectLst/>
                    </p:spPr>
                  </p:pic>
                </p:oleObj>
              </mc:Fallback>
            </mc:AlternateContent>
          </a:graphicData>
        </a:graphic>
      </p:graphicFrame>
      <p:sp>
        <p:nvSpPr>
          <p:cNvPr id="3" name="Rounded Rectangular Callout 2"/>
          <p:cNvSpPr/>
          <p:nvPr/>
        </p:nvSpPr>
        <p:spPr>
          <a:xfrm>
            <a:off x="228600" y="1371600"/>
            <a:ext cx="4343400" cy="1279525"/>
          </a:xfrm>
          <a:prstGeom prst="wedgeRoundRectCallout">
            <a:avLst>
              <a:gd name="adj1" fmla="val 62076"/>
              <a:gd name="adj2" fmla="val 130252"/>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tx1"/>
                </a:solidFill>
              </a:rPr>
              <a:t>Eve is able to monitor </a:t>
            </a:r>
            <a:r>
              <a:rPr lang="en-US" sz="2800" b="1" dirty="0" smtClean="0">
                <a:solidFill>
                  <a:srgbClr val="FF0000"/>
                </a:solidFill>
              </a:rPr>
              <a:t>all</a:t>
            </a:r>
            <a:r>
              <a:rPr lang="en-US" sz="2800" dirty="0" smtClean="0">
                <a:solidFill>
                  <a:schemeClr val="tx1"/>
                </a:solidFill>
              </a:rPr>
              <a:t> communications between Alice and Bob (</a:t>
            </a:r>
            <a:r>
              <a:rPr lang="en-US" sz="2800" b="1" dirty="0" smtClean="0">
                <a:solidFill>
                  <a:srgbClr val="FF0000"/>
                </a:solidFill>
              </a:rPr>
              <a:t>all</a:t>
            </a:r>
            <a:r>
              <a:rPr lang="en-US" sz="2800" dirty="0" smtClean="0">
                <a:solidFill>
                  <a:schemeClr val="tx1"/>
                </a:solidFill>
              </a:rPr>
              <a:t> the time)</a:t>
            </a:r>
          </a:p>
        </p:txBody>
      </p:sp>
      <p:sp>
        <p:nvSpPr>
          <p:cNvPr id="5" name="Rounded Rectangle 4"/>
          <p:cNvSpPr/>
          <p:nvPr/>
        </p:nvSpPr>
        <p:spPr>
          <a:xfrm>
            <a:off x="381000" y="5638800"/>
            <a:ext cx="4495800" cy="9144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rgbClr val="FF0000"/>
                </a:solidFill>
              </a:rPr>
              <a:t>Can Alice still send Bob a SECRET message?</a:t>
            </a:r>
          </a:p>
        </p:txBody>
      </p:sp>
    </p:spTree>
    <p:extLst>
      <p:ext uri="{BB962C8B-B14F-4D97-AF65-F5344CB8AC3E}">
        <p14:creationId xmlns:p14="http://schemas.microsoft.com/office/powerpoint/2010/main" val="285353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ooter Placeholder 6"/>
          <p:cNvSpPr>
            <a:spLocks noGrp="1"/>
          </p:cNvSpPr>
          <p:nvPr>
            <p:ph type="ftr" sz="quarter" idx="10"/>
          </p:nvPr>
        </p:nvSpPr>
        <p:spPr/>
        <p:txBody>
          <a:bodyPr/>
          <a:lstStyle/>
          <a:p>
            <a:pPr>
              <a:defRPr/>
            </a:pPr>
            <a:r>
              <a:rPr lang="en-US" altLang="zh-CN" smtClean="0"/>
              <a:t>2016 Summer Camp</a:t>
            </a:r>
            <a:endParaRPr lang="en-US" altLang="zh-CN" dirty="0"/>
          </a:p>
        </p:txBody>
      </p:sp>
      <p:sp>
        <p:nvSpPr>
          <p:cNvPr id="47" name="Slide Number Placeholder 7"/>
          <p:cNvSpPr>
            <a:spLocks noGrp="1"/>
          </p:cNvSpPr>
          <p:nvPr>
            <p:ph type="sldNum" sz="quarter" idx="11"/>
          </p:nvPr>
        </p:nvSpPr>
        <p:spPr/>
        <p:txBody>
          <a:bodyPr/>
          <a:lstStyle/>
          <a:p>
            <a:pPr>
              <a:defRPr/>
            </a:pPr>
            <a:fld id="{0216F44E-7AD0-4F98-9AF0-DAD80B48DB99}" type="slidenum">
              <a:rPr lang="en-US"/>
              <a:pPr>
                <a:defRPr/>
              </a:pPr>
              <a:t>32</a:t>
            </a:fld>
            <a:endParaRPr lang="en-US"/>
          </a:p>
        </p:txBody>
      </p:sp>
      <p:sp>
        <p:nvSpPr>
          <p:cNvPr id="16391" name="Rectangle 2"/>
          <p:cNvSpPr>
            <a:spLocks noGrp="1" noChangeArrowheads="1"/>
          </p:cNvSpPr>
          <p:nvPr>
            <p:ph type="title" sz="quarter"/>
          </p:nvPr>
        </p:nvSpPr>
        <p:spPr>
          <a:xfrm>
            <a:off x="685800" y="228600"/>
            <a:ext cx="7772400" cy="914400"/>
          </a:xfrm>
        </p:spPr>
        <p:txBody>
          <a:bodyPr>
            <a:normAutofit/>
          </a:bodyPr>
          <a:lstStyle/>
          <a:p>
            <a:r>
              <a:rPr lang="en-US" altLang="zh-CN" dirty="0" smtClean="0">
                <a:solidFill>
                  <a:srgbClr val="00CC00"/>
                </a:solidFill>
                <a:ea typeface="SimSun" pitchFamily="2" charset="-122"/>
              </a:rPr>
              <a:t>What if …</a:t>
            </a:r>
            <a:endParaRPr lang="en-US" altLang="zh-CN" dirty="0" smtClean="0">
              <a:ea typeface="SimSun" pitchFamily="2" charset="-122"/>
            </a:endParaRPr>
          </a:p>
        </p:txBody>
      </p:sp>
      <p:sp>
        <p:nvSpPr>
          <p:cNvPr id="16396" name="Text Box 24"/>
          <p:cNvSpPr txBox="1">
            <a:spLocks noChangeArrowheads="1"/>
          </p:cNvSpPr>
          <p:nvPr/>
        </p:nvSpPr>
        <p:spPr bwMode="auto">
          <a:xfrm>
            <a:off x="4724400" y="2803525"/>
            <a:ext cx="735013" cy="457200"/>
          </a:xfrm>
          <a:prstGeom prst="rect">
            <a:avLst/>
          </a:prstGeom>
          <a:noFill/>
          <a:ln w="9525">
            <a:noFill/>
            <a:miter lim="800000"/>
            <a:headEnd/>
            <a:tailEnd/>
          </a:ln>
        </p:spPr>
        <p:txBody>
          <a:bodyPr>
            <a:spAutoFit/>
          </a:bodyPr>
          <a:lstStyle/>
          <a:p>
            <a:pPr algn="l"/>
            <a:r>
              <a:rPr lang="en-US" altLang="zh-CN" b="1" i="1" dirty="0">
                <a:solidFill>
                  <a:srgbClr val="FF0000"/>
                </a:solidFill>
                <a:latin typeface="Times New Roman" pitchFamily="18" charset="0"/>
                <a:ea typeface="SimSun" pitchFamily="2" charset="-122"/>
              </a:rPr>
              <a:t>Eve</a:t>
            </a:r>
          </a:p>
        </p:txBody>
      </p:sp>
      <p:sp>
        <p:nvSpPr>
          <p:cNvPr id="16397" name="Line 27"/>
          <p:cNvSpPr>
            <a:spLocks noChangeShapeType="1"/>
          </p:cNvSpPr>
          <p:nvPr/>
        </p:nvSpPr>
        <p:spPr bwMode="auto">
          <a:xfrm>
            <a:off x="38862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8" name="Line 28"/>
          <p:cNvSpPr>
            <a:spLocks noChangeShapeType="1"/>
          </p:cNvSpPr>
          <p:nvPr/>
        </p:nvSpPr>
        <p:spPr bwMode="auto">
          <a:xfrm>
            <a:off x="60960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9" name="Line 29"/>
          <p:cNvSpPr>
            <a:spLocks noChangeShapeType="1"/>
          </p:cNvSpPr>
          <p:nvPr/>
        </p:nvSpPr>
        <p:spPr bwMode="auto">
          <a:xfrm>
            <a:off x="3886200" y="1143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400" name="Line 30"/>
          <p:cNvSpPr>
            <a:spLocks noChangeShapeType="1"/>
          </p:cNvSpPr>
          <p:nvPr/>
        </p:nvSpPr>
        <p:spPr bwMode="auto">
          <a:xfrm>
            <a:off x="6096000" y="1143000"/>
            <a:ext cx="0" cy="1905000"/>
          </a:xfrm>
          <a:prstGeom prst="line">
            <a:avLst/>
          </a:prstGeom>
          <a:noFill/>
          <a:ln w="38100">
            <a:solidFill>
              <a:srgbClr val="FF0000"/>
            </a:solidFill>
            <a:prstDash val="sysDot"/>
            <a:round/>
            <a:headEnd/>
            <a:tailEnd/>
          </a:ln>
        </p:spPr>
        <p:txBody>
          <a:bodyPr wrap="none" anchor="ct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680307018"/>
              </p:ext>
            </p:extLst>
          </p:nvPr>
        </p:nvGraphicFramePr>
        <p:xfrm>
          <a:off x="5257800" y="2803525"/>
          <a:ext cx="365125" cy="368300"/>
        </p:xfrm>
        <a:graphic>
          <a:graphicData uri="http://schemas.openxmlformats.org/presentationml/2006/ole">
            <mc:AlternateContent xmlns:mc="http://schemas.openxmlformats.org/markup-compatibility/2006">
              <mc:Choice xmlns:v="urn:schemas-microsoft-com:vml" Requires="v">
                <p:oleObj spid="_x0000_s25983" name="Image" r:id="rId4" imgW="1244006" imgH="1257143" progId="Photoshop.Image.7">
                  <p:embed/>
                </p:oleObj>
              </mc:Choice>
              <mc:Fallback>
                <p:oleObj name="Image" r:id="rId4" imgW="1244006" imgH="1257143"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57684406"/>
              </p:ext>
            </p:extLst>
          </p:nvPr>
        </p:nvGraphicFramePr>
        <p:xfrm>
          <a:off x="1698981" y="4660900"/>
          <a:ext cx="564905" cy="901700"/>
        </p:xfrm>
        <a:graphic>
          <a:graphicData uri="http://schemas.openxmlformats.org/presentationml/2006/ole">
            <mc:AlternateContent xmlns:mc="http://schemas.openxmlformats.org/markup-compatibility/2006">
              <mc:Choice xmlns:v="urn:schemas-microsoft-com:vml" Requires="v">
                <p:oleObj spid="_x0000_s25984" name="VISIO" r:id="rId6" imgW="549706" imgH="879377" progId="Visio.Drawing.11">
                  <p:embed/>
                </p:oleObj>
              </mc:Choice>
              <mc:Fallback>
                <p:oleObj name="VISIO" r:id="rId6" imgW="549706" imgH="879377"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8981" y="4660900"/>
                        <a:ext cx="564905" cy="901700"/>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795749035"/>
              </p:ext>
            </p:extLst>
          </p:nvPr>
        </p:nvGraphicFramePr>
        <p:xfrm>
          <a:off x="6858000" y="5898893"/>
          <a:ext cx="533400" cy="851413"/>
        </p:xfrm>
        <a:graphic>
          <a:graphicData uri="http://schemas.openxmlformats.org/presentationml/2006/ole">
            <mc:AlternateContent xmlns:mc="http://schemas.openxmlformats.org/markup-compatibility/2006">
              <mc:Choice xmlns:v="urn:schemas-microsoft-com:vml" Requires="v">
                <p:oleObj spid="_x0000_s25985" name="VISIO" r:id="rId8" imgW="549706" imgH="879377" progId="Visio.Drawing.11">
                  <p:embed/>
                </p:oleObj>
              </mc:Choice>
              <mc:Fallback>
                <p:oleObj name="VISIO" r:id="rId8" imgW="549706" imgH="879377"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5898893"/>
                        <a:ext cx="533400" cy="851413"/>
                      </a:xfrm>
                      <a:prstGeom prst="rect">
                        <a:avLst/>
                      </a:prstGeom>
                      <a:noFill/>
                      <a:ln>
                        <a:noFill/>
                      </a:ln>
                      <a:effectLst/>
                    </p:spPr>
                  </p:pic>
                </p:oleObj>
              </mc:Fallback>
            </mc:AlternateContent>
          </a:graphicData>
        </a:graphic>
      </p:graphicFrame>
      <p:sp>
        <p:nvSpPr>
          <p:cNvPr id="3" name="Rounded Rectangular Callout 2"/>
          <p:cNvSpPr/>
          <p:nvPr/>
        </p:nvSpPr>
        <p:spPr>
          <a:xfrm>
            <a:off x="228600" y="1371600"/>
            <a:ext cx="4343400" cy="1279525"/>
          </a:xfrm>
          <a:prstGeom prst="wedgeRoundRectCallout">
            <a:avLst>
              <a:gd name="adj1" fmla="val 62076"/>
              <a:gd name="adj2" fmla="val 130252"/>
              <a:gd name="adj3" fmla="val 16667"/>
            </a:avLst>
          </a:pr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bg1">
                    <a:lumMod val="65000"/>
                  </a:schemeClr>
                </a:solidFill>
              </a:rPr>
              <a:t>Eve is able to monitor all communications between Alice and Bob (all the time)</a:t>
            </a:r>
          </a:p>
        </p:txBody>
      </p:sp>
      <p:sp>
        <p:nvSpPr>
          <p:cNvPr id="5" name="Rounded Rectangle 4"/>
          <p:cNvSpPr/>
          <p:nvPr/>
        </p:nvSpPr>
        <p:spPr>
          <a:xfrm>
            <a:off x="381000" y="5638800"/>
            <a:ext cx="4495800" cy="9144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rgbClr val="FF0000"/>
                </a:solidFill>
              </a:rPr>
              <a:t>Can Alice still send Bob a secret message?</a:t>
            </a:r>
          </a:p>
        </p:txBody>
      </p:sp>
      <p:grpSp>
        <p:nvGrpSpPr>
          <p:cNvPr id="2" name="Group 1"/>
          <p:cNvGrpSpPr/>
          <p:nvPr/>
        </p:nvGrpSpPr>
        <p:grpSpPr>
          <a:xfrm>
            <a:off x="6324600" y="2819400"/>
            <a:ext cx="1066800" cy="777875"/>
            <a:chOff x="6324600" y="2819400"/>
            <a:chExt cx="1066800" cy="777875"/>
          </a:xfrm>
        </p:grpSpPr>
        <p:sp>
          <p:nvSpPr>
            <p:cNvPr id="17" name="Rectangle 20"/>
            <p:cNvSpPr>
              <a:spLocks noChangeArrowheads="1"/>
            </p:cNvSpPr>
            <p:nvPr/>
          </p:nvSpPr>
          <p:spPr bwMode="auto">
            <a:xfrm>
              <a:off x="6324600" y="2819400"/>
              <a:ext cx="1066800" cy="777875"/>
            </a:xfrm>
            <a:prstGeom prst="rect">
              <a:avLst/>
            </a:prstGeom>
            <a:solidFill>
              <a:schemeClr val="bg1">
                <a:lumMod val="75000"/>
              </a:schemeClr>
            </a:solidFill>
            <a:ln w="28575">
              <a:solidFill>
                <a:schemeClr val="tx1"/>
              </a:solidFill>
              <a:miter lim="800000"/>
              <a:headEnd/>
              <a:tailEnd/>
            </a:ln>
          </p:spPr>
          <p:txBody>
            <a:bodyPr wrap="none" anchor="ctr"/>
            <a:lstStyle/>
            <a:p>
              <a:endParaRPr lang="en-US"/>
            </a:p>
          </p:txBody>
        </p:sp>
        <p:pic>
          <p:nvPicPr>
            <p:cNvPr id="16" name="Picture 16"/>
            <p:cNvPicPr>
              <a:picLocks noChangeAspect="1" noChangeArrowheads="1"/>
            </p:cNvPicPr>
            <p:nvPr/>
          </p:nvPicPr>
          <p:blipFill>
            <a:blip r:embed="rId10" cstate="print"/>
            <a:srcRect/>
            <a:stretch>
              <a:fillRect/>
            </a:stretch>
          </p:blipFill>
          <p:spPr bwMode="auto">
            <a:xfrm>
              <a:off x="6467475" y="2917825"/>
              <a:ext cx="781050" cy="581025"/>
            </a:xfrm>
            <a:prstGeom prst="rect">
              <a:avLst/>
            </a:prstGeom>
            <a:noFill/>
            <a:ln w="9525">
              <a:noFill/>
              <a:miter lim="800000"/>
              <a:headEnd/>
              <a:tailEnd/>
            </a:ln>
          </p:spPr>
        </p:pic>
      </p:grpSp>
    </p:spTree>
    <p:extLst>
      <p:ext uri="{BB962C8B-B14F-4D97-AF65-F5344CB8AC3E}">
        <p14:creationId xmlns:p14="http://schemas.microsoft.com/office/powerpoint/2010/main" val="30384205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53" presetClass="exit" presetSubtype="32" fill="hold" nodeType="withEffect">
                                  <p:stCondLst>
                                    <p:cond delay="0"/>
                                  </p:stCondLst>
                                  <p:childTnLst>
                                    <p:anim calcmode="lin" valueType="num">
                                      <p:cBhvr>
                                        <p:cTn id="8" dur="5000"/>
                                        <p:tgtEl>
                                          <p:spTgt spid="2"/>
                                        </p:tgtEl>
                                        <p:attrNameLst>
                                          <p:attrName>ppt_w</p:attrName>
                                        </p:attrNameLst>
                                      </p:cBhvr>
                                      <p:tavLst>
                                        <p:tav tm="0">
                                          <p:val>
                                            <p:strVal val="ppt_w"/>
                                          </p:val>
                                        </p:tav>
                                        <p:tav tm="100000">
                                          <p:val>
                                            <p:fltVal val="0"/>
                                          </p:val>
                                        </p:tav>
                                      </p:tavLst>
                                    </p:anim>
                                    <p:anim calcmode="lin" valueType="num">
                                      <p:cBhvr>
                                        <p:cTn id="9" dur="5000"/>
                                        <p:tgtEl>
                                          <p:spTgt spid="2"/>
                                        </p:tgtEl>
                                        <p:attrNameLst>
                                          <p:attrName>ppt_h</p:attrName>
                                        </p:attrNameLst>
                                      </p:cBhvr>
                                      <p:tavLst>
                                        <p:tav tm="0">
                                          <p:val>
                                            <p:strVal val="ppt_h"/>
                                          </p:val>
                                        </p:tav>
                                        <p:tav tm="100000">
                                          <p:val>
                                            <p:fltVal val="0"/>
                                          </p:val>
                                        </p:tav>
                                      </p:tavLst>
                                    </p:anim>
                                    <p:animEffect transition="out" filter="fade">
                                      <p:cBhvr>
                                        <p:cTn id="10" dur="5000"/>
                                        <p:tgtEl>
                                          <p:spTgt spid="2"/>
                                        </p:tgtEl>
                                      </p:cBhvr>
                                    </p:animEffect>
                                    <p:set>
                                      <p:cBhvr>
                                        <p:cTn id="11" dur="1" fill="hold">
                                          <p:stCondLst>
                                            <p:cond delay="4999"/>
                                          </p:stCondLst>
                                        </p:cTn>
                                        <p:tgtEl>
                                          <p:spTgt spid="2"/>
                                        </p:tgtEl>
                                        <p:attrNameLst>
                                          <p:attrName>style.visibility</p:attrName>
                                        </p:attrNameLst>
                                      </p:cBhvr>
                                      <p:to>
                                        <p:strVal val="hidden"/>
                                      </p:to>
                                    </p:set>
                                  </p:childTnLst>
                                </p:cTn>
                              </p:par>
                              <p:par>
                                <p:cTn id="12" presetID="42" presetClass="path" presetSubtype="0" accel="50000" decel="50000" fill="hold" nodeType="withEffect">
                                  <p:stCondLst>
                                    <p:cond delay="0"/>
                                  </p:stCondLst>
                                  <p:childTnLst>
                                    <p:animMotion origin="layout" path="M 1.11022E-16 -1.30435E-6 L 0.18333 -0.37858 " pathEditMode="relative" rAng="0" ptsTypes="AA">
                                      <p:cBhvr>
                                        <p:cTn id="13" dur="5000" fill="hold"/>
                                        <p:tgtEl>
                                          <p:spTgt spid="2"/>
                                        </p:tgtEl>
                                        <p:attrNameLst>
                                          <p:attrName>ppt_x</p:attrName>
                                          <p:attrName>ppt_y</p:attrName>
                                        </p:attrNameLst>
                                      </p:cBhvr>
                                      <p:rCtr x="9167" y="-189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What?</a:t>
            </a:r>
            <a:endParaRPr lang="en-US" dirty="0"/>
          </a:p>
        </p:txBody>
      </p:sp>
      <p:sp>
        <p:nvSpPr>
          <p:cNvPr id="7" name="Footer Placeholder 6"/>
          <p:cNvSpPr>
            <a:spLocks noGrp="1"/>
          </p:cNvSpPr>
          <p:nvPr>
            <p:ph type="ftr" sz="quarter" idx="11"/>
          </p:nvPr>
        </p:nvSpPr>
        <p:spPr/>
        <p:txBody>
          <a:bodyPr/>
          <a:lstStyle/>
          <a:p>
            <a:pPr>
              <a:defRPr/>
            </a:pPr>
            <a:r>
              <a:rPr lang="en-US" altLang="zh-CN" smtClean="0"/>
              <a:t>2016 Summer Camp</a:t>
            </a:r>
            <a:endParaRPr lang="en-US" altLang="zh-CN"/>
          </a:p>
        </p:txBody>
      </p:sp>
      <p:sp>
        <p:nvSpPr>
          <p:cNvPr id="8" name="Slide Number Placeholder 7"/>
          <p:cNvSpPr>
            <a:spLocks noGrp="1"/>
          </p:cNvSpPr>
          <p:nvPr>
            <p:ph type="sldNum" sz="quarter" idx="12"/>
          </p:nvPr>
        </p:nvSpPr>
        <p:spPr/>
        <p:txBody>
          <a:bodyPr/>
          <a:lstStyle/>
          <a:p>
            <a:pPr>
              <a:defRPr/>
            </a:pPr>
            <a:fld id="{2A15CD78-0F89-4B0A-8C08-D4EB208EFACD}" type="slidenum">
              <a:rPr lang="zh-CN" altLang="en-US" smtClean="0"/>
              <a:pPr>
                <a:defRPr/>
              </a:pPr>
              <a:t>33</a:t>
            </a:fld>
            <a:endParaRPr lang="en-US" altLang="zh-CN"/>
          </a:p>
        </p:txBody>
      </p:sp>
      <p:grpSp>
        <p:nvGrpSpPr>
          <p:cNvPr id="10" name="Group 9"/>
          <p:cNvGrpSpPr/>
          <p:nvPr/>
        </p:nvGrpSpPr>
        <p:grpSpPr>
          <a:xfrm>
            <a:off x="533400" y="1431925"/>
            <a:ext cx="1066800" cy="777875"/>
            <a:chOff x="6324600" y="2819400"/>
            <a:chExt cx="1066800" cy="777875"/>
          </a:xfrm>
        </p:grpSpPr>
        <p:sp>
          <p:nvSpPr>
            <p:cNvPr id="11" name="Rectangle 20"/>
            <p:cNvSpPr>
              <a:spLocks noChangeArrowheads="1"/>
            </p:cNvSpPr>
            <p:nvPr/>
          </p:nvSpPr>
          <p:spPr bwMode="auto">
            <a:xfrm>
              <a:off x="6324600" y="2819400"/>
              <a:ext cx="1066800" cy="777875"/>
            </a:xfrm>
            <a:prstGeom prst="rect">
              <a:avLst/>
            </a:prstGeom>
            <a:solidFill>
              <a:schemeClr val="bg1">
                <a:lumMod val="75000"/>
              </a:schemeClr>
            </a:solidFill>
            <a:ln w="28575">
              <a:solidFill>
                <a:schemeClr val="tx1"/>
              </a:solidFill>
              <a:miter lim="800000"/>
              <a:headEnd/>
              <a:tailEnd/>
            </a:ln>
          </p:spPr>
          <p:txBody>
            <a:bodyPr wrap="none" anchor="ctr"/>
            <a:lstStyle/>
            <a:p>
              <a:endParaRPr lang="en-US"/>
            </a:p>
          </p:txBody>
        </p:sp>
        <p:pic>
          <p:nvPicPr>
            <p:cNvPr id="12" name="Picture 16"/>
            <p:cNvPicPr>
              <a:picLocks noChangeAspect="1" noChangeArrowheads="1"/>
            </p:cNvPicPr>
            <p:nvPr/>
          </p:nvPicPr>
          <p:blipFill>
            <a:blip r:embed="rId3" cstate="print"/>
            <a:srcRect/>
            <a:stretch>
              <a:fillRect/>
            </a:stretch>
          </p:blipFill>
          <p:spPr bwMode="auto">
            <a:xfrm>
              <a:off x="6467475" y="2917825"/>
              <a:ext cx="781050" cy="581025"/>
            </a:xfrm>
            <a:prstGeom prst="rect">
              <a:avLst/>
            </a:prstGeom>
            <a:noFill/>
            <a:ln w="9525">
              <a:noFill/>
              <a:miter lim="800000"/>
              <a:headEnd/>
              <a:tailEnd/>
            </a:ln>
          </p:spPr>
        </p:pic>
      </p:grpSp>
      <p:sp>
        <p:nvSpPr>
          <p:cNvPr id="13" name="Rounded Rectangle 12"/>
          <p:cNvSpPr/>
          <p:nvPr/>
        </p:nvSpPr>
        <p:spPr>
          <a:xfrm>
            <a:off x="2286000" y="1676400"/>
            <a:ext cx="3429000" cy="434975"/>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a:solidFill>
                  <a:srgbClr val="FF0000"/>
                </a:solidFill>
              </a:rPr>
              <a:t>0110101010101…</a:t>
            </a:r>
            <a:endParaRPr lang="en-US" sz="2800" dirty="0" smtClean="0">
              <a:solidFill>
                <a:srgbClr val="FF0000"/>
              </a:solidFill>
            </a:endParaRPr>
          </a:p>
        </p:txBody>
      </p:sp>
      <p:sp>
        <p:nvSpPr>
          <p:cNvPr id="14" name="Rounded Rectangle 13"/>
          <p:cNvSpPr/>
          <p:nvPr/>
        </p:nvSpPr>
        <p:spPr>
          <a:xfrm>
            <a:off x="2286000" y="3124200"/>
            <a:ext cx="3429000" cy="434975"/>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CC00"/>
                </a:solidFill>
              </a:rPr>
              <a:t>0101000…</a:t>
            </a:r>
          </a:p>
        </p:txBody>
      </p:sp>
      <p:pic>
        <p:nvPicPr>
          <p:cNvPr id="15" name="Picture 32"/>
          <p:cNvPicPr>
            <a:picLocks noChangeAspect="1" noChangeArrowheads="1"/>
          </p:cNvPicPr>
          <p:nvPr/>
        </p:nvPicPr>
        <p:blipFill>
          <a:blip r:embed="rId4" cstate="print"/>
          <a:srcRect/>
          <a:stretch>
            <a:fillRect/>
          </a:stretch>
        </p:blipFill>
        <p:spPr>
          <a:xfrm>
            <a:off x="7085712" y="3048000"/>
            <a:ext cx="762000" cy="568325"/>
          </a:xfrm>
          <a:prstGeom prst="rect">
            <a:avLst/>
          </a:prstGeom>
          <a:noFill/>
        </p:spPr>
      </p:pic>
      <p:grpSp>
        <p:nvGrpSpPr>
          <p:cNvPr id="16" name="Group 44"/>
          <p:cNvGrpSpPr>
            <a:grpSpLocks/>
          </p:cNvGrpSpPr>
          <p:nvPr/>
        </p:nvGrpSpPr>
        <p:grpSpPr bwMode="auto">
          <a:xfrm>
            <a:off x="7047612" y="4648200"/>
            <a:ext cx="838200" cy="609600"/>
            <a:chOff x="4176" y="3120"/>
            <a:chExt cx="528" cy="384"/>
          </a:xfrm>
        </p:grpSpPr>
        <p:graphicFrame>
          <p:nvGraphicFramePr>
            <p:cNvPr id="17" name="Object 33"/>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35902" name="Bitmap Image" r:id="rId5" imgW="781159" imgH="581106" progId="PBrush">
                    <p:embed/>
                  </p:oleObj>
                </mc:Choice>
                <mc:Fallback>
                  <p:oleObj name="Bitmap Image" r:id="rId5" imgW="781159" imgH="58110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34"/>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pPr algn="l"/>
              <a:endParaRPr lang="en-US">
                <a:latin typeface="Times New Roman" pitchFamily="18" charset="0"/>
              </a:endParaRPr>
            </a:p>
          </p:txBody>
        </p:sp>
      </p:grpSp>
      <p:sp>
        <p:nvSpPr>
          <p:cNvPr id="19" name="Rounded Rectangle 18"/>
          <p:cNvSpPr/>
          <p:nvPr/>
        </p:nvSpPr>
        <p:spPr>
          <a:xfrm>
            <a:off x="304800" y="2971799"/>
            <a:ext cx="1752600" cy="739775"/>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7030A0"/>
                </a:solidFill>
              </a:rPr>
              <a:t>Strange new key</a:t>
            </a:r>
          </a:p>
        </p:txBody>
      </p:sp>
      <p:cxnSp>
        <p:nvCxnSpPr>
          <p:cNvPr id="21" name="Straight Arrow Connector 20"/>
          <p:cNvCxnSpPr>
            <a:stCxn id="14" idx="3"/>
            <a:endCxn id="15" idx="1"/>
          </p:cNvCxnSpPr>
          <p:nvPr/>
        </p:nvCxnSpPr>
        <p:spPr>
          <a:xfrm flipV="1">
            <a:off x="5715000" y="3332163"/>
            <a:ext cx="1370712" cy="9525"/>
          </a:xfrm>
          <a:prstGeom prst="straightConnector1">
            <a:avLst/>
          </a:prstGeom>
          <a:ln>
            <a:solidFill>
              <a:srgbClr val="00CC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 idx="3"/>
            <a:endCxn id="18" idx="1"/>
          </p:cNvCxnSpPr>
          <p:nvPr/>
        </p:nvCxnSpPr>
        <p:spPr>
          <a:xfrm flipV="1">
            <a:off x="5715000" y="4953000"/>
            <a:ext cx="1332612" cy="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7047612" y="4038600"/>
            <a:ext cx="1981200" cy="322262"/>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400" dirty="0" smtClean="0">
                <a:solidFill>
                  <a:srgbClr val="0000FF"/>
                </a:solidFill>
              </a:rPr>
              <a:t>1-1 matching</a:t>
            </a:r>
          </a:p>
        </p:txBody>
      </p:sp>
      <p:sp>
        <p:nvSpPr>
          <p:cNvPr id="20" name="Rounded Rectangle 19"/>
          <p:cNvSpPr/>
          <p:nvPr/>
        </p:nvSpPr>
        <p:spPr>
          <a:xfrm>
            <a:off x="2286000" y="4735513"/>
            <a:ext cx="3429000" cy="434975"/>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FF0000"/>
                </a:solidFill>
              </a:rPr>
              <a:t>1011010111…</a:t>
            </a:r>
          </a:p>
        </p:txBody>
      </p:sp>
      <p:sp>
        <p:nvSpPr>
          <p:cNvPr id="25" name="Up-Down Arrow 24"/>
          <p:cNvSpPr/>
          <p:nvPr/>
        </p:nvSpPr>
        <p:spPr>
          <a:xfrm>
            <a:off x="7315200" y="3616325"/>
            <a:ext cx="304800" cy="955675"/>
          </a:xfrm>
          <a:prstGeom prst="upDownArrow">
            <a:avLst/>
          </a:prstGeom>
          <a:solidFill>
            <a:schemeClr val="bg1">
              <a:lumMod val="95000"/>
              <a:alpha val="31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800" dirty="0" smtClean="0">
              <a:solidFill>
                <a:srgbClr val="0000FF"/>
              </a:solidFill>
            </a:endParaRPr>
          </a:p>
        </p:txBody>
      </p:sp>
      <p:sp>
        <p:nvSpPr>
          <p:cNvPr id="27" name="Up Arrow 26"/>
          <p:cNvSpPr/>
          <p:nvPr/>
        </p:nvSpPr>
        <p:spPr>
          <a:xfrm>
            <a:off x="3533997" y="3582192"/>
            <a:ext cx="419100" cy="1023939"/>
          </a:xfrm>
          <a:prstGeom prst="upArrow">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800" dirty="0" smtClean="0">
              <a:solidFill>
                <a:srgbClr val="0000FF"/>
              </a:solidFill>
            </a:endParaRPr>
          </a:p>
        </p:txBody>
      </p:sp>
    </p:spTree>
    <p:extLst>
      <p:ext uri="{BB962C8B-B14F-4D97-AF65-F5344CB8AC3E}">
        <p14:creationId xmlns:p14="http://schemas.microsoft.com/office/powerpoint/2010/main" val="198104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9" grpId="0" animBg="1"/>
      <p:bldP spid="2" grpId="0" animBg="1"/>
      <p:bldP spid="20" grpId="0" animBg="1"/>
      <p:bldP spid="25"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Strong relationship</a:t>
            </a:r>
            <a:endParaRPr lang="en-US" dirty="0"/>
          </a:p>
        </p:txBody>
      </p:sp>
      <p:sp>
        <p:nvSpPr>
          <p:cNvPr id="7" name="Footer Placeholder 6"/>
          <p:cNvSpPr>
            <a:spLocks noGrp="1"/>
          </p:cNvSpPr>
          <p:nvPr>
            <p:ph type="ftr" sz="quarter" idx="11"/>
          </p:nvPr>
        </p:nvSpPr>
        <p:spPr/>
        <p:txBody>
          <a:bodyPr/>
          <a:lstStyle/>
          <a:p>
            <a:pPr>
              <a:defRPr/>
            </a:pPr>
            <a:r>
              <a:rPr lang="en-US" altLang="zh-CN" smtClean="0"/>
              <a:t>2016 Summer Camp</a:t>
            </a:r>
            <a:endParaRPr lang="en-US" altLang="zh-CN"/>
          </a:p>
        </p:txBody>
      </p:sp>
      <p:sp>
        <p:nvSpPr>
          <p:cNvPr id="8" name="Slide Number Placeholder 7"/>
          <p:cNvSpPr>
            <a:spLocks noGrp="1"/>
          </p:cNvSpPr>
          <p:nvPr>
            <p:ph type="sldNum" sz="quarter" idx="12"/>
          </p:nvPr>
        </p:nvSpPr>
        <p:spPr/>
        <p:txBody>
          <a:bodyPr/>
          <a:lstStyle/>
          <a:p>
            <a:pPr>
              <a:defRPr/>
            </a:pPr>
            <a:fld id="{2A15CD78-0F89-4B0A-8C08-D4EB208EFACD}" type="slidenum">
              <a:rPr lang="zh-CN" altLang="en-US" smtClean="0"/>
              <a:pPr>
                <a:defRPr/>
              </a:pPr>
              <a:t>34</a:t>
            </a:fld>
            <a:endParaRPr lang="en-US" altLang="zh-CN"/>
          </a:p>
        </p:txBody>
      </p:sp>
      <p:sp>
        <p:nvSpPr>
          <p:cNvPr id="14" name="Rounded Rectangle 13"/>
          <p:cNvSpPr/>
          <p:nvPr/>
        </p:nvSpPr>
        <p:spPr>
          <a:xfrm>
            <a:off x="2286000" y="3124200"/>
            <a:ext cx="3429000" cy="434975"/>
          </a:xfrm>
          <a:prstGeom prst="roundRect">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bg1">
                    <a:lumMod val="65000"/>
                  </a:schemeClr>
                </a:solidFill>
              </a:rPr>
              <a:t>0101000…</a:t>
            </a:r>
          </a:p>
        </p:txBody>
      </p:sp>
      <p:pic>
        <p:nvPicPr>
          <p:cNvPr id="15" name="Picture 32"/>
          <p:cNvPicPr>
            <a:picLocks noChangeAspect="1" noChangeArrowheads="1"/>
          </p:cNvPicPr>
          <p:nvPr/>
        </p:nvPicPr>
        <p:blipFill>
          <a:blip r:embed="rId3" cstate="print"/>
          <a:srcRect/>
          <a:stretch>
            <a:fillRect/>
          </a:stretch>
        </p:blipFill>
        <p:spPr>
          <a:xfrm>
            <a:off x="7085712" y="3048000"/>
            <a:ext cx="762000" cy="568325"/>
          </a:xfrm>
          <a:prstGeom prst="rect">
            <a:avLst/>
          </a:prstGeom>
          <a:noFill/>
        </p:spPr>
      </p:pic>
      <p:grpSp>
        <p:nvGrpSpPr>
          <p:cNvPr id="16" name="Group 44"/>
          <p:cNvGrpSpPr>
            <a:grpSpLocks/>
          </p:cNvGrpSpPr>
          <p:nvPr/>
        </p:nvGrpSpPr>
        <p:grpSpPr bwMode="auto">
          <a:xfrm>
            <a:off x="7047612" y="4648200"/>
            <a:ext cx="838200" cy="609600"/>
            <a:chOff x="4176" y="3120"/>
            <a:chExt cx="528" cy="384"/>
          </a:xfrm>
        </p:grpSpPr>
        <p:graphicFrame>
          <p:nvGraphicFramePr>
            <p:cNvPr id="17" name="Object 33"/>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40980" name="Bitmap Image" r:id="rId4" imgW="781159" imgH="581106" progId="PBrush">
                    <p:embed/>
                  </p:oleObj>
                </mc:Choice>
                <mc:Fallback>
                  <p:oleObj name="Bitmap Image" r:id="rId4" imgW="781159" imgH="58110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34"/>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pPr algn="l"/>
              <a:endParaRPr lang="en-US">
                <a:latin typeface="Times New Roman" pitchFamily="18" charset="0"/>
              </a:endParaRPr>
            </a:p>
          </p:txBody>
        </p:sp>
      </p:grpSp>
      <p:sp>
        <p:nvSpPr>
          <p:cNvPr id="19" name="Rounded Rectangle 18"/>
          <p:cNvSpPr/>
          <p:nvPr/>
        </p:nvSpPr>
        <p:spPr>
          <a:xfrm>
            <a:off x="304800" y="2971799"/>
            <a:ext cx="1752600" cy="739775"/>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7030A0"/>
                </a:solidFill>
              </a:rPr>
              <a:t>Strange new key</a:t>
            </a:r>
          </a:p>
        </p:txBody>
      </p:sp>
      <p:cxnSp>
        <p:nvCxnSpPr>
          <p:cNvPr id="21" name="Straight Arrow Connector 20"/>
          <p:cNvCxnSpPr>
            <a:stCxn id="14" idx="3"/>
            <a:endCxn id="15" idx="1"/>
          </p:cNvCxnSpPr>
          <p:nvPr/>
        </p:nvCxnSpPr>
        <p:spPr>
          <a:xfrm flipV="1">
            <a:off x="5715000" y="3332163"/>
            <a:ext cx="1370712" cy="9525"/>
          </a:xfrm>
          <a:prstGeom prst="straightConnector1">
            <a:avLst/>
          </a:prstGeom>
          <a:ln>
            <a:solidFill>
              <a:schemeClr val="bg1">
                <a:lumMod val="6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 idx="3"/>
            <a:endCxn id="18" idx="1"/>
          </p:cNvCxnSpPr>
          <p:nvPr/>
        </p:nvCxnSpPr>
        <p:spPr>
          <a:xfrm flipV="1">
            <a:off x="5715000" y="4953000"/>
            <a:ext cx="1332612" cy="1"/>
          </a:xfrm>
          <a:prstGeom prst="straightConnector1">
            <a:avLst/>
          </a:prstGeom>
          <a:ln>
            <a:solidFill>
              <a:schemeClr val="bg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7047612" y="4038600"/>
            <a:ext cx="1981200" cy="322262"/>
          </a:xfrm>
          <a:prstGeom prst="roundRect">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400" dirty="0" smtClean="0">
                <a:solidFill>
                  <a:schemeClr val="bg1">
                    <a:lumMod val="65000"/>
                  </a:schemeClr>
                </a:solidFill>
              </a:rPr>
              <a:t>1-1 matching</a:t>
            </a:r>
          </a:p>
        </p:txBody>
      </p:sp>
      <p:sp>
        <p:nvSpPr>
          <p:cNvPr id="20" name="Rounded Rectangle 19"/>
          <p:cNvSpPr/>
          <p:nvPr/>
        </p:nvSpPr>
        <p:spPr>
          <a:xfrm>
            <a:off x="2286000" y="4735513"/>
            <a:ext cx="3429000" cy="434975"/>
          </a:xfrm>
          <a:prstGeom prst="roundRect">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bg1">
                    <a:lumMod val="65000"/>
                  </a:schemeClr>
                </a:solidFill>
              </a:rPr>
              <a:t>1011010111…</a:t>
            </a:r>
          </a:p>
        </p:txBody>
      </p:sp>
      <p:sp>
        <p:nvSpPr>
          <p:cNvPr id="25" name="Up-Down Arrow 24"/>
          <p:cNvSpPr/>
          <p:nvPr/>
        </p:nvSpPr>
        <p:spPr>
          <a:xfrm>
            <a:off x="7315200" y="3616325"/>
            <a:ext cx="304800" cy="955675"/>
          </a:xfrm>
          <a:prstGeom prst="upDownArrow">
            <a:avLst/>
          </a:prstGeom>
          <a:solidFill>
            <a:schemeClr val="bg1">
              <a:lumMod val="95000"/>
              <a:alpha val="31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800" dirty="0" smtClean="0">
              <a:solidFill>
                <a:srgbClr val="0000FF"/>
              </a:solidFill>
            </a:endParaRPr>
          </a:p>
        </p:txBody>
      </p:sp>
      <p:sp>
        <p:nvSpPr>
          <p:cNvPr id="27" name="Up Arrow 26"/>
          <p:cNvSpPr/>
          <p:nvPr/>
        </p:nvSpPr>
        <p:spPr>
          <a:xfrm>
            <a:off x="3533997" y="3582192"/>
            <a:ext cx="419100" cy="1023939"/>
          </a:xfrm>
          <a:prstGeom prst="upArrow">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800" dirty="0" smtClean="0">
              <a:solidFill>
                <a:schemeClr val="bg1">
                  <a:lumMod val="65000"/>
                </a:schemeClr>
              </a:solidFill>
            </a:endParaRPr>
          </a:p>
        </p:txBody>
      </p:sp>
      <p:sp>
        <p:nvSpPr>
          <p:cNvPr id="28" name="Down Arrow 27"/>
          <p:cNvSpPr/>
          <p:nvPr/>
        </p:nvSpPr>
        <p:spPr>
          <a:xfrm>
            <a:off x="6553200" y="3599257"/>
            <a:ext cx="267588" cy="989808"/>
          </a:xfrm>
          <a:prstGeom prst="downArrow">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800" dirty="0" smtClean="0">
              <a:solidFill>
                <a:srgbClr val="0000FF"/>
              </a:solidFill>
            </a:endParaRPr>
          </a:p>
        </p:txBody>
      </p:sp>
      <p:sp>
        <p:nvSpPr>
          <p:cNvPr id="22" name="Rounded Rectangular Callout 21"/>
          <p:cNvSpPr/>
          <p:nvPr/>
        </p:nvSpPr>
        <p:spPr>
          <a:xfrm>
            <a:off x="457200" y="4724400"/>
            <a:ext cx="5562600" cy="2057400"/>
          </a:xfrm>
          <a:prstGeom prst="wedgeRoundRectCallout">
            <a:avLst>
              <a:gd name="adj1" fmla="val 66711"/>
              <a:gd name="adj2" fmla="val -113495"/>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tx1"/>
                </a:solidFill>
              </a:rPr>
              <a:t>You know the corresponding private key is there/unique but you can</a:t>
            </a:r>
            <a:r>
              <a:rPr lang="en-US" sz="2800" dirty="0" smtClean="0">
                <a:solidFill>
                  <a:srgbClr val="FF0000"/>
                </a:solidFill>
              </a:rPr>
              <a:t>not</a:t>
            </a:r>
            <a:r>
              <a:rPr lang="en-US" sz="2800" dirty="0" smtClean="0">
                <a:solidFill>
                  <a:schemeClr val="tx1"/>
                </a:solidFill>
              </a:rPr>
              <a:t> find it</a:t>
            </a:r>
          </a:p>
          <a:p>
            <a:pPr algn="ctr"/>
            <a:endParaRPr lang="en-US" sz="2800" dirty="0">
              <a:solidFill>
                <a:schemeClr val="tx1"/>
              </a:solidFill>
            </a:endParaRPr>
          </a:p>
          <a:p>
            <a:pPr algn="ctr"/>
            <a:r>
              <a:rPr lang="en-US" sz="2800" dirty="0" smtClean="0">
                <a:solidFill>
                  <a:schemeClr val="tx1"/>
                </a:solidFill>
              </a:rPr>
              <a:t>Just too hard: take too long</a:t>
            </a:r>
          </a:p>
        </p:txBody>
      </p:sp>
    </p:spTree>
    <p:extLst>
      <p:ext uri="{BB962C8B-B14F-4D97-AF65-F5344CB8AC3E}">
        <p14:creationId xmlns:p14="http://schemas.microsoft.com/office/powerpoint/2010/main" val="237702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Key Generation</a:t>
            </a:r>
            <a:endParaRPr lang="en-US" dirty="0"/>
          </a:p>
        </p:txBody>
      </p:sp>
      <p:sp>
        <p:nvSpPr>
          <p:cNvPr id="7" name="Footer Placeholder 6"/>
          <p:cNvSpPr>
            <a:spLocks noGrp="1"/>
          </p:cNvSpPr>
          <p:nvPr>
            <p:ph type="ftr" sz="quarter" idx="11"/>
          </p:nvPr>
        </p:nvSpPr>
        <p:spPr/>
        <p:txBody>
          <a:bodyPr/>
          <a:lstStyle/>
          <a:p>
            <a:pPr>
              <a:defRPr/>
            </a:pPr>
            <a:r>
              <a:rPr lang="en-US" altLang="zh-CN" smtClean="0"/>
              <a:t>2016 Summer Camp</a:t>
            </a:r>
            <a:endParaRPr lang="en-US" altLang="zh-CN"/>
          </a:p>
        </p:txBody>
      </p:sp>
      <p:sp>
        <p:nvSpPr>
          <p:cNvPr id="8" name="Slide Number Placeholder 7"/>
          <p:cNvSpPr>
            <a:spLocks noGrp="1"/>
          </p:cNvSpPr>
          <p:nvPr>
            <p:ph type="sldNum" sz="quarter" idx="12"/>
          </p:nvPr>
        </p:nvSpPr>
        <p:spPr/>
        <p:txBody>
          <a:bodyPr/>
          <a:lstStyle/>
          <a:p>
            <a:pPr>
              <a:defRPr/>
            </a:pPr>
            <a:fld id="{2A15CD78-0F89-4B0A-8C08-D4EB208EFACD}" type="slidenum">
              <a:rPr lang="zh-CN" altLang="en-US" smtClean="0"/>
              <a:pPr>
                <a:defRPr/>
              </a:pPr>
              <a:t>35</a:t>
            </a:fld>
            <a:endParaRPr lang="en-US" altLang="zh-CN"/>
          </a:p>
        </p:txBody>
      </p:sp>
      <p:sp>
        <p:nvSpPr>
          <p:cNvPr id="19" name="Rounded Rectangle 18"/>
          <p:cNvSpPr/>
          <p:nvPr/>
        </p:nvSpPr>
        <p:spPr>
          <a:xfrm>
            <a:off x="304800" y="2971799"/>
            <a:ext cx="1752600" cy="739775"/>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7030A0"/>
                </a:solidFill>
              </a:rPr>
              <a:t>Strange new keys</a:t>
            </a:r>
          </a:p>
        </p:txBody>
      </p:sp>
      <p:pic>
        <p:nvPicPr>
          <p:cNvPr id="10" name="Picture 3" descr="Copy of gear00b"/>
          <p:cNvPicPr>
            <a:picLocks noChangeAspect="1" noChangeArrowheads="1" noCrop="1"/>
          </p:cNvPicPr>
          <p:nvPr/>
        </p:nvPicPr>
        <p:blipFill>
          <a:blip r:embed="rId3" cstate="print"/>
          <a:srcRect/>
          <a:stretch>
            <a:fillRect/>
          </a:stretch>
        </p:blipFill>
        <p:spPr>
          <a:xfrm>
            <a:off x="6781800" y="2590800"/>
            <a:ext cx="1828800" cy="1371600"/>
          </a:xfrm>
          <a:prstGeom prst="rect">
            <a:avLst/>
          </a:prstGeom>
          <a:noFill/>
        </p:spPr>
      </p:pic>
      <p:pic>
        <p:nvPicPr>
          <p:cNvPr id="14" name="Picture 32"/>
          <p:cNvPicPr>
            <a:picLocks noChangeAspect="1" noChangeArrowheads="1"/>
          </p:cNvPicPr>
          <p:nvPr/>
        </p:nvPicPr>
        <p:blipFill>
          <a:blip r:embed="rId4" cstate="print"/>
          <a:srcRect/>
          <a:stretch>
            <a:fillRect/>
          </a:stretch>
        </p:blipFill>
        <p:spPr>
          <a:xfrm>
            <a:off x="2781300" y="2362200"/>
            <a:ext cx="762000" cy="568325"/>
          </a:xfrm>
          <a:prstGeom prst="rect">
            <a:avLst/>
          </a:prstGeom>
          <a:noFill/>
        </p:spPr>
      </p:pic>
      <p:grpSp>
        <p:nvGrpSpPr>
          <p:cNvPr id="15" name="Group 44"/>
          <p:cNvGrpSpPr>
            <a:grpSpLocks/>
          </p:cNvGrpSpPr>
          <p:nvPr/>
        </p:nvGrpSpPr>
        <p:grpSpPr bwMode="auto">
          <a:xfrm>
            <a:off x="2743200" y="3962400"/>
            <a:ext cx="838200" cy="609600"/>
            <a:chOff x="4176" y="3120"/>
            <a:chExt cx="528" cy="384"/>
          </a:xfrm>
        </p:grpSpPr>
        <p:graphicFrame>
          <p:nvGraphicFramePr>
            <p:cNvPr id="17" name="Object 33"/>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42004" name="Bitmap Image" r:id="rId5" imgW="781159" imgH="581106" progId="PBrush">
                    <p:embed/>
                  </p:oleObj>
                </mc:Choice>
                <mc:Fallback>
                  <p:oleObj name="Bitmap Image" r:id="rId5" imgW="781159" imgH="58110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34"/>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pPr algn="l"/>
              <a:endParaRPr lang="en-US">
                <a:latin typeface="Times New Roman" pitchFamily="18" charset="0"/>
              </a:endParaRPr>
            </a:p>
          </p:txBody>
        </p:sp>
      </p:grpSp>
    </p:spTree>
    <p:extLst>
      <p:ext uri="{BB962C8B-B14F-4D97-AF65-F5344CB8AC3E}">
        <p14:creationId xmlns:p14="http://schemas.microsoft.com/office/powerpoint/2010/main" val="2229315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ooter Placeholder 6"/>
          <p:cNvSpPr>
            <a:spLocks noGrp="1"/>
          </p:cNvSpPr>
          <p:nvPr>
            <p:ph type="ftr" sz="quarter" idx="10"/>
          </p:nvPr>
        </p:nvSpPr>
        <p:spPr/>
        <p:txBody>
          <a:bodyPr/>
          <a:lstStyle/>
          <a:p>
            <a:pPr>
              <a:defRPr/>
            </a:pPr>
            <a:r>
              <a:rPr lang="en-US" altLang="zh-CN" smtClean="0"/>
              <a:t>2016 Summer Camp</a:t>
            </a:r>
            <a:endParaRPr lang="en-US" altLang="zh-CN" dirty="0"/>
          </a:p>
        </p:txBody>
      </p:sp>
      <p:sp>
        <p:nvSpPr>
          <p:cNvPr id="47" name="Slide Number Placeholder 7"/>
          <p:cNvSpPr>
            <a:spLocks noGrp="1"/>
          </p:cNvSpPr>
          <p:nvPr>
            <p:ph type="sldNum" sz="quarter" idx="11"/>
          </p:nvPr>
        </p:nvSpPr>
        <p:spPr/>
        <p:txBody>
          <a:bodyPr/>
          <a:lstStyle/>
          <a:p>
            <a:pPr>
              <a:defRPr/>
            </a:pPr>
            <a:fld id="{0216F44E-7AD0-4F98-9AF0-DAD80B48DB99}" type="slidenum">
              <a:rPr lang="en-US"/>
              <a:pPr>
                <a:defRPr/>
              </a:pPr>
              <a:t>36</a:t>
            </a:fld>
            <a:endParaRPr lang="en-US"/>
          </a:p>
        </p:txBody>
      </p:sp>
      <p:sp>
        <p:nvSpPr>
          <p:cNvPr id="16391" name="Rectangle 2"/>
          <p:cNvSpPr>
            <a:spLocks noGrp="1" noChangeArrowheads="1"/>
          </p:cNvSpPr>
          <p:nvPr>
            <p:ph type="title" sz="quarter"/>
          </p:nvPr>
        </p:nvSpPr>
        <p:spPr>
          <a:xfrm>
            <a:off x="685800" y="228600"/>
            <a:ext cx="7772400" cy="914400"/>
          </a:xfrm>
        </p:spPr>
        <p:txBody>
          <a:bodyPr>
            <a:normAutofit/>
          </a:bodyPr>
          <a:lstStyle/>
          <a:p>
            <a:r>
              <a:rPr lang="en-US" altLang="zh-CN" dirty="0">
                <a:solidFill>
                  <a:srgbClr val="00CC00"/>
                </a:solidFill>
                <a:ea typeface="SimSun" pitchFamily="2" charset="-122"/>
              </a:rPr>
              <a:t>What if …</a:t>
            </a:r>
            <a:endParaRPr lang="en-US" altLang="zh-CN" dirty="0" smtClean="0">
              <a:ea typeface="SimSun" pitchFamily="2" charset="-122"/>
            </a:endParaRPr>
          </a:p>
        </p:txBody>
      </p:sp>
      <p:sp>
        <p:nvSpPr>
          <p:cNvPr id="16396" name="Text Box 24"/>
          <p:cNvSpPr txBox="1">
            <a:spLocks noChangeArrowheads="1"/>
          </p:cNvSpPr>
          <p:nvPr/>
        </p:nvSpPr>
        <p:spPr bwMode="auto">
          <a:xfrm>
            <a:off x="4724400" y="2803525"/>
            <a:ext cx="735013" cy="457200"/>
          </a:xfrm>
          <a:prstGeom prst="rect">
            <a:avLst/>
          </a:prstGeom>
          <a:noFill/>
          <a:ln w="9525">
            <a:noFill/>
            <a:miter lim="800000"/>
            <a:headEnd/>
            <a:tailEnd/>
          </a:ln>
        </p:spPr>
        <p:txBody>
          <a:bodyPr>
            <a:spAutoFit/>
          </a:bodyPr>
          <a:lstStyle/>
          <a:p>
            <a:pPr algn="l"/>
            <a:r>
              <a:rPr lang="en-US" altLang="zh-CN" b="1" i="1" dirty="0">
                <a:solidFill>
                  <a:srgbClr val="FF0000"/>
                </a:solidFill>
                <a:latin typeface="Times New Roman" pitchFamily="18" charset="0"/>
                <a:ea typeface="SimSun" pitchFamily="2" charset="-122"/>
              </a:rPr>
              <a:t>Eve</a:t>
            </a:r>
          </a:p>
        </p:txBody>
      </p:sp>
      <p:sp>
        <p:nvSpPr>
          <p:cNvPr id="16397" name="Line 27"/>
          <p:cNvSpPr>
            <a:spLocks noChangeShapeType="1"/>
          </p:cNvSpPr>
          <p:nvPr/>
        </p:nvSpPr>
        <p:spPr bwMode="auto">
          <a:xfrm>
            <a:off x="38862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8" name="Line 28"/>
          <p:cNvSpPr>
            <a:spLocks noChangeShapeType="1"/>
          </p:cNvSpPr>
          <p:nvPr/>
        </p:nvSpPr>
        <p:spPr bwMode="auto">
          <a:xfrm>
            <a:off x="60960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9" name="Line 29"/>
          <p:cNvSpPr>
            <a:spLocks noChangeShapeType="1"/>
          </p:cNvSpPr>
          <p:nvPr/>
        </p:nvSpPr>
        <p:spPr bwMode="auto">
          <a:xfrm>
            <a:off x="3886200" y="1143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400" name="Line 30"/>
          <p:cNvSpPr>
            <a:spLocks noChangeShapeType="1"/>
          </p:cNvSpPr>
          <p:nvPr/>
        </p:nvSpPr>
        <p:spPr bwMode="auto">
          <a:xfrm>
            <a:off x="6096000" y="1143000"/>
            <a:ext cx="0" cy="1905000"/>
          </a:xfrm>
          <a:prstGeom prst="line">
            <a:avLst/>
          </a:prstGeom>
          <a:noFill/>
          <a:ln w="38100">
            <a:solidFill>
              <a:srgbClr val="FF0000"/>
            </a:solidFill>
            <a:prstDash val="sysDot"/>
            <a:round/>
            <a:headEnd/>
            <a:tailEnd/>
          </a:ln>
        </p:spPr>
        <p:txBody>
          <a:bodyPr wrap="none" anchor="ctr"/>
          <a:lstStyle/>
          <a:p>
            <a:endParaRPr lang="en-US"/>
          </a:p>
        </p:txBody>
      </p:sp>
      <p:pic>
        <p:nvPicPr>
          <p:cNvPr id="1165344" name="Picture 32"/>
          <p:cNvPicPr>
            <a:picLocks noGrp="1" noChangeAspect="1" noChangeArrowheads="1"/>
          </p:cNvPicPr>
          <p:nvPr>
            <p:ph sz="quarter" idx="4"/>
          </p:nvPr>
        </p:nvPicPr>
        <p:blipFill>
          <a:blip r:embed="rId4" cstate="print"/>
          <a:srcRect/>
          <a:stretch>
            <a:fillRect/>
          </a:stretch>
        </p:blipFill>
        <p:spPr>
          <a:xfrm>
            <a:off x="6629400" y="2362200"/>
            <a:ext cx="762000" cy="568325"/>
          </a:xfrm>
          <a:noFill/>
        </p:spPr>
      </p:pic>
      <p:grpSp>
        <p:nvGrpSpPr>
          <p:cNvPr id="4" name="Group 44"/>
          <p:cNvGrpSpPr>
            <a:grpSpLocks/>
          </p:cNvGrpSpPr>
          <p:nvPr/>
        </p:nvGrpSpPr>
        <p:grpSpPr bwMode="auto">
          <a:xfrm>
            <a:off x="6629400" y="4953000"/>
            <a:ext cx="838200" cy="609600"/>
            <a:chOff x="4176" y="3120"/>
            <a:chExt cx="528" cy="384"/>
          </a:xfrm>
        </p:grpSpPr>
        <p:graphicFrame>
          <p:nvGraphicFramePr>
            <p:cNvPr id="16387" name="Object 33"/>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25102" name="Bitmap Image" r:id="rId5" imgW="781159" imgH="581106" progId="PBrush">
                    <p:embed/>
                  </p:oleObj>
                </mc:Choice>
                <mc:Fallback>
                  <p:oleObj name="Bitmap Image" r:id="rId5" imgW="781159" imgH="58110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18" name="Rectangle 34"/>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pPr algn="l"/>
              <a:endParaRPr lang="en-US">
                <a:latin typeface="Times New Roman" pitchFamily="18" charset="0"/>
              </a:endParaRPr>
            </a:p>
          </p:txBody>
        </p:sp>
      </p:grpSp>
      <p:sp>
        <p:nvSpPr>
          <p:cNvPr id="1165352" name="AutoShape 40"/>
          <p:cNvSpPr>
            <a:spLocks noChangeArrowheads="1"/>
          </p:cNvSpPr>
          <p:nvPr/>
        </p:nvSpPr>
        <p:spPr bwMode="auto">
          <a:xfrm>
            <a:off x="7315200" y="1828800"/>
            <a:ext cx="1447800" cy="457200"/>
          </a:xfrm>
          <a:prstGeom prst="wedgeRoundRectCallout">
            <a:avLst>
              <a:gd name="adj1" fmla="val -58222"/>
              <a:gd name="adj2" fmla="val 80324"/>
              <a:gd name="adj3" fmla="val 16667"/>
            </a:avLst>
          </a:prstGeom>
          <a:noFill/>
          <a:ln w="19050">
            <a:solidFill>
              <a:schemeClr val="tx1"/>
            </a:solidFill>
            <a:miter lim="800000"/>
            <a:headEnd/>
            <a:tailEnd/>
          </a:ln>
        </p:spPr>
        <p:txBody>
          <a:bodyPr anchor="ctr" anchorCtr="1"/>
          <a:lstStyle/>
          <a:p>
            <a:r>
              <a:rPr lang="en-US" sz="2000" dirty="0" smtClean="0">
                <a:solidFill>
                  <a:srgbClr val="0000FF"/>
                </a:solidFill>
              </a:rPr>
              <a:t>public part</a:t>
            </a:r>
            <a:endParaRPr lang="en-US" sz="2000" dirty="0">
              <a:solidFill>
                <a:srgbClr val="0000FF"/>
              </a:solidFill>
            </a:endParaRPr>
          </a:p>
        </p:txBody>
      </p:sp>
      <p:sp>
        <p:nvSpPr>
          <p:cNvPr id="1165353" name="AutoShape 41"/>
          <p:cNvSpPr>
            <a:spLocks noChangeArrowheads="1"/>
          </p:cNvSpPr>
          <p:nvPr/>
        </p:nvSpPr>
        <p:spPr bwMode="auto">
          <a:xfrm>
            <a:off x="4724400" y="5181600"/>
            <a:ext cx="1612900" cy="381000"/>
          </a:xfrm>
          <a:prstGeom prst="wedgeRoundRectCallout">
            <a:avLst>
              <a:gd name="adj1" fmla="val 67028"/>
              <a:gd name="adj2" fmla="val -30787"/>
              <a:gd name="adj3" fmla="val 16667"/>
            </a:avLst>
          </a:prstGeom>
          <a:noFill/>
          <a:ln w="19050">
            <a:solidFill>
              <a:schemeClr val="tx1"/>
            </a:solidFill>
            <a:miter lim="800000"/>
            <a:headEnd/>
            <a:tailEnd/>
          </a:ln>
        </p:spPr>
        <p:txBody>
          <a:bodyPr anchor="ctr" anchorCtr="1"/>
          <a:lstStyle/>
          <a:p>
            <a:r>
              <a:rPr lang="en-US" sz="2000" dirty="0" smtClean="0">
                <a:solidFill>
                  <a:srgbClr val="0000FF"/>
                </a:solidFill>
              </a:rPr>
              <a:t>Private part</a:t>
            </a:r>
            <a:endParaRPr lang="en-US" sz="2000" dirty="0">
              <a:solidFill>
                <a:srgbClr val="0000FF"/>
              </a:solidFill>
            </a:endParaRPr>
          </a:p>
        </p:txBody>
      </p:sp>
      <p:sp>
        <p:nvSpPr>
          <p:cNvPr id="1165365" name="Freeform 53"/>
          <p:cNvSpPr>
            <a:spLocks/>
          </p:cNvSpPr>
          <p:nvPr/>
        </p:nvSpPr>
        <p:spPr bwMode="auto">
          <a:xfrm>
            <a:off x="6134100" y="2019300"/>
            <a:ext cx="1841500" cy="3759200"/>
          </a:xfrm>
          <a:custGeom>
            <a:avLst/>
            <a:gdLst>
              <a:gd name="T0" fmla="*/ 2147483647 w 1160"/>
              <a:gd name="T1" fmla="*/ 2147483647 h 2368"/>
              <a:gd name="T2" fmla="*/ 2147483647 w 1160"/>
              <a:gd name="T3" fmla="*/ 2147483647 h 2368"/>
              <a:gd name="T4" fmla="*/ 2147483647 w 1160"/>
              <a:gd name="T5" fmla="*/ 2147483647 h 2368"/>
              <a:gd name="T6" fmla="*/ 2147483647 w 1160"/>
              <a:gd name="T7" fmla="*/ 2147483647 h 2368"/>
              <a:gd name="T8" fmla="*/ 2147483647 w 1160"/>
              <a:gd name="T9" fmla="*/ 2147483647 h 2368"/>
              <a:gd name="T10" fmla="*/ 2147483647 w 1160"/>
              <a:gd name="T11" fmla="*/ 2147483647 h 2368"/>
              <a:gd name="T12" fmla="*/ 2147483647 w 1160"/>
              <a:gd name="T13" fmla="*/ 2147483647 h 2368"/>
              <a:gd name="T14" fmla="*/ 2147483647 w 1160"/>
              <a:gd name="T15" fmla="*/ 2147483647 h 2368"/>
              <a:gd name="T16" fmla="*/ 0 60000 65536"/>
              <a:gd name="T17" fmla="*/ 0 60000 65536"/>
              <a:gd name="T18" fmla="*/ 0 60000 65536"/>
              <a:gd name="T19" fmla="*/ 0 60000 65536"/>
              <a:gd name="T20" fmla="*/ 0 60000 65536"/>
              <a:gd name="T21" fmla="*/ 0 60000 65536"/>
              <a:gd name="T22" fmla="*/ 0 60000 65536"/>
              <a:gd name="T23" fmla="*/ 0 60000 65536"/>
              <a:gd name="T24" fmla="*/ 0 w 1160"/>
              <a:gd name="T25" fmla="*/ 0 h 2368"/>
              <a:gd name="T26" fmla="*/ 1160 w 1160"/>
              <a:gd name="T27" fmla="*/ 2368 h 2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0" h="2368">
                <a:moveTo>
                  <a:pt x="72" y="1080"/>
                </a:moveTo>
                <a:cubicBezTo>
                  <a:pt x="112" y="848"/>
                  <a:pt x="104" y="240"/>
                  <a:pt x="264" y="120"/>
                </a:cubicBezTo>
                <a:cubicBezTo>
                  <a:pt x="424" y="0"/>
                  <a:pt x="904" y="96"/>
                  <a:pt x="1032" y="360"/>
                </a:cubicBezTo>
                <a:cubicBezTo>
                  <a:pt x="1160" y="624"/>
                  <a:pt x="1048" y="1384"/>
                  <a:pt x="1032" y="1704"/>
                </a:cubicBezTo>
                <a:cubicBezTo>
                  <a:pt x="1016" y="2024"/>
                  <a:pt x="1072" y="2192"/>
                  <a:pt x="936" y="2280"/>
                </a:cubicBezTo>
                <a:cubicBezTo>
                  <a:pt x="800" y="2368"/>
                  <a:pt x="368" y="2360"/>
                  <a:pt x="216" y="2232"/>
                </a:cubicBezTo>
                <a:cubicBezTo>
                  <a:pt x="64" y="2104"/>
                  <a:pt x="48" y="1704"/>
                  <a:pt x="24" y="1512"/>
                </a:cubicBezTo>
                <a:cubicBezTo>
                  <a:pt x="0" y="1320"/>
                  <a:pt x="32" y="1312"/>
                  <a:pt x="72" y="1080"/>
                </a:cubicBezTo>
                <a:close/>
              </a:path>
            </a:pathLst>
          </a:custGeom>
          <a:noFill/>
          <a:ln w="31750">
            <a:solidFill>
              <a:srgbClr val="FF0000"/>
            </a:solidFill>
            <a:round/>
            <a:headEnd/>
            <a:tailEnd/>
          </a:ln>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886788903"/>
              </p:ext>
            </p:extLst>
          </p:nvPr>
        </p:nvGraphicFramePr>
        <p:xfrm>
          <a:off x="5257800" y="2803525"/>
          <a:ext cx="365125" cy="368300"/>
        </p:xfrm>
        <a:graphic>
          <a:graphicData uri="http://schemas.openxmlformats.org/presentationml/2006/ole">
            <mc:AlternateContent xmlns:mc="http://schemas.openxmlformats.org/markup-compatibility/2006">
              <mc:Choice xmlns:v="urn:schemas-microsoft-com:vml" Requires="v">
                <p:oleObj spid="_x0000_s25103" name="Image" r:id="rId7" imgW="1244006" imgH="1257143" progId="Photoshop.Image.7">
                  <p:embed/>
                </p:oleObj>
              </mc:Choice>
              <mc:Fallback>
                <p:oleObj name="Image" r:id="rId7" imgW="1244006" imgH="1257143"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704143742"/>
              </p:ext>
            </p:extLst>
          </p:nvPr>
        </p:nvGraphicFramePr>
        <p:xfrm>
          <a:off x="1698981" y="4660900"/>
          <a:ext cx="564905" cy="901700"/>
        </p:xfrm>
        <a:graphic>
          <a:graphicData uri="http://schemas.openxmlformats.org/presentationml/2006/ole">
            <mc:AlternateContent xmlns:mc="http://schemas.openxmlformats.org/markup-compatibility/2006">
              <mc:Choice xmlns:v="urn:schemas-microsoft-com:vml" Requires="v">
                <p:oleObj spid="_x0000_s25104" name="VISIO" r:id="rId9" imgW="549706" imgH="879377" progId="Visio.Drawing.11">
                  <p:embed/>
                </p:oleObj>
              </mc:Choice>
              <mc:Fallback>
                <p:oleObj name="VISIO" r:id="rId9" imgW="549706" imgH="879377"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8981" y="4660900"/>
                        <a:ext cx="564905" cy="901700"/>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90989710"/>
              </p:ext>
            </p:extLst>
          </p:nvPr>
        </p:nvGraphicFramePr>
        <p:xfrm>
          <a:off x="6858000" y="5898893"/>
          <a:ext cx="533400" cy="851413"/>
        </p:xfrm>
        <a:graphic>
          <a:graphicData uri="http://schemas.openxmlformats.org/presentationml/2006/ole">
            <mc:AlternateContent xmlns:mc="http://schemas.openxmlformats.org/markup-compatibility/2006">
              <mc:Choice xmlns:v="urn:schemas-microsoft-com:vml" Requires="v">
                <p:oleObj spid="_x0000_s25105" name="VISIO" r:id="rId11" imgW="549706" imgH="879377" progId="Visio.Drawing.11">
                  <p:embed/>
                </p:oleObj>
              </mc:Choice>
              <mc:Fallback>
                <p:oleObj name="VISIO" r:id="rId11" imgW="549706" imgH="87937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0" y="5898893"/>
                        <a:ext cx="533400" cy="851413"/>
                      </a:xfrm>
                      <a:prstGeom prst="rect">
                        <a:avLst/>
                      </a:prstGeom>
                      <a:noFill/>
                      <a:ln>
                        <a:noFill/>
                      </a:ln>
                      <a:effectLst/>
                    </p:spPr>
                  </p:pic>
                </p:oleObj>
              </mc:Fallback>
            </mc:AlternateContent>
          </a:graphicData>
        </a:graphic>
      </p:graphicFrame>
      <p:sp>
        <p:nvSpPr>
          <p:cNvPr id="20" name="Rounded Rectangular Callout 19"/>
          <p:cNvSpPr/>
          <p:nvPr/>
        </p:nvSpPr>
        <p:spPr>
          <a:xfrm>
            <a:off x="228600" y="1371600"/>
            <a:ext cx="4343400" cy="1279525"/>
          </a:xfrm>
          <a:prstGeom prst="wedgeRoundRectCallout">
            <a:avLst>
              <a:gd name="adj1" fmla="val 62076"/>
              <a:gd name="adj2" fmla="val 130252"/>
              <a:gd name="adj3" fmla="val 16667"/>
            </a:avLst>
          </a:pr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bg1">
                    <a:lumMod val="65000"/>
                  </a:schemeClr>
                </a:solidFill>
              </a:rPr>
              <a:t>Eve is able to monitor all communications between Alice and Bob (all the time)</a:t>
            </a:r>
          </a:p>
        </p:txBody>
      </p:sp>
      <p:sp>
        <p:nvSpPr>
          <p:cNvPr id="21" name="Rounded Rectangle 20"/>
          <p:cNvSpPr/>
          <p:nvPr/>
        </p:nvSpPr>
        <p:spPr>
          <a:xfrm>
            <a:off x="1371600" y="5943600"/>
            <a:ext cx="3505200" cy="6096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rgbClr val="FF0000"/>
                </a:solidFill>
              </a:rPr>
              <a:t>One key, two parts!</a:t>
            </a:r>
          </a:p>
        </p:txBody>
      </p:sp>
      <p:sp>
        <p:nvSpPr>
          <p:cNvPr id="22" name="Rounded Rectangle 21"/>
          <p:cNvSpPr/>
          <p:nvPr/>
        </p:nvSpPr>
        <p:spPr>
          <a:xfrm>
            <a:off x="914400" y="3310565"/>
            <a:ext cx="1905000" cy="6096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chemeClr val="tx1"/>
                </a:solidFill>
              </a:rPr>
              <a:t>Two keys</a:t>
            </a:r>
          </a:p>
        </p:txBody>
      </p:sp>
    </p:spTree>
    <p:extLst>
      <p:ext uri="{BB962C8B-B14F-4D97-AF65-F5344CB8AC3E}">
        <p14:creationId xmlns:p14="http://schemas.microsoft.com/office/powerpoint/2010/main" val="41645439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65344"/>
                                        </p:tgtEl>
                                        <p:attrNameLst>
                                          <p:attrName>style.visibility</p:attrName>
                                        </p:attrNameLst>
                                      </p:cBhvr>
                                      <p:to>
                                        <p:strVal val="visible"/>
                                      </p:to>
                                    </p:set>
                                    <p:anim calcmode="lin" valueType="num">
                                      <p:cBhvr>
                                        <p:cTn id="7" dur="5000" fill="hold"/>
                                        <p:tgtEl>
                                          <p:spTgt spid="1165344"/>
                                        </p:tgtEl>
                                        <p:attrNameLst>
                                          <p:attrName>ppt_w</p:attrName>
                                        </p:attrNameLst>
                                      </p:cBhvr>
                                      <p:tavLst>
                                        <p:tav tm="0">
                                          <p:val>
                                            <p:fltVal val="0"/>
                                          </p:val>
                                        </p:tav>
                                        <p:tav tm="100000">
                                          <p:val>
                                            <p:strVal val="#ppt_w"/>
                                          </p:val>
                                        </p:tav>
                                      </p:tavLst>
                                    </p:anim>
                                    <p:anim calcmode="lin" valueType="num">
                                      <p:cBhvr>
                                        <p:cTn id="8" dur="5000" fill="hold"/>
                                        <p:tgtEl>
                                          <p:spTgt spid="1165344"/>
                                        </p:tgtEl>
                                        <p:attrNameLst>
                                          <p:attrName>ppt_h</p:attrName>
                                        </p:attrNameLst>
                                      </p:cBhvr>
                                      <p:tavLst>
                                        <p:tav tm="0">
                                          <p:val>
                                            <p:fltVal val="0"/>
                                          </p:val>
                                        </p:tav>
                                        <p:tav tm="100000">
                                          <p:val>
                                            <p:strVal val="#ppt_h"/>
                                          </p:val>
                                        </p:tav>
                                      </p:tavLst>
                                    </p:anim>
                                    <p:animEffect transition="in" filter="fade">
                                      <p:cBhvr>
                                        <p:cTn id="9" dur="5000"/>
                                        <p:tgtEl>
                                          <p:spTgt spid="1165344"/>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0" fill="hold"/>
                                        <p:tgtEl>
                                          <p:spTgt spid="4"/>
                                        </p:tgtEl>
                                        <p:attrNameLst>
                                          <p:attrName>ppt_w</p:attrName>
                                        </p:attrNameLst>
                                      </p:cBhvr>
                                      <p:tavLst>
                                        <p:tav tm="0">
                                          <p:val>
                                            <p:fltVal val="0"/>
                                          </p:val>
                                        </p:tav>
                                        <p:tav tm="100000">
                                          <p:val>
                                            <p:strVal val="#ppt_w"/>
                                          </p:val>
                                        </p:tav>
                                      </p:tavLst>
                                    </p:anim>
                                    <p:anim calcmode="lin" valueType="num">
                                      <p:cBhvr>
                                        <p:cTn id="13" dur="5000" fill="hold"/>
                                        <p:tgtEl>
                                          <p:spTgt spid="4"/>
                                        </p:tgtEl>
                                        <p:attrNameLst>
                                          <p:attrName>ppt_h</p:attrName>
                                        </p:attrNameLst>
                                      </p:cBhvr>
                                      <p:tavLst>
                                        <p:tav tm="0">
                                          <p:val>
                                            <p:fltVal val="0"/>
                                          </p:val>
                                        </p:tav>
                                        <p:tav tm="100000">
                                          <p:val>
                                            <p:strVal val="#ppt_h"/>
                                          </p:val>
                                        </p:tav>
                                      </p:tavLst>
                                    </p:anim>
                                    <p:animEffect transition="in" filter="fade">
                                      <p:cBhvr>
                                        <p:cTn id="14" dur="5000"/>
                                        <p:tgtEl>
                                          <p:spTgt spid="4"/>
                                        </p:tgtEl>
                                      </p:cBhvr>
                                    </p:animEffect>
                                  </p:childTnLst>
                                </p:cTn>
                              </p:par>
                              <p:par>
                                <p:cTn id="15" presetID="42" presetClass="path" presetSubtype="0" accel="50000" decel="50000" fill="hold" nodeType="withEffect">
                                  <p:stCondLst>
                                    <p:cond delay="0"/>
                                  </p:stCondLst>
                                  <p:childTnLst>
                                    <p:animMotion origin="layout" path="M 0.175 -0.30781 L 3.33333E-6 -2.6642E-6 " pathEditMode="relative" rAng="0" ptsTypes="AA">
                                      <p:cBhvr>
                                        <p:cTn id="16" dur="5000" fill="hold"/>
                                        <p:tgtEl>
                                          <p:spTgt spid="1165344"/>
                                        </p:tgtEl>
                                        <p:attrNameLst>
                                          <p:attrName>ppt_x</p:attrName>
                                          <p:attrName>ppt_y</p:attrName>
                                        </p:attrNameLst>
                                      </p:cBhvr>
                                      <p:rCtr x="-8750" y="15379"/>
                                    </p:animMotion>
                                  </p:childTnLst>
                                </p:cTn>
                              </p:par>
                              <p:par>
                                <p:cTn id="17" presetID="42" presetClass="path" presetSubtype="0" accel="50000" decel="50000" fill="hold" nodeType="withEffect">
                                  <p:stCondLst>
                                    <p:cond delay="0"/>
                                  </p:stCondLst>
                                  <p:childTnLst>
                                    <p:animMotion origin="layout" path="M 0.17084 -0.68825 L -3.33333E-6 2.55319E-6 " pathEditMode="relative" rAng="0" ptsTypes="AA">
                                      <p:cBhvr>
                                        <p:cTn id="18" dur="5000" fill="hold"/>
                                        <p:tgtEl>
                                          <p:spTgt spid="4"/>
                                        </p:tgtEl>
                                        <p:attrNameLst>
                                          <p:attrName>ppt_x</p:attrName>
                                          <p:attrName>ppt_y</p:attrName>
                                        </p:attrNameLst>
                                      </p:cBhvr>
                                      <p:rCtr x="-8542" y="34413"/>
                                    </p:animMotion>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65352"/>
                                        </p:tgtEl>
                                        <p:attrNameLst>
                                          <p:attrName>style.visibility</p:attrName>
                                        </p:attrNameLst>
                                      </p:cBhvr>
                                      <p:to>
                                        <p:strVal val="visible"/>
                                      </p:to>
                                    </p:set>
                                    <p:animEffect transition="in" filter="dissolve">
                                      <p:cBhvr>
                                        <p:cTn id="23" dur="500"/>
                                        <p:tgtEl>
                                          <p:spTgt spid="116535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165353"/>
                                        </p:tgtEl>
                                        <p:attrNameLst>
                                          <p:attrName>style.visibility</p:attrName>
                                        </p:attrNameLst>
                                      </p:cBhvr>
                                      <p:to>
                                        <p:strVal val="visible"/>
                                      </p:to>
                                    </p:set>
                                    <p:animEffect transition="in" filter="dissolve">
                                      <p:cBhvr>
                                        <p:cTn id="26" dur="500"/>
                                        <p:tgtEl>
                                          <p:spTgt spid="1165353"/>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65365"/>
                                        </p:tgtEl>
                                        <p:attrNameLst>
                                          <p:attrName>style.visibility</p:attrName>
                                        </p:attrNameLst>
                                      </p:cBhvr>
                                      <p:to>
                                        <p:strVal val="visible"/>
                                      </p:to>
                                    </p:set>
                                    <p:animEffect transition="in" filter="dissolve">
                                      <p:cBhvr>
                                        <p:cTn id="31" dur="500"/>
                                        <p:tgtEl>
                                          <p:spTgt spid="1165365"/>
                                        </p:tgtEl>
                                      </p:cBhvr>
                                    </p:animEffect>
                                  </p:childTnLst>
                                </p:cTn>
                              </p:par>
                            </p:childTnLst>
                          </p:cTn>
                        </p:par>
                      </p:childTnLst>
                    </p:cTn>
                  </p:par>
                  <p:par>
                    <p:cTn id="32" fill="hold">
                      <p:stCondLst>
                        <p:cond delay="indefinite"/>
                      </p:stCondLst>
                      <p:childTnLst>
                        <p:par>
                          <p:cTn id="33" fill="hold">
                            <p:stCondLst>
                              <p:cond delay="0"/>
                            </p:stCondLst>
                            <p:childTnLst>
                              <p:par>
                                <p:cTn id="34" presetID="24" presetClass="exit" presetSubtype="0" fill="hold" grpId="1" nodeType="clickEffect">
                                  <p:stCondLst>
                                    <p:cond delay="0"/>
                                  </p:stCondLst>
                                  <p:childTnLst>
                                    <p:anim to="" calcmode="lin" valueType="num">
                                      <p:cBhvr>
                                        <p:cTn id="35" dur="1"/>
                                        <p:tgtEl>
                                          <p:spTgt spid="1165365"/>
                                        </p:tgtEl>
                                        <p:attrNameLst>
                                          <p:attrName/>
                                        </p:attrNameLst>
                                      </p:cBhvr>
                                    </p:anim>
                                    <p:set>
                                      <p:cBhvr>
                                        <p:cTn id="36" dur="1" fill="hold">
                                          <p:stCondLst>
                                            <p:cond delay="0"/>
                                          </p:stCondLst>
                                        </p:cTn>
                                        <p:tgtEl>
                                          <p:spTgt spid="116536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352" grpId="0" animBg="1"/>
      <p:bldP spid="1165353" grpId="0" animBg="1"/>
      <p:bldP spid="1165365" grpId="0" animBg="1"/>
      <p:bldP spid="1165365" grpId="1" animBg="1"/>
      <p:bldP spid="21" grpId="0" animBg="1"/>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ooter Placeholder 6"/>
          <p:cNvSpPr>
            <a:spLocks noGrp="1"/>
          </p:cNvSpPr>
          <p:nvPr>
            <p:ph type="ftr" sz="quarter" idx="10"/>
          </p:nvPr>
        </p:nvSpPr>
        <p:spPr/>
        <p:txBody>
          <a:bodyPr/>
          <a:lstStyle/>
          <a:p>
            <a:pPr>
              <a:defRPr/>
            </a:pPr>
            <a:r>
              <a:rPr lang="en-US" altLang="zh-CN" smtClean="0"/>
              <a:t>2016 Summer Camp</a:t>
            </a:r>
            <a:endParaRPr lang="en-US" altLang="zh-CN" dirty="0"/>
          </a:p>
        </p:txBody>
      </p:sp>
      <p:sp>
        <p:nvSpPr>
          <p:cNvPr id="47" name="Slide Number Placeholder 7"/>
          <p:cNvSpPr>
            <a:spLocks noGrp="1"/>
          </p:cNvSpPr>
          <p:nvPr>
            <p:ph type="sldNum" sz="quarter" idx="11"/>
          </p:nvPr>
        </p:nvSpPr>
        <p:spPr/>
        <p:txBody>
          <a:bodyPr/>
          <a:lstStyle/>
          <a:p>
            <a:pPr>
              <a:defRPr/>
            </a:pPr>
            <a:fld id="{0216F44E-7AD0-4F98-9AF0-DAD80B48DB99}" type="slidenum">
              <a:rPr lang="en-US"/>
              <a:pPr>
                <a:defRPr/>
              </a:pPr>
              <a:t>37</a:t>
            </a:fld>
            <a:endParaRPr lang="en-US"/>
          </a:p>
        </p:txBody>
      </p:sp>
      <p:sp>
        <p:nvSpPr>
          <p:cNvPr id="16391" name="Rectangle 2"/>
          <p:cNvSpPr>
            <a:spLocks noGrp="1" noChangeArrowheads="1"/>
          </p:cNvSpPr>
          <p:nvPr>
            <p:ph type="title" sz="quarter"/>
          </p:nvPr>
        </p:nvSpPr>
        <p:spPr>
          <a:xfrm>
            <a:off x="685800" y="228600"/>
            <a:ext cx="7772400" cy="914400"/>
          </a:xfrm>
        </p:spPr>
        <p:txBody>
          <a:bodyPr>
            <a:normAutofit/>
          </a:bodyPr>
          <a:lstStyle/>
          <a:p>
            <a:r>
              <a:rPr lang="en-US" altLang="zh-CN" dirty="0">
                <a:solidFill>
                  <a:srgbClr val="00CC00"/>
                </a:solidFill>
                <a:ea typeface="SimSun" pitchFamily="2" charset="-122"/>
              </a:rPr>
              <a:t>What if …</a:t>
            </a:r>
            <a:endParaRPr lang="en-US" altLang="zh-CN" dirty="0" smtClean="0">
              <a:ea typeface="SimSun" pitchFamily="2" charset="-122"/>
            </a:endParaRPr>
          </a:p>
        </p:txBody>
      </p:sp>
      <p:sp>
        <p:nvSpPr>
          <p:cNvPr id="16396" name="Text Box 24"/>
          <p:cNvSpPr txBox="1">
            <a:spLocks noChangeArrowheads="1"/>
          </p:cNvSpPr>
          <p:nvPr/>
        </p:nvSpPr>
        <p:spPr bwMode="auto">
          <a:xfrm>
            <a:off x="4724400" y="2803525"/>
            <a:ext cx="735013" cy="457200"/>
          </a:xfrm>
          <a:prstGeom prst="rect">
            <a:avLst/>
          </a:prstGeom>
          <a:noFill/>
          <a:ln w="9525">
            <a:noFill/>
            <a:miter lim="800000"/>
            <a:headEnd/>
            <a:tailEnd/>
          </a:ln>
        </p:spPr>
        <p:txBody>
          <a:bodyPr>
            <a:spAutoFit/>
          </a:bodyPr>
          <a:lstStyle/>
          <a:p>
            <a:pPr algn="l"/>
            <a:r>
              <a:rPr lang="en-US" altLang="zh-CN" b="1" i="1" dirty="0">
                <a:solidFill>
                  <a:srgbClr val="FF0000"/>
                </a:solidFill>
                <a:latin typeface="Times New Roman" pitchFamily="18" charset="0"/>
                <a:ea typeface="SimSun" pitchFamily="2" charset="-122"/>
              </a:rPr>
              <a:t>Eve</a:t>
            </a:r>
          </a:p>
        </p:txBody>
      </p:sp>
      <p:sp>
        <p:nvSpPr>
          <p:cNvPr id="16397" name="Line 27"/>
          <p:cNvSpPr>
            <a:spLocks noChangeShapeType="1"/>
          </p:cNvSpPr>
          <p:nvPr/>
        </p:nvSpPr>
        <p:spPr bwMode="auto">
          <a:xfrm>
            <a:off x="38862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8" name="Line 28"/>
          <p:cNvSpPr>
            <a:spLocks noChangeShapeType="1"/>
          </p:cNvSpPr>
          <p:nvPr/>
        </p:nvSpPr>
        <p:spPr bwMode="auto">
          <a:xfrm>
            <a:off x="60960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9" name="Line 29"/>
          <p:cNvSpPr>
            <a:spLocks noChangeShapeType="1"/>
          </p:cNvSpPr>
          <p:nvPr/>
        </p:nvSpPr>
        <p:spPr bwMode="auto">
          <a:xfrm>
            <a:off x="3886200" y="1143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400" name="Line 30"/>
          <p:cNvSpPr>
            <a:spLocks noChangeShapeType="1"/>
          </p:cNvSpPr>
          <p:nvPr/>
        </p:nvSpPr>
        <p:spPr bwMode="auto">
          <a:xfrm>
            <a:off x="6096000" y="1143000"/>
            <a:ext cx="0" cy="1905000"/>
          </a:xfrm>
          <a:prstGeom prst="line">
            <a:avLst/>
          </a:prstGeom>
          <a:noFill/>
          <a:ln w="38100">
            <a:solidFill>
              <a:srgbClr val="FF0000"/>
            </a:solidFill>
            <a:prstDash val="sysDot"/>
            <a:round/>
            <a:headEnd/>
            <a:tailEnd/>
          </a:ln>
        </p:spPr>
        <p:txBody>
          <a:bodyPr wrap="none" anchor="ctr"/>
          <a:lstStyle/>
          <a:p>
            <a:endParaRPr lang="en-US"/>
          </a:p>
        </p:txBody>
      </p:sp>
      <p:pic>
        <p:nvPicPr>
          <p:cNvPr id="1165344" name="Picture 32"/>
          <p:cNvPicPr>
            <a:picLocks noGrp="1" noChangeAspect="1" noChangeArrowheads="1"/>
          </p:cNvPicPr>
          <p:nvPr>
            <p:ph sz="quarter" idx="4"/>
          </p:nvPr>
        </p:nvPicPr>
        <p:blipFill>
          <a:blip r:embed="rId4" cstate="print"/>
          <a:srcRect/>
          <a:stretch>
            <a:fillRect/>
          </a:stretch>
        </p:blipFill>
        <p:spPr>
          <a:xfrm>
            <a:off x="6629400" y="2362200"/>
            <a:ext cx="762000" cy="568325"/>
          </a:xfrm>
          <a:noFill/>
        </p:spPr>
      </p:pic>
      <p:grpSp>
        <p:nvGrpSpPr>
          <p:cNvPr id="4" name="Group 44"/>
          <p:cNvGrpSpPr>
            <a:grpSpLocks/>
          </p:cNvGrpSpPr>
          <p:nvPr/>
        </p:nvGrpSpPr>
        <p:grpSpPr bwMode="auto">
          <a:xfrm>
            <a:off x="6629400" y="4953000"/>
            <a:ext cx="838200" cy="609600"/>
            <a:chOff x="4176" y="3120"/>
            <a:chExt cx="528" cy="384"/>
          </a:xfrm>
        </p:grpSpPr>
        <p:graphicFrame>
          <p:nvGraphicFramePr>
            <p:cNvPr id="16387" name="Object 33"/>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27122" name="Bitmap Image" r:id="rId5" imgW="781159" imgH="581106" progId="PBrush">
                    <p:embed/>
                  </p:oleObj>
                </mc:Choice>
                <mc:Fallback>
                  <p:oleObj name="Bitmap Image" r:id="rId5" imgW="781159" imgH="58110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18" name="Rectangle 34"/>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pPr algn="l"/>
              <a:endParaRPr lang="en-US">
                <a:latin typeface="Times New Roman" pitchFamily="18" charset="0"/>
              </a:endParaRPr>
            </a:p>
          </p:txBody>
        </p:sp>
      </p:grpSp>
      <p:sp>
        <p:nvSpPr>
          <p:cNvPr id="1165352" name="AutoShape 40"/>
          <p:cNvSpPr>
            <a:spLocks noChangeArrowheads="1"/>
          </p:cNvSpPr>
          <p:nvPr/>
        </p:nvSpPr>
        <p:spPr bwMode="auto">
          <a:xfrm>
            <a:off x="7315200" y="1600200"/>
            <a:ext cx="1447800" cy="685800"/>
          </a:xfrm>
          <a:prstGeom prst="wedgeRoundRectCallout">
            <a:avLst>
              <a:gd name="adj1" fmla="val -58222"/>
              <a:gd name="adj2" fmla="val 80324"/>
              <a:gd name="adj3" fmla="val 16667"/>
            </a:avLst>
          </a:prstGeom>
          <a:noFill/>
          <a:ln w="19050">
            <a:solidFill>
              <a:schemeClr val="tx1"/>
            </a:solidFill>
            <a:miter lim="800000"/>
            <a:headEnd/>
            <a:tailEnd/>
          </a:ln>
        </p:spPr>
        <p:txBody>
          <a:bodyPr anchor="ctr" anchorCtr="1"/>
          <a:lstStyle/>
          <a:p>
            <a:r>
              <a:rPr lang="en-US" sz="2000" dirty="0">
                <a:solidFill>
                  <a:srgbClr val="FF0000"/>
                </a:solidFill>
              </a:rPr>
              <a:t>Bob</a:t>
            </a:r>
            <a:r>
              <a:rPr lang="en-US" sz="2000" dirty="0"/>
              <a:t>’s</a:t>
            </a:r>
          </a:p>
          <a:p>
            <a:r>
              <a:rPr lang="en-US" sz="2000" dirty="0">
                <a:solidFill>
                  <a:srgbClr val="0000FF"/>
                </a:solidFill>
              </a:rPr>
              <a:t>public key</a:t>
            </a:r>
          </a:p>
        </p:txBody>
      </p:sp>
      <p:sp>
        <p:nvSpPr>
          <p:cNvPr id="1165353" name="AutoShape 41"/>
          <p:cNvSpPr>
            <a:spLocks noChangeArrowheads="1"/>
          </p:cNvSpPr>
          <p:nvPr/>
        </p:nvSpPr>
        <p:spPr bwMode="auto">
          <a:xfrm>
            <a:off x="4724400" y="5181600"/>
            <a:ext cx="1612900" cy="685800"/>
          </a:xfrm>
          <a:prstGeom prst="wedgeRoundRectCallout">
            <a:avLst>
              <a:gd name="adj1" fmla="val 67028"/>
              <a:gd name="adj2" fmla="val -30787"/>
              <a:gd name="adj3" fmla="val 16667"/>
            </a:avLst>
          </a:prstGeom>
          <a:noFill/>
          <a:ln w="19050">
            <a:solidFill>
              <a:schemeClr val="tx1"/>
            </a:solidFill>
            <a:miter lim="800000"/>
            <a:headEnd/>
            <a:tailEnd/>
          </a:ln>
        </p:spPr>
        <p:txBody>
          <a:bodyPr anchor="ctr" anchorCtr="1"/>
          <a:lstStyle/>
          <a:p>
            <a:r>
              <a:rPr lang="en-US" sz="2000" dirty="0">
                <a:solidFill>
                  <a:srgbClr val="FF0000"/>
                </a:solidFill>
              </a:rPr>
              <a:t>Bob</a:t>
            </a:r>
            <a:r>
              <a:rPr lang="en-US" sz="2000" dirty="0"/>
              <a:t>’s</a:t>
            </a:r>
          </a:p>
          <a:p>
            <a:r>
              <a:rPr lang="en-US" sz="2000" dirty="0">
                <a:solidFill>
                  <a:srgbClr val="0000FF"/>
                </a:solidFill>
              </a:rPr>
              <a:t>private key</a:t>
            </a:r>
          </a:p>
        </p:txBody>
      </p:sp>
      <p:graphicFrame>
        <p:nvGraphicFramePr>
          <p:cNvPr id="6" name="Object 5"/>
          <p:cNvGraphicFramePr>
            <a:graphicFrameLocks noChangeAspect="1"/>
          </p:cNvGraphicFramePr>
          <p:nvPr>
            <p:extLst>
              <p:ext uri="{D42A27DB-BD31-4B8C-83A1-F6EECF244321}">
                <p14:modId xmlns:p14="http://schemas.microsoft.com/office/powerpoint/2010/main" val="971124007"/>
              </p:ext>
            </p:extLst>
          </p:nvPr>
        </p:nvGraphicFramePr>
        <p:xfrm>
          <a:off x="5257800" y="2803525"/>
          <a:ext cx="365125" cy="368300"/>
        </p:xfrm>
        <a:graphic>
          <a:graphicData uri="http://schemas.openxmlformats.org/presentationml/2006/ole">
            <mc:AlternateContent xmlns:mc="http://schemas.openxmlformats.org/markup-compatibility/2006">
              <mc:Choice xmlns:v="urn:schemas-microsoft-com:vml" Requires="v">
                <p:oleObj spid="_x0000_s27123" name="Image" r:id="rId7" imgW="1244006" imgH="1257143" progId="Photoshop.Image.7">
                  <p:embed/>
                </p:oleObj>
              </mc:Choice>
              <mc:Fallback>
                <p:oleObj name="Image" r:id="rId7" imgW="1244006" imgH="1257143"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22391543"/>
              </p:ext>
            </p:extLst>
          </p:nvPr>
        </p:nvGraphicFramePr>
        <p:xfrm>
          <a:off x="1698981" y="4660900"/>
          <a:ext cx="564905" cy="901700"/>
        </p:xfrm>
        <a:graphic>
          <a:graphicData uri="http://schemas.openxmlformats.org/presentationml/2006/ole">
            <mc:AlternateContent xmlns:mc="http://schemas.openxmlformats.org/markup-compatibility/2006">
              <mc:Choice xmlns:v="urn:schemas-microsoft-com:vml" Requires="v">
                <p:oleObj spid="_x0000_s27124" name="VISIO" r:id="rId9" imgW="549706" imgH="879377" progId="Visio.Drawing.11">
                  <p:embed/>
                </p:oleObj>
              </mc:Choice>
              <mc:Fallback>
                <p:oleObj name="VISIO" r:id="rId9" imgW="549706" imgH="879377"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8981" y="4660900"/>
                        <a:ext cx="564905" cy="901700"/>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08584091"/>
              </p:ext>
            </p:extLst>
          </p:nvPr>
        </p:nvGraphicFramePr>
        <p:xfrm>
          <a:off x="6858000" y="5898893"/>
          <a:ext cx="533400" cy="851413"/>
        </p:xfrm>
        <a:graphic>
          <a:graphicData uri="http://schemas.openxmlformats.org/presentationml/2006/ole">
            <mc:AlternateContent xmlns:mc="http://schemas.openxmlformats.org/markup-compatibility/2006">
              <mc:Choice xmlns:v="urn:schemas-microsoft-com:vml" Requires="v">
                <p:oleObj spid="_x0000_s27125" name="VISIO" r:id="rId11" imgW="549706" imgH="879377" progId="Visio.Drawing.11">
                  <p:embed/>
                </p:oleObj>
              </mc:Choice>
              <mc:Fallback>
                <p:oleObj name="VISIO" r:id="rId11" imgW="549706" imgH="87937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0" y="5898893"/>
                        <a:ext cx="533400" cy="851413"/>
                      </a:xfrm>
                      <a:prstGeom prst="rect">
                        <a:avLst/>
                      </a:prstGeom>
                      <a:noFill/>
                      <a:ln>
                        <a:noFill/>
                      </a:ln>
                      <a:effectLst/>
                    </p:spPr>
                  </p:pic>
                </p:oleObj>
              </mc:Fallback>
            </mc:AlternateContent>
          </a:graphicData>
        </a:graphic>
      </p:graphicFrame>
      <p:sp>
        <p:nvSpPr>
          <p:cNvPr id="20" name="Rounded Rectangular Callout 19"/>
          <p:cNvSpPr/>
          <p:nvPr/>
        </p:nvSpPr>
        <p:spPr>
          <a:xfrm>
            <a:off x="228600" y="1371600"/>
            <a:ext cx="4343400" cy="1279525"/>
          </a:xfrm>
          <a:prstGeom prst="wedgeRoundRectCallout">
            <a:avLst>
              <a:gd name="adj1" fmla="val 62076"/>
              <a:gd name="adj2" fmla="val 130252"/>
              <a:gd name="adj3" fmla="val 16667"/>
            </a:avLst>
          </a:prstGeom>
          <a:solidFill>
            <a:schemeClr val="bg1">
              <a:lumMod val="9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bg1">
                    <a:lumMod val="65000"/>
                  </a:schemeClr>
                </a:solidFill>
              </a:rPr>
              <a:t>Eve is able to monitor all communications between Alice and Bob (all the time)</a:t>
            </a:r>
          </a:p>
        </p:txBody>
      </p:sp>
      <p:sp>
        <p:nvSpPr>
          <p:cNvPr id="22" name="Rounded Rectangle 21"/>
          <p:cNvSpPr/>
          <p:nvPr/>
        </p:nvSpPr>
        <p:spPr>
          <a:xfrm>
            <a:off x="1371600" y="5943600"/>
            <a:ext cx="3505200" cy="6096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rgbClr val="FF0000"/>
                </a:solidFill>
              </a:rPr>
              <a:t>One key, two parts!</a:t>
            </a:r>
          </a:p>
        </p:txBody>
      </p:sp>
      <p:sp>
        <p:nvSpPr>
          <p:cNvPr id="23" name="Freeform 53"/>
          <p:cNvSpPr>
            <a:spLocks/>
          </p:cNvSpPr>
          <p:nvPr/>
        </p:nvSpPr>
        <p:spPr bwMode="auto">
          <a:xfrm>
            <a:off x="6134100" y="2019300"/>
            <a:ext cx="1841500" cy="3759200"/>
          </a:xfrm>
          <a:custGeom>
            <a:avLst/>
            <a:gdLst>
              <a:gd name="T0" fmla="*/ 2147483647 w 1160"/>
              <a:gd name="T1" fmla="*/ 2147483647 h 2368"/>
              <a:gd name="T2" fmla="*/ 2147483647 w 1160"/>
              <a:gd name="T3" fmla="*/ 2147483647 h 2368"/>
              <a:gd name="T4" fmla="*/ 2147483647 w 1160"/>
              <a:gd name="T5" fmla="*/ 2147483647 h 2368"/>
              <a:gd name="T6" fmla="*/ 2147483647 w 1160"/>
              <a:gd name="T7" fmla="*/ 2147483647 h 2368"/>
              <a:gd name="T8" fmla="*/ 2147483647 w 1160"/>
              <a:gd name="T9" fmla="*/ 2147483647 h 2368"/>
              <a:gd name="T10" fmla="*/ 2147483647 w 1160"/>
              <a:gd name="T11" fmla="*/ 2147483647 h 2368"/>
              <a:gd name="T12" fmla="*/ 2147483647 w 1160"/>
              <a:gd name="T13" fmla="*/ 2147483647 h 2368"/>
              <a:gd name="T14" fmla="*/ 2147483647 w 1160"/>
              <a:gd name="T15" fmla="*/ 2147483647 h 2368"/>
              <a:gd name="T16" fmla="*/ 0 60000 65536"/>
              <a:gd name="T17" fmla="*/ 0 60000 65536"/>
              <a:gd name="T18" fmla="*/ 0 60000 65536"/>
              <a:gd name="T19" fmla="*/ 0 60000 65536"/>
              <a:gd name="T20" fmla="*/ 0 60000 65536"/>
              <a:gd name="T21" fmla="*/ 0 60000 65536"/>
              <a:gd name="T22" fmla="*/ 0 60000 65536"/>
              <a:gd name="T23" fmla="*/ 0 60000 65536"/>
              <a:gd name="T24" fmla="*/ 0 w 1160"/>
              <a:gd name="T25" fmla="*/ 0 h 2368"/>
              <a:gd name="T26" fmla="*/ 1160 w 1160"/>
              <a:gd name="T27" fmla="*/ 2368 h 2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0" h="2368">
                <a:moveTo>
                  <a:pt x="72" y="1080"/>
                </a:moveTo>
                <a:cubicBezTo>
                  <a:pt x="112" y="848"/>
                  <a:pt x="104" y="240"/>
                  <a:pt x="264" y="120"/>
                </a:cubicBezTo>
                <a:cubicBezTo>
                  <a:pt x="424" y="0"/>
                  <a:pt x="904" y="96"/>
                  <a:pt x="1032" y="360"/>
                </a:cubicBezTo>
                <a:cubicBezTo>
                  <a:pt x="1160" y="624"/>
                  <a:pt x="1048" y="1384"/>
                  <a:pt x="1032" y="1704"/>
                </a:cubicBezTo>
                <a:cubicBezTo>
                  <a:pt x="1016" y="2024"/>
                  <a:pt x="1072" y="2192"/>
                  <a:pt x="936" y="2280"/>
                </a:cubicBezTo>
                <a:cubicBezTo>
                  <a:pt x="800" y="2368"/>
                  <a:pt x="368" y="2360"/>
                  <a:pt x="216" y="2232"/>
                </a:cubicBezTo>
                <a:cubicBezTo>
                  <a:pt x="64" y="2104"/>
                  <a:pt x="48" y="1704"/>
                  <a:pt x="24" y="1512"/>
                </a:cubicBezTo>
                <a:cubicBezTo>
                  <a:pt x="0" y="1320"/>
                  <a:pt x="32" y="1312"/>
                  <a:pt x="72" y="1080"/>
                </a:cubicBezTo>
                <a:close/>
              </a:path>
            </a:pathLst>
          </a:custGeom>
          <a:noFill/>
          <a:ln w="9525">
            <a:solidFill>
              <a:schemeClr val="bg1">
                <a:lumMod val="65000"/>
              </a:schemeClr>
            </a:solidFill>
            <a:round/>
            <a:headEnd/>
            <a:tailEnd/>
          </a:ln>
        </p:spPr>
        <p:txBody>
          <a:bodyPr/>
          <a:lstStyle/>
          <a:p>
            <a:endParaRPr lang="en-US"/>
          </a:p>
        </p:txBody>
      </p:sp>
      <p:sp>
        <p:nvSpPr>
          <p:cNvPr id="24" name="Rounded Rectangle 23"/>
          <p:cNvSpPr/>
          <p:nvPr/>
        </p:nvSpPr>
        <p:spPr>
          <a:xfrm>
            <a:off x="6248400" y="4171950"/>
            <a:ext cx="2787650" cy="47625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400" dirty="0" smtClean="0">
                <a:solidFill>
                  <a:srgbClr val="00CC00"/>
                </a:solidFill>
              </a:rPr>
              <a:t>Counter-intuitive!</a:t>
            </a:r>
          </a:p>
        </p:txBody>
      </p:sp>
    </p:spTree>
    <p:extLst>
      <p:ext uri="{BB962C8B-B14F-4D97-AF65-F5344CB8AC3E}">
        <p14:creationId xmlns:p14="http://schemas.microsoft.com/office/powerpoint/2010/main" val="726843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65352"/>
                                        </p:tgtEl>
                                        <p:attrNameLst>
                                          <p:attrName>style.visibility</p:attrName>
                                        </p:attrNameLst>
                                      </p:cBhvr>
                                      <p:to>
                                        <p:strVal val="visible"/>
                                      </p:to>
                                    </p:set>
                                    <p:animEffect transition="in" filter="dissolve">
                                      <p:cBhvr>
                                        <p:cTn id="7" dur="500"/>
                                        <p:tgtEl>
                                          <p:spTgt spid="116535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5353"/>
                                        </p:tgtEl>
                                        <p:attrNameLst>
                                          <p:attrName>style.visibility</p:attrName>
                                        </p:attrNameLst>
                                      </p:cBhvr>
                                      <p:to>
                                        <p:strVal val="visible"/>
                                      </p:to>
                                    </p:set>
                                    <p:animEffect transition="in" filter="dissolve">
                                      <p:cBhvr>
                                        <p:cTn id="10" dur="500"/>
                                        <p:tgtEl>
                                          <p:spTgt spid="1165353"/>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22"/>
                                        </p:tgtEl>
                                        <p:attrNameLst>
                                          <p:attrName>r</p:attrName>
                                        </p:attrNameLst>
                                      </p:cBhvr>
                                    </p:animRot>
                                    <p:animRot by="-240000">
                                      <p:cBhvr>
                                        <p:cTn id="15" dur="200" fill="hold">
                                          <p:stCondLst>
                                            <p:cond delay="200"/>
                                          </p:stCondLst>
                                        </p:cTn>
                                        <p:tgtEl>
                                          <p:spTgt spid="22"/>
                                        </p:tgtEl>
                                        <p:attrNameLst>
                                          <p:attrName>r</p:attrName>
                                        </p:attrNameLst>
                                      </p:cBhvr>
                                    </p:animRot>
                                    <p:animRot by="240000">
                                      <p:cBhvr>
                                        <p:cTn id="16" dur="200" fill="hold">
                                          <p:stCondLst>
                                            <p:cond delay="400"/>
                                          </p:stCondLst>
                                        </p:cTn>
                                        <p:tgtEl>
                                          <p:spTgt spid="22"/>
                                        </p:tgtEl>
                                        <p:attrNameLst>
                                          <p:attrName>r</p:attrName>
                                        </p:attrNameLst>
                                      </p:cBhvr>
                                    </p:animRot>
                                    <p:animRot by="-240000">
                                      <p:cBhvr>
                                        <p:cTn id="17" dur="200" fill="hold">
                                          <p:stCondLst>
                                            <p:cond delay="600"/>
                                          </p:stCondLst>
                                        </p:cTn>
                                        <p:tgtEl>
                                          <p:spTgt spid="22"/>
                                        </p:tgtEl>
                                        <p:attrNameLst>
                                          <p:attrName>r</p:attrName>
                                        </p:attrNameLst>
                                      </p:cBhvr>
                                    </p:animRot>
                                    <p:animRot by="120000">
                                      <p:cBhvr>
                                        <p:cTn id="18" dur="200" fill="hold">
                                          <p:stCondLst>
                                            <p:cond delay="800"/>
                                          </p:stCondLst>
                                        </p:cTn>
                                        <p:tgtEl>
                                          <p:spTgt spid="2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352" grpId="0" animBg="1"/>
      <p:bldP spid="1165353" grpId="0" animBg="1"/>
      <p:bldP spid="22"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ooter Placeholder 6"/>
          <p:cNvSpPr>
            <a:spLocks noGrp="1"/>
          </p:cNvSpPr>
          <p:nvPr>
            <p:ph type="ftr" sz="quarter" idx="10"/>
          </p:nvPr>
        </p:nvSpPr>
        <p:spPr/>
        <p:txBody>
          <a:bodyPr/>
          <a:lstStyle/>
          <a:p>
            <a:pPr>
              <a:defRPr/>
            </a:pPr>
            <a:r>
              <a:rPr lang="en-US" altLang="zh-CN" smtClean="0"/>
              <a:t>2016 Summer Camp</a:t>
            </a:r>
            <a:endParaRPr lang="en-US" altLang="zh-CN" dirty="0"/>
          </a:p>
        </p:txBody>
      </p:sp>
      <p:sp>
        <p:nvSpPr>
          <p:cNvPr id="47" name="Slide Number Placeholder 7"/>
          <p:cNvSpPr>
            <a:spLocks noGrp="1"/>
          </p:cNvSpPr>
          <p:nvPr>
            <p:ph type="sldNum" sz="quarter" idx="11"/>
          </p:nvPr>
        </p:nvSpPr>
        <p:spPr/>
        <p:txBody>
          <a:bodyPr/>
          <a:lstStyle/>
          <a:p>
            <a:pPr>
              <a:defRPr/>
            </a:pPr>
            <a:fld id="{0216F44E-7AD0-4F98-9AF0-DAD80B48DB99}" type="slidenum">
              <a:rPr lang="en-US"/>
              <a:pPr>
                <a:defRPr/>
              </a:pPr>
              <a:t>38</a:t>
            </a:fld>
            <a:endParaRPr lang="en-US"/>
          </a:p>
        </p:txBody>
      </p:sp>
      <p:sp>
        <p:nvSpPr>
          <p:cNvPr id="16391" name="Rectangle 2"/>
          <p:cNvSpPr>
            <a:spLocks noGrp="1" noChangeArrowheads="1"/>
          </p:cNvSpPr>
          <p:nvPr>
            <p:ph type="title" sz="quarter"/>
          </p:nvPr>
        </p:nvSpPr>
        <p:spPr>
          <a:xfrm>
            <a:off x="685800" y="228600"/>
            <a:ext cx="7772400" cy="914400"/>
          </a:xfrm>
        </p:spPr>
        <p:txBody>
          <a:bodyPr/>
          <a:lstStyle/>
          <a:p>
            <a:r>
              <a:rPr lang="en-US" altLang="zh-CN" dirty="0" smtClean="0">
                <a:ea typeface="SimSun" pitchFamily="2" charset="-122"/>
              </a:rPr>
              <a:t>Public Key </a:t>
            </a:r>
            <a:r>
              <a:rPr lang="en-US" altLang="zh-CN" dirty="0" smtClean="0">
                <a:solidFill>
                  <a:srgbClr val="FF0000"/>
                </a:solidFill>
                <a:ea typeface="SimSun" pitchFamily="2" charset="-122"/>
              </a:rPr>
              <a:t>Encryption</a:t>
            </a:r>
          </a:p>
        </p:txBody>
      </p:sp>
      <p:sp>
        <p:nvSpPr>
          <p:cNvPr id="16396" name="Text Box 24"/>
          <p:cNvSpPr txBox="1">
            <a:spLocks noChangeArrowheads="1"/>
          </p:cNvSpPr>
          <p:nvPr/>
        </p:nvSpPr>
        <p:spPr bwMode="auto">
          <a:xfrm>
            <a:off x="4724400" y="2803525"/>
            <a:ext cx="735013" cy="457200"/>
          </a:xfrm>
          <a:prstGeom prst="rect">
            <a:avLst/>
          </a:prstGeom>
          <a:noFill/>
          <a:ln w="9525">
            <a:noFill/>
            <a:miter lim="800000"/>
            <a:headEnd/>
            <a:tailEnd/>
          </a:ln>
        </p:spPr>
        <p:txBody>
          <a:bodyPr>
            <a:spAutoFit/>
          </a:bodyPr>
          <a:lstStyle/>
          <a:p>
            <a:pPr algn="l"/>
            <a:r>
              <a:rPr lang="en-US" altLang="zh-CN" b="1" i="1">
                <a:solidFill>
                  <a:srgbClr val="FF0000"/>
                </a:solidFill>
                <a:latin typeface="Times New Roman" pitchFamily="18" charset="0"/>
                <a:ea typeface="SimSun" pitchFamily="2" charset="-122"/>
              </a:rPr>
              <a:t>Eve</a:t>
            </a:r>
          </a:p>
        </p:txBody>
      </p:sp>
      <p:sp>
        <p:nvSpPr>
          <p:cNvPr id="16397" name="Line 27"/>
          <p:cNvSpPr>
            <a:spLocks noChangeShapeType="1"/>
          </p:cNvSpPr>
          <p:nvPr/>
        </p:nvSpPr>
        <p:spPr bwMode="auto">
          <a:xfrm>
            <a:off x="38862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8" name="Line 28"/>
          <p:cNvSpPr>
            <a:spLocks noChangeShapeType="1"/>
          </p:cNvSpPr>
          <p:nvPr/>
        </p:nvSpPr>
        <p:spPr bwMode="auto">
          <a:xfrm>
            <a:off x="60960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9" name="Line 29"/>
          <p:cNvSpPr>
            <a:spLocks noChangeShapeType="1"/>
          </p:cNvSpPr>
          <p:nvPr/>
        </p:nvSpPr>
        <p:spPr bwMode="auto">
          <a:xfrm>
            <a:off x="3886200" y="1143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400" name="Line 30"/>
          <p:cNvSpPr>
            <a:spLocks noChangeShapeType="1"/>
          </p:cNvSpPr>
          <p:nvPr/>
        </p:nvSpPr>
        <p:spPr bwMode="auto">
          <a:xfrm>
            <a:off x="6096000" y="1143000"/>
            <a:ext cx="0" cy="1905000"/>
          </a:xfrm>
          <a:prstGeom prst="line">
            <a:avLst/>
          </a:prstGeom>
          <a:noFill/>
          <a:ln w="38100">
            <a:solidFill>
              <a:srgbClr val="FF0000"/>
            </a:solidFill>
            <a:prstDash val="sysDot"/>
            <a:round/>
            <a:headEnd/>
            <a:tailEnd/>
          </a:ln>
        </p:spPr>
        <p:txBody>
          <a:bodyPr wrap="none" anchor="ctr"/>
          <a:lstStyle/>
          <a:p>
            <a:endParaRPr lang="en-US"/>
          </a:p>
        </p:txBody>
      </p:sp>
      <p:pic>
        <p:nvPicPr>
          <p:cNvPr id="1165344" name="Picture 32"/>
          <p:cNvPicPr>
            <a:picLocks noGrp="1" noChangeAspect="1" noChangeArrowheads="1"/>
          </p:cNvPicPr>
          <p:nvPr>
            <p:ph sz="quarter" idx="4"/>
          </p:nvPr>
        </p:nvPicPr>
        <p:blipFill>
          <a:blip r:embed="rId4" cstate="print"/>
          <a:srcRect/>
          <a:stretch>
            <a:fillRect/>
          </a:stretch>
        </p:blipFill>
        <p:spPr>
          <a:xfrm>
            <a:off x="6629400" y="2362200"/>
            <a:ext cx="762000" cy="568325"/>
          </a:xfrm>
          <a:noFill/>
        </p:spPr>
      </p:pic>
      <p:grpSp>
        <p:nvGrpSpPr>
          <p:cNvPr id="4" name="Group 44"/>
          <p:cNvGrpSpPr>
            <a:grpSpLocks/>
          </p:cNvGrpSpPr>
          <p:nvPr/>
        </p:nvGrpSpPr>
        <p:grpSpPr bwMode="auto">
          <a:xfrm>
            <a:off x="6629400" y="4953000"/>
            <a:ext cx="838200" cy="609600"/>
            <a:chOff x="4176" y="3120"/>
            <a:chExt cx="528" cy="384"/>
          </a:xfrm>
        </p:grpSpPr>
        <p:graphicFrame>
          <p:nvGraphicFramePr>
            <p:cNvPr id="16387" name="Object 33"/>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19310" name="Bitmap Image" r:id="rId5" imgW="781159" imgH="581106" progId="PBrush">
                    <p:embed/>
                  </p:oleObj>
                </mc:Choice>
                <mc:Fallback>
                  <p:oleObj name="Bitmap Image" r:id="rId5" imgW="781159" imgH="58110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18" name="Rectangle 34"/>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pPr algn="l"/>
              <a:endParaRPr lang="en-US">
                <a:latin typeface="Times New Roman" pitchFamily="18" charset="0"/>
              </a:endParaRPr>
            </a:p>
          </p:txBody>
        </p:sp>
      </p:grpSp>
      <p:grpSp>
        <p:nvGrpSpPr>
          <p:cNvPr id="5" name="Group 48"/>
          <p:cNvGrpSpPr>
            <a:grpSpLocks/>
          </p:cNvGrpSpPr>
          <p:nvPr/>
        </p:nvGrpSpPr>
        <p:grpSpPr bwMode="auto">
          <a:xfrm>
            <a:off x="177800" y="1295400"/>
            <a:ext cx="6832600" cy="2438400"/>
            <a:chOff x="112" y="816"/>
            <a:chExt cx="4304" cy="1536"/>
          </a:xfrm>
        </p:grpSpPr>
        <p:sp>
          <p:nvSpPr>
            <p:cNvPr id="16412" name="Line 7"/>
            <p:cNvSpPr>
              <a:spLocks noChangeShapeType="1"/>
            </p:cNvSpPr>
            <p:nvPr/>
          </p:nvSpPr>
          <p:spPr bwMode="auto">
            <a:xfrm flipH="1">
              <a:off x="1248" y="1104"/>
              <a:ext cx="1296" cy="0"/>
            </a:xfrm>
            <a:prstGeom prst="line">
              <a:avLst/>
            </a:prstGeom>
            <a:noFill/>
            <a:ln w="28575">
              <a:solidFill>
                <a:schemeClr val="tx1"/>
              </a:solidFill>
              <a:round/>
              <a:headEnd/>
              <a:tailEnd type="stealth" w="lg" len="lg"/>
            </a:ln>
          </p:spPr>
          <p:txBody>
            <a:bodyPr/>
            <a:lstStyle/>
            <a:p>
              <a:endParaRPr lang="en-US"/>
            </a:p>
          </p:txBody>
        </p:sp>
        <p:sp>
          <p:nvSpPr>
            <p:cNvPr id="16413" name="AutoShape 8"/>
            <p:cNvSpPr>
              <a:spLocks noChangeArrowheads="1"/>
            </p:cNvSpPr>
            <p:nvPr/>
          </p:nvSpPr>
          <p:spPr bwMode="auto">
            <a:xfrm rot="5422656">
              <a:off x="3050" y="501"/>
              <a:ext cx="186" cy="1199"/>
            </a:xfrm>
            <a:prstGeom prst="can">
              <a:avLst>
                <a:gd name="adj" fmla="val 57330"/>
              </a:avLst>
            </a:prstGeom>
            <a:solidFill>
              <a:srgbClr val="FFFF00">
                <a:alpha val="56862"/>
              </a:srgbClr>
            </a:solidFill>
            <a:ln w="22225">
              <a:solidFill>
                <a:schemeClr val="tx1"/>
              </a:solidFill>
              <a:round/>
              <a:headEnd/>
              <a:tailEnd/>
            </a:ln>
          </p:spPr>
          <p:txBody>
            <a:bodyPr rot="10800000" vert="eaVert" wrap="none" anchor="ctr"/>
            <a:lstStyle/>
            <a:p>
              <a:pPr eaLnBrk="1" hangingPunct="1"/>
              <a:r>
                <a:rPr lang="en-GB" sz="1200" dirty="0" smtClean="0">
                  <a:latin typeface="Arial" pitchFamily="34" charset="0"/>
                  <a:cs typeface="Arial" pitchFamily="34" charset="0"/>
                </a:rPr>
                <a:t>Do-not-modify </a:t>
              </a:r>
              <a:r>
                <a:rPr lang="en-GB" sz="1200" dirty="0">
                  <a:latin typeface="Arial" pitchFamily="34" charset="0"/>
                  <a:cs typeface="Arial" pitchFamily="34" charset="0"/>
                </a:rPr>
                <a:t>channel</a:t>
              </a:r>
              <a:endParaRPr lang="el-GR" sz="1600" dirty="0">
                <a:latin typeface="Arial" pitchFamily="34" charset="0"/>
                <a:cs typeface="Arial" pitchFamily="34" charset="0"/>
              </a:endParaRPr>
            </a:p>
          </p:txBody>
        </p:sp>
        <p:sp>
          <p:nvSpPr>
            <p:cNvPr id="16414" name="Line 9"/>
            <p:cNvSpPr>
              <a:spLocks noChangeShapeType="1"/>
            </p:cNvSpPr>
            <p:nvPr/>
          </p:nvSpPr>
          <p:spPr bwMode="auto">
            <a:xfrm flipV="1">
              <a:off x="4416" y="1104"/>
              <a:ext cx="0" cy="384"/>
            </a:xfrm>
            <a:prstGeom prst="line">
              <a:avLst/>
            </a:prstGeom>
            <a:noFill/>
            <a:ln w="28575">
              <a:solidFill>
                <a:schemeClr val="tx1"/>
              </a:solidFill>
              <a:round/>
              <a:headEnd/>
              <a:tailEnd type="stealth" w="lg" len="lg"/>
            </a:ln>
          </p:spPr>
          <p:txBody>
            <a:bodyPr/>
            <a:lstStyle/>
            <a:p>
              <a:endParaRPr lang="en-US"/>
            </a:p>
          </p:txBody>
        </p:sp>
        <p:sp>
          <p:nvSpPr>
            <p:cNvPr id="16415" name="Line 10"/>
            <p:cNvSpPr>
              <a:spLocks noChangeShapeType="1"/>
            </p:cNvSpPr>
            <p:nvPr/>
          </p:nvSpPr>
          <p:spPr bwMode="auto">
            <a:xfrm flipH="1" flipV="1">
              <a:off x="3744" y="1104"/>
              <a:ext cx="672" cy="0"/>
            </a:xfrm>
            <a:prstGeom prst="line">
              <a:avLst/>
            </a:prstGeom>
            <a:noFill/>
            <a:ln w="28575">
              <a:solidFill>
                <a:schemeClr val="tx1"/>
              </a:solidFill>
              <a:round/>
              <a:headEnd/>
              <a:tailEnd type="stealth" w="lg" len="lg"/>
            </a:ln>
          </p:spPr>
          <p:txBody>
            <a:bodyPr/>
            <a:lstStyle/>
            <a:p>
              <a:endParaRPr lang="en-US"/>
            </a:p>
          </p:txBody>
        </p:sp>
        <p:sp>
          <p:nvSpPr>
            <p:cNvPr id="16416" name="Line 12"/>
            <p:cNvSpPr>
              <a:spLocks noChangeShapeType="1"/>
            </p:cNvSpPr>
            <p:nvPr/>
          </p:nvSpPr>
          <p:spPr bwMode="auto">
            <a:xfrm>
              <a:off x="1248" y="1104"/>
              <a:ext cx="0" cy="1248"/>
            </a:xfrm>
            <a:prstGeom prst="line">
              <a:avLst/>
            </a:prstGeom>
            <a:noFill/>
            <a:ln w="28575">
              <a:solidFill>
                <a:schemeClr val="tx1"/>
              </a:solidFill>
              <a:round/>
              <a:headEnd/>
              <a:tailEnd type="stealth" w="med" len="lg"/>
            </a:ln>
          </p:spPr>
          <p:txBody>
            <a:bodyPr/>
            <a:lstStyle/>
            <a:p>
              <a:endParaRPr lang="en-US"/>
            </a:p>
          </p:txBody>
        </p:sp>
        <p:graphicFrame>
          <p:nvGraphicFramePr>
            <p:cNvPr id="16386" name="Object 35"/>
            <p:cNvGraphicFramePr>
              <a:graphicFrameLocks noChangeAspect="1"/>
            </p:cNvGraphicFramePr>
            <p:nvPr/>
          </p:nvGraphicFramePr>
          <p:xfrm>
            <a:off x="1008" y="1488"/>
            <a:ext cx="480" cy="358"/>
          </p:xfrm>
          <a:graphic>
            <a:graphicData uri="http://schemas.openxmlformats.org/presentationml/2006/ole">
              <mc:AlternateContent xmlns:mc="http://schemas.openxmlformats.org/markup-compatibility/2006">
                <mc:Choice xmlns:v="urn:schemas-microsoft-com:vml" Requires="v">
                  <p:oleObj spid="_x0000_s19311" name="Bitmap Image" r:id="rId7" imgW="561905" imgH="419048" progId="PBrush">
                    <p:embed/>
                  </p:oleObj>
                </mc:Choice>
                <mc:Fallback>
                  <p:oleObj name="Bitmap Image" r:id="rId7" imgW="561905" imgH="419048"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 y="1488"/>
                          <a:ext cx="480" cy="3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17" name="AutoShape 39"/>
            <p:cNvSpPr>
              <a:spLocks noChangeArrowheads="1"/>
            </p:cNvSpPr>
            <p:nvPr/>
          </p:nvSpPr>
          <p:spPr bwMode="auto">
            <a:xfrm>
              <a:off x="112" y="816"/>
              <a:ext cx="944" cy="432"/>
            </a:xfrm>
            <a:prstGeom prst="wedgeRoundRectCallout">
              <a:avLst>
                <a:gd name="adj1" fmla="val 49681"/>
                <a:gd name="adj2" fmla="val 104398"/>
                <a:gd name="adj3" fmla="val 16667"/>
              </a:avLst>
            </a:prstGeom>
            <a:noFill/>
            <a:ln w="6350">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public key</a:t>
              </a:r>
            </a:p>
          </p:txBody>
        </p:sp>
      </p:grpSp>
      <p:sp>
        <p:nvSpPr>
          <p:cNvPr id="1165352" name="AutoShape 40"/>
          <p:cNvSpPr>
            <a:spLocks noChangeArrowheads="1"/>
          </p:cNvSpPr>
          <p:nvPr/>
        </p:nvSpPr>
        <p:spPr bwMode="auto">
          <a:xfrm>
            <a:off x="7315200" y="1600200"/>
            <a:ext cx="1447800" cy="685800"/>
          </a:xfrm>
          <a:prstGeom prst="wedgeRoundRectCallout">
            <a:avLst>
              <a:gd name="adj1" fmla="val -58222"/>
              <a:gd name="adj2" fmla="val 80324"/>
              <a:gd name="adj3" fmla="val 16667"/>
            </a:avLst>
          </a:prstGeom>
          <a:noFill/>
          <a:ln w="6350">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public key</a:t>
            </a:r>
          </a:p>
        </p:txBody>
      </p:sp>
      <p:sp>
        <p:nvSpPr>
          <p:cNvPr id="1165353" name="AutoShape 41"/>
          <p:cNvSpPr>
            <a:spLocks noChangeArrowheads="1"/>
          </p:cNvSpPr>
          <p:nvPr/>
        </p:nvSpPr>
        <p:spPr bwMode="auto">
          <a:xfrm>
            <a:off x="4724400" y="5181600"/>
            <a:ext cx="1612900" cy="685800"/>
          </a:xfrm>
          <a:prstGeom prst="wedgeRoundRectCallout">
            <a:avLst>
              <a:gd name="adj1" fmla="val 67028"/>
              <a:gd name="adj2" fmla="val -30787"/>
              <a:gd name="adj3" fmla="val 16667"/>
            </a:avLst>
          </a:prstGeom>
          <a:noFill/>
          <a:ln w="9525">
            <a:solidFill>
              <a:schemeClr val="bg1">
                <a:lumMod val="65000"/>
              </a:schemeClr>
            </a:solidFill>
            <a:miter lim="800000"/>
            <a:headEnd/>
            <a:tailEnd/>
          </a:ln>
        </p:spPr>
        <p:txBody>
          <a:bodyPr anchor="ctr" anchorCtr="1"/>
          <a:lstStyle/>
          <a:p>
            <a:r>
              <a:rPr lang="en-US" sz="2000">
                <a:solidFill>
                  <a:schemeClr val="bg1">
                    <a:lumMod val="65000"/>
                  </a:schemeClr>
                </a:solidFill>
              </a:rPr>
              <a:t>Bob’s</a:t>
            </a:r>
          </a:p>
          <a:p>
            <a:r>
              <a:rPr lang="en-US" sz="2000">
                <a:solidFill>
                  <a:schemeClr val="bg1">
                    <a:lumMod val="65000"/>
                  </a:schemeClr>
                </a:solidFill>
              </a:rPr>
              <a:t>private key</a:t>
            </a:r>
          </a:p>
        </p:txBody>
      </p:sp>
      <p:sp>
        <p:nvSpPr>
          <p:cNvPr id="1165337" name="Line 25"/>
          <p:cNvSpPr>
            <a:spLocks noChangeShapeType="1"/>
          </p:cNvSpPr>
          <p:nvPr/>
        </p:nvSpPr>
        <p:spPr bwMode="auto">
          <a:xfrm>
            <a:off x="4876800" y="1905000"/>
            <a:ext cx="0" cy="974725"/>
          </a:xfrm>
          <a:prstGeom prst="line">
            <a:avLst/>
          </a:prstGeom>
          <a:noFill/>
          <a:ln w="9525">
            <a:solidFill>
              <a:schemeClr val="tx1"/>
            </a:solidFill>
            <a:round/>
            <a:headEnd/>
            <a:tailEnd type="stealth" w="med" len="lg"/>
          </a:ln>
        </p:spPr>
        <p:txBody>
          <a:bodyPr/>
          <a:lstStyle/>
          <a:p>
            <a:endParaRPr lang="en-US"/>
          </a:p>
        </p:txBody>
      </p:sp>
      <p:sp>
        <p:nvSpPr>
          <p:cNvPr id="1165354" name="Line 42"/>
          <p:cNvSpPr>
            <a:spLocks noChangeShapeType="1"/>
          </p:cNvSpPr>
          <p:nvPr/>
        </p:nvSpPr>
        <p:spPr bwMode="auto">
          <a:xfrm flipV="1">
            <a:off x="5257800" y="1905000"/>
            <a:ext cx="0" cy="914400"/>
          </a:xfrm>
          <a:prstGeom prst="line">
            <a:avLst/>
          </a:prstGeom>
          <a:noFill/>
          <a:ln w="28575">
            <a:solidFill>
              <a:schemeClr val="tx1"/>
            </a:solidFill>
            <a:round/>
            <a:headEnd/>
            <a:tailEnd type="stealth" w="med" len="lg"/>
          </a:ln>
        </p:spPr>
        <p:txBody>
          <a:bodyPr/>
          <a:lstStyle/>
          <a:p>
            <a:endParaRPr lang="en-US"/>
          </a:p>
        </p:txBody>
      </p:sp>
      <p:sp>
        <p:nvSpPr>
          <p:cNvPr id="1165355" name="AutoShape 43"/>
          <p:cNvSpPr>
            <a:spLocks noChangeArrowheads="1"/>
          </p:cNvSpPr>
          <p:nvPr/>
        </p:nvSpPr>
        <p:spPr bwMode="auto">
          <a:xfrm>
            <a:off x="5067300" y="2286000"/>
            <a:ext cx="381000" cy="381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rgbClr val="FF0000"/>
            </a:solidFill>
            <a:miter lim="800000"/>
            <a:headEnd/>
            <a:tailEnd/>
          </a:ln>
        </p:spPr>
        <p:txBody>
          <a:bodyPr wrap="none" anchor="ctr"/>
          <a:lstStyle/>
          <a:p>
            <a:endParaRPr lang="en-US"/>
          </a:p>
        </p:txBody>
      </p:sp>
      <p:sp>
        <p:nvSpPr>
          <p:cNvPr id="1165365" name="Freeform 53"/>
          <p:cNvSpPr>
            <a:spLocks/>
          </p:cNvSpPr>
          <p:nvPr/>
        </p:nvSpPr>
        <p:spPr bwMode="auto">
          <a:xfrm>
            <a:off x="6134100" y="2019300"/>
            <a:ext cx="1841500" cy="3759200"/>
          </a:xfrm>
          <a:custGeom>
            <a:avLst/>
            <a:gdLst>
              <a:gd name="T0" fmla="*/ 2147483647 w 1160"/>
              <a:gd name="T1" fmla="*/ 2147483647 h 2368"/>
              <a:gd name="T2" fmla="*/ 2147483647 w 1160"/>
              <a:gd name="T3" fmla="*/ 2147483647 h 2368"/>
              <a:gd name="T4" fmla="*/ 2147483647 w 1160"/>
              <a:gd name="T5" fmla="*/ 2147483647 h 2368"/>
              <a:gd name="T6" fmla="*/ 2147483647 w 1160"/>
              <a:gd name="T7" fmla="*/ 2147483647 h 2368"/>
              <a:gd name="T8" fmla="*/ 2147483647 w 1160"/>
              <a:gd name="T9" fmla="*/ 2147483647 h 2368"/>
              <a:gd name="T10" fmla="*/ 2147483647 w 1160"/>
              <a:gd name="T11" fmla="*/ 2147483647 h 2368"/>
              <a:gd name="T12" fmla="*/ 2147483647 w 1160"/>
              <a:gd name="T13" fmla="*/ 2147483647 h 2368"/>
              <a:gd name="T14" fmla="*/ 2147483647 w 1160"/>
              <a:gd name="T15" fmla="*/ 2147483647 h 2368"/>
              <a:gd name="T16" fmla="*/ 0 60000 65536"/>
              <a:gd name="T17" fmla="*/ 0 60000 65536"/>
              <a:gd name="T18" fmla="*/ 0 60000 65536"/>
              <a:gd name="T19" fmla="*/ 0 60000 65536"/>
              <a:gd name="T20" fmla="*/ 0 60000 65536"/>
              <a:gd name="T21" fmla="*/ 0 60000 65536"/>
              <a:gd name="T22" fmla="*/ 0 60000 65536"/>
              <a:gd name="T23" fmla="*/ 0 60000 65536"/>
              <a:gd name="T24" fmla="*/ 0 w 1160"/>
              <a:gd name="T25" fmla="*/ 0 h 2368"/>
              <a:gd name="T26" fmla="*/ 1160 w 1160"/>
              <a:gd name="T27" fmla="*/ 2368 h 2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0" h="2368">
                <a:moveTo>
                  <a:pt x="72" y="1080"/>
                </a:moveTo>
                <a:cubicBezTo>
                  <a:pt x="112" y="848"/>
                  <a:pt x="104" y="240"/>
                  <a:pt x="264" y="120"/>
                </a:cubicBezTo>
                <a:cubicBezTo>
                  <a:pt x="424" y="0"/>
                  <a:pt x="904" y="96"/>
                  <a:pt x="1032" y="360"/>
                </a:cubicBezTo>
                <a:cubicBezTo>
                  <a:pt x="1160" y="624"/>
                  <a:pt x="1048" y="1384"/>
                  <a:pt x="1032" y="1704"/>
                </a:cubicBezTo>
                <a:cubicBezTo>
                  <a:pt x="1016" y="2024"/>
                  <a:pt x="1072" y="2192"/>
                  <a:pt x="936" y="2280"/>
                </a:cubicBezTo>
                <a:cubicBezTo>
                  <a:pt x="800" y="2368"/>
                  <a:pt x="368" y="2360"/>
                  <a:pt x="216" y="2232"/>
                </a:cubicBezTo>
                <a:cubicBezTo>
                  <a:pt x="64" y="2104"/>
                  <a:pt x="48" y="1704"/>
                  <a:pt x="24" y="1512"/>
                </a:cubicBezTo>
                <a:cubicBezTo>
                  <a:pt x="0" y="1320"/>
                  <a:pt x="32" y="1312"/>
                  <a:pt x="72" y="1080"/>
                </a:cubicBezTo>
                <a:close/>
              </a:path>
            </a:pathLst>
          </a:custGeom>
          <a:noFill/>
          <a:ln w="9525">
            <a:solidFill>
              <a:schemeClr val="bg1">
                <a:lumMod val="65000"/>
              </a:schemeClr>
            </a:solidFill>
            <a:round/>
            <a:headEnd/>
            <a:tailEnd/>
          </a:ln>
        </p:spPr>
        <p:txBody>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266868075"/>
              </p:ext>
            </p:extLst>
          </p:nvPr>
        </p:nvGraphicFramePr>
        <p:xfrm>
          <a:off x="5257800" y="2803525"/>
          <a:ext cx="365125" cy="368300"/>
        </p:xfrm>
        <a:graphic>
          <a:graphicData uri="http://schemas.openxmlformats.org/presentationml/2006/ole">
            <mc:AlternateContent xmlns:mc="http://schemas.openxmlformats.org/markup-compatibility/2006">
              <mc:Choice xmlns:v="urn:schemas-microsoft-com:vml" Requires="v">
                <p:oleObj spid="_x0000_s19312" name="Image" r:id="rId9" imgW="1244006" imgH="1257143" progId="Photoshop.Image.7">
                  <p:embed/>
                </p:oleObj>
              </mc:Choice>
              <mc:Fallback>
                <p:oleObj name="Image" r:id="rId9" imgW="1244006" imgH="1257143" progId="Photoshop.Image.7">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78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527716192"/>
              </p:ext>
            </p:extLst>
          </p:nvPr>
        </p:nvGraphicFramePr>
        <p:xfrm>
          <a:off x="1698981" y="4660900"/>
          <a:ext cx="564905" cy="901700"/>
        </p:xfrm>
        <a:graphic>
          <a:graphicData uri="http://schemas.openxmlformats.org/presentationml/2006/ole">
            <mc:AlternateContent xmlns:mc="http://schemas.openxmlformats.org/markup-compatibility/2006">
              <mc:Choice xmlns:v="urn:schemas-microsoft-com:vml" Requires="v">
                <p:oleObj spid="_x0000_s19313" name="VISIO" r:id="rId11" imgW="549706" imgH="879377" progId="Visio.Drawing.11">
                  <p:embed/>
                </p:oleObj>
              </mc:Choice>
              <mc:Fallback>
                <p:oleObj name="VISIO" r:id="rId11" imgW="549706" imgH="87937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98981" y="4660900"/>
                        <a:ext cx="564905" cy="901700"/>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69572072"/>
              </p:ext>
            </p:extLst>
          </p:nvPr>
        </p:nvGraphicFramePr>
        <p:xfrm>
          <a:off x="6858000" y="5898893"/>
          <a:ext cx="533400" cy="851413"/>
        </p:xfrm>
        <a:graphic>
          <a:graphicData uri="http://schemas.openxmlformats.org/presentationml/2006/ole">
            <mc:AlternateContent xmlns:mc="http://schemas.openxmlformats.org/markup-compatibility/2006">
              <mc:Choice xmlns:v="urn:schemas-microsoft-com:vml" Requires="v">
                <p:oleObj spid="_x0000_s19314" name="VISIO" r:id="rId13" imgW="549706" imgH="879377" progId="Visio.Drawing.11">
                  <p:embed/>
                </p:oleObj>
              </mc:Choice>
              <mc:Fallback>
                <p:oleObj name="VISIO" r:id="rId13" imgW="549706" imgH="87937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0" y="5898893"/>
                        <a:ext cx="533400" cy="851413"/>
                      </a:xfrm>
                      <a:prstGeom prst="rect">
                        <a:avLst/>
                      </a:prstGeom>
                      <a:noFill/>
                      <a:ln>
                        <a:noFill/>
                      </a:ln>
                      <a:effec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78636508"/>
              </p:ext>
            </p:extLst>
          </p:nvPr>
        </p:nvGraphicFramePr>
        <p:xfrm>
          <a:off x="1732584" y="5768975"/>
          <a:ext cx="497699" cy="889000"/>
        </p:xfrm>
        <a:graphic>
          <a:graphicData uri="http://schemas.openxmlformats.org/presentationml/2006/ole">
            <mc:AlternateContent xmlns:mc="http://schemas.openxmlformats.org/markup-compatibility/2006">
              <mc:Choice xmlns:v="urn:schemas-microsoft-com:vml" Requires="v">
                <p:oleObj spid="_x0000_s19315" name="VISIO" r:id="rId15" imgW="1078094" imgH="1941482" progId="Visio.Drawing.11">
                  <p:embed/>
                </p:oleObj>
              </mc:Choice>
              <mc:Fallback>
                <p:oleObj name="VISIO" r:id="rId15" imgW="1078094" imgH="1941482"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2584" y="5768975"/>
                        <a:ext cx="497699" cy="889000"/>
                      </a:xfrm>
                      <a:prstGeom prst="rect">
                        <a:avLst/>
                      </a:prstGeom>
                      <a:noFill/>
                      <a:ln>
                        <a:noFill/>
                      </a:ln>
                      <a:effectLst/>
                    </p:spPr>
                  </p:pic>
                </p:oleObj>
              </mc:Fallback>
            </mc:AlternateContent>
          </a:graphicData>
        </a:graphic>
      </p:graphicFrame>
      <p:sp>
        <p:nvSpPr>
          <p:cNvPr id="10" name="Rounded Rectangular Callout 9"/>
          <p:cNvSpPr/>
          <p:nvPr/>
        </p:nvSpPr>
        <p:spPr>
          <a:xfrm>
            <a:off x="7105650" y="288966"/>
            <a:ext cx="1866900" cy="990600"/>
          </a:xfrm>
          <a:prstGeom prst="wedgeRoundRectCallout">
            <a:avLst>
              <a:gd name="adj1" fmla="val 30055"/>
              <a:gd name="adj2" fmla="val 84078"/>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tx1"/>
                </a:solidFill>
              </a:rPr>
              <a:t>Telephone directory</a:t>
            </a:r>
          </a:p>
        </p:txBody>
      </p:sp>
    </p:spTree>
    <p:extLst>
      <p:ext uri="{BB962C8B-B14F-4D97-AF65-F5344CB8AC3E}">
        <p14:creationId xmlns:p14="http://schemas.microsoft.com/office/powerpoint/2010/main" val="3809698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165337"/>
                                        </p:tgtEl>
                                        <p:attrNameLst>
                                          <p:attrName>style.visibility</p:attrName>
                                        </p:attrNameLst>
                                      </p:cBhvr>
                                      <p:to>
                                        <p:strVal val="visible"/>
                                      </p:to>
                                    </p:set>
                                    <p:animEffect transition="in" filter="dissolve">
                                      <p:cBhvr>
                                        <p:cTn id="16" dur="500"/>
                                        <p:tgtEl>
                                          <p:spTgt spid="116533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65354"/>
                                        </p:tgtEl>
                                        <p:attrNameLst>
                                          <p:attrName>style.visibility</p:attrName>
                                        </p:attrNameLst>
                                      </p:cBhvr>
                                      <p:to>
                                        <p:strVal val="visible"/>
                                      </p:to>
                                    </p:set>
                                    <p:animEffect transition="in" filter="dissolve">
                                      <p:cBhvr>
                                        <p:cTn id="21" dur="500"/>
                                        <p:tgtEl>
                                          <p:spTgt spid="116535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65355"/>
                                        </p:tgtEl>
                                        <p:attrNameLst>
                                          <p:attrName>style.visibility</p:attrName>
                                        </p:attrNameLst>
                                      </p:cBhvr>
                                      <p:to>
                                        <p:strVal val="visible"/>
                                      </p:to>
                                    </p:set>
                                    <p:animEffect transition="in" filter="dissolve">
                                      <p:cBhvr>
                                        <p:cTn id="24" dur="500"/>
                                        <p:tgtEl>
                                          <p:spTgt spid="116535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5337" grpId="0" animBg="1"/>
      <p:bldP spid="1165354" grpId="0" animBg="1"/>
      <p:bldP spid="1165355"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ooter Placeholder 6"/>
          <p:cNvSpPr>
            <a:spLocks noGrp="1"/>
          </p:cNvSpPr>
          <p:nvPr>
            <p:ph type="ftr" sz="quarter" idx="10"/>
          </p:nvPr>
        </p:nvSpPr>
        <p:spPr/>
        <p:txBody>
          <a:bodyPr/>
          <a:lstStyle/>
          <a:p>
            <a:pPr>
              <a:defRPr/>
            </a:pPr>
            <a:r>
              <a:rPr lang="en-US" altLang="zh-CN" smtClean="0"/>
              <a:t>2016 Summer Camp</a:t>
            </a:r>
            <a:endParaRPr lang="en-US" altLang="zh-CN" dirty="0"/>
          </a:p>
        </p:txBody>
      </p:sp>
      <p:sp>
        <p:nvSpPr>
          <p:cNvPr id="47" name="Slide Number Placeholder 7"/>
          <p:cNvSpPr>
            <a:spLocks noGrp="1"/>
          </p:cNvSpPr>
          <p:nvPr>
            <p:ph type="sldNum" sz="quarter" idx="11"/>
          </p:nvPr>
        </p:nvSpPr>
        <p:spPr/>
        <p:txBody>
          <a:bodyPr/>
          <a:lstStyle/>
          <a:p>
            <a:pPr>
              <a:defRPr/>
            </a:pPr>
            <a:fld id="{0216F44E-7AD0-4F98-9AF0-DAD80B48DB99}" type="slidenum">
              <a:rPr lang="en-US"/>
              <a:pPr>
                <a:defRPr/>
              </a:pPr>
              <a:t>39</a:t>
            </a:fld>
            <a:endParaRPr lang="en-US"/>
          </a:p>
        </p:txBody>
      </p:sp>
      <p:grpSp>
        <p:nvGrpSpPr>
          <p:cNvPr id="2" name="Group 50"/>
          <p:cNvGrpSpPr>
            <a:grpSpLocks/>
          </p:cNvGrpSpPr>
          <p:nvPr/>
        </p:nvGrpSpPr>
        <p:grpSpPr bwMode="auto">
          <a:xfrm>
            <a:off x="5943600" y="3454400"/>
            <a:ext cx="2971800" cy="1803400"/>
            <a:chOff x="3744" y="2176"/>
            <a:chExt cx="1872" cy="1136"/>
          </a:xfrm>
        </p:grpSpPr>
        <p:pic>
          <p:nvPicPr>
            <p:cNvPr id="16427" name="Picture 37" descr="Copy of gear00b"/>
            <p:cNvPicPr>
              <a:picLocks noChangeAspect="1" noChangeArrowheads="1" noCrop="1"/>
            </p:cNvPicPr>
            <p:nvPr/>
          </p:nvPicPr>
          <p:blipFill>
            <a:blip r:embed="rId4" cstate="print"/>
            <a:srcRect/>
            <a:stretch>
              <a:fillRect/>
            </a:stretch>
          </p:blipFill>
          <p:spPr bwMode="auto">
            <a:xfrm>
              <a:off x="3744" y="2176"/>
              <a:ext cx="1152" cy="864"/>
            </a:xfrm>
            <a:prstGeom prst="rect">
              <a:avLst/>
            </a:prstGeom>
            <a:noFill/>
            <a:ln w="9525">
              <a:noFill/>
              <a:miter lim="800000"/>
              <a:headEnd/>
              <a:tailEnd/>
            </a:ln>
          </p:spPr>
        </p:pic>
        <p:sp>
          <p:nvSpPr>
            <p:cNvPr id="16428" name="AutoShape 15"/>
            <p:cNvSpPr>
              <a:spLocks noChangeArrowheads="1"/>
            </p:cNvSpPr>
            <p:nvPr/>
          </p:nvSpPr>
          <p:spPr bwMode="auto">
            <a:xfrm>
              <a:off x="3984" y="2400"/>
              <a:ext cx="768" cy="384"/>
            </a:xfrm>
            <a:prstGeom prst="flowChartAlternateProcess">
              <a:avLst/>
            </a:prstGeom>
            <a:solidFill>
              <a:schemeClr val="bg1">
                <a:lumMod val="85000"/>
              </a:schemeClr>
            </a:solidFill>
            <a:ln w="9525">
              <a:solidFill>
                <a:schemeClr val="tx1"/>
              </a:solidFill>
              <a:miter lim="800000"/>
              <a:headEnd/>
              <a:tailEnd/>
            </a:ln>
          </p:spPr>
          <p:txBody>
            <a:bodyPr wrap="none" anchor="ctr" anchorCtr="1"/>
            <a:lstStyle/>
            <a:p>
              <a:r>
                <a:rPr lang="en-US" sz="2400"/>
                <a:t>Decrypt</a:t>
              </a:r>
            </a:p>
          </p:txBody>
        </p:sp>
        <p:sp>
          <p:nvSpPr>
            <p:cNvPr id="16429" name="Line 16"/>
            <p:cNvSpPr>
              <a:spLocks noChangeShapeType="1"/>
            </p:cNvSpPr>
            <p:nvPr/>
          </p:nvSpPr>
          <p:spPr bwMode="auto">
            <a:xfrm>
              <a:off x="4752" y="2544"/>
              <a:ext cx="288" cy="0"/>
            </a:xfrm>
            <a:prstGeom prst="line">
              <a:avLst/>
            </a:prstGeom>
            <a:noFill/>
            <a:ln w="9525">
              <a:solidFill>
                <a:schemeClr val="tx1"/>
              </a:solidFill>
              <a:round/>
              <a:headEnd/>
              <a:tailEnd type="stealth" w="lg" len="lg"/>
            </a:ln>
          </p:spPr>
          <p:txBody>
            <a:bodyPr/>
            <a:lstStyle/>
            <a:p>
              <a:endParaRPr lang="en-US"/>
            </a:p>
          </p:txBody>
        </p:sp>
        <p:sp>
          <p:nvSpPr>
            <p:cNvPr id="16430" name="Line 17"/>
            <p:cNvSpPr>
              <a:spLocks noChangeShapeType="1"/>
            </p:cNvSpPr>
            <p:nvPr/>
          </p:nvSpPr>
          <p:spPr bwMode="auto">
            <a:xfrm flipV="1">
              <a:off x="4416" y="2784"/>
              <a:ext cx="0" cy="528"/>
            </a:xfrm>
            <a:prstGeom prst="line">
              <a:avLst/>
            </a:prstGeom>
            <a:noFill/>
            <a:ln w="9525">
              <a:solidFill>
                <a:schemeClr val="tx1"/>
              </a:solidFill>
              <a:round/>
              <a:headEnd/>
              <a:tailEnd type="stealth" w="lg" len="lg"/>
            </a:ln>
          </p:spPr>
          <p:txBody>
            <a:bodyPr/>
            <a:lstStyle/>
            <a:p>
              <a:endParaRPr lang="en-US"/>
            </a:p>
          </p:txBody>
        </p:sp>
        <p:sp>
          <p:nvSpPr>
            <p:cNvPr id="1165333" name="AutoShape 21"/>
            <p:cNvSpPr>
              <a:spLocks noChangeArrowheads="1"/>
            </p:cNvSpPr>
            <p:nvPr/>
          </p:nvSpPr>
          <p:spPr bwMode="auto">
            <a:xfrm>
              <a:off x="5040" y="2208"/>
              <a:ext cx="576" cy="672"/>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lgn="l">
                <a:defRPr/>
              </a:pPr>
              <a:r>
                <a:rPr lang="en-US" sz="1400" dirty="0"/>
                <a:t>Dear Bob</a:t>
              </a:r>
            </a:p>
            <a:p>
              <a:pPr algn="l">
                <a:defRPr/>
              </a:pPr>
              <a:endParaRPr lang="en-US" sz="1000" dirty="0"/>
            </a:p>
            <a:p>
              <a:pPr algn="l">
                <a:defRPr/>
              </a:pPr>
              <a:r>
                <a:rPr lang="en-US" sz="1200" dirty="0"/>
                <a:t>Tell Albert</a:t>
              </a:r>
            </a:p>
            <a:p>
              <a:pPr algn="l">
                <a:defRPr/>
              </a:pPr>
              <a:r>
                <a:rPr lang="en-US" sz="1200" dirty="0"/>
                <a:t>to get out of</a:t>
              </a:r>
            </a:p>
            <a:p>
              <a:pPr algn="l">
                <a:defRPr/>
              </a:pPr>
              <a:r>
                <a:rPr lang="en-US" sz="1200" dirty="0"/>
                <a:t>there</a:t>
              </a:r>
            </a:p>
          </p:txBody>
        </p:sp>
      </p:grpSp>
      <p:sp>
        <p:nvSpPr>
          <p:cNvPr id="16391" name="Rectangle 2"/>
          <p:cNvSpPr>
            <a:spLocks noGrp="1" noChangeArrowheads="1"/>
          </p:cNvSpPr>
          <p:nvPr>
            <p:ph type="title" sz="quarter"/>
          </p:nvPr>
        </p:nvSpPr>
        <p:spPr>
          <a:xfrm>
            <a:off x="685800" y="228600"/>
            <a:ext cx="7772400" cy="914400"/>
          </a:xfrm>
        </p:spPr>
        <p:txBody>
          <a:bodyPr/>
          <a:lstStyle/>
          <a:p>
            <a:r>
              <a:rPr lang="en-US" altLang="zh-CN" dirty="0" smtClean="0">
                <a:ea typeface="SimSun" pitchFamily="2" charset="-122"/>
              </a:rPr>
              <a:t>Public Key </a:t>
            </a:r>
            <a:r>
              <a:rPr lang="en-US" altLang="zh-CN" dirty="0" smtClean="0">
                <a:solidFill>
                  <a:srgbClr val="FF0000"/>
                </a:solidFill>
                <a:ea typeface="SimSun" pitchFamily="2" charset="-122"/>
              </a:rPr>
              <a:t>Encryption</a:t>
            </a:r>
          </a:p>
        </p:txBody>
      </p:sp>
      <p:sp>
        <p:nvSpPr>
          <p:cNvPr id="16394" name="Line 18"/>
          <p:cNvSpPr>
            <a:spLocks noChangeShapeType="1"/>
          </p:cNvSpPr>
          <p:nvPr/>
        </p:nvSpPr>
        <p:spPr bwMode="auto">
          <a:xfrm>
            <a:off x="6019800" y="4038600"/>
            <a:ext cx="304800" cy="0"/>
          </a:xfrm>
          <a:prstGeom prst="line">
            <a:avLst/>
          </a:prstGeom>
          <a:noFill/>
          <a:ln w="9525">
            <a:solidFill>
              <a:schemeClr val="tx1"/>
            </a:solidFill>
            <a:round/>
            <a:headEnd/>
            <a:tailEnd type="stealth" w="lg" len="lg"/>
          </a:ln>
        </p:spPr>
        <p:txBody>
          <a:bodyPr/>
          <a:lstStyle/>
          <a:p>
            <a:endParaRPr lang="en-US"/>
          </a:p>
        </p:txBody>
      </p:sp>
      <p:grpSp>
        <p:nvGrpSpPr>
          <p:cNvPr id="3" name="Group 51"/>
          <p:cNvGrpSpPr>
            <a:grpSpLocks/>
          </p:cNvGrpSpPr>
          <p:nvPr/>
        </p:nvGrpSpPr>
        <p:grpSpPr bwMode="auto">
          <a:xfrm>
            <a:off x="152400" y="3225800"/>
            <a:ext cx="5867400" cy="1422400"/>
            <a:chOff x="152400" y="3225800"/>
            <a:chExt cx="5866648" cy="1422400"/>
          </a:xfrm>
        </p:grpSpPr>
        <p:pic>
          <p:nvPicPr>
            <p:cNvPr id="16419" name="Picture 38" descr="Copy of gear00b"/>
            <p:cNvPicPr>
              <a:picLocks noChangeAspect="1" noChangeArrowheads="1" noCrop="1"/>
            </p:cNvPicPr>
            <p:nvPr/>
          </p:nvPicPr>
          <p:blipFill>
            <a:blip r:embed="rId4" cstate="print"/>
            <a:srcRect/>
            <a:stretch>
              <a:fillRect/>
            </a:stretch>
          </p:blipFill>
          <p:spPr bwMode="auto">
            <a:xfrm>
              <a:off x="990600" y="3225800"/>
              <a:ext cx="1828800" cy="1371600"/>
            </a:xfrm>
            <a:prstGeom prst="rect">
              <a:avLst/>
            </a:prstGeom>
            <a:noFill/>
            <a:ln w="9525">
              <a:noFill/>
              <a:miter lim="800000"/>
              <a:headEnd/>
              <a:tailEnd/>
            </a:ln>
          </p:spPr>
        </p:pic>
        <p:sp>
          <p:nvSpPr>
            <p:cNvPr id="16420" name="AutoShape 11"/>
            <p:cNvSpPr>
              <a:spLocks noChangeArrowheads="1"/>
            </p:cNvSpPr>
            <p:nvPr/>
          </p:nvSpPr>
          <p:spPr bwMode="auto">
            <a:xfrm>
              <a:off x="1371600" y="3733800"/>
              <a:ext cx="1219200" cy="609600"/>
            </a:xfrm>
            <a:prstGeom prst="flowChartAlternateProcess">
              <a:avLst/>
            </a:prstGeom>
            <a:solidFill>
              <a:schemeClr val="bg1">
                <a:lumMod val="85000"/>
              </a:schemeClr>
            </a:solidFill>
            <a:ln w="9525">
              <a:solidFill>
                <a:schemeClr val="tx1"/>
              </a:solidFill>
              <a:miter lim="800000"/>
              <a:headEnd/>
              <a:tailEnd/>
            </a:ln>
          </p:spPr>
          <p:txBody>
            <a:bodyPr wrap="none" anchor="ctr" anchorCtr="1"/>
            <a:lstStyle/>
            <a:p>
              <a:r>
                <a:rPr lang="en-US" sz="2400"/>
                <a:t>Encrypt</a:t>
              </a:r>
            </a:p>
          </p:txBody>
        </p:sp>
        <p:sp>
          <p:nvSpPr>
            <p:cNvPr id="16421" name="Line 14"/>
            <p:cNvSpPr>
              <a:spLocks noChangeShapeType="1"/>
            </p:cNvSpPr>
            <p:nvPr/>
          </p:nvSpPr>
          <p:spPr bwMode="auto">
            <a:xfrm>
              <a:off x="2590800" y="4038600"/>
              <a:ext cx="304800" cy="0"/>
            </a:xfrm>
            <a:prstGeom prst="line">
              <a:avLst/>
            </a:prstGeom>
            <a:noFill/>
            <a:ln w="9525">
              <a:solidFill>
                <a:schemeClr val="tx1"/>
              </a:solidFill>
              <a:round/>
              <a:headEnd/>
              <a:tailEnd type="stealth" w="lg" len="lg"/>
            </a:ln>
          </p:spPr>
          <p:txBody>
            <a:bodyPr/>
            <a:lstStyle/>
            <a:p>
              <a:endParaRPr lang="en-US"/>
            </a:p>
          </p:txBody>
        </p:sp>
        <p:sp>
          <p:nvSpPr>
            <p:cNvPr id="16422" name="AutoShape 19"/>
            <p:cNvSpPr>
              <a:spLocks noChangeArrowheads="1"/>
            </p:cNvSpPr>
            <p:nvPr/>
          </p:nvSpPr>
          <p:spPr bwMode="auto">
            <a:xfrm rot="5422656">
              <a:off x="4761878" y="3092241"/>
              <a:ext cx="609340" cy="1905000"/>
            </a:xfrm>
            <a:prstGeom prst="can">
              <a:avLst>
                <a:gd name="adj" fmla="val 44463"/>
              </a:avLst>
            </a:prstGeom>
            <a:noFill/>
            <a:ln w="38100">
              <a:solidFill>
                <a:srgbClr val="339933"/>
              </a:solidFill>
              <a:round/>
              <a:headEnd/>
              <a:tailEnd/>
            </a:ln>
          </p:spPr>
          <p:txBody>
            <a:bodyPr rot="10800000" vert="eaVert" wrap="none" anchor="ctr"/>
            <a:lstStyle/>
            <a:p>
              <a:pPr eaLnBrk="1" hangingPunct="1"/>
              <a:r>
                <a:rPr lang="en-GB" sz="2000"/>
                <a:t>public channel</a:t>
              </a:r>
              <a:endParaRPr lang="el-GR" sz="2000">
                <a:latin typeface="Times New Roman" pitchFamily="18" charset="0"/>
              </a:endParaRPr>
            </a:p>
          </p:txBody>
        </p:sp>
        <p:sp>
          <p:nvSpPr>
            <p:cNvPr id="1165332" name="AutoShape 20"/>
            <p:cNvSpPr>
              <a:spLocks noChangeArrowheads="1"/>
            </p:cNvSpPr>
            <p:nvPr/>
          </p:nvSpPr>
          <p:spPr bwMode="auto">
            <a:xfrm>
              <a:off x="152400" y="3581400"/>
              <a:ext cx="914283" cy="1066800"/>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lgn="l">
                <a:defRPr/>
              </a:pPr>
              <a:r>
                <a:rPr lang="en-US" sz="1400" dirty="0"/>
                <a:t>Dear Bob</a:t>
              </a:r>
            </a:p>
            <a:p>
              <a:pPr algn="l">
                <a:defRPr/>
              </a:pPr>
              <a:endParaRPr lang="en-US" sz="1200" dirty="0"/>
            </a:p>
            <a:p>
              <a:pPr algn="l">
                <a:defRPr/>
              </a:pPr>
              <a:r>
                <a:rPr lang="en-US" sz="1200" dirty="0"/>
                <a:t>Tell Albert</a:t>
              </a:r>
            </a:p>
            <a:p>
              <a:pPr algn="l">
                <a:defRPr/>
              </a:pPr>
              <a:r>
                <a:rPr lang="en-US" sz="1200" dirty="0"/>
                <a:t>to get out of</a:t>
              </a:r>
            </a:p>
            <a:p>
              <a:pPr algn="l">
                <a:defRPr/>
              </a:pPr>
              <a:r>
                <a:rPr lang="en-US" sz="1200" dirty="0"/>
                <a:t>there</a:t>
              </a:r>
            </a:p>
          </p:txBody>
        </p:sp>
        <p:sp>
          <p:nvSpPr>
            <p:cNvPr id="1165334" name="AutoShape 22"/>
            <p:cNvSpPr>
              <a:spLocks noChangeArrowheads="1"/>
            </p:cNvSpPr>
            <p:nvPr/>
          </p:nvSpPr>
          <p:spPr bwMode="auto">
            <a:xfrm>
              <a:off x="2895248" y="3581400"/>
              <a:ext cx="838093" cy="1066800"/>
            </a:xfrm>
            <a:prstGeom prst="foldedCorner">
              <a:avLst>
                <a:gd name="adj" fmla="val 12500"/>
              </a:avLst>
            </a:prstGeom>
            <a:solidFill>
              <a:srgbClr val="DDDDDD"/>
            </a:solidFill>
            <a:ln w="9525">
              <a:solidFill>
                <a:schemeClr val="tx1"/>
              </a:solidFill>
              <a:round/>
              <a:headEnd/>
              <a:tailEnd/>
            </a:ln>
            <a:effectLst>
              <a:prstShdw prst="shdw17" dist="17961" dir="2700000">
                <a:schemeClr val="tx1">
                  <a:gamma/>
                  <a:shade val="60000"/>
                  <a:invGamma/>
                </a:schemeClr>
              </a:prstShdw>
            </a:effectLst>
          </p:spPr>
          <p:txBody>
            <a:bodyPr wrap="none"/>
            <a:lstStyle/>
            <a:p>
              <a:pPr algn="l">
                <a:defRPr/>
              </a:pPr>
              <a:r>
                <a:rPr lang="en-US" sz="1600" dirty="0">
                  <a:latin typeface="Times New Roman" pitchFamily="18" charset="0"/>
                </a:rPr>
                <a:t>$</a:t>
              </a:r>
              <a:r>
                <a:rPr lang="en-US" sz="1600" dirty="0">
                  <a:latin typeface="Times New Roman" pitchFamily="18" charset="0"/>
                  <a:sym typeface="Symbol" pitchFamily="18" charset="2"/>
                </a:rPr>
                <a:t></a:t>
              </a:r>
            </a:p>
            <a:p>
              <a:pPr algn="l">
                <a:defRPr/>
              </a:pPr>
              <a:r>
                <a:rPr lang="en-US" sz="1600" dirty="0">
                  <a:latin typeface="Times New Roman" pitchFamily="18" charset="0"/>
                  <a:sym typeface="Symbol" pitchFamily="18" charset="2"/>
                </a:rPr>
                <a:t></a:t>
              </a:r>
            </a:p>
            <a:p>
              <a:pPr algn="l">
                <a:defRPr/>
              </a:pPr>
              <a:r>
                <a:rPr lang="en-US" sz="1600" dirty="0">
                  <a:latin typeface="Times New Roman" pitchFamily="18" charset="0"/>
                  <a:sym typeface="Symbol" pitchFamily="18" charset="2"/>
                </a:rPr>
                <a:t></a:t>
              </a:r>
            </a:p>
            <a:p>
              <a:pPr algn="l">
                <a:defRPr/>
              </a:pPr>
              <a:r>
                <a:rPr lang="en-US" sz="1600" dirty="0">
                  <a:latin typeface="Times New Roman" pitchFamily="18" charset="0"/>
                  <a:sym typeface="Symbol" pitchFamily="18" charset="2"/>
                </a:rPr>
                <a:t></a:t>
              </a:r>
              <a:r>
                <a:rPr lang="en-US" sz="1600" dirty="0" err="1">
                  <a:latin typeface="Times New Roman" pitchFamily="18" charset="0"/>
                  <a:sym typeface="Symbol" pitchFamily="18" charset="2"/>
                </a:rPr>
                <a:t>gt</a:t>
              </a:r>
              <a:r>
                <a:rPr lang="en-US" sz="1600" dirty="0">
                  <a:latin typeface="Times New Roman" pitchFamily="18" charset="0"/>
                  <a:sym typeface="Symbol" pitchFamily="18" charset="2"/>
                </a:rPr>
                <a:t>…</a:t>
              </a:r>
              <a:r>
                <a:rPr lang="en-US" sz="1600" i="1" dirty="0">
                  <a:latin typeface="Times New Roman" pitchFamily="18" charset="0"/>
                  <a:sym typeface="Symbol" pitchFamily="18" charset="2"/>
                </a:rPr>
                <a:t>x</a:t>
              </a:r>
              <a:endParaRPr lang="en-US" sz="1200" i="1" dirty="0">
                <a:latin typeface="Times New Roman" pitchFamily="18" charset="0"/>
              </a:endParaRPr>
            </a:p>
          </p:txBody>
        </p:sp>
        <p:sp>
          <p:nvSpPr>
            <p:cNvPr id="16425" name="Line 23"/>
            <p:cNvSpPr>
              <a:spLocks noChangeShapeType="1"/>
            </p:cNvSpPr>
            <p:nvPr/>
          </p:nvSpPr>
          <p:spPr bwMode="auto">
            <a:xfrm>
              <a:off x="3733800" y="4038600"/>
              <a:ext cx="381000" cy="0"/>
            </a:xfrm>
            <a:prstGeom prst="line">
              <a:avLst/>
            </a:prstGeom>
            <a:noFill/>
            <a:ln w="9525">
              <a:solidFill>
                <a:schemeClr val="tx1"/>
              </a:solidFill>
              <a:round/>
              <a:headEnd/>
              <a:tailEnd type="stealth" w="med" len="lg"/>
            </a:ln>
          </p:spPr>
          <p:txBody>
            <a:bodyPr wrap="none" anchor="ctr"/>
            <a:lstStyle/>
            <a:p>
              <a:endParaRPr lang="en-US"/>
            </a:p>
          </p:txBody>
        </p:sp>
        <p:sp>
          <p:nvSpPr>
            <p:cNvPr id="16426" name="Line 13"/>
            <p:cNvSpPr>
              <a:spLocks noChangeShapeType="1"/>
            </p:cNvSpPr>
            <p:nvPr/>
          </p:nvSpPr>
          <p:spPr bwMode="auto">
            <a:xfrm>
              <a:off x="1066800" y="4038600"/>
              <a:ext cx="304800" cy="0"/>
            </a:xfrm>
            <a:prstGeom prst="line">
              <a:avLst/>
            </a:prstGeom>
            <a:noFill/>
            <a:ln w="9525">
              <a:solidFill>
                <a:schemeClr val="tx1"/>
              </a:solidFill>
              <a:round/>
              <a:headEnd/>
              <a:tailEnd type="stealth" w="lg" len="lg"/>
            </a:ln>
          </p:spPr>
          <p:txBody>
            <a:bodyPr/>
            <a:lstStyle/>
            <a:p>
              <a:endParaRPr lang="en-US"/>
            </a:p>
          </p:txBody>
        </p:sp>
      </p:grpSp>
      <p:sp>
        <p:nvSpPr>
          <p:cNvPr id="16396" name="Text Box 24"/>
          <p:cNvSpPr txBox="1">
            <a:spLocks noChangeArrowheads="1"/>
          </p:cNvSpPr>
          <p:nvPr/>
        </p:nvSpPr>
        <p:spPr bwMode="auto">
          <a:xfrm>
            <a:off x="4724400" y="2803525"/>
            <a:ext cx="735013" cy="457200"/>
          </a:xfrm>
          <a:prstGeom prst="rect">
            <a:avLst/>
          </a:prstGeom>
          <a:noFill/>
          <a:ln w="9525">
            <a:noFill/>
            <a:miter lim="800000"/>
            <a:headEnd/>
            <a:tailEnd/>
          </a:ln>
        </p:spPr>
        <p:txBody>
          <a:bodyPr>
            <a:spAutoFit/>
          </a:bodyPr>
          <a:lstStyle/>
          <a:p>
            <a:pPr algn="l"/>
            <a:r>
              <a:rPr lang="en-US" altLang="zh-CN" b="1" i="1">
                <a:solidFill>
                  <a:srgbClr val="FF0000"/>
                </a:solidFill>
                <a:latin typeface="Times New Roman" pitchFamily="18" charset="0"/>
                <a:ea typeface="SimSun" pitchFamily="2" charset="-122"/>
              </a:rPr>
              <a:t>Eve</a:t>
            </a:r>
          </a:p>
        </p:txBody>
      </p:sp>
      <p:sp>
        <p:nvSpPr>
          <p:cNvPr id="16397" name="Line 27"/>
          <p:cNvSpPr>
            <a:spLocks noChangeShapeType="1"/>
          </p:cNvSpPr>
          <p:nvPr/>
        </p:nvSpPr>
        <p:spPr bwMode="auto">
          <a:xfrm>
            <a:off x="38862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8" name="Line 28"/>
          <p:cNvSpPr>
            <a:spLocks noChangeShapeType="1"/>
          </p:cNvSpPr>
          <p:nvPr/>
        </p:nvSpPr>
        <p:spPr bwMode="auto">
          <a:xfrm>
            <a:off x="60960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9" name="Line 29"/>
          <p:cNvSpPr>
            <a:spLocks noChangeShapeType="1"/>
          </p:cNvSpPr>
          <p:nvPr/>
        </p:nvSpPr>
        <p:spPr bwMode="auto">
          <a:xfrm>
            <a:off x="3886200" y="1143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400" name="Line 30"/>
          <p:cNvSpPr>
            <a:spLocks noChangeShapeType="1"/>
          </p:cNvSpPr>
          <p:nvPr/>
        </p:nvSpPr>
        <p:spPr bwMode="auto">
          <a:xfrm>
            <a:off x="6096000" y="1143000"/>
            <a:ext cx="0" cy="1905000"/>
          </a:xfrm>
          <a:prstGeom prst="line">
            <a:avLst/>
          </a:prstGeom>
          <a:noFill/>
          <a:ln w="38100">
            <a:solidFill>
              <a:srgbClr val="FF0000"/>
            </a:solidFill>
            <a:prstDash val="sysDot"/>
            <a:round/>
            <a:headEnd/>
            <a:tailEnd/>
          </a:ln>
        </p:spPr>
        <p:txBody>
          <a:bodyPr wrap="none" anchor="ctr"/>
          <a:lstStyle/>
          <a:p>
            <a:endParaRPr lang="en-US"/>
          </a:p>
        </p:txBody>
      </p:sp>
      <p:pic>
        <p:nvPicPr>
          <p:cNvPr id="1165344" name="Picture 32"/>
          <p:cNvPicPr>
            <a:picLocks noGrp="1" noChangeAspect="1" noChangeArrowheads="1"/>
          </p:cNvPicPr>
          <p:nvPr>
            <p:ph sz="quarter" idx="4"/>
          </p:nvPr>
        </p:nvPicPr>
        <p:blipFill>
          <a:blip r:embed="rId5" cstate="print"/>
          <a:srcRect/>
          <a:stretch>
            <a:fillRect/>
          </a:stretch>
        </p:blipFill>
        <p:spPr>
          <a:xfrm>
            <a:off x="6629400" y="2362200"/>
            <a:ext cx="762000" cy="568325"/>
          </a:xfrm>
          <a:noFill/>
        </p:spPr>
      </p:pic>
      <p:grpSp>
        <p:nvGrpSpPr>
          <p:cNvPr id="4" name="Group 44"/>
          <p:cNvGrpSpPr>
            <a:grpSpLocks/>
          </p:cNvGrpSpPr>
          <p:nvPr/>
        </p:nvGrpSpPr>
        <p:grpSpPr bwMode="auto">
          <a:xfrm>
            <a:off x="6629400" y="4953000"/>
            <a:ext cx="838200" cy="609600"/>
            <a:chOff x="4176" y="3120"/>
            <a:chExt cx="528" cy="384"/>
          </a:xfrm>
        </p:grpSpPr>
        <p:graphicFrame>
          <p:nvGraphicFramePr>
            <p:cNvPr id="16387" name="Object 33"/>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20336" name="Bitmap Image" r:id="rId6" imgW="781159" imgH="581106" progId="PBrush">
                    <p:embed/>
                  </p:oleObj>
                </mc:Choice>
                <mc:Fallback>
                  <p:oleObj name="Bitmap Image" r:id="rId6" imgW="781159" imgH="58110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18" name="Rectangle 34"/>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pPr algn="l"/>
              <a:endParaRPr lang="en-US">
                <a:latin typeface="Times New Roman" pitchFamily="18" charset="0"/>
              </a:endParaRPr>
            </a:p>
          </p:txBody>
        </p:sp>
      </p:grpSp>
      <p:grpSp>
        <p:nvGrpSpPr>
          <p:cNvPr id="5" name="Group 48"/>
          <p:cNvGrpSpPr>
            <a:grpSpLocks/>
          </p:cNvGrpSpPr>
          <p:nvPr/>
        </p:nvGrpSpPr>
        <p:grpSpPr bwMode="auto">
          <a:xfrm>
            <a:off x="177800" y="1295400"/>
            <a:ext cx="6832600" cy="2438400"/>
            <a:chOff x="112" y="816"/>
            <a:chExt cx="4304" cy="1536"/>
          </a:xfrm>
        </p:grpSpPr>
        <p:sp>
          <p:nvSpPr>
            <p:cNvPr id="16412" name="Line 7"/>
            <p:cNvSpPr>
              <a:spLocks noChangeShapeType="1"/>
            </p:cNvSpPr>
            <p:nvPr/>
          </p:nvSpPr>
          <p:spPr bwMode="auto">
            <a:xfrm flipH="1">
              <a:off x="1248" y="1104"/>
              <a:ext cx="1296" cy="0"/>
            </a:xfrm>
            <a:prstGeom prst="line">
              <a:avLst/>
            </a:prstGeom>
            <a:noFill/>
            <a:ln w="9525">
              <a:solidFill>
                <a:schemeClr val="bg1">
                  <a:lumMod val="65000"/>
                </a:schemeClr>
              </a:solidFill>
              <a:round/>
              <a:headEnd/>
              <a:tailEnd type="stealth" w="lg" len="lg"/>
            </a:ln>
          </p:spPr>
          <p:txBody>
            <a:bodyPr/>
            <a:lstStyle/>
            <a:p>
              <a:endParaRPr lang="en-US"/>
            </a:p>
          </p:txBody>
        </p:sp>
        <p:sp>
          <p:nvSpPr>
            <p:cNvPr id="16413" name="AutoShape 8"/>
            <p:cNvSpPr>
              <a:spLocks noChangeArrowheads="1"/>
            </p:cNvSpPr>
            <p:nvPr/>
          </p:nvSpPr>
          <p:spPr bwMode="auto">
            <a:xfrm rot="5422656">
              <a:off x="3050" y="501"/>
              <a:ext cx="186" cy="1199"/>
            </a:xfrm>
            <a:prstGeom prst="can">
              <a:avLst>
                <a:gd name="adj" fmla="val 57330"/>
              </a:avLst>
            </a:prstGeom>
            <a:solidFill>
              <a:srgbClr val="FFFF00">
                <a:alpha val="56862"/>
              </a:srgbClr>
            </a:solidFill>
            <a:ln w="9525">
              <a:solidFill>
                <a:schemeClr val="bg1">
                  <a:lumMod val="65000"/>
                </a:schemeClr>
              </a:solidFill>
              <a:round/>
              <a:headEnd/>
              <a:tailEnd/>
            </a:ln>
          </p:spPr>
          <p:txBody>
            <a:bodyPr rot="10800000" vert="eaVert" wrap="none" anchor="ctr"/>
            <a:lstStyle/>
            <a:p>
              <a:pPr eaLnBrk="1" hangingPunct="1"/>
              <a:r>
                <a:rPr lang="en-GB" sz="1200" dirty="0" smtClean="0">
                  <a:solidFill>
                    <a:schemeClr val="bg1">
                      <a:lumMod val="65000"/>
                    </a:schemeClr>
                  </a:solidFill>
                  <a:latin typeface="Arial" pitchFamily="34" charset="0"/>
                  <a:cs typeface="Arial" pitchFamily="34" charset="0"/>
                </a:rPr>
                <a:t>Do-not-modify </a:t>
              </a:r>
              <a:r>
                <a:rPr lang="en-GB" sz="1200" dirty="0">
                  <a:solidFill>
                    <a:schemeClr val="bg1">
                      <a:lumMod val="65000"/>
                    </a:schemeClr>
                  </a:solidFill>
                  <a:latin typeface="Arial" pitchFamily="34" charset="0"/>
                  <a:cs typeface="Arial" pitchFamily="34" charset="0"/>
                </a:rPr>
                <a:t>channel</a:t>
              </a:r>
              <a:endParaRPr lang="el-GR" sz="1600" dirty="0">
                <a:solidFill>
                  <a:schemeClr val="bg1">
                    <a:lumMod val="65000"/>
                  </a:schemeClr>
                </a:solidFill>
                <a:latin typeface="Arial" pitchFamily="34" charset="0"/>
                <a:cs typeface="Arial" pitchFamily="34" charset="0"/>
              </a:endParaRPr>
            </a:p>
          </p:txBody>
        </p:sp>
        <p:sp>
          <p:nvSpPr>
            <p:cNvPr id="16414" name="Line 9"/>
            <p:cNvSpPr>
              <a:spLocks noChangeShapeType="1"/>
            </p:cNvSpPr>
            <p:nvPr/>
          </p:nvSpPr>
          <p:spPr bwMode="auto">
            <a:xfrm flipV="1">
              <a:off x="4416" y="1104"/>
              <a:ext cx="0" cy="384"/>
            </a:xfrm>
            <a:prstGeom prst="line">
              <a:avLst/>
            </a:prstGeom>
            <a:noFill/>
            <a:ln w="9525">
              <a:solidFill>
                <a:schemeClr val="bg1">
                  <a:lumMod val="65000"/>
                </a:schemeClr>
              </a:solidFill>
              <a:round/>
              <a:headEnd/>
              <a:tailEnd type="stealth" w="lg" len="lg"/>
            </a:ln>
          </p:spPr>
          <p:txBody>
            <a:bodyPr/>
            <a:lstStyle/>
            <a:p>
              <a:endParaRPr lang="en-US"/>
            </a:p>
          </p:txBody>
        </p:sp>
        <p:sp>
          <p:nvSpPr>
            <p:cNvPr id="16415" name="Line 10"/>
            <p:cNvSpPr>
              <a:spLocks noChangeShapeType="1"/>
            </p:cNvSpPr>
            <p:nvPr/>
          </p:nvSpPr>
          <p:spPr bwMode="auto">
            <a:xfrm flipH="1" flipV="1">
              <a:off x="3744" y="1104"/>
              <a:ext cx="672" cy="0"/>
            </a:xfrm>
            <a:prstGeom prst="line">
              <a:avLst/>
            </a:prstGeom>
            <a:noFill/>
            <a:ln w="9525">
              <a:solidFill>
                <a:schemeClr val="bg1">
                  <a:lumMod val="65000"/>
                </a:schemeClr>
              </a:solidFill>
              <a:round/>
              <a:headEnd/>
              <a:tailEnd type="stealth" w="lg" len="lg"/>
            </a:ln>
          </p:spPr>
          <p:txBody>
            <a:bodyPr/>
            <a:lstStyle/>
            <a:p>
              <a:endParaRPr lang="en-US"/>
            </a:p>
          </p:txBody>
        </p:sp>
        <p:sp>
          <p:nvSpPr>
            <p:cNvPr id="16416" name="Line 12"/>
            <p:cNvSpPr>
              <a:spLocks noChangeShapeType="1"/>
            </p:cNvSpPr>
            <p:nvPr/>
          </p:nvSpPr>
          <p:spPr bwMode="auto">
            <a:xfrm>
              <a:off x="1248" y="1104"/>
              <a:ext cx="0" cy="1248"/>
            </a:xfrm>
            <a:prstGeom prst="line">
              <a:avLst/>
            </a:prstGeom>
            <a:noFill/>
            <a:ln w="28575">
              <a:solidFill>
                <a:schemeClr val="tx1"/>
              </a:solidFill>
              <a:round/>
              <a:headEnd/>
              <a:tailEnd type="stealth" w="lg" len="lg"/>
            </a:ln>
          </p:spPr>
          <p:txBody>
            <a:bodyPr/>
            <a:lstStyle/>
            <a:p>
              <a:endParaRPr lang="en-US"/>
            </a:p>
          </p:txBody>
        </p:sp>
        <p:graphicFrame>
          <p:nvGraphicFramePr>
            <p:cNvPr id="16386" name="Object 35"/>
            <p:cNvGraphicFramePr>
              <a:graphicFrameLocks noChangeAspect="1"/>
            </p:cNvGraphicFramePr>
            <p:nvPr/>
          </p:nvGraphicFramePr>
          <p:xfrm>
            <a:off x="1008" y="1488"/>
            <a:ext cx="480" cy="358"/>
          </p:xfrm>
          <a:graphic>
            <a:graphicData uri="http://schemas.openxmlformats.org/presentationml/2006/ole">
              <mc:AlternateContent xmlns:mc="http://schemas.openxmlformats.org/markup-compatibility/2006">
                <mc:Choice xmlns:v="urn:schemas-microsoft-com:vml" Requires="v">
                  <p:oleObj spid="_x0000_s20337" name="Bitmap Image" r:id="rId8" imgW="561905" imgH="419048" progId="PBrush">
                    <p:embed/>
                  </p:oleObj>
                </mc:Choice>
                <mc:Fallback>
                  <p:oleObj name="Bitmap Image" r:id="rId8" imgW="561905" imgH="419048"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 y="1488"/>
                          <a:ext cx="480" cy="3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17" name="AutoShape 39"/>
            <p:cNvSpPr>
              <a:spLocks noChangeArrowheads="1"/>
            </p:cNvSpPr>
            <p:nvPr/>
          </p:nvSpPr>
          <p:spPr bwMode="auto">
            <a:xfrm>
              <a:off x="112" y="816"/>
              <a:ext cx="944" cy="432"/>
            </a:xfrm>
            <a:prstGeom prst="wedgeRoundRectCallout">
              <a:avLst>
                <a:gd name="adj1" fmla="val 49681"/>
                <a:gd name="adj2" fmla="val 104398"/>
                <a:gd name="adj3" fmla="val 16667"/>
              </a:avLst>
            </a:prstGeom>
            <a:noFill/>
            <a:ln w="9525">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public key</a:t>
              </a:r>
            </a:p>
          </p:txBody>
        </p:sp>
      </p:grpSp>
      <p:sp>
        <p:nvSpPr>
          <p:cNvPr id="1165352" name="AutoShape 40"/>
          <p:cNvSpPr>
            <a:spLocks noChangeArrowheads="1"/>
          </p:cNvSpPr>
          <p:nvPr/>
        </p:nvSpPr>
        <p:spPr bwMode="auto">
          <a:xfrm>
            <a:off x="7315200" y="1600200"/>
            <a:ext cx="1447800" cy="685800"/>
          </a:xfrm>
          <a:prstGeom prst="wedgeRoundRectCallout">
            <a:avLst>
              <a:gd name="adj1" fmla="val -58222"/>
              <a:gd name="adj2" fmla="val 80324"/>
              <a:gd name="adj3" fmla="val 16667"/>
            </a:avLst>
          </a:prstGeom>
          <a:noFill/>
          <a:ln w="9525">
            <a:solidFill>
              <a:schemeClr val="bg1">
                <a:lumMod val="65000"/>
              </a:schemeClr>
            </a:solidFill>
            <a:miter lim="800000"/>
            <a:headEnd/>
            <a:tailEnd/>
          </a:ln>
        </p:spPr>
        <p:txBody>
          <a:bodyPr anchor="ctr" anchorCtr="1"/>
          <a:lstStyle/>
          <a:p>
            <a:r>
              <a:rPr lang="en-US" sz="2000">
                <a:solidFill>
                  <a:schemeClr val="bg1">
                    <a:lumMod val="65000"/>
                  </a:schemeClr>
                </a:solidFill>
              </a:rPr>
              <a:t>Bob’s</a:t>
            </a:r>
          </a:p>
          <a:p>
            <a:r>
              <a:rPr lang="en-US" sz="2000">
                <a:solidFill>
                  <a:schemeClr val="bg1">
                    <a:lumMod val="65000"/>
                  </a:schemeClr>
                </a:solidFill>
              </a:rPr>
              <a:t>public key</a:t>
            </a:r>
          </a:p>
        </p:txBody>
      </p:sp>
      <p:sp>
        <p:nvSpPr>
          <p:cNvPr id="1165353" name="AutoShape 41"/>
          <p:cNvSpPr>
            <a:spLocks noChangeArrowheads="1"/>
          </p:cNvSpPr>
          <p:nvPr/>
        </p:nvSpPr>
        <p:spPr bwMode="auto">
          <a:xfrm>
            <a:off x="4724400" y="5181600"/>
            <a:ext cx="1612900" cy="685800"/>
          </a:xfrm>
          <a:prstGeom prst="wedgeRoundRectCallout">
            <a:avLst>
              <a:gd name="adj1" fmla="val 67028"/>
              <a:gd name="adj2" fmla="val -30787"/>
              <a:gd name="adj3" fmla="val 16667"/>
            </a:avLst>
          </a:prstGeom>
          <a:noFill/>
          <a:ln w="19050">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private key</a:t>
            </a:r>
          </a:p>
        </p:txBody>
      </p:sp>
      <p:sp>
        <p:nvSpPr>
          <p:cNvPr id="1165337" name="Line 25"/>
          <p:cNvSpPr>
            <a:spLocks noChangeShapeType="1"/>
          </p:cNvSpPr>
          <p:nvPr/>
        </p:nvSpPr>
        <p:spPr bwMode="auto">
          <a:xfrm>
            <a:off x="4876800" y="1905000"/>
            <a:ext cx="0" cy="974725"/>
          </a:xfrm>
          <a:prstGeom prst="line">
            <a:avLst/>
          </a:prstGeom>
          <a:noFill/>
          <a:ln w="9525">
            <a:solidFill>
              <a:schemeClr val="bg1">
                <a:lumMod val="65000"/>
              </a:schemeClr>
            </a:solidFill>
            <a:round/>
            <a:headEnd/>
            <a:tailEnd type="stealth" w="med" len="lg"/>
          </a:ln>
        </p:spPr>
        <p:txBody>
          <a:bodyPr/>
          <a:lstStyle/>
          <a:p>
            <a:endParaRPr lang="en-US"/>
          </a:p>
        </p:txBody>
      </p:sp>
      <p:sp>
        <p:nvSpPr>
          <p:cNvPr id="1165354" name="Line 42"/>
          <p:cNvSpPr>
            <a:spLocks noChangeShapeType="1"/>
          </p:cNvSpPr>
          <p:nvPr/>
        </p:nvSpPr>
        <p:spPr bwMode="auto">
          <a:xfrm flipV="1">
            <a:off x="5257800" y="1905000"/>
            <a:ext cx="0" cy="914400"/>
          </a:xfrm>
          <a:prstGeom prst="line">
            <a:avLst/>
          </a:prstGeom>
          <a:noFill/>
          <a:ln w="9525">
            <a:solidFill>
              <a:schemeClr val="bg1">
                <a:lumMod val="65000"/>
              </a:schemeClr>
            </a:solidFill>
            <a:round/>
            <a:headEnd/>
            <a:tailEnd type="stealth" w="med" len="lg"/>
          </a:ln>
        </p:spPr>
        <p:txBody>
          <a:bodyPr/>
          <a:lstStyle/>
          <a:p>
            <a:endParaRPr lang="en-US"/>
          </a:p>
        </p:txBody>
      </p:sp>
      <p:sp>
        <p:nvSpPr>
          <p:cNvPr id="1165355" name="AutoShape 43"/>
          <p:cNvSpPr>
            <a:spLocks noChangeArrowheads="1"/>
          </p:cNvSpPr>
          <p:nvPr/>
        </p:nvSpPr>
        <p:spPr bwMode="auto">
          <a:xfrm>
            <a:off x="5067300" y="2286000"/>
            <a:ext cx="381000" cy="381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bg1">
              <a:lumMod val="65000"/>
            </a:schemeClr>
          </a:solidFill>
          <a:ln w="9525">
            <a:solidFill>
              <a:schemeClr val="bg1">
                <a:lumMod val="65000"/>
              </a:schemeClr>
            </a:solidFill>
            <a:miter lim="800000"/>
            <a:headEnd/>
            <a:tailEnd/>
          </a:ln>
        </p:spPr>
        <p:txBody>
          <a:bodyPr wrap="none" anchor="ctr"/>
          <a:lstStyle/>
          <a:p>
            <a:endParaRPr lang="en-US"/>
          </a:p>
        </p:txBody>
      </p:sp>
      <p:sp>
        <p:nvSpPr>
          <p:cNvPr id="1165365" name="Freeform 53"/>
          <p:cNvSpPr>
            <a:spLocks/>
          </p:cNvSpPr>
          <p:nvPr/>
        </p:nvSpPr>
        <p:spPr bwMode="auto">
          <a:xfrm>
            <a:off x="6134100" y="2019300"/>
            <a:ext cx="1841500" cy="3759200"/>
          </a:xfrm>
          <a:custGeom>
            <a:avLst/>
            <a:gdLst>
              <a:gd name="T0" fmla="*/ 2147483647 w 1160"/>
              <a:gd name="T1" fmla="*/ 2147483647 h 2368"/>
              <a:gd name="T2" fmla="*/ 2147483647 w 1160"/>
              <a:gd name="T3" fmla="*/ 2147483647 h 2368"/>
              <a:gd name="T4" fmla="*/ 2147483647 w 1160"/>
              <a:gd name="T5" fmla="*/ 2147483647 h 2368"/>
              <a:gd name="T6" fmla="*/ 2147483647 w 1160"/>
              <a:gd name="T7" fmla="*/ 2147483647 h 2368"/>
              <a:gd name="T8" fmla="*/ 2147483647 w 1160"/>
              <a:gd name="T9" fmla="*/ 2147483647 h 2368"/>
              <a:gd name="T10" fmla="*/ 2147483647 w 1160"/>
              <a:gd name="T11" fmla="*/ 2147483647 h 2368"/>
              <a:gd name="T12" fmla="*/ 2147483647 w 1160"/>
              <a:gd name="T13" fmla="*/ 2147483647 h 2368"/>
              <a:gd name="T14" fmla="*/ 2147483647 w 1160"/>
              <a:gd name="T15" fmla="*/ 2147483647 h 2368"/>
              <a:gd name="T16" fmla="*/ 0 60000 65536"/>
              <a:gd name="T17" fmla="*/ 0 60000 65536"/>
              <a:gd name="T18" fmla="*/ 0 60000 65536"/>
              <a:gd name="T19" fmla="*/ 0 60000 65536"/>
              <a:gd name="T20" fmla="*/ 0 60000 65536"/>
              <a:gd name="T21" fmla="*/ 0 60000 65536"/>
              <a:gd name="T22" fmla="*/ 0 60000 65536"/>
              <a:gd name="T23" fmla="*/ 0 60000 65536"/>
              <a:gd name="T24" fmla="*/ 0 w 1160"/>
              <a:gd name="T25" fmla="*/ 0 h 2368"/>
              <a:gd name="T26" fmla="*/ 1160 w 1160"/>
              <a:gd name="T27" fmla="*/ 2368 h 2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0" h="2368">
                <a:moveTo>
                  <a:pt x="72" y="1080"/>
                </a:moveTo>
                <a:cubicBezTo>
                  <a:pt x="112" y="848"/>
                  <a:pt x="104" y="240"/>
                  <a:pt x="264" y="120"/>
                </a:cubicBezTo>
                <a:cubicBezTo>
                  <a:pt x="424" y="0"/>
                  <a:pt x="904" y="96"/>
                  <a:pt x="1032" y="360"/>
                </a:cubicBezTo>
                <a:cubicBezTo>
                  <a:pt x="1160" y="624"/>
                  <a:pt x="1048" y="1384"/>
                  <a:pt x="1032" y="1704"/>
                </a:cubicBezTo>
                <a:cubicBezTo>
                  <a:pt x="1016" y="2024"/>
                  <a:pt x="1072" y="2192"/>
                  <a:pt x="936" y="2280"/>
                </a:cubicBezTo>
                <a:cubicBezTo>
                  <a:pt x="800" y="2368"/>
                  <a:pt x="368" y="2360"/>
                  <a:pt x="216" y="2232"/>
                </a:cubicBezTo>
                <a:cubicBezTo>
                  <a:pt x="64" y="2104"/>
                  <a:pt x="48" y="1704"/>
                  <a:pt x="24" y="1512"/>
                </a:cubicBezTo>
                <a:cubicBezTo>
                  <a:pt x="0" y="1320"/>
                  <a:pt x="32" y="1312"/>
                  <a:pt x="72" y="1080"/>
                </a:cubicBezTo>
                <a:close/>
              </a:path>
            </a:pathLst>
          </a:custGeom>
          <a:noFill/>
          <a:ln w="9525">
            <a:solidFill>
              <a:schemeClr val="bg1">
                <a:lumMod val="65000"/>
              </a:schemeClr>
            </a:solidFill>
            <a:round/>
            <a:headEnd/>
            <a:tailEnd/>
          </a:ln>
        </p:spPr>
        <p:txBody>
          <a:bodyPr/>
          <a:lstStyle/>
          <a:p>
            <a:endParaRPr lang="en-US"/>
          </a:p>
        </p:txBody>
      </p:sp>
      <p:cxnSp>
        <p:nvCxnSpPr>
          <p:cNvPr id="51" name="Straight Arrow Connector 50"/>
          <p:cNvCxnSpPr>
            <a:cxnSpLocks noChangeShapeType="1"/>
          </p:cNvCxnSpPr>
          <p:nvPr/>
        </p:nvCxnSpPr>
        <p:spPr bwMode="auto">
          <a:xfrm rot="5400000" flipH="1" flipV="1">
            <a:off x="4801394" y="3504406"/>
            <a:ext cx="457200" cy="1588"/>
          </a:xfrm>
          <a:prstGeom prst="straightConnector1">
            <a:avLst/>
          </a:prstGeom>
          <a:noFill/>
          <a:ln w="9525" algn="ctr">
            <a:solidFill>
              <a:schemeClr val="tx1"/>
            </a:solidFill>
            <a:round/>
            <a:headEnd/>
            <a:tailEnd type="arrow" w="med" len="med"/>
          </a:ln>
        </p:spPr>
      </p:cxnSp>
      <p:graphicFrame>
        <p:nvGraphicFramePr>
          <p:cNvPr id="6" name="Object 5"/>
          <p:cNvGraphicFramePr>
            <a:graphicFrameLocks noChangeAspect="1"/>
          </p:cNvGraphicFramePr>
          <p:nvPr>
            <p:extLst>
              <p:ext uri="{D42A27DB-BD31-4B8C-83A1-F6EECF244321}">
                <p14:modId xmlns:p14="http://schemas.microsoft.com/office/powerpoint/2010/main" val="1206169201"/>
              </p:ext>
            </p:extLst>
          </p:nvPr>
        </p:nvGraphicFramePr>
        <p:xfrm>
          <a:off x="5257800" y="2803525"/>
          <a:ext cx="365125" cy="368300"/>
        </p:xfrm>
        <a:graphic>
          <a:graphicData uri="http://schemas.openxmlformats.org/presentationml/2006/ole">
            <mc:AlternateContent xmlns:mc="http://schemas.openxmlformats.org/markup-compatibility/2006">
              <mc:Choice xmlns:v="urn:schemas-microsoft-com:vml" Requires="v">
                <p:oleObj spid="_x0000_s20338" name="Image" r:id="rId10" imgW="1244006" imgH="1257143" progId="Photoshop.Image.7">
                  <p:embed/>
                </p:oleObj>
              </mc:Choice>
              <mc:Fallback>
                <p:oleObj name="Image" r:id="rId10" imgW="1244006" imgH="1257143"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78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282899500"/>
              </p:ext>
            </p:extLst>
          </p:nvPr>
        </p:nvGraphicFramePr>
        <p:xfrm>
          <a:off x="1698981" y="4660900"/>
          <a:ext cx="564905" cy="901700"/>
        </p:xfrm>
        <a:graphic>
          <a:graphicData uri="http://schemas.openxmlformats.org/presentationml/2006/ole">
            <mc:AlternateContent xmlns:mc="http://schemas.openxmlformats.org/markup-compatibility/2006">
              <mc:Choice xmlns:v="urn:schemas-microsoft-com:vml" Requires="v">
                <p:oleObj spid="_x0000_s20339" name="VISIO" r:id="rId12" imgW="549706" imgH="879377" progId="Visio.Drawing.11">
                  <p:embed/>
                </p:oleObj>
              </mc:Choice>
              <mc:Fallback>
                <p:oleObj name="VISIO" r:id="rId12" imgW="549706" imgH="879377"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8981" y="4660900"/>
                        <a:ext cx="564905" cy="901700"/>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512009967"/>
              </p:ext>
            </p:extLst>
          </p:nvPr>
        </p:nvGraphicFramePr>
        <p:xfrm>
          <a:off x="6858000" y="5898893"/>
          <a:ext cx="533400" cy="851413"/>
        </p:xfrm>
        <a:graphic>
          <a:graphicData uri="http://schemas.openxmlformats.org/presentationml/2006/ole">
            <mc:AlternateContent xmlns:mc="http://schemas.openxmlformats.org/markup-compatibility/2006">
              <mc:Choice xmlns:v="urn:schemas-microsoft-com:vml" Requires="v">
                <p:oleObj spid="_x0000_s20340" name="VISIO" r:id="rId14" imgW="549706" imgH="879377" progId="Visio.Drawing.11">
                  <p:embed/>
                </p:oleObj>
              </mc:Choice>
              <mc:Fallback>
                <p:oleObj name="VISIO" r:id="rId14" imgW="549706" imgH="879377"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0" y="5898893"/>
                        <a:ext cx="533400" cy="851413"/>
                      </a:xfrm>
                      <a:prstGeom prst="rect">
                        <a:avLst/>
                      </a:prstGeom>
                      <a:noFill/>
                      <a:ln>
                        <a:noFill/>
                      </a:ln>
                      <a:effec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21969461"/>
              </p:ext>
            </p:extLst>
          </p:nvPr>
        </p:nvGraphicFramePr>
        <p:xfrm>
          <a:off x="1732584" y="5768975"/>
          <a:ext cx="497699" cy="889000"/>
        </p:xfrm>
        <a:graphic>
          <a:graphicData uri="http://schemas.openxmlformats.org/presentationml/2006/ole">
            <mc:AlternateContent xmlns:mc="http://schemas.openxmlformats.org/markup-compatibility/2006">
              <mc:Choice xmlns:v="urn:schemas-microsoft-com:vml" Requires="v">
                <p:oleObj spid="_x0000_s20341" name="VISIO" r:id="rId16" imgW="1078094" imgH="1941482" progId="Visio.Drawing.11">
                  <p:embed/>
                </p:oleObj>
              </mc:Choice>
              <mc:Fallback>
                <p:oleObj name="VISIO" r:id="rId16" imgW="1078094" imgH="1941482"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2584" y="5768975"/>
                        <a:ext cx="497699" cy="8890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356476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dissolv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t>
            </a:r>
            <a:endParaRPr lang="en-US" dirty="0"/>
          </a:p>
        </p:txBody>
      </p:sp>
      <p:sp>
        <p:nvSpPr>
          <p:cNvPr id="3" name="Content Placeholder 2"/>
          <p:cNvSpPr>
            <a:spLocks noGrp="1"/>
          </p:cNvSpPr>
          <p:nvPr>
            <p:ph idx="1"/>
          </p:nvPr>
        </p:nvSpPr>
        <p:spPr/>
        <p:txBody>
          <a:bodyPr>
            <a:normAutofit lnSpcReduction="10000"/>
          </a:bodyPr>
          <a:lstStyle/>
          <a:p>
            <a:r>
              <a:rPr lang="en-US" dirty="0" smtClean="0"/>
              <a:t>The data </a:t>
            </a:r>
            <a:r>
              <a:rPr lang="en-US" dirty="0" smtClean="0">
                <a:solidFill>
                  <a:srgbClr val="0000FF"/>
                </a:solidFill>
              </a:rPr>
              <a:t>confidentiality</a:t>
            </a:r>
            <a:r>
              <a:rPr lang="en-US" dirty="0" smtClean="0"/>
              <a:t> problem</a:t>
            </a:r>
          </a:p>
          <a:p>
            <a:r>
              <a:rPr lang="en-US" dirty="0" smtClean="0"/>
              <a:t>Theory</a:t>
            </a:r>
          </a:p>
          <a:p>
            <a:pPr lvl="1"/>
            <a:r>
              <a:rPr lang="en-US" dirty="0" smtClean="0"/>
              <a:t>Numbers</a:t>
            </a:r>
          </a:p>
          <a:p>
            <a:pPr lvl="1"/>
            <a:r>
              <a:rPr lang="en-US" dirty="0" smtClean="0"/>
              <a:t>Encryption</a:t>
            </a:r>
          </a:p>
          <a:p>
            <a:r>
              <a:rPr lang="en-US" dirty="0" smtClean="0">
                <a:solidFill>
                  <a:srgbClr val="FF0000"/>
                </a:solidFill>
              </a:rPr>
              <a:t>Beyond</a:t>
            </a:r>
            <a:r>
              <a:rPr lang="en-US" dirty="0" smtClean="0"/>
              <a:t> encryption</a:t>
            </a:r>
          </a:p>
          <a:p>
            <a:pPr lvl="1"/>
            <a:r>
              <a:rPr lang="en-US" dirty="0" smtClean="0"/>
              <a:t>Digital signature</a:t>
            </a:r>
          </a:p>
          <a:p>
            <a:pPr lvl="1"/>
            <a:r>
              <a:rPr lang="en-US" dirty="0" smtClean="0"/>
              <a:t>Cryptographic hashing</a:t>
            </a:r>
            <a:endParaRPr lang="en-US" dirty="0"/>
          </a:p>
          <a:p>
            <a:pPr lvl="1"/>
            <a:r>
              <a:rPr lang="en-US" dirty="0" smtClean="0"/>
              <a:t>Digital certificates and PKI</a:t>
            </a:r>
          </a:p>
          <a:p>
            <a:r>
              <a:rPr lang="en-US" dirty="0" smtClean="0">
                <a:solidFill>
                  <a:schemeClr val="bg1">
                    <a:lumMod val="65000"/>
                  </a:schemeClr>
                </a:solidFill>
              </a:rPr>
              <a:t>Tie everything together: HTTPS</a:t>
            </a:r>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4</a:t>
            </a:fld>
            <a:endParaRPr lang="en-US"/>
          </a:p>
        </p:txBody>
      </p:sp>
      <p:sp>
        <p:nvSpPr>
          <p:cNvPr id="6" name="Rounded Rectangle 5"/>
          <p:cNvSpPr/>
          <p:nvPr/>
        </p:nvSpPr>
        <p:spPr>
          <a:xfrm>
            <a:off x="4953000" y="2743200"/>
            <a:ext cx="3962400" cy="17526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chemeClr val="tx1"/>
                </a:solidFill>
              </a:rPr>
              <a:t>Focus on </a:t>
            </a:r>
            <a:r>
              <a:rPr lang="en-US" sz="3200" dirty="0" smtClean="0">
                <a:solidFill>
                  <a:srgbClr val="0000FF"/>
                </a:solidFill>
              </a:rPr>
              <a:t>concepts/vocabulary</a:t>
            </a:r>
            <a:r>
              <a:rPr lang="en-US" sz="3200" dirty="0" smtClean="0">
                <a:solidFill>
                  <a:schemeClr val="tx1"/>
                </a:solidFill>
              </a:rPr>
              <a:t>;</a:t>
            </a:r>
            <a:endParaRPr lang="en-US" sz="3200" dirty="0">
              <a:solidFill>
                <a:schemeClr val="tx1"/>
              </a:solidFill>
            </a:endParaRPr>
          </a:p>
          <a:p>
            <a:pPr algn="ctr"/>
            <a:r>
              <a:rPr lang="en-US" sz="3200" dirty="0" smtClean="0">
                <a:solidFill>
                  <a:schemeClr val="tx1"/>
                </a:solidFill>
              </a:rPr>
              <a:t>Skip </a:t>
            </a:r>
            <a:r>
              <a:rPr lang="en-US" sz="3200" dirty="0" smtClean="0">
                <a:solidFill>
                  <a:srgbClr val="FF0000"/>
                </a:solidFill>
              </a:rPr>
              <a:t>details</a:t>
            </a:r>
          </a:p>
        </p:txBody>
      </p:sp>
    </p:spTree>
    <p:extLst>
      <p:ext uri="{BB962C8B-B14F-4D97-AF65-F5344CB8AC3E}">
        <p14:creationId xmlns:p14="http://schemas.microsoft.com/office/powerpoint/2010/main" val="426677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7"/>
          <p:cNvSpPr>
            <a:spLocks noGrp="1"/>
          </p:cNvSpPr>
          <p:nvPr>
            <p:ph type="sldNum" sz="quarter" idx="11"/>
          </p:nvPr>
        </p:nvSpPr>
        <p:spPr/>
        <p:txBody>
          <a:bodyPr/>
          <a:lstStyle/>
          <a:p>
            <a:pPr>
              <a:defRPr/>
            </a:pPr>
            <a:fld id="{0216F44E-7AD0-4F98-9AF0-DAD80B48DB99}" type="slidenum">
              <a:rPr lang="en-US"/>
              <a:pPr>
                <a:defRPr/>
              </a:pPr>
              <a:t>40</a:t>
            </a:fld>
            <a:endParaRPr lang="en-US"/>
          </a:p>
        </p:txBody>
      </p:sp>
      <p:sp>
        <p:nvSpPr>
          <p:cNvPr id="16391" name="Rectangle 2"/>
          <p:cNvSpPr>
            <a:spLocks noGrp="1" noChangeArrowheads="1"/>
          </p:cNvSpPr>
          <p:nvPr>
            <p:ph type="title" sz="quarter"/>
          </p:nvPr>
        </p:nvSpPr>
        <p:spPr>
          <a:xfrm>
            <a:off x="685800" y="228600"/>
            <a:ext cx="7772400" cy="914400"/>
          </a:xfrm>
        </p:spPr>
        <p:txBody>
          <a:bodyPr/>
          <a:lstStyle/>
          <a:p>
            <a:r>
              <a:rPr lang="en-US" altLang="zh-CN" dirty="0" smtClean="0">
                <a:ea typeface="SimSun" pitchFamily="2" charset="-122"/>
              </a:rPr>
              <a:t>Public Key </a:t>
            </a:r>
            <a:r>
              <a:rPr lang="en-US" altLang="zh-CN" dirty="0" smtClean="0">
                <a:solidFill>
                  <a:srgbClr val="FF0000"/>
                </a:solidFill>
                <a:ea typeface="SimSun" pitchFamily="2" charset="-122"/>
              </a:rPr>
              <a:t>Encryption</a:t>
            </a:r>
          </a:p>
        </p:txBody>
      </p:sp>
      <p:sp>
        <p:nvSpPr>
          <p:cNvPr id="16394" name="Line 18"/>
          <p:cNvSpPr>
            <a:spLocks noChangeShapeType="1"/>
          </p:cNvSpPr>
          <p:nvPr/>
        </p:nvSpPr>
        <p:spPr bwMode="auto">
          <a:xfrm>
            <a:off x="6019800" y="4038600"/>
            <a:ext cx="304800" cy="0"/>
          </a:xfrm>
          <a:prstGeom prst="line">
            <a:avLst/>
          </a:prstGeom>
          <a:noFill/>
          <a:ln w="9525">
            <a:solidFill>
              <a:schemeClr val="tx1"/>
            </a:solidFill>
            <a:round/>
            <a:headEnd/>
            <a:tailEnd type="stealth" w="lg" len="lg"/>
          </a:ln>
        </p:spPr>
        <p:txBody>
          <a:bodyPr/>
          <a:lstStyle/>
          <a:p>
            <a:endParaRPr lang="en-US"/>
          </a:p>
        </p:txBody>
      </p:sp>
      <p:grpSp>
        <p:nvGrpSpPr>
          <p:cNvPr id="3" name="Group 51"/>
          <p:cNvGrpSpPr>
            <a:grpSpLocks/>
          </p:cNvGrpSpPr>
          <p:nvPr/>
        </p:nvGrpSpPr>
        <p:grpSpPr bwMode="auto">
          <a:xfrm>
            <a:off x="152400" y="3225800"/>
            <a:ext cx="5867400" cy="1422400"/>
            <a:chOff x="152400" y="3225800"/>
            <a:chExt cx="5866648" cy="1422400"/>
          </a:xfrm>
        </p:grpSpPr>
        <p:pic>
          <p:nvPicPr>
            <p:cNvPr id="16419" name="Picture 38" descr="Copy of gear00b"/>
            <p:cNvPicPr>
              <a:picLocks noChangeAspect="1" noChangeArrowheads="1" noCrop="1"/>
            </p:cNvPicPr>
            <p:nvPr/>
          </p:nvPicPr>
          <p:blipFill>
            <a:blip r:embed="rId4" cstate="print"/>
            <a:srcRect/>
            <a:stretch>
              <a:fillRect/>
            </a:stretch>
          </p:blipFill>
          <p:spPr bwMode="auto">
            <a:xfrm>
              <a:off x="990600" y="3225800"/>
              <a:ext cx="1828800" cy="1371600"/>
            </a:xfrm>
            <a:prstGeom prst="rect">
              <a:avLst/>
            </a:prstGeom>
            <a:noFill/>
            <a:ln w="9525">
              <a:noFill/>
              <a:miter lim="800000"/>
              <a:headEnd/>
              <a:tailEnd/>
            </a:ln>
          </p:spPr>
        </p:pic>
        <p:sp>
          <p:nvSpPr>
            <p:cNvPr id="16420" name="AutoShape 11"/>
            <p:cNvSpPr>
              <a:spLocks noChangeArrowheads="1"/>
            </p:cNvSpPr>
            <p:nvPr/>
          </p:nvSpPr>
          <p:spPr bwMode="auto">
            <a:xfrm>
              <a:off x="1371600" y="3733800"/>
              <a:ext cx="1219200" cy="609600"/>
            </a:xfrm>
            <a:prstGeom prst="flowChartAlternateProcess">
              <a:avLst/>
            </a:prstGeom>
            <a:solidFill>
              <a:schemeClr val="bg1">
                <a:lumMod val="85000"/>
              </a:schemeClr>
            </a:solidFill>
            <a:ln w="9525">
              <a:solidFill>
                <a:schemeClr val="tx1"/>
              </a:solidFill>
              <a:miter lim="800000"/>
              <a:headEnd/>
              <a:tailEnd/>
            </a:ln>
          </p:spPr>
          <p:txBody>
            <a:bodyPr wrap="none" anchor="ctr" anchorCtr="1"/>
            <a:lstStyle/>
            <a:p>
              <a:r>
                <a:rPr lang="en-US" sz="2400"/>
                <a:t>Encrypt</a:t>
              </a:r>
            </a:p>
          </p:txBody>
        </p:sp>
        <p:sp>
          <p:nvSpPr>
            <p:cNvPr id="16421" name="Line 14"/>
            <p:cNvSpPr>
              <a:spLocks noChangeShapeType="1"/>
            </p:cNvSpPr>
            <p:nvPr/>
          </p:nvSpPr>
          <p:spPr bwMode="auto">
            <a:xfrm>
              <a:off x="2590800" y="4038600"/>
              <a:ext cx="304800" cy="0"/>
            </a:xfrm>
            <a:prstGeom prst="line">
              <a:avLst/>
            </a:prstGeom>
            <a:noFill/>
            <a:ln w="9525">
              <a:solidFill>
                <a:schemeClr val="tx1"/>
              </a:solidFill>
              <a:round/>
              <a:headEnd/>
              <a:tailEnd type="stealth" w="lg" len="lg"/>
            </a:ln>
          </p:spPr>
          <p:txBody>
            <a:bodyPr/>
            <a:lstStyle/>
            <a:p>
              <a:endParaRPr lang="en-US"/>
            </a:p>
          </p:txBody>
        </p:sp>
        <p:sp>
          <p:nvSpPr>
            <p:cNvPr id="16422" name="AutoShape 19"/>
            <p:cNvSpPr>
              <a:spLocks noChangeArrowheads="1"/>
            </p:cNvSpPr>
            <p:nvPr/>
          </p:nvSpPr>
          <p:spPr bwMode="auto">
            <a:xfrm rot="5422656">
              <a:off x="4761878" y="3092241"/>
              <a:ext cx="609340" cy="1905000"/>
            </a:xfrm>
            <a:prstGeom prst="can">
              <a:avLst>
                <a:gd name="adj" fmla="val 44463"/>
              </a:avLst>
            </a:prstGeom>
            <a:noFill/>
            <a:ln w="38100">
              <a:solidFill>
                <a:srgbClr val="339933"/>
              </a:solidFill>
              <a:round/>
              <a:headEnd/>
              <a:tailEnd/>
            </a:ln>
          </p:spPr>
          <p:txBody>
            <a:bodyPr rot="10800000" vert="eaVert" wrap="none" anchor="ctr"/>
            <a:lstStyle/>
            <a:p>
              <a:pPr eaLnBrk="1" hangingPunct="1"/>
              <a:r>
                <a:rPr lang="en-GB" sz="2000"/>
                <a:t>public channel</a:t>
              </a:r>
              <a:endParaRPr lang="el-GR" sz="2000">
                <a:latin typeface="Times New Roman" pitchFamily="18" charset="0"/>
              </a:endParaRPr>
            </a:p>
          </p:txBody>
        </p:sp>
        <p:sp>
          <p:nvSpPr>
            <p:cNvPr id="1165332" name="AutoShape 20"/>
            <p:cNvSpPr>
              <a:spLocks noChangeArrowheads="1"/>
            </p:cNvSpPr>
            <p:nvPr/>
          </p:nvSpPr>
          <p:spPr bwMode="auto">
            <a:xfrm>
              <a:off x="152400" y="3581400"/>
              <a:ext cx="914283" cy="1066800"/>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lgn="l">
                <a:defRPr/>
              </a:pPr>
              <a:r>
                <a:rPr lang="en-US" sz="1400" dirty="0"/>
                <a:t>Dear Bob</a:t>
              </a:r>
            </a:p>
            <a:p>
              <a:pPr algn="l">
                <a:defRPr/>
              </a:pPr>
              <a:endParaRPr lang="en-US" sz="1200" dirty="0"/>
            </a:p>
            <a:p>
              <a:pPr algn="l">
                <a:defRPr/>
              </a:pPr>
              <a:r>
                <a:rPr lang="en-US" sz="1200" dirty="0"/>
                <a:t>Tell Albert</a:t>
              </a:r>
            </a:p>
            <a:p>
              <a:pPr algn="l">
                <a:defRPr/>
              </a:pPr>
              <a:r>
                <a:rPr lang="en-US" sz="1200" dirty="0"/>
                <a:t>to get out of</a:t>
              </a:r>
            </a:p>
            <a:p>
              <a:pPr algn="l">
                <a:defRPr/>
              </a:pPr>
              <a:r>
                <a:rPr lang="en-US" sz="1200" dirty="0"/>
                <a:t>there</a:t>
              </a:r>
            </a:p>
          </p:txBody>
        </p:sp>
        <p:sp>
          <p:nvSpPr>
            <p:cNvPr id="1165334" name="AutoShape 22"/>
            <p:cNvSpPr>
              <a:spLocks noChangeArrowheads="1"/>
            </p:cNvSpPr>
            <p:nvPr/>
          </p:nvSpPr>
          <p:spPr bwMode="auto">
            <a:xfrm>
              <a:off x="2895248" y="3581400"/>
              <a:ext cx="838093" cy="1066800"/>
            </a:xfrm>
            <a:prstGeom prst="foldedCorner">
              <a:avLst>
                <a:gd name="adj" fmla="val 12500"/>
              </a:avLst>
            </a:prstGeom>
            <a:solidFill>
              <a:srgbClr val="DDDDDD"/>
            </a:solidFill>
            <a:ln w="9525">
              <a:solidFill>
                <a:schemeClr val="tx1"/>
              </a:solidFill>
              <a:round/>
              <a:headEnd/>
              <a:tailEnd/>
            </a:ln>
            <a:effectLst>
              <a:prstShdw prst="shdw17" dist="17961" dir="2700000">
                <a:schemeClr val="tx1">
                  <a:gamma/>
                  <a:shade val="60000"/>
                  <a:invGamma/>
                </a:schemeClr>
              </a:prstShdw>
            </a:effectLst>
          </p:spPr>
          <p:txBody>
            <a:bodyPr wrap="none"/>
            <a:lstStyle/>
            <a:p>
              <a:pPr algn="l">
                <a:defRPr/>
              </a:pPr>
              <a:r>
                <a:rPr lang="en-US" sz="1600" dirty="0">
                  <a:latin typeface="Times New Roman" pitchFamily="18" charset="0"/>
                </a:rPr>
                <a:t>$</a:t>
              </a:r>
              <a:r>
                <a:rPr lang="en-US" sz="1600" dirty="0">
                  <a:latin typeface="Times New Roman" pitchFamily="18" charset="0"/>
                  <a:sym typeface="Symbol" pitchFamily="18" charset="2"/>
                </a:rPr>
                <a:t></a:t>
              </a:r>
            </a:p>
            <a:p>
              <a:pPr algn="l">
                <a:defRPr/>
              </a:pPr>
              <a:r>
                <a:rPr lang="en-US" sz="1600" dirty="0">
                  <a:latin typeface="Times New Roman" pitchFamily="18" charset="0"/>
                  <a:sym typeface="Symbol" pitchFamily="18" charset="2"/>
                </a:rPr>
                <a:t></a:t>
              </a:r>
            </a:p>
            <a:p>
              <a:pPr algn="l">
                <a:defRPr/>
              </a:pPr>
              <a:r>
                <a:rPr lang="en-US" sz="1600" dirty="0">
                  <a:latin typeface="Times New Roman" pitchFamily="18" charset="0"/>
                  <a:sym typeface="Symbol" pitchFamily="18" charset="2"/>
                </a:rPr>
                <a:t></a:t>
              </a:r>
            </a:p>
            <a:p>
              <a:pPr algn="l">
                <a:defRPr/>
              </a:pPr>
              <a:r>
                <a:rPr lang="en-US" sz="1600" dirty="0">
                  <a:latin typeface="Times New Roman" pitchFamily="18" charset="0"/>
                  <a:sym typeface="Symbol" pitchFamily="18" charset="2"/>
                </a:rPr>
                <a:t></a:t>
              </a:r>
              <a:r>
                <a:rPr lang="en-US" sz="1600" dirty="0" err="1">
                  <a:latin typeface="Times New Roman" pitchFamily="18" charset="0"/>
                  <a:sym typeface="Symbol" pitchFamily="18" charset="2"/>
                </a:rPr>
                <a:t>gt</a:t>
              </a:r>
              <a:r>
                <a:rPr lang="en-US" sz="1600" dirty="0">
                  <a:latin typeface="Times New Roman" pitchFamily="18" charset="0"/>
                  <a:sym typeface="Symbol" pitchFamily="18" charset="2"/>
                </a:rPr>
                <a:t>…</a:t>
              </a:r>
              <a:r>
                <a:rPr lang="en-US" sz="1600" i="1" dirty="0">
                  <a:latin typeface="Times New Roman" pitchFamily="18" charset="0"/>
                  <a:sym typeface="Symbol" pitchFamily="18" charset="2"/>
                </a:rPr>
                <a:t>x</a:t>
              </a:r>
              <a:endParaRPr lang="en-US" sz="1200" i="1" dirty="0">
                <a:latin typeface="Times New Roman" pitchFamily="18" charset="0"/>
              </a:endParaRPr>
            </a:p>
          </p:txBody>
        </p:sp>
        <p:sp>
          <p:nvSpPr>
            <p:cNvPr id="16425" name="Line 23"/>
            <p:cNvSpPr>
              <a:spLocks noChangeShapeType="1"/>
            </p:cNvSpPr>
            <p:nvPr/>
          </p:nvSpPr>
          <p:spPr bwMode="auto">
            <a:xfrm>
              <a:off x="3733800" y="4038600"/>
              <a:ext cx="381000" cy="0"/>
            </a:xfrm>
            <a:prstGeom prst="line">
              <a:avLst/>
            </a:prstGeom>
            <a:noFill/>
            <a:ln w="9525">
              <a:solidFill>
                <a:schemeClr val="tx1"/>
              </a:solidFill>
              <a:round/>
              <a:headEnd/>
              <a:tailEnd type="stealth" w="med" len="lg"/>
            </a:ln>
          </p:spPr>
          <p:txBody>
            <a:bodyPr wrap="none" anchor="ctr"/>
            <a:lstStyle/>
            <a:p>
              <a:endParaRPr lang="en-US"/>
            </a:p>
          </p:txBody>
        </p:sp>
        <p:sp>
          <p:nvSpPr>
            <p:cNvPr id="16426" name="Line 13"/>
            <p:cNvSpPr>
              <a:spLocks noChangeShapeType="1"/>
            </p:cNvSpPr>
            <p:nvPr/>
          </p:nvSpPr>
          <p:spPr bwMode="auto">
            <a:xfrm>
              <a:off x="1066800" y="4038600"/>
              <a:ext cx="304800" cy="0"/>
            </a:xfrm>
            <a:prstGeom prst="line">
              <a:avLst/>
            </a:prstGeom>
            <a:noFill/>
            <a:ln w="9525">
              <a:solidFill>
                <a:schemeClr val="tx1"/>
              </a:solidFill>
              <a:round/>
              <a:headEnd/>
              <a:tailEnd type="stealth" w="lg" len="lg"/>
            </a:ln>
          </p:spPr>
          <p:txBody>
            <a:bodyPr/>
            <a:lstStyle/>
            <a:p>
              <a:endParaRPr lang="en-US"/>
            </a:p>
          </p:txBody>
        </p:sp>
      </p:grpSp>
      <p:sp>
        <p:nvSpPr>
          <p:cNvPr id="16396" name="Text Box 24"/>
          <p:cNvSpPr txBox="1">
            <a:spLocks noChangeArrowheads="1"/>
          </p:cNvSpPr>
          <p:nvPr/>
        </p:nvSpPr>
        <p:spPr bwMode="auto">
          <a:xfrm>
            <a:off x="4724400" y="2803525"/>
            <a:ext cx="735013" cy="457200"/>
          </a:xfrm>
          <a:prstGeom prst="rect">
            <a:avLst/>
          </a:prstGeom>
          <a:noFill/>
          <a:ln w="9525">
            <a:noFill/>
            <a:miter lim="800000"/>
            <a:headEnd/>
            <a:tailEnd/>
          </a:ln>
        </p:spPr>
        <p:txBody>
          <a:bodyPr>
            <a:spAutoFit/>
          </a:bodyPr>
          <a:lstStyle/>
          <a:p>
            <a:pPr algn="l"/>
            <a:r>
              <a:rPr lang="en-US" altLang="zh-CN" b="1" i="1">
                <a:solidFill>
                  <a:srgbClr val="FF0000"/>
                </a:solidFill>
                <a:latin typeface="Times New Roman" pitchFamily="18" charset="0"/>
                <a:ea typeface="SimSun" pitchFamily="2" charset="-122"/>
              </a:rPr>
              <a:t>Eve</a:t>
            </a:r>
          </a:p>
        </p:txBody>
      </p:sp>
      <p:sp>
        <p:nvSpPr>
          <p:cNvPr id="16397" name="Line 27"/>
          <p:cNvSpPr>
            <a:spLocks noChangeShapeType="1"/>
          </p:cNvSpPr>
          <p:nvPr/>
        </p:nvSpPr>
        <p:spPr bwMode="auto">
          <a:xfrm>
            <a:off x="38862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8" name="Line 28"/>
          <p:cNvSpPr>
            <a:spLocks noChangeShapeType="1"/>
          </p:cNvSpPr>
          <p:nvPr/>
        </p:nvSpPr>
        <p:spPr bwMode="auto">
          <a:xfrm>
            <a:off x="60960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9" name="Line 29"/>
          <p:cNvSpPr>
            <a:spLocks noChangeShapeType="1"/>
          </p:cNvSpPr>
          <p:nvPr/>
        </p:nvSpPr>
        <p:spPr bwMode="auto">
          <a:xfrm>
            <a:off x="3886200" y="1143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400" name="Line 30"/>
          <p:cNvSpPr>
            <a:spLocks noChangeShapeType="1"/>
          </p:cNvSpPr>
          <p:nvPr/>
        </p:nvSpPr>
        <p:spPr bwMode="auto">
          <a:xfrm>
            <a:off x="6096000" y="1143000"/>
            <a:ext cx="0" cy="1905000"/>
          </a:xfrm>
          <a:prstGeom prst="line">
            <a:avLst/>
          </a:prstGeom>
          <a:noFill/>
          <a:ln w="38100">
            <a:solidFill>
              <a:srgbClr val="FF0000"/>
            </a:solidFill>
            <a:prstDash val="sysDot"/>
            <a:round/>
            <a:headEnd/>
            <a:tailEnd/>
          </a:ln>
        </p:spPr>
        <p:txBody>
          <a:bodyPr wrap="none" anchor="ctr"/>
          <a:lstStyle/>
          <a:p>
            <a:endParaRPr lang="en-US"/>
          </a:p>
        </p:txBody>
      </p:sp>
      <p:pic>
        <p:nvPicPr>
          <p:cNvPr id="1165344" name="Picture 32"/>
          <p:cNvPicPr>
            <a:picLocks noGrp="1" noChangeAspect="1" noChangeArrowheads="1"/>
          </p:cNvPicPr>
          <p:nvPr>
            <p:ph sz="quarter" idx="4"/>
          </p:nvPr>
        </p:nvPicPr>
        <p:blipFill>
          <a:blip r:embed="rId5" cstate="print"/>
          <a:srcRect/>
          <a:stretch>
            <a:fillRect/>
          </a:stretch>
        </p:blipFill>
        <p:spPr>
          <a:xfrm>
            <a:off x="6629400" y="2362200"/>
            <a:ext cx="762000" cy="568325"/>
          </a:xfrm>
          <a:noFill/>
        </p:spPr>
      </p:pic>
      <p:grpSp>
        <p:nvGrpSpPr>
          <p:cNvPr id="4" name="Group 44"/>
          <p:cNvGrpSpPr>
            <a:grpSpLocks/>
          </p:cNvGrpSpPr>
          <p:nvPr/>
        </p:nvGrpSpPr>
        <p:grpSpPr bwMode="auto">
          <a:xfrm>
            <a:off x="6629400" y="4953000"/>
            <a:ext cx="838200" cy="609600"/>
            <a:chOff x="4176" y="3120"/>
            <a:chExt cx="528" cy="384"/>
          </a:xfrm>
        </p:grpSpPr>
        <p:graphicFrame>
          <p:nvGraphicFramePr>
            <p:cNvPr id="16387" name="Object 33"/>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37112" name="Bitmap Image" r:id="rId6" imgW="781159" imgH="581106" progId="PBrush">
                    <p:embed/>
                  </p:oleObj>
                </mc:Choice>
                <mc:Fallback>
                  <p:oleObj name="Bitmap Image" r:id="rId6" imgW="781159" imgH="58110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18" name="Rectangle 34"/>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pPr algn="l"/>
              <a:endParaRPr lang="en-US">
                <a:latin typeface="Times New Roman" pitchFamily="18" charset="0"/>
              </a:endParaRPr>
            </a:p>
          </p:txBody>
        </p:sp>
      </p:grpSp>
      <p:grpSp>
        <p:nvGrpSpPr>
          <p:cNvPr id="5" name="Group 48"/>
          <p:cNvGrpSpPr>
            <a:grpSpLocks/>
          </p:cNvGrpSpPr>
          <p:nvPr/>
        </p:nvGrpSpPr>
        <p:grpSpPr bwMode="auto">
          <a:xfrm>
            <a:off x="177800" y="1295400"/>
            <a:ext cx="6832600" cy="2438400"/>
            <a:chOff x="112" y="816"/>
            <a:chExt cx="4304" cy="1536"/>
          </a:xfrm>
        </p:grpSpPr>
        <p:sp>
          <p:nvSpPr>
            <p:cNvPr id="16412" name="Line 7"/>
            <p:cNvSpPr>
              <a:spLocks noChangeShapeType="1"/>
            </p:cNvSpPr>
            <p:nvPr/>
          </p:nvSpPr>
          <p:spPr bwMode="auto">
            <a:xfrm flipH="1">
              <a:off x="1248" y="1104"/>
              <a:ext cx="1296" cy="0"/>
            </a:xfrm>
            <a:prstGeom prst="line">
              <a:avLst/>
            </a:prstGeom>
            <a:noFill/>
            <a:ln w="9525">
              <a:solidFill>
                <a:schemeClr val="bg1">
                  <a:lumMod val="65000"/>
                </a:schemeClr>
              </a:solidFill>
              <a:round/>
              <a:headEnd/>
              <a:tailEnd type="stealth" w="lg" len="lg"/>
            </a:ln>
          </p:spPr>
          <p:txBody>
            <a:bodyPr/>
            <a:lstStyle/>
            <a:p>
              <a:endParaRPr lang="en-US"/>
            </a:p>
          </p:txBody>
        </p:sp>
        <p:sp>
          <p:nvSpPr>
            <p:cNvPr id="16413" name="AutoShape 8"/>
            <p:cNvSpPr>
              <a:spLocks noChangeArrowheads="1"/>
            </p:cNvSpPr>
            <p:nvPr/>
          </p:nvSpPr>
          <p:spPr bwMode="auto">
            <a:xfrm rot="5422656">
              <a:off x="3050" y="501"/>
              <a:ext cx="186" cy="1199"/>
            </a:xfrm>
            <a:prstGeom prst="can">
              <a:avLst>
                <a:gd name="adj" fmla="val 57330"/>
              </a:avLst>
            </a:prstGeom>
            <a:solidFill>
              <a:srgbClr val="FFFF00">
                <a:alpha val="56862"/>
              </a:srgbClr>
            </a:solidFill>
            <a:ln w="9525">
              <a:solidFill>
                <a:schemeClr val="bg1">
                  <a:lumMod val="65000"/>
                </a:schemeClr>
              </a:solidFill>
              <a:round/>
              <a:headEnd/>
              <a:tailEnd/>
            </a:ln>
          </p:spPr>
          <p:txBody>
            <a:bodyPr rot="10800000" vert="eaVert" wrap="none" anchor="ctr"/>
            <a:lstStyle/>
            <a:p>
              <a:pPr eaLnBrk="1" hangingPunct="1"/>
              <a:r>
                <a:rPr lang="en-GB" sz="1400" dirty="0" smtClean="0">
                  <a:solidFill>
                    <a:schemeClr val="bg1">
                      <a:lumMod val="65000"/>
                    </a:schemeClr>
                  </a:solidFill>
                  <a:latin typeface="Arial" pitchFamily="34" charset="0"/>
                  <a:cs typeface="Arial" pitchFamily="34" charset="0"/>
                </a:rPr>
                <a:t>Do-not-modify </a:t>
              </a:r>
              <a:r>
                <a:rPr lang="en-GB" sz="1400" dirty="0">
                  <a:solidFill>
                    <a:schemeClr val="bg1">
                      <a:lumMod val="65000"/>
                    </a:schemeClr>
                  </a:solidFill>
                  <a:latin typeface="Arial" pitchFamily="34" charset="0"/>
                  <a:cs typeface="Arial" pitchFamily="34" charset="0"/>
                </a:rPr>
                <a:t>channel</a:t>
              </a:r>
              <a:endParaRPr lang="el-GR" sz="1400" dirty="0">
                <a:solidFill>
                  <a:schemeClr val="bg1">
                    <a:lumMod val="65000"/>
                  </a:schemeClr>
                </a:solidFill>
                <a:latin typeface="Arial" pitchFamily="34" charset="0"/>
                <a:cs typeface="Arial" pitchFamily="34" charset="0"/>
              </a:endParaRPr>
            </a:p>
          </p:txBody>
        </p:sp>
        <p:sp>
          <p:nvSpPr>
            <p:cNvPr id="16414" name="Line 9"/>
            <p:cNvSpPr>
              <a:spLocks noChangeShapeType="1"/>
            </p:cNvSpPr>
            <p:nvPr/>
          </p:nvSpPr>
          <p:spPr bwMode="auto">
            <a:xfrm flipV="1">
              <a:off x="4416" y="1104"/>
              <a:ext cx="0" cy="384"/>
            </a:xfrm>
            <a:prstGeom prst="line">
              <a:avLst/>
            </a:prstGeom>
            <a:noFill/>
            <a:ln w="9525">
              <a:solidFill>
                <a:schemeClr val="bg1">
                  <a:lumMod val="65000"/>
                </a:schemeClr>
              </a:solidFill>
              <a:round/>
              <a:headEnd/>
              <a:tailEnd type="stealth" w="lg" len="lg"/>
            </a:ln>
          </p:spPr>
          <p:txBody>
            <a:bodyPr/>
            <a:lstStyle/>
            <a:p>
              <a:endParaRPr lang="en-US"/>
            </a:p>
          </p:txBody>
        </p:sp>
        <p:sp>
          <p:nvSpPr>
            <p:cNvPr id="16415" name="Line 10"/>
            <p:cNvSpPr>
              <a:spLocks noChangeShapeType="1"/>
            </p:cNvSpPr>
            <p:nvPr/>
          </p:nvSpPr>
          <p:spPr bwMode="auto">
            <a:xfrm flipH="1" flipV="1">
              <a:off x="3744" y="1104"/>
              <a:ext cx="672" cy="0"/>
            </a:xfrm>
            <a:prstGeom prst="line">
              <a:avLst/>
            </a:prstGeom>
            <a:noFill/>
            <a:ln w="9525">
              <a:solidFill>
                <a:schemeClr val="bg1">
                  <a:lumMod val="65000"/>
                </a:schemeClr>
              </a:solidFill>
              <a:round/>
              <a:headEnd/>
              <a:tailEnd type="stealth" w="lg" len="lg"/>
            </a:ln>
          </p:spPr>
          <p:txBody>
            <a:bodyPr/>
            <a:lstStyle/>
            <a:p>
              <a:endParaRPr lang="en-US"/>
            </a:p>
          </p:txBody>
        </p:sp>
        <p:sp>
          <p:nvSpPr>
            <p:cNvPr id="16416" name="Line 12"/>
            <p:cNvSpPr>
              <a:spLocks noChangeShapeType="1"/>
            </p:cNvSpPr>
            <p:nvPr/>
          </p:nvSpPr>
          <p:spPr bwMode="auto">
            <a:xfrm>
              <a:off x="1248" y="1104"/>
              <a:ext cx="0" cy="1248"/>
            </a:xfrm>
            <a:prstGeom prst="line">
              <a:avLst/>
            </a:prstGeom>
            <a:noFill/>
            <a:ln w="28575">
              <a:solidFill>
                <a:schemeClr val="tx1"/>
              </a:solidFill>
              <a:round/>
              <a:headEnd/>
              <a:tailEnd type="stealth" w="lg" len="lg"/>
            </a:ln>
          </p:spPr>
          <p:txBody>
            <a:bodyPr/>
            <a:lstStyle/>
            <a:p>
              <a:endParaRPr lang="en-US"/>
            </a:p>
          </p:txBody>
        </p:sp>
        <p:graphicFrame>
          <p:nvGraphicFramePr>
            <p:cNvPr id="16386" name="Object 35"/>
            <p:cNvGraphicFramePr>
              <a:graphicFrameLocks noChangeAspect="1"/>
            </p:cNvGraphicFramePr>
            <p:nvPr/>
          </p:nvGraphicFramePr>
          <p:xfrm>
            <a:off x="1008" y="1488"/>
            <a:ext cx="480" cy="358"/>
          </p:xfrm>
          <a:graphic>
            <a:graphicData uri="http://schemas.openxmlformats.org/presentationml/2006/ole">
              <mc:AlternateContent xmlns:mc="http://schemas.openxmlformats.org/markup-compatibility/2006">
                <mc:Choice xmlns:v="urn:schemas-microsoft-com:vml" Requires="v">
                  <p:oleObj spid="_x0000_s37113" name="Bitmap Image" r:id="rId8" imgW="561905" imgH="419048" progId="PBrush">
                    <p:embed/>
                  </p:oleObj>
                </mc:Choice>
                <mc:Fallback>
                  <p:oleObj name="Bitmap Image" r:id="rId8" imgW="561905" imgH="419048"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 y="1488"/>
                          <a:ext cx="480" cy="3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17" name="AutoShape 39"/>
            <p:cNvSpPr>
              <a:spLocks noChangeArrowheads="1"/>
            </p:cNvSpPr>
            <p:nvPr/>
          </p:nvSpPr>
          <p:spPr bwMode="auto">
            <a:xfrm>
              <a:off x="112" y="816"/>
              <a:ext cx="944" cy="432"/>
            </a:xfrm>
            <a:prstGeom prst="wedgeRoundRectCallout">
              <a:avLst>
                <a:gd name="adj1" fmla="val 49681"/>
                <a:gd name="adj2" fmla="val 104398"/>
                <a:gd name="adj3" fmla="val 16667"/>
              </a:avLst>
            </a:prstGeom>
            <a:noFill/>
            <a:ln w="9525">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public key</a:t>
              </a:r>
            </a:p>
          </p:txBody>
        </p:sp>
      </p:grpSp>
      <p:sp>
        <p:nvSpPr>
          <p:cNvPr id="1165352" name="AutoShape 40"/>
          <p:cNvSpPr>
            <a:spLocks noChangeArrowheads="1"/>
          </p:cNvSpPr>
          <p:nvPr/>
        </p:nvSpPr>
        <p:spPr bwMode="auto">
          <a:xfrm>
            <a:off x="7315200" y="1600200"/>
            <a:ext cx="1447800" cy="685800"/>
          </a:xfrm>
          <a:prstGeom prst="wedgeRoundRectCallout">
            <a:avLst>
              <a:gd name="adj1" fmla="val -58222"/>
              <a:gd name="adj2" fmla="val 80324"/>
              <a:gd name="adj3" fmla="val 16667"/>
            </a:avLst>
          </a:prstGeom>
          <a:noFill/>
          <a:ln w="9525">
            <a:solidFill>
              <a:schemeClr val="bg1">
                <a:lumMod val="65000"/>
              </a:schemeClr>
            </a:solidFill>
            <a:miter lim="800000"/>
            <a:headEnd/>
            <a:tailEnd/>
          </a:ln>
        </p:spPr>
        <p:txBody>
          <a:bodyPr anchor="ctr" anchorCtr="1"/>
          <a:lstStyle/>
          <a:p>
            <a:r>
              <a:rPr lang="en-US" sz="2000">
                <a:solidFill>
                  <a:schemeClr val="bg1">
                    <a:lumMod val="65000"/>
                  </a:schemeClr>
                </a:solidFill>
              </a:rPr>
              <a:t>Bob’s</a:t>
            </a:r>
          </a:p>
          <a:p>
            <a:r>
              <a:rPr lang="en-US" sz="2000">
                <a:solidFill>
                  <a:schemeClr val="bg1">
                    <a:lumMod val="65000"/>
                  </a:schemeClr>
                </a:solidFill>
              </a:rPr>
              <a:t>public key</a:t>
            </a:r>
          </a:p>
        </p:txBody>
      </p:sp>
      <p:sp>
        <p:nvSpPr>
          <p:cNvPr id="1165353" name="AutoShape 41"/>
          <p:cNvSpPr>
            <a:spLocks noChangeArrowheads="1"/>
          </p:cNvSpPr>
          <p:nvPr/>
        </p:nvSpPr>
        <p:spPr bwMode="auto">
          <a:xfrm>
            <a:off x="4724400" y="5181600"/>
            <a:ext cx="1612900" cy="685800"/>
          </a:xfrm>
          <a:prstGeom prst="wedgeRoundRectCallout">
            <a:avLst>
              <a:gd name="adj1" fmla="val 67028"/>
              <a:gd name="adj2" fmla="val -30787"/>
              <a:gd name="adj3" fmla="val 16667"/>
            </a:avLst>
          </a:prstGeom>
          <a:noFill/>
          <a:ln w="19050">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private key</a:t>
            </a:r>
          </a:p>
        </p:txBody>
      </p:sp>
      <p:sp>
        <p:nvSpPr>
          <p:cNvPr id="1165337" name="Line 25"/>
          <p:cNvSpPr>
            <a:spLocks noChangeShapeType="1"/>
          </p:cNvSpPr>
          <p:nvPr/>
        </p:nvSpPr>
        <p:spPr bwMode="auto">
          <a:xfrm>
            <a:off x="4876800" y="1905000"/>
            <a:ext cx="0" cy="974725"/>
          </a:xfrm>
          <a:prstGeom prst="line">
            <a:avLst/>
          </a:prstGeom>
          <a:noFill/>
          <a:ln w="9525">
            <a:solidFill>
              <a:schemeClr val="bg1">
                <a:lumMod val="65000"/>
              </a:schemeClr>
            </a:solidFill>
            <a:round/>
            <a:headEnd/>
            <a:tailEnd type="stealth" w="med" len="lg"/>
          </a:ln>
        </p:spPr>
        <p:txBody>
          <a:bodyPr/>
          <a:lstStyle/>
          <a:p>
            <a:endParaRPr lang="en-US"/>
          </a:p>
        </p:txBody>
      </p:sp>
      <p:sp>
        <p:nvSpPr>
          <p:cNvPr id="1165354" name="Line 42"/>
          <p:cNvSpPr>
            <a:spLocks noChangeShapeType="1"/>
          </p:cNvSpPr>
          <p:nvPr/>
        </p:nvSpPr>
        <p:spPr bwMode="auto">
          <a:xfrm flipV="1">
            <a:off x="5257800" y="1905000"/>
            <a:ext cx="0" cy="914400"/>
          </a:xfrm>
          <a:prstGeom prst="line">
            <a:avLst/>
          </a:prstGeom>
          <a:noFill/>
          <a:ln w="9525">
            <a:solidFill>
              <a:schemeClr val="bg1">
                <a:lumMod val="65000"/>
              </a:schemeClr>
            </a:solidFill>
            <a:round/>
            <a:headEnd/>
            <a:tailEnd type="stealth" w="med" len="lg"/>
          </a:ln>
        </p:spPr>
        <p:txBody>
          <a:bodyPr/>
          <a:lstStyle/>
          <a:p>
            <a:endParaRPr lang="en-US"/>
          </a:p>
        </p:txBody>
      </p:sp>
      <p:sp>
        <p:nvSpPr>
          <p:cNvPr id="1165355" name="AutoShape 43"/>
          <p:cNvSpPr>
            <a:spLocks noChangeArrowheads="1"/>
          </p:cNvSpPr>
          <p:nvPr/>
        </p:nvSpPr>
        <p:spPr bwMode="auto">
          <a:xfrm>
            <a:off x="5067300" y="2286000"/>
            <a:ext cx="381000" cy="381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bg1">
              <a:lumMod val="65000"/>
            </a:schemeClr>
          </a:solidFill>
          <a:ln w="9525">
            <a:solidFill>
              <a:schemeClr val="bg1">
                <a:lumMod val="65000"/>
              </a:schemeClr>
            </a:solidFill>
            <a:miter lim="800000"/>
            <a:headEnd/>
            <a:tailEnd/>
          </a:ln>
        </p:spPr>
        <p:txBody>
          <a:bodyPr wrap="none" anchor="ctr"/>
          <a:lstStyle/>
          <a:p>
            <a:endParaRPr lang="en-US"/>
          </a:p>
        </p:txBody>
      </p:sp>
      <p:cxnSp>
        <p:nvCxnSpPr>
          <p:cNvPr id="51" name="Straight Arrow Connector 50"/>
          <p:cNvCxnSpPr>
            <a:cxnSpLocks noChangeShapeType="1"/>
          </p:cNvCxnSpPr>
          <p:nvPr/>
        </p:nvCxnSpPr>
        <p:spPr bwMode="auto">
          <a:xfrm rot="5400000" flipH="1" flipV="1">
            <a:off x="4801394" y="3504406"/>
            <a:ext cx="457200" cy="1588"/>
          </a:xfrm>
          <a:prstGeom prst="straightConnector1">
            <a:avLst/>
          </a:prstGeom>
          <a:noFill/>
          <a:ln w="9525" algn="ctr">
            <a:solidFill>
              <a:schemeClr val="tx1"/>
            </a:solidFill>
            <a:round/>
            <a:headEnd/>
            <a:tailEnd type="arrow" w="med" len="med"/>
          </a:ln>
        </p:spPr>
      </p:cxnSp>
      <p:graphicFrame>
        <p:nvGraphicFramePr>
          <p:cNvPr id="6" name="Object 5"/>
          <p:cNvGraphicFramePr>
            <a:graphicFrameLocks noChangeAspect="1"/>
          </p:cNvGraphicFramePr>
          <p:nvPr>
            <p:extLst>
              <p:ext uri="{D42A27DB-BD31-4B8C-83A1-F6EECF244321}">
                <p14:modId xmlns:p14="http://schemas.microsoft.com/office/powerpoint/2010/main" val="60902501"/>
              </p:ext>
            </p:extLst>
          </p:nvPr>
        </p:nvGraphicFramePr>
        <p:xfrm>
          <a:off x="5076721" y="2507008"/>
          <a:ext cx="992571" cy="1001201"/>
        </p:xfrm>
        <a:graphic>
          <a:graphicData uri="http://schemas.openxmlformats.org/presentationml/2006/ole">
            <mc:AlternateContent xmlns:mc="http://schemas.openxmlformats.org/markup-compatibility/2006">
              <mc:Choice xmlns:v="urn:schemas-microsoft-com:vml" Requires="v">
                <p:oleObj spid="_x0000_s37114" name="Image" r:id="rId10" imgW="1244006" imgH="1257143" progId="Photoshop.Image.7">
                  <p:embed/>
                </p:oleObj>
              </mc:Choice>
              <mc:Fallback>
                <p:oleObj name="Image" r:id="rId10" imgW="1244006" imgH="1257143"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6721" y="2507008"/>
                        <a:ext cx="992571" cy="1001201"/>
                      </a:xfrm>
                      <a:prstGeom prst="rect">
                        <a:avLst/>
                      </a:prstGeom>
                      <a:noFill/>
                      <a:ln>
                        <a:noFill/>
                      </a:ln>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61527725"/>
              </p:ext>
            </p:extLst>
          </p:nvPr>
        </p:nvGraphicFramePr>
        <p:xfrm>
          <a:off x="1698981" y="4660900"/>
          <a:ext cx="564905" cy="901700"/>
        </p:xfrm>
        <a:graphic>
          <a:graphicData uri="http://schemas.openxmlformats.org/presentationml/2006/ole">
            <mc:AlternateContent xmlns:mc="http://schemas.openxmlformats.org/markup-compatibility/2006">
              <mc:Choice xmlns:v="urn:schemas-microsoft-com:vml" Requires="v">
                <p:oleObj spid="_x0000_s37115" name="VISIO" r:id="rId12" imgW="549706" imgH="879377" progId="Visio.Drawing.11">
                  <p:embed/>
                </p:oleObj>
              </mc:Choice>
              <mc:Fallback>
                <p:oleObj name="VISIO" r:id="rId12" imgW="549706" imgH="879377"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8981" y="4660900"/>
                        <a:ext cx="564905" cy="901700"/>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10405990"/>
              </p:ext>
            </p:extLst>
          </p:nvPr>
        </p:nvGraphicFramePr>
        <p:xfrm>
          <a:off x="6858000" y="5898893"/>
          <a:ext cx="533400" cy="851413"/>
        </p:xfrm>
        <a:graphic>
          <a:graphicData uri="http://schemas.openxmlformats.org/presentationml/2006/ole">
            <mc:AlternateContent xmlns:mc="http://schemas.openxmlformats.org/markup-compatibility/2006">
              <mc:Choice xmlns:v="urn:schemas-microsoft-com:vml" Requires="v">
                <p:oleObj spid="_x0000_s37116" name="VISIO" r:id="rId14" imgW="549706" imgH="879377" progId="Visio.Drawing.11">
                  <p:embed/>
                </p:oleObj>
              </mc:Choice>
              <mc:Fallback>
                <p:oleObj name="VISIO" r:id="rId14" imgW="549706" imgH="879377"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0" y="5898893"/>
                        <a:ext cx="533400" cy="851413"/>
                      </a:xfrm>
                      <a:prstGeom prst="rect">
                        <a:avLst/>
                      </a:prstGeom>
                      <a:noFill/>
                      <a:ln>
                        <a:noFill/>
                      </a:ln>
                      <a:effec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636382166"/>
              </p:ext>
            </p:extLst>
          </p:nvPr>
        </p:nvGraphicFramePr>
        <p:xfrm>
          <a:off x="1732584" y="5768975"/>
          <a:ext cx="497699" cy="889000"/>
        </p:xfrm>
        <a:graphic>
          <a:graphicData uri="http://schemas.openxmlformats.org/presentationml/2006/ole">
            <mc:AlternateContent xmlns:mc="http://schemas.openxmlformats.org/markup-compatibility/2006">
              <mc:Choice xmlns:v="urn:schemas-microsoft-com:vml" Requires="v">
                <p:oleObj spid="_x0000_s37117" name="VISIO" r:id="rId16" imgW="1078094" imgH="1941482" progId="Visio.Drawing.11">
                  <p:embed/>
                </p:oleObj>
              </mc:Choice>
              <mc:Fallback>
                <p:oleObj name="VISIO" r:id="rId16" imgW="1078094" imgH="1941482"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2584" y="5768975"/>
                        <a:ext cx="497699" cy="889000"/>
                      </a:xfrm>
                      <a:prstGeom prst="rect">
                        <a:avLst/>
                      </a:prstGeom>
                      <a:noFill/>
                      <a:ln>
                        <a:noFill/>
                      </a:ln>
                      <a:effectLst/>
                    </p:spPr>
                  </p:pic>
                </p:oleObj>
              </mc:Fallback>
            </mc:AlternateContent>
          </a:graphicData>
        </a:graphic>
      </p:graphicFrame>
      <p:sp>
        <p:nvSpPr>
          <p:cNvPr id="10" name="Down Arrow 9"/>
          <p:cNvSpPr/>
          <p:nvPr/>
        </p:nvSpPr>
        <p:spPr>
          <a:xfrm>
            <a:off x="3548201" y="2103437"/>
            <a:ext cx="493712" cy="2803525"/>
          </a:xfrm>
          <a:prstGeom prst="downArrow">
            <a:avLst/>
          </a:prstGeom>
          <a:solidFill>
            <a:srgbClr val="00CC00"/>
          </a:solidFill>
          <a:ln w="9525">
            <a:solidFill>
              <a:srgbClr val="00CC00"/>
            </a:solidFill>
          </a:ln>
          <a:scene3d>
            <a:camera prst="orthographicFront">
              <a:rot lat="0" lon="0" rev="17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a:solidFill>
                <a:schemeClr val="tx1"/>
              </a:solidFill>
            </a:endParaRPr>
          </a:p>
        </p:txBody>
      </p:sp>
      <p:pic>
        <p:nvPicPr>
          <p:cNvPr id="3092" name="Picture 2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64029" y="3733800"/>
            <a:ext cx="1794856" cy="378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6290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lide Number Placeholder 7"/>
          <p:cNvSpPr>
            <a:spLocks noGrp="1"/>
          </p:cNvSpPr>
          <p:nvPr>
            <p:ph type="sldNum" sz="quarter" idx="11"/>
          </p:nvPr>
        </p:nvSpPr>
        <p:spPr/>
        <p:txBody>
          <a:bodyPr/>
          <a:lstStyle/>
          <a:p>
            <a:pPr>
              <a:defRPr/>
            </a:pPr>
            <a:fld id="{0216F44E-7AD0-4F98-9AF0-DAD80B48DB99}" type="slidenum">
              <a:rPr lang="en-US"/>
              <a:pPr>
                <a:defRPr/>
              </a:pPr>
              <a:t>41</a:t>
            </a:fld>
            <a:endParaRPr lang="en-US"/>
          </a:p>
        </p:txBody>
      </p:sp>
      <p:sp>
        <p:nvSpPr>
          <p:cNvPr id="16391" name="Rectangle 2"/>
          <p:cNvSpPr>
            <a:spLocks noGrp="1" noChangeArrowheads="1"/>
          </p:cNvSpPr>
          <p:nvPr>
            <p:ph type="title" sz="quarter"/>
          </p:nvPr>
        </p:nvSpPr>
        <p:spPr>
          <a:xfrm>
            <a:off x="685800" y="228600"/>
            <a:ext cx="7772400" cy="914400"/>
          </a:xfrm>
        </p:spPr>
        <p:txBody>
          <a:bodyPr/>
          <a:lstStyle/>
          <a:p>
            <a:r>
              <a:rPr lang="en-US" altLang="zh-CN" dirty="0" smtClean="0">
                <a:ea typeface="SimSun" pitchFamily="2" charset="-122"/>
              </a:rPr>
              <a:t>Public Key </a:t>
            </a:r>
            <a:r>
              <a:rPr lang="en-US" altLang="zh-CN" dirty="0" smtClean="0">
                <a:solidFill>
                  <a:srgbClr val="FF0000"/>
                </a:solidFill>
                <a:ea typeface="SimSun" pitchFamily="2" charset="-122"/>
              </a:rPr>
              <a:t>Encryption</a:t>
            </a:r>
          </a:p>
        </p:txBody>
      </p:sp>
      <p:sp>
        <p:nvSpPr>
          <p:cNvPr id="16394" name="Line 18"/>
          <p:cNvSpPr>
            <a:spLocks noChangeShapeType="1"/>
          </p:cNvSpPr>
          <p:nvPr/>
        </p:nvSpPr>
        <p:spPr bwMode="auto">
          <a:xfrm>
            <a:off x="6019800" y="4038600"/>
            <a:ext cx="304800" cy="0"/>
          </a:xfrm>
          <a:prstGeom prst="line">
            <a:avLst/>
          </a:prstGeom>
          <a:noFill/>
          <a:ln w="9525">
            <a:solidFill>
              <a:schemeClr val="tx1"/>
            </a:solidFill>
            <a:round/>
            <a:headEnd/>
            <a:tailEnd type="stealth" w="lg" len="lg"/>
          </a:ln>
        </p:spPr>
        <p:txBody>
          <a:bodyPr/>
          <a:lstStyle/>
          <a:p>
            <a:endParaRPr lang="en-US"/>
          </a:p>
        </p:txBody>
      </p:sp>
      <p:grpSp>
        <p:nvGrpSpPr>
          <p:cNvPr id="3" name="Group 51"/>
          <p:cNvGrpSpPr>
            <a:grpSpLocks/>
          </p:cNvGrpSpPr>
          <p:nvPr/>
        </p:nvGrpSpPr>
        <p:grpSpPr bwMode="auto">
          <a:xfrm>
            <a:off x="152400" y="3225800"/>
            <a:ext cx="5867400" cy="1422400"/>
            <a:chOff x="152400" y="3225800"/>
            <a:chExt cx="5866648" cy="1422400"/>
          </a:xfrm>
        </p:grpSpPr>
        <p:pic>
          <p:nvPicPr>
            <p:cNvPr id="16419" name="Picture 38" descr="Copy of gear00b"/>
            <p:cNvPicPr>
              <a:picLocks noChangeAspect="1" noChangeArrowheads="1" noCrop="1"/>
            </p:cNvPicPr>
            <p:nvPr/>
          </p:nvPicPr>
          <p:blipFill>
            <a:blip r:embed="rId4" cstate="print"/>
            <a:srcRect/>
            <a:stretch>
              <a:fillRect/>
            </a:stretch>
          </p:blipFill>
          <p:spPr bwMode="auto">
            <a:xfrm>
              <a:off x="990600" y="3225800"/>
              <a:ext cx="1828800" cy="1371600"/>
            </a:xfrm>
            <a:prstGeom prst="rect">
              <a:avLst/>
            </a:prstGeom>
            <a:noFill/>
            <a:ln w="9525">
              <a:noFill/>
              <a:miter lim="800000"/>
              <a:headEnd/>
              <a:tailEnd/>
            </a:ln>
          </p:spPr>
        </p:pic>
        <p:sp>
          <p:nvSpPr>
            <p:cNvPr id="16420" name="AutoShape 11"/>
            <p:cNvSpPr>
              <a:spLocks noChangeArrowheads="1"/>
            </p:cNvSpPr>
            <p:nvPr/>
          </p:nvSpPr>
          <p:spPr bwMode="auto">
            <a:xfrm>
              <a:off x="1371600" y="3733800"/>
              <a:ext cx="1219200" cy="609600"/>
            </a:xfrm>
            <a:prstGeom prst="flowChartAlternateProcess">
              <a:avLst/>
            </a:prstGeom>
            <a:solidFill>
              <a:schemeClr val="bg1">
                <a:lumMod val="85000"/>
              </a:schemeClr>
            </a:solidFill>
            <a:ln w="9525">
              <a:solidFill>
                <a:schemeClr val="tx1"/>
              </a:solidFill>
              <a:miter lim="800000"/>
              <a:headEnd/>
              <a:tailEnd/>
            </a:ln>
          </p:spPr>
          <p:txBody>
            <a:bodyPr wrap="none" anchor="ctr" anchorCtr="1"/>
            <a:lstStyle/>
            <a:p>
              <a:r>
                <a:rPr lang="en-US" sz="2400"/>
                <a:t>Encrypt</a:t>
              </a:r>
            </a:p>
          </p:txBody>
        </p:sp>
        <p:sp>
          <p:nvSpPr>
            <p:cNvPr id="16421" name="Line 14"/>
            <p:cNvSpPr>
              <a:spLocks noChangeShapeType="1"/>
            </p:cNvSpPr>
            <p:nvPr/>
          </p:nvSpPr>
          <p:spPr bwMode="auto">
            <a:xfrm>
              <a:off x="2590800" y="4038600"/>
              <a:ext cx="304800" cy="0"/>
            </a:xfrm>
            <a:prstGeom prst="line">
              <a:avLst/>
            </a:prstGeom>
            <a:noFill/>
            <a:ln w="9525">
              <a:solidFill>
                <a:schemeClr val="tx1"/>
              </a:solidFill>
              <a:round/>
              <a:headEnd/>
              <a:tailEnd type="stealth" w="lg" len="lg"/>
            </a:ln>
          </p:spPr>
          <p:txBody>
            <a:bodyPr/>
            <a:lstStyle/>
            <a:p>
              <a:endParaRPr lang="en-US"/>
            </a:p>
          </p:txBody>
        </p:sp>
        <p:sp>
          <p:nvSpPr>
            <p:cNvPr id="16422" name="AutoShape 19"/>
            <p:cNvSpPr>
              <a:spLocks noChangeArrowheads="1"/>
            </p:cNvSpPr>
            <p:nvPr/>
          </p:nvSpPr>
          <p:spPr bwMode="auto">
            <a:xfrm rot="5422656">
              <a:off x="4761878" y="3092241"/>
              <a:ext cx="609340" cy="1905000"/>
            </a:xfrm>
            <a:prstGeom prst="can">
              <a:avLst>
                <a:gd name="adj" fmla="val 44463"/>
              </a:avLst>
            </a:prstGeom>
            <a:noFill/>
            <a:ln w="38100">
              <a:solidFill>
                <a:srgbClr val="339933"/>
              </a:solidFill>
              <a:round/>
              <a:headEnd/>
              <a:tailEnd/>
            </a:ln>
          </p:spPr>
          <p:txBody>
            <a:bodyPr rot="10800000" vert="eaVert" wrap="none" anchor="ctr"/>
            <a:lstStyle/>
            <a:p>
              <a:pPr eaLnBrk="1" hangingPunct="1"/>
              <a:r>
                <a:rPr lang="en-GB" sz="2000"/>
                <a:t>public channel</a:t>
              </a:r>
              <a:endParaRPr lang="el-GR" sz="2000">
                <a:latin typeface="Times New Roman" pitchFamily="18" charset="0"/>
              </a:endParaRPr>
            </a:p>
          </p:txBody>
        </p:sp>
        <p:sp>
          <p:nvSpPr>
            <p:cNvPr id="1165332" name="AutoShape 20"/>
            <p:cNvSpPr>
              <a:spLocks noChangeArrowheads="1"/>
            </p:cNvSpPr>
            <p:nvPr/>
          </p:nvSpPr>
          <p:spPr bwMode="auto">
            <a:xfrm>
              <a:off x="152400" y="3581400"/>
              <a:ext cx="914283" cy="1066800"/>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lgn="l">
                <a:defRPr/>
              </a:pPr>
              <a:r>
                <a:rPr lang="en-US" sz="1400" dirty="0"/>
                <a:t>Dear Bob</a:t>
              </a:r>
            </a:p>
            <a:p>
              <a:pPr algn="l">
                <a:defRPr/>
              </a:pPr>
              <a:endParaRPr lang="en-US" sz="1200" dirty="0"/>
            </a:p>
            <a:p>
              <a:pPr algn="l">
                <a:defRPr/>
              </a:pPr>
              <a:r>
                <a:rPr lang="en-US" sz="1200" dirty="0"/>
                <a:t>Tell Albert</a:t>
              </a:r>
            </a:p>
            <a:p>
              <a:pPr algn="l">
                <a:defRPr/>
              </a:pPr>
              <a:r>
                <a:rPr lang="en-US" sz="1200" dirty="0"/>
                <a:t>to get out of</a:t>
              </a:r>
            </a:p>
            <a:p>
              <a:pPr algn="l">
                <a:defRPr/>
              </a:pPr>
              <a:r>
                <a:rPr lang="en-US" sz="1200" dirty="0"/>
                <a:t>there</a:t>
              </a:r>
            </a:p>
          </p:txBody>
        </p:sp>
        <p:sp>
          <p:nvSpPr>
            <p:cNvPr id="1165334" name="AutoShape 22"/>
            <p:cNvSpPr>
              <a:spLocks noChangeArrowheads="1"/>
            </p:cNvSpPr>
            <p:nvPr/>
          </p:nvSpPr>
          <p:spPr bwMode="auto">
            <a:xfrm>
              <a:off x="2895248" y="3581400"/>
              <a:ext cx="838093" cy="1066800"/>
            </a:xfrm>
            <a:prstGeom prst="foldedCorner">
              <a:avLst>
                <a:gd name="adj" fmla="val 12500"/>
              </a:avLst>
            </a:prstGeom>
            <a:solidFill>
              <a:srgbClr val="DDDDDD"/>
            </a:solidFill>
            <a:ln w="9525">
              <a:solidFill>
                <a:schemeClr val="tx1"/>
              </a:solidFill>
              <a:round/>
              <a:headEnd/>
              <a:tailEnd/>
            </a:ln>
            <a:effectLst>
              <a:prstShdw prst="shdw17" dist="17961" dir="2700000">
                <a:schemeClr val="tx1">
                  <a:gamma/>
                  <a:shade val="60000"/>
                  <a:invGamma/>
                </a:schemeClr>
              </a:prstShdw>
            </a:effectLst>
          </p:spPr>
          <p:txBody>
            <a:bodyPr wrap="none"/>
            <a:lstStyle/>
            <a:p>
              <a:pPr algn="l">
                <a:defRPr/>
              </a:pPr>
              <a:r>
                <a:rPr lang="en-US" sz="1600" dirty="0">
                  <a:latin typeface="Times New Roman" pitchFamily="18" charset="0"/>
                </a:rPr>
                <a:t>$</a:t>
              </a:r>
              <a:r>
                <a:rPr lang="en-US" sz="1600" dirty="0">
                  <a:latin typeface="Times New Roman" pitchFamily="18" charset="0"/>
                  <a:sym typeface="Symbol" pitchFamily="18" charset="2"/>
                </a:rPr>
                <a:t></a:t>
              </a:r>
            </a:p>
            <a:p>
              <a:pPr algn="l">
                <a:defRPr/>
              </a:pPr>
              <a:r>
                <a:rPr lang="en-US" sz="1600" dirty="0">
                  <a:latin typeface="Times New Roman" pitchFamily="18" charset="0"/>
                  <a:sym typeface="Symbol" pitchFamily="18" charset="2"/>
                </a:rPr>
                <a:t></a:t>
              </a:r>
            </a:p>
            <a:p>
              <a:pPr algn="l">
                <a:defRPr/>
              </a:pPr>
              <a:r>
                <a:rPr lang="en-US" sz="1600" dirty="0">
                  <a:latin typeface="Times New Roman" pitchFamily="18" charset="0"/>
                  <a:sym typeface="Symbol" pitchFamily="18" charset="2"/>
                </a:rPr>
                <a:t></a:t>
              </a:r>
            </a:p>
            <a:p>
              <a:pPr algn="l">
                <a:defRPr/>
              </a:pPr>
              <a:r>
                <a:rPr lang="en-US" sz="1600" dirty="0">
                  <a:latin typeface="Times New Roman" pitchFamily="18" charset="0"/>
                  <a:sym typeface="Symbol" pitchFamily="18" charset="2"/>
                </a:rPr>
                <a:t></a:t>
              </a:r>
              <a:r>
                <a:rPr lang="en-US" sz="1600" dirty="0" err="1">
                  <a:latin typeface="Times New Roman" pitchFamily="18" charset="0"/>
                  <a:sym typeface="Symbol" pitchFamily="18" charset="2"/>
                </a:rPr>
                <a:t>gt</a:t>
              </a:r>
              <a:r>
                <a:rPr lang="en-US" sz="1600" dirty="0">
                  <a:latin typeface="Times New Roman" pitchFamily="18" charset="0"/>
                  <a:sym typeface="Symbol" pitchFamily="18" charset="2"/>
                </a:rPr>
                <a:t>…</a:t>
              </a:r>
              <a:r>
                <a:rPr lang="en-US" sz="1600" i="1" dirty="0">
                  <a:latin typeface="Times New Roman" pitchFamily="18" charset="0"/>
                  <a:sym typeface="Symbol" pitchFamily="18" charset="2"/>
                </a:rPr>
                <a:t>x</a:t>
              </a:r>
              <a:endParaRPr lang="en-US" sz="1200" i="1" dirty="0">
                <a:latin typeface="Times New Roman" pitchFamily="18" charset="0"/>
              </a:endParaRPr>
            </a:p>
          </p:txBody>
        </p:sp>
        <p:sp>
          <p:nvSpPr>
            <p:cNvPr id="16425" name="Line 23"/>
            <p:cNvSpPr>
              <a:spLocks noChangeShapeType="1"/>
            </p:cNvSpPr>
            <p:nvPr/>
          </p:nvSpPr>
          <p:spPr bwMode="auto">
            <a:xfrm>
              <a:off x="3733800" y="4038600"/>
              <a:ext cx="381000" cy="0"/>
            </a:xfrm>
            <a:prstGeom prst="line">
              <a:avLst/>
            </a:prstGeom>
            <a:noFill/>
            <a:ln w="9525">
              <a:solidFill>
                <a:schemeClr val="tx1"/>
              </a:solidFill>
              <a:round/>
              <a:headEnd/>
              <a:tailEnd type="stealth" w="med" len="lg"/>
            </a:ln>
          </p:spPr>
          <p:txBody>
            <a:bodyPr wrap="none" anchor="ctr"/>
            <a:lstStyle/>
            <a:p>
              <a:endParaRPr lang="en-US"/>
            </a:p>
          </p:txBody>
        </p:sp>
        <p:sp>
          <p:nvSpPr>
            <p:cNvPr id="16426" name="Line 13"/>
            <p:cNvSpPr>
              <a:spLocks noChangeShapeType="1"/>
            </p:cNvSpPr>
            <p:nvPr/>
          </p:nvSpPr>
          <p:spPr bwMode="auto">
            <a:xfrm>
              <a:off x="1066800" y="4038600"/>
              <a:ext cx="304800" cy="0"/>
            </a:xfrm>
            <a:prstGeom prst="line">
              <a:avLst/>
            </a:prstGeom>
            <a:noFill/>
            <a:ln w="9525">
              <a:solidFill>
                <a:schemeClr val="tx1"/>
              </a:solidFill>
              <a:round/>
              <a:headEnd/>
              <a:tailEnd type="stealth" w="lg" len="lg"/>
            </a:ln>
          </p:spPr>
          <p:txBody>
            <a:bodyPr/>
            <a:lstStyle/>
            <a:p>
              <a:endParaRPr lang="en-US"/>
            </a:p>
          </p:txBody>
        </p:sp>
      </p:grpSp>
      <p:sp>
        <p:nvSpPr>
          <p:cNvPr id="16396" name="Text Box 24"/>
          <p:cNvSpPr txBox="1">
            <a:spLocks noChangeArrowheads="1"/>
          </p:cNvSpPr>
          <p:nvPr/>
        </p:nvSpPr>
        <p:spPr bwMode="auto">
          <a:xfrm>
            <a:off x="4724400" y="2803525"/>
            <a:ext cx="735013" cy="457200"/>
          </a:xfrm>
          <a:prstGeom prst="rect">
            <a:avLst/>
          </a:prstGeom>
          <a:noFill/>
          <a:ln w="9525">
            <a:noFill/>
            <a:miter lim="800000"/>
            <a:headEnd/>
            <a:tailEnd/>
          </a:ln>
        </p:spPr>
        <p:txBody>
          <a:bodyPr>
            <a:spAutoFit/>
          </a:bodyPr>
          <a:lstStyle/>
          <a:p>
            <a:pPr algn="l"/>
            <a:r>
              <a:rPr lang="en-US" altLang="zh-CN" b="1" i="1">
                <a:solidFill>
                  <a:srgbClr val="FF0000"/>
                </a:solidFill>
                <a:latin typeface="Times New Roman" pitchFamily="18" charset="0"/>
                <a:ea typeface="SimSun" pitchFamily="2" charset="-122"/>
              </a:rPr>
              <a:t>Eve</a:t>
            </a:r>
          </a:p>
        </p:txBody>
      </p:sp>
      <p:sp>
        <p:nvSpPr>
          <p:cNvPr id="16397" name="Line 27"/>
          <p:cNvSpPr>
            <a:spLocks noChangeShapeType="1"/>
          </p:cNvSpPr>
          <p:nvPr/>
        </p:nvSpPr>
        <p:spPr bwMode="auto">
          <a:xfrm>
            <a:off x="38862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8" name="Line 28"/>
          <p:cNvSpPr>
            <a:spLocks noChangeShapeType="1"/>
          </p:cNvSpPr>
          <p:nvPr/>
        </p:nvSpPr>
        <p:spPr bwMode="auto">
          <a:xfrm>
            <a:off x="60960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9" name="Line 29"/>
          <p:cNvSpPr>
            <a:spLocks noChangeShapeType="1"/>
          </p:cNvSpPr>
          <p:nvPr/>
        </p:nvSpPr>
        <p:spPr bwMode="auto">
          <a:xfrm>
            <a:off x="3886200" y="1143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400" name="Line 30"/>
          <p:cNvSpPr>
            <a:spLocks noChangeShapeType="1"/>
          </p:cNvSpPr>
          <p:nvPr/>
        </p:nvSpPr>
        <p:spPr bwMode="auto">
          <a:xfrm>
            <a:off x="6096000" y="1143000"/>
            <a:ext cx="0" cy="1905000"/>
          </a:xfrm>
          <a:prstGeom prst="line">
            <a:avLst/>
          </a:prstGeom>
          <a:noFill/>
          <a:ln w="38100">
            <a:solidFill>
              <a:srgbClr val="FF0000"/>
            </a:solidFill>
            <a:prstDash val="sysDot"/>
            <a:round/>
            <a:headEnd/>
            <a:tailEnd/>
          </a:ln>
        </p:spPr>
        <p:txBody>
          <a:bodyPr wrap="none" anchor="ctr"/>
          <a:lstStyle/>
          <a:p>
            <a:endParaRPr lang="en-US"/>
          </a:p>
        </p:txBody>
      </p:sp>
      <p:pic>
        <p:nvPicPr>
          <p:cNvPr id="1165344" name="Picture 32"/>
          <p:cNvPicPr>
            <a:picLocks noGrp="1" noChangeAspect="1" noChangeArrowheads="1"/>
          </p:cNvPicPr>
          <p:nvPr>
            <p:ph sz="quarter" idx="4"/>
          </p:nvPr>
        </p:nvPicPr>
        <p:blipFill>
          <a:blip r:embed="rId5" cstate="print"/>
          <a:srcRect/>
          <a:stretch>
            <a:fillRect/>
          </a:stretch>
        </p:blipFill>
        <p:spPr>
          <a:xfrm>
            <a:off x="6629400" y="2362200"/>
            <a:ext cx="762000" cy="568325"/>
          </a:xfrm>
          <a:noFill/>
        </p:spPr>
      </p:pic>
      <p:grpSp>
        <p:nvGrpSpPr>
          <p:cNvPr id="4" name="Group 44"/>
          <p:cNvGrpSpPr>
            <a:grpSpLocks/>
          </p:cNvGrpSpPr>
          <p:nvPr/>
        </p:nvGrpSpPr>
        <p:grpSpPr bwMode="auto">
          <a:xfrm>
            <a:off x="6629400" y="4953000"/>
            <a:ext cx="838200" cy="609600"/>
            <a:chOff x="4176" y="3120"/>
            <a:chExt cx="528" cy="384"/>
          </a:xfrm>
        </p:grpSpPr>
        <p:graphicFrame>
          <p:nvGraphicFramePr>
            <p:cNvPr id="16387" name="Object 33"/>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38136" name="Bitmap Image" r:id="rId6" imgW="781159" imgH="581106" progId="PBrush">
                    <p:embed/>
                  </p:oleObj>
                </mc:Choice>
                <mc:Fallback>
                  <p:oleObj name="Bitmap Image" r:id="rId6" imgW="781159" imgH="58110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18" name="Rectangle 34"/>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pPr algn="l"/>
              <a:endParaRPr lang="en-US">
                <a:latin typeface="Times New Roman" pitchFamily="18" charset="0"/>
              </a:endParaRPr>
            </a:p>
          </p:txBody>
        </p:sp>
      </p:grpSp>
      <p:grpSp>
        <p:nvGrpSpPr>
          <p:cNvPr id="5" name="Group 48"/>
          <p:cNvGrpSpPr>
            <a:grpSpLocks/>
          </p:cNvGrpSpPr>
          <p:nvPr/>
        </p:nvGrpSpPr>
        <p:grpSpPr bwMode="auto">
          <a:xfrm>
            <a:off x="177800" y="1295400"/>
            <a:ext cx="6832600" cy="2438400"/>
            <a:chOff x="112" y="816"/>
            <a:chExt cx="4304" cy="1536"/>
          </a:xfrm>
        </p:grpSpPr>
        <p:sp>
          <p:nvSpPr>
            <p:cNvPr id="16412" name="Line 7"/>
            <p:cNvSpPr>
              <a:spLocks noChangeShapeType="1"/>
            </p:cNvSpPr>
            <p:nvPr/>
          </p:nvSpPr>
          <p:spPr bwMode="auto">
            <a:xfrm flipH="1">
              <a:off x="1248" y="1104"/>
              <a:ext cx="1296" cy="0"/>
            </a:xfrm>
            <a:prstGeom prst="line">
              <a:avLst/>
            </a:prstGeom>
            <a:noFill/>
            <a:ln w="9525">
              <a:solidFill>
                <a:schemeClr val="bg1">
                  <a:lumMod val="65000"/>
                </a:schemeClr>
              </a:solidFill>
              <a:round/>
              <a:headEnd/>
              <a:tailEnd type="stealth" w="lg" len="lg"/>
            </a:ln>
          </p:spPr>
          <p:txBody>
            <a:bodyPr/>
            <a:lstStyle/>
            <a:p>
              <a:endParaRPr lang="en-US"/>
            </a:p>
          </p:txBody>
        </p:sp>
        <p:sp>
          <p:nvSpPr>
            <p:cNvPr id="16413" name="AutoShape 8"/>
            <p:cNvSpPr>
              <a:spLocks noChangeArrowheads="1"/>
            </p:cNvSpPr>
            <p:nvPr/>
          </p:nvSpPr>
          <p:spPr bwMode="auto">
            <a:xfrm rot="5422656">
              <a:off x="3050" y="501"/>
              <a:ext cx="186" cy="1199"/>
            </a:xfrm>
            <a:prstGeom prst="can">
              <a:avLst>
                <a:gd name="adj" fmla="val 57330"/>
              </a:avLst>
            </a:prstGeom>
            <a:solidFill>
              <a:srgbClr val="FFFF00">
                <a:alpha val="56862"/>
              </a:srgbClr>
            </a:solidFill>
            <a:ln w="9525">
              <a:solidFill>
                <a:schemeClr val="bg1">
                  <a:lumMod val="65000"/>
                </a:schemeClr>
              </a:solidFill>
              <a:round/>
              <a:headEnd/>
              <a:tailEnd/>
            </a:ln>
          </p:spPr>
          <p:txBody>
            <a:bodyPr rot="10800000" vert="eaVert" wrap="none" anchor="ctr"/>
            <a:lstStyle/>
            <a:p>
              <a:pPr eaLnBrk="1" hangingPunct="1"/>
              <a:r>
                <a:rPr lang="en-GB" sz="1400" dirty="0" smtClean="0">
                  <a:solidFill>
                    <a:schemeClr val="bg1">
                      <a:lumMod val="65000"/>
                    </a:schemeClr>
                  </a:solidFill>
                  <a:latin typeface="Arial" pitchFamily="34" charset="0"/>
                  <a:cs typeface="Arial" pitchFamily="34" charset="0"/>
                </a:rPr>
                <a:t>Do-not-modify </a:t>
              </a:r>
              <a:r>
                <a:rPr lang="en-GB" sz="1400" dirty="0">
                  <a:solidFill>
                    <a:schemeClr val="bg1">
                      <a:lumMod val="65000"/>
                    </a:schemeClr>
                  </a:solidFill>
                  <a:latin typeface="Arial" pitchFamily="34" charset="0"/>
                  <a:cs typeface="Arial" pitchFamily="34" charset="0"/>
                </a:rPr>
                <a:t>channel</a:t>
              </a:r>
              <a:endParaRPr lang="el-GR" sz="1400" dirty="0">
                <a:solidFill>
                  <a:schemeClr val="bg1">
                    <a:lumMod val="65000"/>
                  </a:schemeClr>
                </a:solidFill>
                <a:latin typeface="Arial" pitchFamily="34" charset="0"/>
                <a:cs typeface="Arial" pitchFamily="34" charset="0"/>
              </a:endParaRPr>
            </a:p>
          </p:txBody>
        </p:sp>
        <p:sp>
          <p:nvSpPr>
            <p:cNvPr id="16414" name="Line 9"/>
            <p:cNvSpPr>
              <a:spLocks noChangeShapeType="1"/>
            </p:cNvSpPr>
            <p:nvPr/>
          </p:nvSpPr>
          <p:spPr bwMode="auto">
            <a:xfrm flipV="1">
              <a:off x="4416" y="1104"/>
              <a:ext cx="0" cy="384"/>
            </a:xfrm>
            <a:prstGeom prst="line">
              <a:avLst/>
            </a:prstGeom>
            <a:noFill/>
            <a:ln w="9525">
              <a:solidFill>
                <a:schemeClr val="bg1">
                  <a:lumMod val="65000"/>
                </a:schemeClr>
              </a:solidFill>
              <a:round/>
              <a:headEnd/>
              <a:tailEnd type="stealth" w="lg" len="lg"/>
            </a:ln>
          </p:spPr>
          <p:txBody>
            <a:bodyPr/>
            <a:lstStyle/>
            <a:p>
              <a:endParaRPr lang="en-US"/>
            </a:p>
          </p:txBody>
        </p:sp>
        <p:sp>
          <p:nvSpPr>
            <p:cNvPr id="16415" name="Line 10"/>
            <p:cNvSpPr>
              <a:spLocks noChangeShapeType="1"/>
            </p:cNvSpPr>
            <p:nvPr/>
          </p:nvSpPr>
          <p:spPr bwMode="auto">
            <a:xfrm flipH="1" flipV="1">
              <a:off x="3744" y="1104"/>
              <a:ext cx="672" cy="0"/>
            </a:xfrm>
            <a:prstGeom prst="line">
              <a:avLst/>
            </a:prstGeom>
            <a:noFill/>
            <a:ln w="9525">
              <a:solidFill>
                <a:schemeClr val="bg1">
                  <a:lumMod val="65000"/>
                </a:schemeClr>
              </a:solidFill>
              <a:round/>
              <a:headEnd/>
              <a:tailEnd type="stealth" w="lg" len="lg"/>
            </a:ln>
          </p:spPr>
          <p:txBody>
            <a:bodyPr/>
            <a:lstStyle/>
            <a:p>
              <a:endParaRPr lang="en-US"/>
            </a:p>
          </p:txBody>
        </p:sp>
        <p:sp>
          <p:nvSpPr>
            <p:cNvPr id="16416" name="Line 12"/>
            <p:cNvSpPr>
              <a:spLocks noChangeShapeType="1"/>
            </p:cNvSpPr>
            <p:nvPr/>
          </p:nvSpPr>
          <p:spPr bwMode="auto">
            <a:xfrm>
              <a:off x="1248" y="1104"/>
              <a:ext cx="0" cy="1248"/>
            </a:xfrm>
            <a:prstGeom prst="line">
              <a:avLst/>
            </a:prstGeom>
            <a:noFill/>
            <a:ln w="28575">
              <a:solidFill>
                <a:schemeClr val="tx1"/>
              </a:solidFill>
              <a:round/>
              <a:headEnd/>
              <a:tailEnd type="stealth" w="lg" len="lg"/>
            </a:ln>
          </p:spPr>
          <p:txBody>
            <a:bodyPr/>
            <a:lstStyle/>
            <a:p>
              <a:endParaRPr lang="en-US"/>
            </a:p>
          </p:txBody>
        </p:sp>
        <p:graphicFrame>
          <p:nvGraphicFramePr>
            <p:cNvPr id="16386" name="Object 35"/>
            <p:cNvGraphicFramePr>
              <a:graphicFrameLocks noChangeAspect="1"/>
            </p:cNvGraphicFramePr>
            <p:nvPr/>
          </p:nvGraphicFramePr>
          <p:xfrm>
            <a:off x="1008" y="1488"/>
            <a:ext cx="480" cy="358"/>
          </p:xfrm>
          <a:graphic>
            <a:graphicData uri="http://schemas.openxmlformats.org/presentationml/2006/ole">
              <mc:AlternateContent xmlns:mc="http://schemas.openxmlformats.org/markup-compatibility/2006">
                <mc:Choice xmlns:v="urn:schemas-microsoft-com:vml" Requires="v">
                  <p:oleObj spid="_x0000_s38137" name="Bitmap Image" r:id="rId8" imgW="561905" imgH="419048" progId="PBrush">
                    <p:embed/>
                  </p:oleObj>
                </mc:Choice>
                <mc:Fallback>
                  <p:oleObj name="Bitmap Image" r:id="rId8" imgW="561905" imgH="419048"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 y="1488"/>
                          <a:ext cx="480" cy="3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17" name="AutoShape 39"/>
            <p:cNvSpPr>
              <a:spLocks noChangeArrowheads="1"/>
            </p:cNvSpPr>
            <p:nvPr/>
          </p:nvSpPr>
          <p:spPr bwMode="auto">
            <a:xfrm>
              <a:off x="112" y="816"/>
              <a:ext cx="944" cy="432"/>
            </a:xfrm>
            <a:prstGeom prst="wedgeRoundRectCallout">
              <a:avLst>
                <a:gd name="adj1" fmla="val 49681"/>
                <a:gd name="adj2" fmla="val 104398"/>
                <a:gd name="adj3" fmla="val 16667"/>
              </a:avLst>
            </a:prstGeom>
            <a:noFill/>
            <a:ln w="9525">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public key</a:t>
              </a:r>
            </a:p>
          </p:txBody>
        </p:sp>
      </p:grpSp>
      <p:sp>
        <p:nvSpPr>
          <p:cNvPr id="1165352" name="AutoShape 40"/>
          <p:cNvSpPr>
            <a:spLocks noChangeArrowheads="1"/>
          </p:cNvSpPr>
          <p:nvPr/>
        </p:nvSpPr>
        <p:spPr bwMode="auto">
          <a:xfrm>
            <a:off x="7315200" y="1600200"/>
            <a:ext cx="1447800" cy="685800"/>
          </a:xfrm>
          <a:prstGeom prst="wedgeRoundRectCallout">
            <a:avLst>
              <a:gd name="adj1" fmla="val -58222"/>
              <a:gd name="adj2" fmla="val 80324"/>
              <a:gd name="adj3" fmla="val 16667"/>
            </a:avLst>
          </a:prstGeom>
          <a:noFill/>
          <a:ln w="9525">
            <a:solidFill>
              <a:schemeClr val="bg1">
                <a:lumMod val="65000"/>
              </a:schemeClr>
            </a:solidFill>
            <a:miter lim="800000"/>
            <a:headEnd/>
            <a:tailEnd/>
          </a:ln>
        </p:spPr>
        <p:txBody>
          <a:bodyPr anchor="ctr" anchorCtr="1"/>
          <a:lstStyle/>
          <a:p>
            <a:r>
              <a:rPr lang="en-US" sz="2000">
                <a:solidFill>
                  <a:schemeClr val="bg1">
                    <a:lumMod val="65000"/>
                  </a:schemeClr>
                </a:solidFill>
              </a:rPr>
              <a:t>Bob’s</a:t>
            </a:r>
          </a:p>
          <a:p>
            <a:r>
              <a:rPr lang="en-US" sz="2000">
                <a:solidFill>
                  <a:schemeClr val="bg1">
                    <a:lumMod val="65000"/>
                  </a:schemeClr>
                </a:solidFill>
              </a:rPr>
              <a:t>public key</a:t>
            </a:r>
          </a:p>
        </p:txBody>
      </p:sp>
      <p:sp>
        <p:nvSpPr>
          <p:cNvPr id="1165353" name="AutoShape 41"/>
          <p:cNvSpPr>
            <a:spLocks noChangeArrowheads="1"/>
          </p:cNvSpPr>
          <p:nvPr/>
        </p:nvSpPr>
        <p:spPr bwMode="auto">
          <a:xfrm>
            <a:off x="4724400" y="5181600"/>
            <a:ext cx="1612900" cy="685800"/>
          </a:xfrm>
          <a:prstGeom prst="wedgeRoundRectCallout">
            <a:avLst>
              <a:gd name="adj1" fmla="val 67028"/>
              <a:gd name="adj2" fmla="val -30787"/>
              <a:gd name="adj3" fmla="val 16667"/>
            </a:avLst>
          </a:prstGeom>
          <a:noFill/>
          <a:ln w="19050">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private key</a:t>
            </a:r>
          </a:p>
        </p:txBody>
      </p:sp>
      <p:sp>
        <p:nvSpPr>
          <p:cNvPr id="1165337" name="Line 25"/>
          <p:cNvSpPr>
            <a:spLocks noChangeShapeType="1"/>
          </p:cNvSpPr>
          <p:nvPr/>
        </p:nvSpPr>
        <p:spPr bwMode="auto">
          <a:xfrm>
            <a:off x="4876800" y="1905000"/>
            <a:ext cx="0" cy="974725"/>
          </a:xfrm>
          <a:prstGeom prst="line">
            <a:avLst/>
          </a:prstGeom>
          <a:noFill/>
          <a:ln w="9525">
            <a:solidFill>
              <a:schemeClr val="bg1">
                <a:lumMod val="65000"/>
              </a:schemeClr>
            </a:solidFill>
            <a:round/>
            <a:headEnd/>
            <a:tailEnd type="stealth" w="med" len="lg"/>
          </a:ln>
        </p:spPr>
        <p:txBody>
          <a:bodyPr/>
          <a:lstStyle/>
          <a:p>
            <a:endParaRPr lang="en-US"/>
          </a:p>
        </p:txBody>
      </p:sp>
      <p:sp>
        <p:nvSpPr>
          <p:cNvPr id="1165354" name="Line 42"/>
          <p:cNvSpPr>
            <a:spLocks noChangeShapeType="1"/>
          </p:cNvSpPr>
          <p:nvPr/>
        </p:nvSpPr>
        <p:spPr bwMode="auto">
          <a:xfrm flipV="1">
            <a:off x="5257800" y="1905000"/>
            <a:ext cx="0" cy="914400"/>
          </a:xfrm>
          <a:prstGeom prst="line">
            <a:avLst/>
          </a:prstGeom>
          <a:noFill/>
          <a:ln w="9525">
            <a:solidFill>
              <a:schemeClr val="bg1">
                <a:lumMod val="65000"/>
              </a:schemeClr>
            </a:solidFill>
            <a:round/>
            <a:headEnd/>
            <a:tailEnd type="stealth" w="med" len="lg"/>
          </a:ln>
        </p:spPr>
        <p:txBody>
          <a:bodyPr/>
          <a:lstStyle/>
          <a:p>
            <a:endParaRPr lang="en-US"/>
          </a:p>
        </p:txBody>
      </p:sp>
      <p:sp>
        <p:nvSpPr>
          <p:cNvPr id="1165355" name="AutoShape 43"/>
          <p:cNvSpPr>
            <a:spLocks noChangeArrowheads="1"/>
          </p:cNvSpPr>
          <p:nvPr/>
        </p:nvSpPr>
        <p:spPr bwMode="auto">
          <a:xfrm>
            <a:off x="5067300" y="2286000"/>
            <a:ext cx="381000" cy="381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bg1">
              <a:lumMod val="65000"/>
            </a:schemeClr>
          </a:solidFill>
          <a:ln w="9525">
            <a:solidFill>
              <a:schemeClr val="bg1">
                <a:lumMod val="65000"/>
              </a:schemeClr>
            </a:solidFill>
            <a:miter lim="800000"/>
            <a:headEnd/>
            <a:tailEnd/>
          </a:ln>
        </p:spPr>
        <p:txBody>
          <a:bodyPr wrap="none" anchor="ctr"/>
          <a:lstStyle/>
          <a:p>
            <a:endParaRPr lang="en-US"/>
          </a:p>
        </p:txBody>
      </p:sp>
      <p:cxnSp>
        <p:nvCxnSpPr>
          <p:cNvPr id="51" name="Straight Arrow Connector 50"/>
          <p:cNvCxnSpPr>
            <a:cxnSpLocks noChangeShapeType="1"/>
          </p:cNvCxnSpPr>
          <p:nvPr/>
        </p:nvCxnSpPr>
        <p:spPr bwMode="auto">
          <a:xfrm rot="5400000" flipH="1" flipV="1">
            <a:off x="4801394" y="3504406"/>
            <a:ext cx="457200" cy="1588"/>
          </a:xfrm>
          <a:prstGeom prst="straightConnector1">
            <a:avLst/>
          </a:prstGeom>
          <a:noFill/>
          <a:ln w="9525" algn="ctr">
            <a:solidFill>
              <a:schemeClr val="tx1"/>
            </a:solidFill>
            <a:round/>
            <a:headEnd/>
            <a:tailEnd type="arrow" w="med" len="med"/>
          </a:ln>
        </p:spPr>
      </p:cxnSp>
      <p:graphicFrame>
        <p:nvGraphicFramePr>
          <p:cNvPr id="6" name="Object 5"/>
          <p:cNvGraphicFramePr>
            <a:graphicFrameLocks noChangeAspect="1"/>
          </p:cNvGraphicFramePr>
          <p:nvPr>
            <p:extLst>
              <p:ext uri="{D42A27DB-BD31-4B8C-83A1-F6EECF244321}">
                <p14:modId xmlns:p14="http://schemas.microsoft.com/office/powerpoint/2010/main" val="3205969532"/>
              </p:ext>
            </p:extLst>
          </p:nvPr>
        </p:nvGraphicFramePr>
        <p:xfrm>
          <a:off x="5076721" y="2507008"/>
          <a:ext cx="992571" cy="1001201"/>
        </p:xfrm>
        <a:graphic>
          <a:graphicData uri="http://schemas.openxmlformats.org/presentationml/2006/ole">
            <mc:AlternateContent xmlns:mc="http://schemas.openxmlformats.org/markup-compatibility/2006">
              <mc:Choice xmlns:v="urn:schemas-microsoft-com:vml" Requires="v">
                <p:oleObj spid="_x0000_s38138" name="Image" r:id="rId10" imgW="1244006" imgH="1257143" progId="Photoshop.Image.7">
                  <p:embed/>
                </p:oleObj>
              </mc:Choice>
              <mc:Fallback>
                <p:oleObj name="Image" r:id="rId10" imgW="1244006" imgH="1257143"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6721" y="2507008"/>
                        <a:ext cx="992571" cy="1001201"/>
                      </a:xfrm>
                      <a:prstGeom prst="rect">
                        <a:avLst/>
                      </a:prstGeom>
                      <a:noFill/>
                      <a:ln>
                        <a:noFill/>
                      </a:ln>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58538737"/>
              </p:ext>
            </p:extLst>
          </p:nvPr>
        </p:nvGraphicFramePr>
        <p:xfrm>
          <a:off x="1698981" y="4660900"/>
          <a:ext cx="564905" cy="901700"/>
        </p:xfrm>
        <a:graphic>
          <a:graphicData uri="http://schemas.openxmlformats.org/presentationml/2006/ole">
            <mc:AlternateContent xmlns:mc="http://schemas.openxmlformats.org/markup-compatibility/2006">
              <mc:Choice xmlns:v="urn:schemas-microsoft-com:vml" Requires="v">
                <p:oleObj spid="_x0000_s38139" name="VISIO" r:id="rId12" imgW="549706" imgH="879377" progId="Visio.Drawing.11">
                  <p:embed/>
                </p:oleObj>
              </mc:Choice>
              <mc:Fallback>
                <p:oleObj name="VISIO" r:id="rId12" imgW="549706" imgH="879377"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8981" y="4660900"/>
                        <a:ext cx="564905" cy="901700"/>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52649179"/>
              </p:ext>
            </p:extLst>
          </p:nvPr>
        </p:nvGraphicFramePr>
        <p:xfrm>
          <a:off x="6858000" y="5898893"/>
          <a:ext cx="533400" cy="851413"/>
        </p:xfrm>
        <a:graphic>
          <a:graphicData uri="http://schemas.openxmlformats.org/presentationml/2006/ole">
            <mc:AlternateContent xmlns:mc="http://schemas.openxmlformats.org/markup-compatibility/2006">
              <mc:Choice xmlns:v="urn:schemas-microsoft-com:vml" Requires="v">
                <p:oleObj spid="_x0000_s38140" name="VISIO" r:id="rId14" imgW="549706" imgH="879377" progId="Visio.Drawing.11">
                  <p:embed/>
                </p:oleObj>
              </mc:Choice>
              <mc:Fallback>
                <p:oleObj name="VISIO" r:id="rId14" imgW="549706" imgH="879377"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0" y="5898893"/>
                        <a:ext cx="533400" cy="851413"/>
                      </a:xfrm>
                      <a:prstGeom prst="rect">
                        <a:avLst/>
                      </a:prstGeom>
                      <a:noFill/>
                      <a:ln>
                        <a:noFill/>
                      </a:ln>
                      <a:effec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654356583"/>
              </p:ext>
            </p:extLst>
          </p:nvPr>
        </p:nvGraphicFramePr>
        <p:xfrm>
          <a:off x="1732584" y="5768975"/>
          <a:ext cx="497699" cy="889000"/>
        </p:xfrm>
        <a:graphic>
          <a:graphicData uri="http://schemas.openxmlformats.org/presentationml/2006/ole">
            <mc:AlternateContent xmlns:mc="http://schemas.openxmlformats.org/markup-compatibility/2006">
              <mc:Choice xmlns:v="urn:schemas-microsoft-com:vml" Requires="v">
                <p:oleObj spid="_x0000_s38141" name="VISIO" r:id="rId16" imgW="1078094" imgH="1941482" progId="Visio.Drawing.11">
                  <p:embed/>
                </p:oleObj>
              </mc:Choice>
              <mc:Fallback>
                <p:oleObj name="VISIO" r:id="rId16" imgW="1078094" imgH="1941482"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2584" y="5768975"/>
                        <a:ext cx="497699" cy="889000"/>
                      </a:xfrm>
                      <a:prstGeom prst="rect">
                        <a:avLst/>
                      </a:prstGeom>
                      <a:noFill/>
                      <a:ln>
                        <a:noFill/>
                      </a:ln>
                      <a:effectLst/>
                    </p:spPr>
                  </p:pic>
                </p:oleObj>
              </mc:Fallback>
            </mc:AlternateContent>
          </a:graphicData>
        </a:graphic>
      </p:graphicFrame>
      <p:sp>
        <p:nvSpPr>
          <p:cNvPr id="2" name="Left Arrow 1"/>
          <p:cNvSpPr/>
          <p:nvPr/>
        </p:nvSpPr>
        <p:spPr>
          <a:xfrm>
            <a:off x="2362268" y="2324100"/>
            <a:ext cx="2729637" cy="685800"/>
          </a:xfrm>
          <a:prstGeom prst="leftArrow">
            <a:avLst/>
          </a:prstGeom>
          <a:solidFill>
            <a:srgbClr val="00CC00"/>
          </a:solidFill>
          <a:ln w="952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a:solidFill>
                <a:schemeClr val="tx1"/>
              </a:solidFill>
            </a:endParaRPr>
          </a:p>
        </p:txBody>
      </p:sp>
      <p:sp>
        <p:nvSpPr>
          <p:cNvPr id="11" name="Down Arrow 10"/>
          <p:cNvSpPr/>
          <p:nvPr/>
        </p:nvSpPr>
        <p:spPr>
          <a:xfrm>
            <a:off x="5634659" y="3252304"/>
            <a:ext cx="647700" cy="1828800"/>
          </a:xfrm>
          <a:prstGeom prst="downArrow">
            <a:avLst/>
          </a:prstGeom>
          <a:solidFill>
            <a:srgbClr val="FF0000"/>
          </a:solidFill>
          <a:ln w="9525">
            <a:solidFill>
              <a:srgbClr val="FF0000"/>
            </a:solidFill>
          </a:ln>
          <a:scene3d>
            <a:camera prst="orthographicFront">
              <a:rot lat="0" lon="0" rev="2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a:solidFill>
                <a:schemeClr val="tx1"/>
              </a:solidFill>
            </a:endParaRPr>
          </a:p>
        </p:txBody>
      </p:sp>
      <p:sp>
        <p:nvSpPr>
          <p:cNvPr id="10" name="Left Arrow 9"/>
          <p:cNvSpPr/>
          <p:nvPr/>
        </p:nvSpPr>
        <p:spPr>
          <a:xfrm>
            <a:off x="1066800" y="4114800"/>
            <a:ext cx="1828683" cy="255104"/>
          </a:xfrm>
          <a:prstGeom prst="leftArrow">
            <a:avLst/>
          </a:prstGeom>
          <a:solidFill>
            <a:srgbClr val="FF00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a:solidFill>
                <a:schemeClr val="tx1"/>
              </a:solidFill>
            </a:endParaRPr>
          </a:p>
        </p:txBody>
      </p:sp>
      <p:pic>
        <p:nvPicPr>
          <p:cNvPr id="44" name="Picture 2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64029" y="3733800"/>
            <a:ext cx="1794856" cy="378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Left Arrow 44"/>
          <p:cNvSpPr/>
          <p:nvPr/>
        </p:nvSpPr>
        <p:spPr>
          <a:xfrm>
            <a:off x="2043070" y="3657600"/>
            <a:ext cx="4129130" cy="381000"/>
          </a:xfrm>
          <a:prstGeom prst="leftArrow">
            <a:avLst/>
          </a:prstGeom>
          <a:solidFill>
            <a:srgbClr val="FF0000"/>
          </a:solidFill>
          <a:ln w="34925">
            <a:solidFill>
              <a:srgbClr val="FF0000"/>
            </a:solidFill>
          </a:ln>
          <a:scene3d>
            <a:camera prst="orthographicFront">
              <a:rot lat="0" lon="0" rev="93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a:solidFill>
                <a:schemeClr val="tx1"/>
              </a:solidFill>
            </a:endParaRPr>
          </a:p>
        </p:txBody>
      </p:sp>
      <p:sp>
        <p:nvSpPr>
          <p:cNvPr id="46" name="Left Arrow 45"/>
          <p:cNvSpPr/>
          <p:nvPr/>
        </p:nvSpPr>
        <p:spPr>
          <a:xfrm>
            <a:off x="1066800" y="4343400"/>
            <a:ext cx="1828683" cy="255104"/>
          </a:xfrm>
          <a:prstGeom prst="leftArrow">
            <a:avLst/>
          </a:prstGeom>
          <a:solidFill>
            <a:schemeClr val="bg1">
              <a:lumMod val="95000"/>
            </a:schemeClr>
          </a:solidFill>
          <a:ln w="34925">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a:solidFill>
                <a:schemeClr val="tx1"/>
              </a:solidFill>
            </a:endParaRPr>
          </a:p>
        </p:txBody>
      </p:sp>
    </p:spTree>
    <p:extLst>
      <p:ext uri="{BB962C8B-B14F-4D97-AF65-F5344CB8AC3E}">
        <p14:creationId xmlns:p14="http://schemas.microsoft.com/office/powerpoint/2010/main" val="2511824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0" grpId="0" animBg="1"/>
      <p:bldP spid="45" grpId="0" animBg="1"/>
      <p:bldP spid="4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Public-key Encryption with </a:t>
            </a:r>
            <a:r>
              <a:rPr lang="en-US" dirty="0" smtClean="0">
                <a:solidFill>
                  <a:srgbClr val="FF0000"/>
                </a:solidFill>
              </a:rPr>
              <a:t>Carrots</a:t>
            </a:r>
            <a:endParaRPr lang="en-US" dirty="0">
              <a:solidFill>
                <a:srgbClr val="FF0000"/>
              </a:solidFill>
            </a:endParaRPr>
          </a:p>
        </p:txBody>
      </p:sp>
      <p:sp>
        <p:nvSpPr>
          <p:cNvPr id="7" name="Footer Placeholder 6"/>
          <p:cNvSpPr>
            <a:spLocks noGrp="1"/>
          </p:cNvSpPr>
          <p:nvPr>
            <p:ph type="ftr" sz="quarter" idx="11"/>
          </p:nvPr>
        </p:nvSpPr>
        <p:spPr/>
        <p:txBody>
          <a:bodyPr/>
          <a:lstStyle/>
          <a:p>
            <a:pPr>
              <a:defRPr/>
            </a:pPr>
            <a:r>
              <a:rPr lang="en-US" altLang="zh-CN" smtClean="0"/>
              <a:t>2016 Summer Camp</a:t>
            </a:r>
            <a:endParaRPr lang="en-US" altLang="zh-CN"/>
          </a:p>
        </p:txBody>
      </p:sp>
      <p:sp>
        <p:nvSpPr>
          <p:cNvPr id="8" name="Slide Number Placeholder 7"/>
          <p:cNvSpPr>
            <a:spLocks noGrp="1"/>
          </p:cNvSpPr>
          <p:nvPr>
            <p:ph type="sldNum" sz="quarter" idx="12"/>
          </p:nvPr>
        </p:nvSpPr>
        <p:spPr/>
        <p:txBody>
          <a:bodyPr/>
          <a:lstStyle/>
          <a:p>
            <a:pPr>
              <a:defRPr/>
            </a:pPr>
            <a:fld id="{2A15CD78-0F89-4B0A-8C08-D4EB208EFACD}" type="slidenum">
              <a:rPr lang="zh-CN" altLang="en-US" smtClean="0"/>
              <a:pPr>
                <a:defRPr/>
              </a:pPr>
              <a:t>42</a:t>
            </a:fld>
            <a:endParaRPr lang="en-US" altLang="zh-CN"/>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684" y="1447800"/>
            <a:ext cx="8128000" cy="4838700"/>
          </a:xfrm>
          <a:prstGeom prst="rect">
            <a:avLst/>
          </a:prstGeom>
        </p:spPr>
      </p:pic>
      <p:sp>
        <p:nvSpPr>
          <p:cNvPr id="10" name="Freeform 9"/>
          <p:cNvSpPr/>
          <p:nvPr/>
        </p:nvSpPr>
        <p:spPr>
          <a:xfrm>
            <a:off x="1850065" y="2158409"/>
            <a:ext cx="6570921" cy="4125433"/>
          </a:xfrm>
          <a:custGeom>
            <a:avLst/>
            <a:gdLst>
              <a:gd name="connsiteX0" fmla="*/ 0 w 6570921"/>
              <a:gd name="connsiteY0" fmla="*/ 3700131 h 4125433"/>
              <a:gd name="connsiteX1" fmla="*/ 233916 w 6570921"/>
              <a:gd name="connsiteY1" fmla="*/ 3274828 h 4125433"/>
              <a:gd name="connsiteX2" fmla="*/ 691116 w 6570921"/>
              <a:gd name="connsiteY2" fmla="*/ 3051544 h 4125433"/>
              <a:gd name="connsiteX3" fmla="*/ 1456661 w 6570921"/>
              <a:gd name="connsiteY3" fmla="*/ 3009014 h 4125433"/>
              <a:gd name="connsiteX4" fmla="*/ 1637414 w 6570921"/>
              <a:gd name="connsiteY4" fmla="*/ 2679405 h 4125433"/>
              <a:gd name="connsiteX5" fmla="*/ 1733107 w 6570921"/>
              <a:gd name="connsiteY5" fmla="*/ 1754372 h 4125433"/>
              <a:gd name="connsiteX6" fmla="*/ 1616149 w 6570921"/>
              <a:gd name="connsiteY6" fmla="*/ 1244010 h 4125433"/>
              <a:gd name="connsiteX7" fmla="*/ 1477926 w 6570921"/>
              <a:gd name="connsiteY7" fmla="*/ 372140 h 4125433"/>
              <a:gd name="connsiteX8" fmla="*/ 1711842 w 6570921"/>
              <a:gd name="connsiteY8" fmla="*/ 148856 h 4125433"/>
              <a:gd name="connsiteX9" fmla="*/ 2658140 w 6570921"/>
              <a:gd name="connsiteY9" fmla="*/ 0 h 4125433"/>
              <a:gd name="connsiteX10" fmla="*/ 3870251 w 6570921"/>
              <a:gd name="connsiteY10" fmla="*/ 106326 h 4125433"/>
              <a:gd name="connsiteX11" fmla="*/ 5284382 w 6570921"/>
              <a:gd name="connsiteY11" fmla="*/ 478465 h 4125433"/>
              <a:gd name="connsiteX12" fmla="*/ 6262577 w 6570921"/>
              <a:gd name="connsiteY12" fmla="*/ 1222744 h 4125433"/>
              <a:gd name="connsiteX13" fmla="*/ 6411433 w 6570921"/>
              <a:gd name="connsiteY13" fmla="*/ 2604977 h 4125433"/>
              <a:gd name="connsiteX14" fmla="*/ 6570921 w 6570921"/>
              <a:gd name="connsiteY14" fmla="*/ 3519377 h 4125433"/>
              <a:gd name="connsiteX15" fmla="*/ 6283842 w 6570921"/>
              <a:gd name="connsiteY15" fmla="*/ 3902149 h 4125433"/>
              <a:gd name="connsiteX16" fmla="*/ 3891516 w 6570921"/>
              <a:gd name="connsiteY16" fmla="*/ 3976577 h 4125433"/>
              <a:gd name="connsiteX17" fmla="*/ 1828800 w 6570921"/>
              <a:gd name="connsiteY17" fmla="*/ 4125433 h 4125433"/>
              <a:gd name="connsiteX18" fmla="*/ 361507 w 6570921"/>
              <a:gd name="connsiteY18" fmla="*/ 4125433 h 4125433"/>
              <a:gd name="connsiteX19" fmla="*/ 0 w 6570921"/>
              <a:gd name="connsiteY19" fmla="*/ 3700131 h 412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570921" h="4125433">
                <a:moveTo>
                  <a:pt x="0" y="3700131"/>
                </a:moveTo>
                <a:lnTo>
                  <a:pt x="233916" y="3274828"/>
                </a:lnTo>
                <a:lnTo>
                  <a:pt x="691116" y="3051544"/>
                </a:lnTo>
                <a:lnTo>
                  <a:pt x="1456661" y="3009014"/>
                </a:lnTo>
                <a:lnTo>
                  <a:pt x="1637414" y="2679405"/>
                </a:lnTo>
                <a:lnTo>
                  <a:pt x="1733107" y="1754372"/>
                </a:lnTo>
                <a:lnTo>
                  <a:pt x="1616149" y="1244010"/>
                </a:lnTo>
                <a:lnTo>
                  <a:pt x="1477926" y="372140"/>
                </a:lnTo>
                <a:lnTo>
                  <a:pt x="1711842" y="148856"/>
                </a:lnTo>
                <a:lnTo>
                  <a:pt x="2658140" y="0"/>
                </a:lnTo>
                <a:lnTo>
                  <a:pt x="3870251" y="106326"/>
                </a:lnTo>
                <a:lnTo>
                  <a:pt x="5284382" y="478465"/>
                </a:lnTo>
                <a:lnTo>
                  <a:pt x="6262577" y="1222744"/>
                </a:lnTo>
                <a:lnTo>
                  <a:pt x="6411433" y="2604977"/>
                </a:lnTo>
                <a:lnTo>
                  <a:pt x="6570921" y="3519377"/>
                </a:lnTo>
                <a:lnTo>
                  <a:pt x="6283842" y="3902149"/>
                </a:lnTo>
                <a:lnTo>
                  <a:pt x="3891516" y="3976577"/>
                </a:lnTo>
                <a:lnTo>
                  <a:pt x="1828800" y="4125433"/>
                </a:lnTo>
                <a:lnTo>
                  <a:pt x="361507" y="4125433"/>
                </a:lnTo>
                <a:lnTo>
                  <a:pt x="0" y="3700131"/>
                </a:lnTo>
                <a:close/>
              </a:path>
            </a:pathLst>
          </a:cu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800" dirty="0" smtClean="0">
              <a:solidFill>
                <a:srgbClr val="0000FF"/>
              </a:solidFill>
            </a:endParaRPr>
          </a:p>
        </p:txBody>
      </p:sp>
    </p:spTree>
    <p:extLst>
      <p:ext uri="{BB962C8B-B14F-4D97-AF65-F5344CB8AC3E}">
        <p14:creationId xmlns:p14="http://schemas.microsoft.com/office/powerpoint/2010/main" val="69320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Public-key Encryption with </a:t>
            </a:r>
            <a:r>
              <a:rPr lang="en-US" dirty="0" smtClean="0">
                <a:solidFill>
                  <a:srgbClr val="FF0000"/>
                </a:solidFill>
              </a:rPr>
              <a:t>Carrots</a:t>
            </a:r>
            <a:endParaRPr lang="en-US" dirty="0">
              <a:solidFill>
                <a:srgbClr val="FF0000"/>
              </a:solidFill>
            </a:endParaRPr>
          </a:p>
        </p:txBody>
      </p:sp>
      <p:sp>
        <p:nvSpPr>
          <p:cNvPr id="7" name="Footer Placeholder 6"/>
          <p:cNvSpPr>
            <a:spLocks noGrp="1"/>
          </p:cNvSpPr>
          <p:nvPr>
            <p:ph type="ftr" sz="quarter" idx="11"/>
          </p:nvPr>
        </p:nvSpPr>
        <p:spPr/>
        <p:txBody>
          <a:bodyPr/>
          <a:lstStyle/>
          <a:p>
            <a:pPr>
              <a:defRPr/>
            </a:pPr>
            <a:r>
              <a:rPr lang="en-US" altLang="zh-CN" smtClean="0"/>
              <a:t>2016 Summer Camp</a:t>
            </a:r>
            <a:endParaRPr lang="en-US" altLang="zh-CN"/>
          </a:p>
        </p:txBody>
      </p:sp>
      <p:sp>
        <p:nvSpPr>
          <p:cNvPr id="8" name="Slide Number Placeholder 7"/>
          <p:cNvSpPr>
            <a:spLocks noGrp="1"/>
          </p:cNvSpPr>
          <p:nvPr>
            <p:ph type="sldNum" sz="quarter" idx="12"/>
          </p:nvPr>
        </p:nvSpPr>
        <p:spPr/>
        <p:txBody>
          <a:bodyPr/>
          <a:lstStyle/>
          <a:p>
            <a:pPr>
              <a:defRPr/>
            </a:pPr>
            <a:fld id="{2A15CD78-0F89-4B0A-8C08-D4EB208EFACD}" type="slidenum">
              <a:rPr lang="zh-CN" altLang="en-US" smtClean="0"/>
              <a:pPr>
                <a:defRPr/>
              </a:pPr>
              <a:t>43</a:t>
            </a:fld>
            <a:endParaRPr lang="en-US" altLang="zh-CN"/>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684" y="1447800"/>
            <a:ext cx="8128000" cy="4838700"/>
          </a:xfrm>
          <a:prstGeom prst="rect">
            <a:avLst/>
          </a:prstGeom>
        </p:spPr>
      </p:pic>
    </p:spTree>
    <p:extLst>
      <p:ext uri="{BB962C8B-B14F-4D97-AF65-F5344CB8AC3E}">
        <p14:creationId xmlns:p14="http://schemas.microsoft.com/office/powerpoint/2010/main" val="94140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4"/>
          <p:cNvSpPr>
            <a:spLocks noGrp="1"/>
          </p:cNvSpPr>
          <p:nvPr>
            <p:ph type="ftr" sz="quarter" idx="10"/>
          </p:nvPr>
        </p:nvSpPr>
        <p:spPr/>
        <p:txBody>
          <a:bodyPr/>
          <a:lstStyle/>
          <a:p>
            <a:pPr>
              <a:defRPr/>
            </a:pPr>
            <a:r>
              <a:rPr lang="en-US" altLang="zh-CN" smtClean="0"/>
              <a:t>2016 Summer Camp</a:t>
            </a:r>
            <a:endParaRPr lang="en-US" altLang="zh-CN" dirty="0"/>
          </a:p>
        </p:txBody>
      </p:sp>
      <p:sp>
        <p:nvSpPr>
          <p:cNvPr id="24" name="Slide Number Placeholder 5"/>
          <p:cNvSpPr>
            <a:spLocks noGrp="1"/>
          </p:cNvSpPr>
          <p:nvPr>
            <p:ph type="sldNum" sz="quarter" idx="11"/>
          </p:nvPr>
        </p:nvSpPr>
        <p:spPr/>
        <p:txBody>
          <a:bodyPr/>
          <a:lstStyle/>
          <a:p>
            <a:pPr>
              <a:defRPr/>
            </a:pPr>
            <a:fld id="{01C6CEED-F28B-4DC7-8396-B0BA19C40CD3}" type="slidenum">
              <a:rPr lang="en-US"/>
              <a:pPr>
                <a:defRPr/>
              </a:pPr>
              <a:t>44</a:t>
            </a:fld>
            <a:endParaRPr lang="en-US"/>
          </a:p>
        </p:txBody>
      </p:sp>
      <p:sp>
        <p:nvSpPr>
          <p:cNvPr id="17414" name="Rectangle 2"/>
          <p:cNvSpPr>
            <a:spLocks noGrp="1" noChangeArrowheads="1"/>
          </p:cNvSpPr>
          <p:nvPr>
            <p:ph type="title"/>
          </p:nvPr>
        </p:nvSpPr>
        <p:spPr>
          <a:xfrm>
            <a:off x="76200" y="228600"/>
            <a:ext cx="8991600" cy="893762"/>
          </a:xfrm>
        </p:spPr>
        <p:txBody>
          <a:bodyPr>
            <a:noAutofit/>
          </a:bodyPr>
          <a:lstStyle/>
          <a:p>
            <a:r>
              <a:rPr lang="en-US" dirty="0" smtClean="0"/>
              <a:t>It is Simpler</a:t>
            </a:r>
          </a:p>
        </p:txBody>
      </p:sp>
      <p:graphicFrame>
        <p:nvGraphicFramePr>
          <p:cNvPr id="17410" name="Object 3"/>
          <p:cNvGraphicFramePr>
            <a:graphicFrameLocks noGrp="1" noChangeAspect="1"/>
          </p:cNvGraphicFramePr>
          <p:nvPr>
            <p:ph sz="half" idx="2"/>
            <p:extLst>
              <p:ext uri="{D42A27DB-BD31-4B8C-83A1-F6EECF244321}">
                <p14:modId xmlns:p14="http://schemas.microsoft.com/office/powerpoint/2010/main" val="3199717580"/>
              </p:ext>
            </p:extLst>
          </p:nvPr>
        </p:nvGraphicFramePr>
        <p:xfrm>
          <a:off x="381000" y="746125"/>
          <a:ext cx="8305800" cy="5959475"/>
        </p:xfrm>
        <a:graphic>
          <a:graphicData uri="http://schemas.openxmlformats.org/presentationml/2006/ole">
            <mc:AlternateContent xmlns:mc="http://schemas.openxmlformats.org/markup-compatibility/2006">
              <mc:Choice xmlns:v="urn:schemas-microsoft-com:vml" Requires="v">
                <p:oleObj spid="_x0000_s7609" name="Visio" r:id="rId4" imgW="8254955" imgH="5923488" progId="Visio.Drawing.11">
                  <p:embed/>
                </p:oleObj>
              </mc:Choice>
              <mc:Fallback>
                <p:oleObj name="Visio" r:id="rId4" imgW="8254955" imgH="5923488" progId="Visio.Drawing.11">
                  <p:embed/>
                  <p:pic>
                    <p:nvPicPr>
                      <p:cNvPr id="0" name=""/>
                      <p:cNvPicPr>
                        <a:picLocks noGrp="1" noChangeAspect="1" noChangeArrowheads="1"/>
                      </p:cNvPicPr>
                      <p:nvPr/>
                    </p:nvPicPr>
                    <p:blipFill>
                      <a:blip r:embed="rId5"/>
                      <a:srcRect/>
                      <a:stretch>
                        <a:fillRect/>
                      </a:stretch>
                    </p:blipFill>
                    <p:spPr bwMode="auto">
                      <a:xfrm>
                        <a:off x="381000" y="746125"/>
                        <a:ext cx="8305800" cy="595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99845" name="Object 5"/>
          <p:cNvGraphicFramePr>
            <a:graphicFrameLocks noChangeAspect="1"/>
          </p:cNvGraphicFramePr>
          <p:nvPr>
            <p:extLst>
              <p:ext uri="{D42A27DB-BD31-4B8C-83A1-F6EECF244321}">
                <p14:modId xmlns:p14="http://schemas.microsoft.com/office/powerpoint/2010/main" val="2294818123"/>
              </p:ext>
            </p:extLst>
          </p:nvPr>
        </p:nvGraphicFramePr>
        <p:xfrm>
          <a:off x="3260725" y="3352800"/>
          <a:ext cx="2584450" cy="679450"/>
        </p:xfrm>
        <a:graphic>
          <a:graphicData uri="http://schemas.openxmlformats.org/presentationml/2006/ole">
            <mc:AlternateContent xmlns:mc="http://schemas.openxmlformats.org/markup-compatibility/2006">
              <mc:Choice xmlns:v="urn:schemas-microsoft-com:vml" Requires="v">
                <p:oleObj spid="_x0000_s7610" name="Equation" r:id="rId6" imgW="1562040" imgH="431640" progId="Equation.DSMT4">
                  <p:embed/>
                </p:oleObj>
              </mc:Choice>
              <mc:Fallback>
                <p:oleObj name="Equation" r:id="rId6" imgW="1562040" imgH="431640" progId="Equation.DSMT4">
                  <p:embed/>
                  <p:pic>
                    <p:nvPicPr>
                      <p:cNvPr id="0" name=""/>
                      <p:cNvPicPr>
                        <a:picLocks noChangeAspect="1" noChangeArrowheads="1"/>
                      </p:cNvPicPr>
                      <p:nvPr/>
                    </p:nvPicPr>
                    <p:blipFill>
                      <a:blip r:embed="rId7"/>
                      <a:srcRect/>
                      <a:stretch>
                        <a:fillRect/>
                      </a:stretch>
                    </p:blipFill>
                    <p:spPr bwMode="auto">
                      <a:xfrm>
                        <a:off x="3260725" y="3352800"/>
                        <a:ext cx="2584450"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99847" name="Freeform 7"/>
          <p:cNvSpPr>
            <a:spLocks/>
          </p:cNvSpPr>
          <p:nvPr/>
        </p:nvSpPr>
        <p:spPr bwMode="auto">
          <a:xfrm>
            <a:off x="3124200" y="1181100"/>
            <a:ext cx="3429000" cy="1206500"/>
          </a:xfrm>
          <a:custGeom>
            <a:avLst/>
            <a:gdLst>
              <a:gd name="T0" fmla="*/ 2147483647 w 2160"/>
              <a:gd name="T1" fmla="*/ 2147483647 h 760"/>
              <a:gd name="T2" fmla="*/ 2147483647 w 2160"/>
              <a:gd name="T3" fmla="*/ 2147483647 h 760"/>
              <a:gd name="T4" fmla="*/ 2147483647 w 2160"/>
              <a:gd name="T5" fmla="*/ 2147483647 h 760"/>
              <a:gd name="T6" fmla="*/ 0 w 2160"/>
              <a:gd name="T7" fmla="*/ 2147483647 h 760"/>
              <a:gd name="T8" fmla="*/ 0 60000 65536"/>
              <a:gd name="T9" fmla="*/ 0 60000 65536"/>
              <a:gd name="T10" fmla="*/ 0 60000 65536"/>
              <a:gd name="T11" fmla="*/ 0 60000 65536"/>
              <a:gd name="T12" fmla="*/ 0 w 2160"/>
              <a:gd name="T13" fmla="*/ 0 h 760"/>
              <a:gd name="T14" fmla="*/ 2160 w 2160"/>
              <a:gd name="T15" fmla="*/ 760 h 760"/>
            </a:gdLst>
            <a:ahLst/>
            <a:cxnLst>
              <a:cxn ang="T8">
                <a:pos x="T0" y="T1"/>
              </a:cxn>
              <a:cxn ang="T9">
                <a:pos x="T2" y="T3"/>
              </a:cxn>
              <a:cxn ang="T10">
                <a:pos x="T4" y="T5"/>
              </a:cxn>
              <a:cxn ang="T11">
                <a:pos x="T6" y="T7"/>
              </a:cxn>
            </a:cxnLst>
            <a:rect l="T12" t="T13" r="T14" b="T15"/>
            <a:pathLst>
              <a:path w="2160" h="760">
                <a:moveTo>
                  <a:pt x="2160" y="216"/>
                </a:moveTo>
                <a:cubicBezTo>
                  <a:pt x="1728" y="488"/>
                  <a:pt x="1296" y="760"/>
                  <a:pt x="1008" y="744"/>
                </a:cubicBezTo>
                <a:cubicBezTo>
                  <a:pt x="720" y="728"/>
                  <a:pt x="600" y="240"/>
                  <a:pt x="432" y="120"/>
                </a:cubicBezTo>
                <a:cubicBezTo>
                  <a:pt x="264" y="0"/>
                  <a:pt x="132" y="12"/>
                  <a:pt x="0" y="24"/>
                </a:cubicBezTo>
              </a:path>
            </a:pathLst>
          </a:custGeom>
          <a:noFill/>
          <a:ln w="38100">
            <a:solidFill>
              <a:srgbClr val="00FF00"/>
            </a:solidFill>
            <a:round/>
            <a:headEnd/>
            <a:tailEnd type="stealth" w="med" len="lg"/>
          </a:ln>
        </p:spPr>
        <p:txBody>
          <a:bodyPr/>
          <a:lstStyle/>
          <a:p>
            <a:endParaRPr lang="en-US"/>
          </a:p>
        </p:txBody>
      </p:sp>
      <p:sp>
        <p:nvSpPr>
          <p:cNvPr id="1699848" name="Freeform 8"/>
          <p:cNvSpPr>
            <a:spLocks/>
          </p:cNvSpPr>
          <p:nvPr/>
        </p:nvSpPr>
        <p:spPr bwMode="auto">
          <a:xfrm>
            <a:off x="3200400" y="1371600"/>
            <a:ext cx="4953000" cy="1968500"/>
          </a:xfrm>
          <a:custGeom>
            <a:avLst/>
            <a:gdLst>
              <a:gd name="T0" fmla="*/ 2147483647 w 3120"/>
              <a:gd name="T1" fmla="*/ 2147483647 h 1240"/>
              <a:gd name="T2" fmla="*/ 2147483647 w 3120"/>
              <a:gd name="T3" fmla="*/ 2147483647 h 1240"/>
              <a:gd name="T4" fmla="*/ 2147483647 w 3120"/>
              <a:gd name="T5" fmla="*/ 2147483647 h 1240"/>
              <a:gd name="T6" fmla="*/ 2147483647 w 3120"/>
              <a:gd name="T7" fmla="*/ 2147483647 h 1240"/>
              <a:gd name="T8" fmla="*/ 0 w 3120"/>
              <a:gd name="T9" fmla="*/ 0 h 1240"/>
              <a:gd name="T10" fmla="*/ 0 60000 65536"/>
              <a:gd name="T11" fmla="*/ 0 60000 65536"/>
              <a:gd name="T12" fmla="*/ 0 60000 65536"/>
              <a:gd name="T13" fmla="*/ 0 60000 65536"/>
              <a:gd name="T14" fmla="*/ 0 60000 65536"/>
              <a:gd name="T15" fmla="*/ 0 w 3120"/>
              <a:gd name="T16" fmla="*/ 0 h 1240"/>
              <a:gd name="T17" fmla="*/ 3120 w 3120"/>
              <a:gd name="T18" fmla="*/ 1240 h 1240"/>
            </a:gdLst>
            <a:ahLst/>
            <a:cxnLst>
              <a:cxn ang="T10">
                <a:pos x="T0" y="T1"/>
              </a:cxn>
              <a:cxn ang="T11">
                <a:pos x="T2" y="T3"/>
              </a:cxn>
              <a:cxn ang="T12">
                <a:pos x="T4" y="T5"/>
              </a:cxn>
              <a:cxn ang="T13">
                <a:pos x="T6" y="T7"/>
              </a:cxn>
              <a:cxn ang="T14">
                <a:pos x="T8" y="T9"/>
              </a:cxn>
            </a:cxnLst>
            <a:rect l="T15" t="T16" r="T17" b="T18"/>
            <a:pathLst>
              <a:path w="3120" h="1240">
                <a:moveTo>
                  <a:pt x="3120" y="1200"/>
                </a:moveTo>
                <a:cubicBezTo>
                  <a:pt x="2384" y="1220"/>
                  <a:pt x="1648" y="1240"/>
                  <a:pt x="1248" y="1152"/>
                </a:cubicBezTo>
                <a:cubicBezTo>
                  <a:pt x="848" y="1064"/>
                  <a:pt x="856" y="824"/>
                  <a:pt x="720" y="672"/>
                </a:cubicBezTo>
                <a:cubicBezTo>
                  <a:pt x="584" y="520"/>
                  <a:pt x="552" y="352"/>
                  <a:pt x="432" y="240"/>
                </a:cubicBezTo>
                <a:cubicBezTo>
                  <a:pt x="312" y="128"/>
                  <a:pt x="156" y="64"/>
                  <a:pt x="0" y="0"/>
                </a:cubicBezTo>
              </a:path>
            </a:pathLst>
          </a:custGeom>
          <a:noFill/>
          <a:ln w="38100">
            <a:solidFill>
              <a:srgbClr val="0000FF"/>
            </a:solidFill>
            <a:round/>
            <a:headEnd/>
            <a:tailEnd type="stealth" w="med" len="lg"/>
          </a:ln>
        </p:spPr>
        <p:txBody>
          <a:bodyPr/>
          <a:lstStyle/>
          <a:p>
            <a:endParaRPr lang="en-US"/>
          </a:p>
        </p:txBody>
      </p:sp>
      <p:sp>
        <p:nvSpPr>
          <p:cNvPr id="1699849" name="Freeform 9"/>
          <p:cNvSpPr>
            <a:spLocks/>
          </p:cNvSpPr>
          <p:nvPr/>
        </p:nvSpPr>
        <p:spPr bwMode="auto">
          <a:xfrm>
            <a:off x="990600" y="1600200"/>
            <a:ext cx="2603500" cy="1689100"/>
          </a:xfrm>
          <a:custGeom>
            <a:avLst/>
            <a:gdLst>
              <a:gd name="T0" fmla="*/ 0 w 1640"/>
              <a:gd name="T1" fmla="*/ 2147483647 h 1064"/>
              <a:gd name="T2" fmla="*/ 2147483647 w 1640"/>
              <a:gd name="T3" fmla="*/ 2147483647 h 1064"/>
              <a:gd name="T4" fmla="*/ 2147483647 w 1640"/>
              <a:gd name="T5" fmla="*/ 0 h 1064"/>
              <a:gd name="T6" fmla="*/ 0 60000 65536"/>
              <a:gd name="T7" fmla="*/ 0 60000 65536"/>
              <a:gd name="T8" fmla="*/ 0 60000 65536"/>
              <a:gd name="T9" fmla="*/ 0 w 1640"/>
              <a:gd name="T10" fmla="*/ 0 h 1064"/>
              <a:gd name="T11" fmla="*/ 1640 w 1640"/>
              <a:gd name="T12" fmla="*/ 1064 h 1064"/>
            </a:gdLst>
            <a:ahLst/>
            <a:cxnLst>
              <a:cxn ang="T6">
                <a:pos x="T0" y="T1"/>
              </a:cxn>
              <a:cxn ang="T7">
                <a:pos x="T2" y="T3"/>
              </a:cxn>
              <a:cxn ang="T8">
                <a:pos x="T4" y="T5"/>
              </a:cxn>
            </a:cxnLst>
            <a:rect l="T9" t="T10" r="T11" b="T12"/>
            <a:pathLst>
              <a:path w="1640" h="1064">
                <a:moveTo>
                  <a:pt x="0" y="624"/>
                </a:moveTo>
                <a:cubicBezTo>
                  <a:pt x="620" y="844"/>
                  <a:pt x="1240" y="1064"/>
                  <a:pt x="1440" y="960"/>
                </a:cubicBezTo>
                <a:cubicBezTo>
                  <a:pt x="1640" y="856"/>
                  <a:pt x="1420" y="428"/>
                  <a:pt x="1200" y="0"/>
                </a:cubicBezTo>
              </a:path>
            </a:pathLst>
          </a:custGeom>
          <a:noFill/>
          <a:ln w="38100">
            <a:solidFill>
              <a:srgbClr val="FF0000"/>
            </a:solidFill>
            <a:round/>
            <a:headEnd/>
            <a:tailEnd type="stealth" w="med" len="lg"/>
          </a:ln>
        </p:spPr>
        <p:txBody>
          <a:bodyPr/>
          <a:lstStyle/>
          <a:p>
            <a:endParaRPr lang="en-US"/>
          </a:p>
        </p:txBody>
      </p:sp>
      <p:sp>
        <p:nvSpPr>
          <p:cNvPr id="1699861" name="Text Box 21"/>
          <p:cNvSpPr txBox="1">
            <a:spLocks noChangeArrowheads="1"/>
          </p:cNvSpPr>
          <p:nvPr/>
        </p:nvSpPr>
        <p:spPr bwMode="auto">
          <a:xfrm>
            <a:off x="280988" y="838200"/>
            <a:ext cx="2157412" cy="396875"/>
          </a:xfrm>
          <a:prstGeom prst="rect">
            <a:avLst/>
          </a:prstGeom>
          <a:noFill/>
          <a:ln w="9525">
            <a:noFill/>
            <a:miter lim="800000"/>
            <a:headEnd/>
            <a:tailEnd/>
          </a:ln>
        </p:spPr>
        <p:txBody>
          <a:bodyPr wrap="none">
            <a:spAutoFit/>
          </a:bodyPr>
          <a:lstStyle/>
          <a:p>
            <a:pPr algn="l"/>
            <a:r>
              <a:rPr lang="en-US" sz="2000">
                <a:solidFill>
                  <a:srgbClr val="FF0000"/>
                </a:solidFill>
              </a:rPr>
              <a:t>Just 1</a:t>
            </a:r>
            <a:r>
              <a:rPr lang="en-US" sz="2000"/>
              <a:t> private key</a:t>
            </a:r>
          </a:p>
        </p:txBody>
      </p:sp>
      <p:grpSp>
        <p:nvGrpSpPr>
          <p:cNvPr id="2" name="Group 29"/>
          <p:cNvGrpSpPr>
            <a:grpSpLocks/>
          </p:cNvGrpSpPr>
          <p:nvPr/>
        </p:nvGrpSpPr>
        <p:grpSpPr bwMode="auto">
          <a:xfrm>
            <a:off x="76200" y="838200"/>
            <a:ext cx="8763000" cy="5597525"/>
            <a:chOff x="48" y="528"/>
            <a:chExt cx="5520" cy="3526"/>
          </a:xfrm>
        </p:grpSpPr>
        <p:pic>
          <p:nvPicPr>
            <p:cNvPr id="17425" name="Picture 12"/>
            <p:cNvPicPr>
              <a:picLocks noChangeAspect="1" noChangeArrowheads="1"/>
            </p:cNvPicPr>
            <p:nvPr/>
          </p:nvPicPr>
          <p:blipFill>
            <a:blip r:embed="rId8" cstate="print"/>
            <a:srcRect/>
            <a:stretch>
              <a:fillRect/>
            </a:stretch>
          </p:blipFill>
          <p:spPr bwMode="auto">
            <a:xfrm>
              <a:off x="4656" y="528"/>
              <a:ext cx="480" cy="358"/>
            </a:xfrm>
            <a:prstGeom prst="rect">
              <a:avLst/>
            </a:prstGeom>
            <a:noFill/>
            <a:ln w="9525">
              <a:noFill/>
              <a:miter lim="800000"/>
              <a:headEnd/>
              <a:tailEnd/>
            </a:ln>
          </p:spPr>
        </p:pic>
        <p:pic>
          <p:nvPicPr>
            <p:cNvPr id="17426" name="Picture 14"/>
            <p:cNvPicPr>
              <a:picLocks noChangeAspect="1" noChangeArrowheads="1"/>
            </p:cNvPicPr>
            <p:nvPr/>
          </p:nvPicPr>
          <p:blipFill>
            <a:blip r:embed="rId8" cstate="print"/>
            <a:srcRect/>
            <a:stretch>
              <a:fillRect/>
            </a:stretch>
          </p:blipFill>
          <p:spPr bwMode="auto">
            <a:xfrm>
              <a:off x="3648" y="3696"/>
              <a:ext cx="480" cy="358"/>
            </a:xfrm>
            <a:prstGeom prst="rect">
              <a:avLst/>
            </a:prstGeom>
            <a:noFill/>
            <a:ln w="9525">
              <a:noFill/>
              <a:miter lim="800000"/>
              <a:headEnd/>
              <a:tailEnd/>
            </a:ln>
          </p:spPr>
        </p:pic>
        <p:pic>
          <p:nvPicPr>
            <p:cNvPr id="17427" name="Picture 15"/>
            <p:cNvPicPr>
              <a:picLocks noChangeAspect="1" noChangeArrowheads="1"/>
            </p:cNvPicPr>
            <p:nvPr/>
          </p:nvPicPr>
          <p:blipFill>
            <a:blip r:embed="rId8" cstate="print"/>
            <a:srcRect/>
            <a:stretch>
              <a:fillRect/>
            </a:stretch>
          </p:blipFill>
          <p:spPr bwMode="auto">
            <a:xfrm>
              <a:off x="5088" y="2448"/>
              <a:ext cx="480" cy="358"/>
            </a:xfrm>
            <a:prstGeom prst="rect">
              <a:avLst/>
            </a:prstGeom>
            <a:noFill/>
            <a:ln w="9525">
              <a:noFill/>
              <a:miter lim="800000"/>
              <a:headEnd/>
              <a:tailEnd/>
            </a:ln>
          </p:spPr>
        </p:pic>
        <p:pic>
          <p:nvPicPr>
            <p:cNvPr id="17428" name="Picture 17"/>
            <p:cNvPicPr>
              <a:picLocks noChangeAspect="1" noChangeArrowheads="1"/>
            </p:cNvPicPr>
            <p:nvPr/>
          </p:nvPicPr>
          <p:blipFill>
            <a:blip r:embed="rId8" cstate="print"/>
            <a:srcRect/>
            <a:stretch>
              <a:fillRect/>
            </a:stretch>
          </p:blipFill>
          <p:spPr bwMode="auto">
            <a:xfrm>
              <a:off x="1440" y="3312"/>
              <a:ext cx="480" cy="358"/>
            </a:xfrm>
            <a:prstGeom prst="rect">
              <a:avLst/>
            </a:prstGeom>
            <a:noFill/>
            <a:ln w="9525">
              <a:noFill/>
              <a:miter lim="800000"/>
              <a:headEnd/>
              <a:tailEnd/>
            </a:ln>
          </p:spPr>
        </p:pic>
        <p:pic>
          <p:nvPicPr>
            <p:cNvPr id="17429" name="Picture 18"/>
            <p:cNvPicPr>
              <a:picLocks noChangeAspect="1" noChangeArrowheads="1"/>
            </p:cNvPicPr>
            <p:nvPr/>
          </p:nvPicPr>
          <p:blipFill>
            <a:blip r:embed="rId8" cstate="print"/>
            <a:srcRect/>
            <a:stretch>
              <a:fillRect/>
            </a:stretch>
          </p:blipFill>
          <p:spPr bwMode="auto">
            <a:xfrm>
              <a:off x="4752" y="3024"/>
              <a:ext cx="480" cy="358"/>
            </a:xfrm>
            <a:prstGeom prst="rect">
              <a:avLst/>
            </a:prstGeom>
            <a:noFill/>
            <a:ln w="9525">
              <a:noFill/>
              <a:miter lim="800000"/>
              <a:headEnd/>
              <a:tailEnd/>
            </a:ln>
          </p:spPr>
        </p:pic>
        <p:pic>
          <p:nvPicPr>
            <p:cNvPr id="17430" name="Picture 20"/>
            <p:cNvPicPr>
              <a:picLocks noChangeAspect="1" noChangeArrowheads="1"/>
            </p:cNvPicPr>
            <p:nvPr/>
          </p:nvPicPr>
          <p:blipFill>
            <a:blip r:embed="rId8" cstate="print"/>
            <a:srcRect/>
            <a:stretch>
              <a:fillRect/>
            </a:stretch>
          </p:blipFill>
          <p:spPr bwMode="auto">
            <a:xfrm>
              <a:off x="240" y="2064"/>
              <a:ext cx="480" cy="358"/>
            </a:xfrm>
            <a:prstGeom prst="rect">
              <a:avLst/>
            </a:prstGeom>
            <a:noFill/>
            <a:ln w="9525">
              <a:noFill/>
              <a:miter lim="800000"/>
              <a:headEnd/>
              <a:tailEnd/>
            </a:ln>
          </p:spPr>
        </p:pic>
        <p:sp>
          <p:nvSpPr>
            <p:cNvPr id="17431" name="AutoShape 22"/>
            <p:cNvSpPr>
              <a:spLocks noChangeArrowheads="1"/>
            </p:cNvSpPr>
            <p:nvPr/>
          </p:nvSpPr>
          <p:spPr bwMode="auto">
            <a:xfrm>
              <a:off x="4608" y="1008"/>
              <a:ext cx="912" cy="432"/>
            </a:xfrm>
            <a:prstGeom prst="wedgeRoundRectCallout">
              <a:avLst>
                <a:gd name="adj1" fmla="val -24014"/>
                <a:gd name="adj2" fmla="val -88194"/>
                <a:gd name="adj3" fmla="val 16667"/>
              </a:avLst>
            </a:prstGeom>
            <a:noFill/>
            <a:ln w="9525">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public key</a:t>
              </a:r>
            </a:p>
          </p:txBody>
        </p:sp>
        <p:sp>
          <p:nvSpPr>
            <p:cNvPr id="17432" name="AutoShape 23"/>
            <p:cNvSpPr>
              <a:spLocks noChangeArrowheads="1"/>
            </p:cNvSpPr>
            <p:nvPr/>
          </p:nvSpPr>
          <p:spPr bwMode="auto">
            <a:xfrm>
              <a:off x="48" y="2544"/>
              <a:ext cx="1016" cy="432"/>
            </a:xfrm>
            <a:prstGeom prst="wedgeRoundRectCallout">
              <a:avLst>
                <a:gd name="adj1" fmla="val 11120"/>
                <a:gd name="adj2" fmla="val -91898"/>
                <a:gd name="adj3" fmla="val 16667"/>
              </a:avLst>
            </a:prstGeom>
            <a:noFill/>
            <a:ln w="9525">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public key</a:t>
              </a:r>
            </a:p>
          </p:txBody>
        </p:sp>
      </p:grpSp>
      <p:grpSp>
        <p:nvGrpSpPr>
          <p:cNvPr id="3" name="Group 28"/>
          <p:cNvGrpSpPr>
            <a:grpSpLocks/>
          </p:cNvGrpSpPr>
          <p:nvPr/>
        </p:nvGrpSpPr>
        <p:grpSpPr bwMode="auto">
          <a:xfrm>
            <a:off x="1447800" y="1171575"/>
            <a:ext cx="838200" cy="1190625"/>
            <a:chOff x="912" y="738"/>
            <a:chExt cx="528" cy="750"/>
          </a:xfrm>
        </p:grpSpPr>
        <p:grpSp>
          <p:nvGrpSpPr>
            <p:cNvPr id="17421" name="Group 24"/>
            <p:cNvGrpSpPr>
              <a:grpSpLocks/>
            </p:cNvGrpSpPr>
            <p:nvPr/>
          </p:nvGrpSpPr>
          <p:grpSpPr bwMode="auto">
            <a:xfrm>
              <a:off x="912" y="738"/>
              <a:ext cx="492" cy="366"/>
              <a:chOff x="2016" y="480"/>
              <a:chExt cx="492" cy="366"/>
            </a:xfrm>
          </p:grpSpPr>
          <p:pic>
            <p:nvPicPr>
              <p:cNvPr id="17423" name="Picture 25"/>
              <p:cNvPicPr>
                <a:picLocks noChangeAspect="1" noChangeArrowheads="1"/>
              </p:cNvPicPr>
              <p:nvPr/>
            </p:nvPicPr>
            <p:blipFill>
              <a:blip r:embed="rId9" cstate="print"/>
              <a:srcRect/>
              <a:stretch>
                <a:fillRect/>
              </a:stretch>
            </p:blipFill>
            <p:spPr bwMode="auto">
              <a:xfrm>
                <a:off x="2016" y="480"/>
                <a:ext cx="492" cy="366"/>
              </a:xfrm>
              <a:prstGeom prst="rect">
                <a:avLst/>
              </a:prstGeom>
              <a:noFill/>
              <a:ln w="9525">
                <a:noFill/>
                <a:miter lim="800000"/>
                <a:headEnd/>
                <a:tailEnd/>
              </a:ln>
            </p:spPr>
          </p:pic>
          <p:sp>
            <p:nvSpPr>
              <p:cNvPr id="17424" name="Rectangle 26"/>
              <p:cNvSpPr>
                <a:spLocks noChangeArrowheads="1"/>
              </p:cNvSpPr>
              <p:nvPr/>
            </p:nvSpPr>
            <p:spPr bwMode="auto">
              <a:xfrm>
                <a:off x="2043" y="524"/>
                <a:ext cx="456" cy="301"/>
              </a:xfrm>
              <a:prstGeom prst="rect">
                <a:avLst/>
              </a:prstGeom>
              <a:noFill/>
              <a:ln w="9525">
                <a:solidFill>
                  <a:schemeClr val="tx1"/>
                </a:solidFill>
                <a:miter lim="800000"/>
                <a:headEnd/>
                <a:tailEnd/>
              </a:ln>
            </p:spPr>
            <p:txBody>
              <a:bodyPr wrap="none" anchor="ctr"/>
              <a:lstStyle/>
              <a:p>
                <a:pPr algn="l"/>
                <a:endParaRPr lang="en-US">
                  <a:latin typeface="Times New Roman" pitchFamily="18" charset="0"/>
                </a:endParaRPr>
              </a:p>
            </p:txBody>
          </p:sp>
        </p:grpSp>
        <p:pic>
          <p:nvPicPr>
            <p:cNvPr id="17422" name="Picture 27"/>
            <p:cNvPicPr>
              <a:picLocks noChangeAspect="1" noChangeArrowheads="1"/>
            </p:cNvPicPr>
            <p:nvPr/>
          </p:nvPicPr>
          <p:blipFill>
            <a:blip r:embed="rId8" cstate="print"/>
            <a:srcRect/>
            <a:stretch>
              <a:fillRect/>
            </a:stretch>
          </p:blipFill>
          <p:spPr bwMode="auto">
            <a:xfrm>
              <a:off x="960" y="1130"/>
              <a:ext cx="480" cy="358"/>
            </a:xfrm>
            <a:prstGeom prst="rect">
              <a:avLst/>
            </a:prstGeom>
            <a:noFill/>
            <a:ln w="9525">
              <a:noFill/>
              <a:miter lim="800000"/>
              <a:headEnd/>
              <a:tailEnd/>
            </a:ln>
          </p:spPr>
        </p:pic>
      </p:grpSp>
      <p:graphicFrame>
        <p:nvGraphicFramePr>
          <p:cNvPr id="4" name="Object 3"/>
          <p:cNvGraphicFramePr>
            <a:graphicFrameLocks noChangeAspect="1"/>
          </p:cNvGraphicFramePr>
          <p:nvPr>
            <p:extLst>
              <p:ext uri="{D42A27DB-BD31-4B8C-83A1-F6EECF244321}">
                <p14:modId xmlns:p14="http://schemas.microsoft.com/office/powerpoint/2010/main" val="229921498"/>
              </p:ext>
            </p:extLst>
          </p:nvPr>
        </p:nvGraphicFramePr>
        <p:xfrm>
          <a:off x="3617913" y="2244725"/>
          <a:ext cx="698500" cy="703263"/>
        </p:xfrm>
        <a:graphic>
          <a:graphicData uri="http://schemas.openxmlformats.org/presentationml/2006/ole">
            <mc:AlternateContent xmlns:mc="http://schemas.openxmlformats.org/markup-compatibility/2006">
              <mc:Choice xmlns:v="urn:schemas-microsoft-com:vml" Requires="v">
                <p:oleObj spid="_x0000_s7611" name="Image" r:id="rId10" imgW="1244006" imgH="1257143" progId="Photoshop.Image.7">
                  <p:embed/>
                </p:oleObj>
              </mc:Choice>
              <mc:Fallback>
                <p:oleObj name="Image" r:id="rId10" imgW="1244006" imgH="1257143" progId="Photoshop.Image.7">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17913" y="2244725"/>
                        <a:ext cx="6985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Freeform 4"/>
          <p:cNvSpPr/>
          <p:nvPr/>
        </p:nvSpPr>
        <p:spPr>
          <a:xfrm>
            <a:off x="2339163" y="595423"/>
            <a:ext cx="1137684" cy="1318437"/>
          </a:xfrm>
          <a:custGeom>
            <a:avLst/>
            <a:gdLst>
              <a:gd name="connsiteX0" fmla="*/ 244549 w 1137684"/>
              <a:gd name="connsiteY0" fmla="*/ 1254642 h 1318437"/>
              <a:gd name="connsiteX1" fmla="*/ 0 w 1137684"/>
              <a:gd name="connsiteY1" fmla="*/ 425303 h 1318437"/>
              <a:gd name="connsiteX2" fmla="*/ 191386 w 1137684"/>
              <a:gd name="connsiteY2" fmla="*/ 0 h 1318437"/>
              <a:gd name="connsiteX3" fmla="*/ 627321 w 1137684"/>
              <a:gd name="connsiteY3" fmla="*/ 31898 h 1318437"/>
              <a:gd name="connsiteX4" fmla="*/ 903767 w 1137684"/>
              <a:gd name="connsiteY4" fmla="*/ 340242 h 1318437"/>
              <a:gd name="connsiteX5" fmla="*/ 1095153 w 1137684"/>
              <a:gd name="connsiteY5" fmla="*/ 712382 h 1318437"/>
              <a:gd name="connsiteX6" fmla="*/ 1095153 w 1137684"/>
              <a:gd name="connsiteY6" fmla="*/ 839972 h 1318437"/>
              <a:gd name="connsiteX7" fmla="*/ 1137684 w 1137684"/>
              <a:gd name="connsiteY7" fmla="*/ 1137684 h 1318437"/>
              <a:gd name="connsiteX8" fmla="*/ 818707 w 1137684"/>
              <a:gd name="connsiteY8" fmla="*/ 1318437 h 1318437"/>
              <a:gd name="connsiteX9" fmla="*/ 489097 w 1137684"/>
              <a:gd name="connsiteY9" fmla="*/ 1307805 h 1318437"/>
              <a:gd name="connsiteX10" fmla="*/ 244549 w 1137684"/>
              <a:gd name="connsiteY10" fmla="*/ 1254642 h 131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7684" h="1318437">
                <a:moveTo>
                  <a:pt x="244549" y="1254642"/>
                </a:moveTo>
                <a:lnTo>
                  <a:pt x="0" y="425303"/>
                </a:lnTo>
                <a:lnTo>
                  <a:pt x="191386" y="0"/>
                </a:lnTo>
                <a:lnTo>
                  <a:pt x="627321" y="31898"/>
                </a:lnTo>
                <a:lnTo>
                  <a:pt x="903767" y="340242"/>
                </a:lnTo>
                <a:lnTo>
                  <a:pt x="1095153" y="712382"/>
                </a:lnTo>
                <a:lnTo>
                  <a:pt x="1095153" y="839972"/>
                </a:lnTo>
                <a:lnTo>
                  <a:pt x="1137684" y="1137684"/>
                </a:lnTo>
                <a:lnTo>
                  <a:pt x="818707" y="1318437"/>
                </a:lnTo>
                <a:lnTo>
                  <a:pt x="489097" y="1307805"/>
                </a:lnTo>
                <a:lnTo>
                  <a:pt x="244549" y="1254642"/>
                </a:ln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800" dirty="0" smtClean="0">
              <a:solidFill>
                <a:srgbClr val="0000FF"/>
              </a:solidFill>
            </a:endParaRPr>
          </a:p>
        </p:txBody>
      </p:sp>
    </p:spTree>
    <p:extLst>
      <p:ext uri="{BB962C8B-B14F-4D97-AF65-F5344CB8AC3E}">
        <p14:creationId xmlns:p14="http://schemas.microsoft.com/office/powerpoint/2010/main" val="421427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699849"/>
                                        </p:tgtEl>
                                        <p:attrNameLst>
                                          <p:attrName>style.visibility</p:attrName>
                                        </p:attrNameLst>
                                      </p:cBhvr>
                                      <p:to>
                                        <p:strVal val="visible"/>
                                      </p:to>
                                    </p:set>
                                    <p:animEffect transition="in" filter="dissolve">
                                      <p:cBhvr>
                                        <p:cTn id="21" dur="500"/>
                                        <p:tgtEl>
                                          <p:spTgt spid="169984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699848"/>
                                        </p:tgtEl>
                                        <p:attrNameLst>
                                          <p:attrName>style.visibility</p:attrName>
                                        </p:attrNameLst>
                                      </p:cBhvr>
                                      <p:to>
                                        <p:strVal val="visible"/>
                                      </p:to>
                                    </p:set>
                                    <p:animEffect transition="in" filter="dissolve">
                                      <p:cBhvr>
                                        <p:cTn id="26" dur="500"/>
                                        <p:tgtEl>
                                          <p:spTgt spid="169984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99847"/>
                                        </p:tgtEl>
                                        <p:attrNameLst>
                                          <p:attrName>style.visibility</p:attrName>
                                        </p:attrNameLst>
                                      </p:cBhvr>
                                      <p:to>
                                        <p:strVal val="visible"/>
                                      </p:to>
                                    </p:set>
                                    <p:animEffect transition="in" filter="dissolve">
                                      <p:cBhvr>
                                        <p:cTn id="31" dur="500"/>
                                        <p:tgtEl>
                                          <p:spTgt spid="169984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699861"/>
                                        </p:tgtEl>
                                        <p:attrNameLst>
                                          <p:attrName>style.visibility</p:attrName>
                                        </p:attrNameLst>
                                      </p:cBhvr>
                                      <p:to>
                                        <p:strVal val="visible"/>
                                      </p:to>
                                    </p:set>
                                    <p:animEffect transition="in" filter="dissolve">
                                      <p:cBhvr>
                                        <p:cTn id="36" dur="500"/>
                                        <p:tgtEl>
                                          <p:spTgt spid="169986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699845"/>
                                        </p:tgtEl>
                                        <p:attrNameLst>
                                          <p:attrName>style.visibility</p:attrName>
                                        </p:attrNameLst>
                                      </p:cBhvr>
                                      <p:to>
                                        <p:strVal val="visible"/>
                                      </p:to>
                                    </p:set>
                                    <p:animEffect transition="in" filter="dissolve">
                                      <p:cBhvr>
                                        <p:cTn id="41" dur="500"/>
                                        <p:tgtEl>
                                          <p:spTgt spid="1699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47" grpId="0" animBg="1"/>
      <p:bldP spid="1699848" grpId="0" animBg="1"/>
      <p:bldP spid="1699849" grpId="0" animBg="1"/>
      <p:bldP spid="1699861" grpId="0"/>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Crypto Buzzwords</a:t>
            </a:r>
            <a:endParaRPr lang="en-US" dirty="0"/>
          </a:p>
        </p:txBody>
      </p:sp>
      <p:sp>
        <p:nvSpPr>
          <p:cNvPr id="10" name="Content Placeholder 9"/>
          <p:cNvSpPr>
            <a:spLocks noGrp="1"/>
          </p:cNvSpPr>
          <p:nvPr>
            <p:ph sz="half" idx="1"/>
          </p:nvPr>
        </p:nvSpPr>
        <p:spPr/>
        <p:txBody>
          <a:bodyPr/>
          <a:lstStyle/>
          <a:p>
            <a:r>
              <a:rPr lang="en-US" dirty="0" smtClean="0">
                <a:solidFill>
                  <a:srgbClr val="00CC00"/>
                </a:solidFill>
              </a:rPr>
              <a:t>Symmetric key</a:t>
            </a:r>
            <a:r>
              <a:rPr lang="en-US" dirty="0" smtClean="0"/>
              <a:t> encryption algorithms</a:t>
            </a:r>
          </a:p>
          <a:p>
            <a:pPr lvl="1"/>
            <a:r>
              <a:rPr lang="en-US" dirty="0" smtClean="0">
                <a:solidFill>
                  <a:srgbClr val="0000FF"/>
                </a:solidFill>
              </a:rPr>
              <a:t>A</a:t>
            </a:r>
            <a:r>
              <a:rPr lang="en-US" dirty="0" smtClean="0"/>
              <a:t>dvanced </a:t>
            </a:r>
            <a:r>
              <a:rPr lang="en-US" dirty="0" smtClean="0">
                <a:solidFill>
                  <a:srgbClr val="0000FF"/>
                </a:solidFill>
              </a:rPr>
              <a:t>E</a:t>
            </a:r>
            <a:r>
              <a:rPr lang="en-US" dirty="0" smtClean="0"/>
              <a:t>ncryption </a:t>
            </a:r>
            <a:r>
              <a:rPr lang="en-US" dirty="0" smtClean="0">
                <a:solidFill>
                  <a:srgbClr val="0000FF"/>
                </a:solidFill>
              </a:rPr>
              <a:t>S</a:t>
            </a:r>
            <a:r>
              <a:rPr lang="en-US" dirty="0" smtClean="0"/>
              <a:t>tandard (</a:t>
            </a:r>
            <a:r>
              <a:rPr lang="en-US" dirty="0" smtClean="0">
                <a:solidFill>
                  <a:srgbClr val="0000FF"/>
                </a:solidFill>
              </a:rPr>
              <a:t>AES</a:t>
            </a:r>
            <a:r>
              <a:rPr lang="en-US" dirty="0" smtClean="0"/>
              <a:t>)</a:t>
            </a:r>
          </a:p>
          <a:p>
            <a:pPr lvl="1"/>
            <a:r>
              <a:rPr lang="en-US" dirty="0" smtClean="0">
                <a:solidFill>
                  <a:srgbClr val="0000FF"/>
                </a:solidFill>
              </a:rPr>
              <a:t>RC4</a:t>
            </a:r>
            <a:r>
              <a:rPr lang="en-US" dirty="0" smtClean="0"/>
              <a:t> (Ron’s Cipher 4)</a:t>
            </a:r>
            <a:endParaRPr lang="en-US" dirty="0"/>
          </a:p>
        </p:txBody>
      </p:sp>
      <p:sp>
        <p:nvSpPr>
          <p:cNvPr id="11" name="Content Placeholder 10"/>
          <p:cNvSpPr>
            <a:spLocks noGrp="1"/>
          </p:cNvSpPr>
          <p:nvPr>
            <p:ph sz="half" idx="2"/>
          </p:nvPr>
        </p:nvSpPr>
        <p:spPr/>
        <p:txBody>
          <a:bodyPr/>
          <a:lstStyle/>
          <a:p>
            <a:r>
              <a:rPr lang="en-US" dirty="0" smtClean="0">
                <a:solidFill>
                  <a:srgbClr val="00CC00"/>
                </a:solidFill>
              </a:rPr>
              <a:t>Public-key encryption</a:t>
            </a:r>
            <a:r>
              <a:rPr lang="en-US" dirty="0" smtClean="0"/>
              <a:t> algorithms</a:t>
            </a:r>
          </a:p>
          <a:p>
            <a:pPr lvl="1"/>
            <a:r>
              <a:rPr lang="en-US" dirty="0" smtClean="0">
                <a:solidFill>
                  <a:srgbClr val="0000FF"/>
                </a:solidFill>
              </a:rPr>
              <a:t>RSA</a:t>
            </a:r>
            <a:r>
              <a:rPr lang="en-US" dirty="0" smtClean="0"/>
              <a:t>: </a:t>
            </a:r>
            <a:r>
              <a:rPr lang="en-US" dirty="0" err="1" smtClean="0">
                <a:solidFill>
                  <a:srgbClr val="0000FF"/>
                </a:solidFill>
              </a:rPr>
              <a:t>R</a:t>
            </a:r>
            <a:r>
              <a:rPr lang="en-US" dirty="0" err="1" smtClean="0"/>
              <a:t>ivest</a:t>
            </a:r>
            <a:r>
              <a:rPr lang="en-US" dirty="0" smtClean="0"/>
              <a:t>-</a:t>
            </a:r>
            <a:r>
              <a:rPr lang="en-US" dirty="0" smtClean="0">
                <a:solidFill>
                  <a:srgbClr val="0000FF"/>
                </a:solidFill>
              </a:rPr>
              <a:t>S</a:t>
            </a:r>
            <a:r>
              <a:rPr lang="en-US" dirty="0" smtClean="0"/>
              <a:t>hamir-</a:t>
            </a:r>
            <a:r>
              <a:rPr lang="en-US" dirty="0" err="1" smtClean="0">
                <a:solidFill>
                  <a:srgbClr val="0000FF"/>
                </a:solidFill>
              </a:rPr>
              <a:t>A</a:t>
            </a:r>
            <a:r>
              <a:rPr lang="en-US" dirty="0" err="1" smtClean="0"/>
              <a:t>dleman</a:t>
            </a:r>
            <a:endParaRPr lang="en-US" dirty="0" smtClean="0"/>
          </a:p>
          <a:p>
            <a:pPr lvl="1"/>
            <a:r>
              <a:rPr lang="en-US" dirty="0" smtClean="0">
                <a:solidFill>
                  <a:schemeClr val="bg1">
                    <a:lumMod val="65000"/>
                  </a:schemeClr>
                </a:solidFill>
              </a:rPr>
              <a:t>Elliptic-curve encryption</a:t>
            </a:r>
            <a:endParaRPr lang="en-US" dirty="0">
              <a:solidFill>
                <a:schemeClr val="bg1">
                  <a:lumMod val="65000"/>
                </a:schemeClr>
              </a:solidFill>
            </a:endParaRPr>
          </a:p>
        </p:txBody>
      </p:sp>
      <p:sp>
        <p:nvSpPr>
          <p:cNvPr id="7" name="Footer Placeholder 6"/>
          <p:cNvSpPr>
            <a:spLocks noGrp="1"/>
          </p:cNvSpPr>
          <p:nvPr>
            <p:ph type="ftr" sz="quarter" idx="11"/>
          </p:nvPr>
        </p:nvSpPr>
        <p:spPr/>
        <p:txBody>
          <a:bodyPr/>
          <a:lstStyle/>
          <a:p>
            <a:pPr>
              <a:defRPr/>
            </a:pPr>
            <a:r>
              <a:rPr lang="en-US" altLang="zh-CN" smtClean="0"/>
              <a:t>2016 Summer Camp</a:t>
            </a:r>
            <a:endParaRPr lang="en-US" altLang="zh-CN"/>
          </a:p>
        </p:txBody>
      </p:sp>
      <p:sp>
        <p:nvSpPr>
          <p:cNvPr id="8" name="Slide Number Placeholder 7"/>
          <p:cNvSpPr>
            <a:spLocks noGrp="1"/>
          </p:cNvSpPr>
          <p:nvPr>
            <p:ph type="sldNum" sz="quarter" idx="12"/>
          </p:nvPr>
        </p:nvSpPr>
        <p:spPr/>
        <p:txBody>
          <a:bodyPr/>
          <a:lstStyle/>
          <a:p>
            <a:pPr>
              <a:defRPr/>
            </a:pPr>
            <a:fld id="{2A15CD78-0F89-4B0A-8C08-D4EB208EFACD}" type="slidenum">
              <a:rPr lang="zh-CN" altLang="en-US" smtClean="0"/>
              <a:pPr>
                <a:defRPr/>
              </a:pPr>
              <a:t>45</a:t>
            </a:fld>
            <a:endParaRPr lang="en-US" altLang="zh-CN"/>
          </a:p>
        </p:txBody>
      </p:sp>
      <p:graphicFrame>
        <p:nvGraphicFramePr>
          <p:cNvPr id="2" name="Object 1"/>
          <p:cNvGraphicFramePr>
            <a:graphicFrameLocks noChangeAspect="1"/>
          </p:cNvGraphicFramePr>
          <p:nvPr>
            <p:extLst>
              <p:ext uri="{D42A27DB-BD31-4B8C-83A1-F6EECF244321}">
                <p14:modId xmlns:p14="http://schemas.microsoft.com/office/powerpoint/2010/main" val="2076420892"/>
              </p:ext>
            </p:extLst>
          </p:nvPr>
        </p:nvGraphicFramePr>
        <p:xfrm>
          <a:off x="4191000" y="5410200"/>
          <a:ext cx="698500" cy="703263"/>
        </p:xfrm>
        <a:graphic>
          <a:graphicData uri="http://schemas.openxmlformats.org/presentationml/2006/ole">
            <mc:AlternateContent xmlns:mc="http://schemas.openxmlformats.org/markup-compatibility/2006">
              <mc:Choice xmlns:v="urn:schemas-microsoft-com:vml" Requires="v">
                <p:oleObj spid="_x0000_s35067" name="Image" r:id="rId3" imgW="1244006" imgH="1257143" progId="Photoshop.Image.7">
                  <p:embed/>
                </p:oleObj>
              </mc:Choice>
              <mc:Fallback>
                <p:oleObj name="Image" r:id="rId3" imgW="1244006" imgH="1257143" progId="Photoshop.Image.7">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410200"/>
                        <a:ext cx="6985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62460469"/>
              </p:ext>
            </p:extLst>
          </p:nvPr>
        </p:nvGraphicFramePr>
        <p:xfrm>
          <a:off x="3352800" y="1143000"/>
          <a:ext cx="565150" cy="901700"/>
        </p:xfrm>
        <a:graphic>
          <a:graphicData uri="http://schemas.openxmlformats.org/presentationml/2006/ole">
            <mc:AlternateContent xmlns:mc="http://schemas.openxmlformats.org/markup-compatibility/2006">
              <mc:Choice xmlns:v="urn:schemas-microsoft-com:vml" Requires="v">
                <p:oleObj spid="_x0000_s35068" name="VISIO" r:id="rId5" imgW="549706" imgH="879377" progId="Visio.Drawing.11">
                  <p:embed/>
                </p:oleObj>
              </mc:Choice>
              <mc:Fallback>
                <p:oleObj name="VISIO" r:id="rId5" imgW="549706" imgH="879377" progId="Visio.Drawing.11">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14300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662982960"/>
              </p:ext>
            </p:extLst>
          </p:nvPr>
        </p:nvGraphicFramePr>
        <p:xfrm>
          <a:off x="4038600" y="1143000"/>
          <a:ext cx="533400" cy="850900"/>
        </p:xfrm>
        <a:graphic>
          <a:graphicData uri="http://schemas.openxmlformats.org/presentationml/2006/ole">
            <mc:AlternateContent xmlns:mc="http://schemas.openxmlformats.org/markup-compatibility/2006">
              <mc:Choice xmlns:v="urn:schemas-microsoft-com:vml" Requires="v">
                <p:oleObj spid="_x0000_s35069" name="VISIO" r:id="rId7" imgW="549706" imgH="879377" progId="Visio.Drawing.11">
                  <p:embed/>
                </p:oleObj>
              </mc:Choice>
              <mc:Fallback>
                <p:oleObj name="VISIO" r:id="rId7" imgW="549706" imgH="879377" progId="Visio.Drawing.11">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114300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ounded Rectangular Callout 4"/>
          <p:cNvSpPr/>
          <p:nvPr/>
        </p:nvSpPr>
        <p:spPr>
          <a:xfrm>
            <a:off x="5257800" y="4724400"/>
            <a:ext cx="3733800" cy="1752600"/>
          </a:xfrm>
          <a:prstGeom prst="wedgeRoundRectCallout">
            <a:avLst>
              <a:gd name="adj1" fmla="val -46705"/>
              <a:gd name="adj2" fmla="val -108264"/>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400" dirty="0" smtClean="0">
                <a:solidFill>
                  <a:schemeClr val="tx1"/>
                </a:solidFill>
              </a:rPr>
              <a:t>Bob publishes his public key. He has to pay a price: Eve does </a:t>
            </a:r>
            <a:r>
              <a:rPr lang="en-US" sz="2400" dirty="0" smtClean="0">
                <a:solidFill>
                  <a:srgbClr val="FF0000"/>
                </a:solidFill>
              </a:rPr>
              <a:t>not</a:t>
            </a:r>
            <a:r>
              <a:rPr lang="en-US" sz="2400" dirty="0" smtClean="0">
                <a:solidFill>
                  <a:schemeClr val="tx1"/>
                </a:solidFill>
              </a:rPr>
              <a:t> have to brute-force anymore</a:t>
            </a:r>
          </a:p>
        </p:txBody>
      </p:sp>
      <p:pic>
        <p:nvPicPr>
          <p:cNvPr id="12" name="Picture 32"/>
          <p:cNvPicPr>
            <a:picLocks noChangeAspect="1" noChangeArrowheads="1"/>
          </p:cNvPicPr>
          <p:nvPr/>
        </p:nvPicPr>
        <p:blipFill>
          <a:blip r:embed="rId9" cstate="print"/>
          <a:srcRect/>
          <a:stretch>
            <a:fillRect/>
          </a:stretch>
        </p:blipFill>
        <p:spPr>
          <a:xfrm>
            <a:off x="4724400" y="4220497"/>
            <a:ext cx="762000" cy="568325"/>
          </a:xfrm>
          <a:prstGeom prst="rect">
            <a:avLst/>
          </a:prstGeom>
          <a:noFill/>
        </p:spPr>
      </p:pic>
      <p:sp>
        <p:nvSpPr>
          <p:cNvPr id="13" name="Rounded Rectangular Callout 12"/>
          <p:cNvSpPr/>
          <p:nvPr/>
        </p:nvSpPr>
        <p:spPr>
          <a:xfrm>
            <a:off x="228600" y="4724400"/>
            <a:ext cx="3657600" cy="1295400"/>
          </a:xfrm>
          <a:prstGeom prst="wedgeRoundRectCallout">
            <a:avLst>
              <a:gd name="adj1" fmla="val -19089"/>
              <a:gd name="adj2" fmla="val -126868"/>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tx1"/>
                </a:solidFill>
              </a:rPr>
              <a:t>Bob does </a:t>
            </a:r>
            <a:r>
              <a:rPr lang="en-US" sz="2800" dirty="0" smtClean="0">
                <a:solidFill>
                  <a:srgbClr val="FF0000"/>
                </a:solidFill>
              </a:rPr>
              <a:t>not</a:t>
            </a:r>
            <a:r>
              <a:rPr lang="en-US" sz="2800" dirty="0" smtClean="0">
                <a:solidFill>
                  <a:schemeClr val="tx1"/>
                </a:solidFill>
              </a:rPr>
              <a:t> publish anything directly related to his key</a:t>
            </a:r>
          </a:p>
        </p:txBody>
      </p:sp>
    </p:spTree>
    <p:extLst>
      <p:ext uri="{BB962C8B-B14F-4D97-AF65-F5344CB8AC3E}">
        <p14:creationId xmlns:p14="http://schemas.microsoft.com/office/powerpoint/2010/main" val="243293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Map</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The data confidentiality problem</a:t>
            </a:r>
          </a:p>
          <a:p>
            <a:r>
              <a:rPr lang="en-US" dirty="0" smtClean="0">
                <a:solidFill>
                  <a:schemeClr val="bg1">
                    <a:lumMod val="65000"/>
                  </a:schemeClr>
                </a:solidFill>
              </a:rPr>
              <a:t>Theory</a:t>
            </a:r>
          </a:p>
          <a:p>
            <a:pPr lvl="1"/>
            <a:r>
              <a:rPr lang="en-US" dirty="0" smtClean="0">
                <a:solidFill>
                  <a:schemeClr val="bg1">
                    <a:lumMod val="65000"/>
                  </a:schemeClr>
                </a:solidFill>
              </a:rPr>
              <a:t>Numbers</a:t>
            </a:r>
          </a:p>
          <a:p>
            <a:pPr lvl="1"/>
            <a:r>
              <a:rPr lang="en-US" dirty="0" smtClean="0">
                <a:solidFill>
                  <a:schemeClr val="bg1">
                    <a:lumMod val="65000"/>
                  </a:schemeClr>
                </a:solidFill>
              </a:rPr>
              <a:t>Encryption</a:t>
            </a:r>
          </a:p>
          <a:p>
            <a:r>
              <a:rPr lang="en-US" dirty="0" smtClean="0"/>
              <a:t>Beyond encryption</a:t>
            </a:r>
          </a:p>
          <a:p>
            <a:pPr lvl="1"/>
            <a:r>
              <a:rPr lang="en-US" dirty="0" smtClean="0"/>
              <a:t>Digital signature</a:t>
            </a:r>
          </a:p>
          <a:p>
            <a:pPr lvl="1"/>
            <a:r>
              <a:rPr lang="en-US" dirty="0" smtClean="0">
                <a:solidFill>
                  <a:schemeClr val="bg1">
                    <a:lumMod val="65000"/>
                  </a:schemeClr>
                </a:solidFill>
              </a:rPr>
              <a:t>Cryptographic hashing</a:t>
            </a:r>
            <a:endParaRPr lang="en-US" dirty="0">
              <a:solidFill>
                <a:schemeClr val="bg1">
                  <a:lumMod val="65000"/>
                </a:schemeClr>
              </a:solidFill>
            </a:endParaRPr>
          </a:p>
          <a:p>
            <a:pPr lvl="1"/>
            <a:r>
              <a:rPr lang="en-US" dirty="0" smtClean="0">
                <a:solidFill>
                  <a:schemeClr val="bg1">
                    <a:lumMod val="65000"/>
                  </a:schemeClr>
                </a:solidFill>
              </a:rPr>
              <a:t>Digital certificates and PKI</a:t>
            </a:r>
          </a:p>
          <a:p>
            <a:r>
              <a:rPr lang="en-US" dirty="0" smtClean="0">
                <a:solidFill>
                  <a:schemeClr val="bg1">
                    <a:lumMod val="65000"/>
                  </a:schemeClr>
                </a:solidFill>
              </a:rPr>
              <a:t>Tie everything together: HTTPS</a:t>
            </a:r>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46</a:t>
            </a:fld>
            <a:endParaRPr lang="en-US"/>
          </a:p>
        </p:txBody>
      </p:sp>
      <p:sp>
        <p:nvSpPr>
          <p:cNvPr id="6" name="Rounded Rectangle 5"/>
          <p:cNvSpPr/>
          <p:nvPr/>
        </p:nvSpPr>
        <p:spPr>
          <a:xfrm>
            <a:off x="609600" y="3657600"/>
            <a:ext cx="7086600"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66800" y="4114800"/>
            <a:ext cx="5181600" cy="457200"/>
          </a:xfrm>
          <a:prstGeom prst="roundRect">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5421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Signatures? Why?</a:t>
            </a:r>
            <a:endParaRPr lang="en-US" dirty="0"/>
          </a:p>
        </p:txBody>
      </p:sp>
      <p:sp>
        <p:nvSpPr>
          <p:cNvPr id="3" name="Content Placeholder 2"/>
          <p:cNvSpPr>
            <a:spLocks noGrp="1"/>
          </p:cNvSpPr>
          <p:nvPr>
            <p:ph idx="1"/>
          </p:nvPr>
        </p:nvSpPr>
        <p:spPr/>
        <p:txBody>
          <a:bodyPr/>
          <a:lstStyle/>
          <a:p>
            <a:r>
              <a:rPr lang="en-US" dirty="0" smtClean="0"/>
              <a:t>Eat in a restaurant?</a:t>
            </a:r>
          </a:p>
          <a:p>
            <a:pPr lvl="1"/>
            <a:r>
              <a:rPr lang="en-US" dirty="0" smtClean="0"/>
              <a:t>Sign your credit card payment</a:t>
            </a:r>
          </a:p>
          <a:p>
            <a:r>
              <a:rPr lang="en-US" dirty="0" smtClean="0"/>
              <a:t>Rent a house?</a:t>
            </a:r>
          </a:p>
          <a:p>
            <a:pPr lvl="1"/>
            <a:r>
              <a:rPr lang="en-US" dirty="0" smtClean="0"/>
              <a:t>Sign the contract</a:t>
            </a:r>
          </a:p>
          <a:p>
            <a:r>
              <a:rPr lang="en-US" dirty="0" smtClean="0"/>
              <a:t>Get a car loan?</a:t>
            </a:r>
          </a:p>
          <a:p>
            <a:pPr lvl="1"/>
            <a:r>
              <a:rPr lang="en-US" dirty="0" smtClean="0"/>
              <a:t>Sign the contract</a:t>
            </a:r>
            <a:endParaRPr lang="en-US" dirty="0"/>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47</a:t>
            </a:fld>
            <a:endParaRPr lang="en-US"/>
          </a:p>
        </p:txBody>
      </p:sp>
      <p:sp>
        <p:nvSpPr>
          <p:cNvPr id="6" name="Rounded Rectangle 5"/>
          <p:cNvSpPr/>
          <p:nvPr/>
        </p:nvSpPr>
        <p:spPr>
          <a:xfrm>
            <a:off x="3352800" y="4815444"/>
            <a:ext cx="5181600" cy="9906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tx1"/>
                </a:solidFill>
              </a:rPr>
              <a:t>Can we implement the concept of signature in the </a:t>
            </a:r>
            <a:r>
              <a:rPr lang="en-US" sz="2800" dirty="0" smtClean="0">
                <a:solidFill>
                  <a:srgbClr val="FF0000"/>
                </a:solidFill>
              </a:rPr>
              <a:t>digital</a:t>
            </a:r>
            <a:r>
              <a:rPr lang="en-US" sz="2800" dirty="0" smtClean="0">
                <a:solidFill>
                  <a:schemeClr val="tx1"/>
                </a:solidFill>
              </a:rPr>
              <a:t> world?</a:t>
            </a:r>
            <a:endParaRPr lang="en-US" sz="2800" dirty="0">
              <a:solidFill>
                <a:schemeClr val="tx1"/>
              </a:solidFill>
            </a:endParaRPr>
          </a:p>
        </p:txBody>
      </p:sp>
      <p:sp>
        <p:nvSpPr>
          <p:cNvPr id="7" name="Rounded Rectangle 6"/>
          <p:cNvSpPr/>
          <p:nvPr/>
        </p:nvSpPr>
        <p:spPr>
          <a:xfrm>
            <a:off x="1676400" y="6019800"/>
            <a:ext cx="6781800" cy="7620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tx1"/>
                </a:solidFill>
              </a:rPr>
              <a:t>Handwritten signatures can be copied: does </a:t>
            </a:r>
            <a:r>
              <a:rPr lang="en-US" sz="2800" b="1" dirty="0" smtClean="0">
                <a:solidFill>
                  <a:srgbClr val="FF0000"/>
                </a:solidFill>
              </a:rPr>
              <a:t>not</a:t>
            </a:r>
            <a:r>
              <a:rPr lang="en-US" sz="2800" dirty="0" smtClean="0">
                <a:solidFill>
                  <a:schemeClr val="tx1"/>
                </a:solidFill>
              </a:rPr>
              <a:t> work well in the </a:t>
            </a:r>
            <a:r>
              <a:rPr lang="en-US" sz="2800" dirty="0" smtClean="0">
                <a:solidFill>
                  <a:srgbClr val="FF0000"/>
                </a:solidFill>
              </a:rPr>
              <a:t>digital</a:t>
            </a:r>
            <a:r>
              <a:rPr lang="en-US" sz="2800" dirty="0" smtClean="0">
                <a:solidFill>
                  <a:schemeClr val="tx1"/>
                </a:solidFill>
              </a:rPr>
              <a:t> world</a:t>
            </a:r>
            <a:endParaRPr lang="en-US" sz="2800" dirty="0">
              <a:solidFill>
                <a:schemeClr val="tx1"/>
              </a:solidFill>
            </a:endParaRPr>
          </a:p>
        </p:txBody>
      </p:sp>
      <p:sp>
        <p:nvSpPr>
          <p:cNvPr id="8" name="Rounded Rectangle 7"/>
          <p:cNvSpPr/>
          <p:nvPr/>
        </p:nvSpPr>
        <p:spPr>
          <a:xfrm>
            <a:off x="5791200" y="3810000"/>
            <a:ext cx="2895600" cy="6858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00FF"/>
                </a:solidFill>
              </a:rPr>
              <a:t>Non-repudiation</a:t>
            </a:r>
            <a:endParaRPr lang="en-US" sz="2800" dirty="0">
              <a:solidFill>
                <a:srgbClr val="0000FF"/>
              </a:solidFill>
            </a:endParaRPr>
          </a:p>
        </p:txBody>
      </p:sp>
    </p:spTree>
    <p:extLst>
      <p:ext uri="{BB962C8B-B14F-4D97-AF65-F5344CB8AC3E}">
        <p14:creationId xmlns:p14="http://schemas.microsoft.com/office/powerpoint/2010/main" val="197907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ooter Placeholder 6"/>
          <p:cNvSpPr>
            <a:spLocks noGrp="1"/>
          </p:cNvSpPr>
          <p:nvPr>
            <p:ph type="ftr" sz="quarter" idx="10"/>
          </p:nvPr>
        </p:nvSpPr>
        <p:spPr/>
        <p:txBody>
          <a:bodyPr/>
          <a:lstStyle/>
          <a:p>
            <a:pPr>
              <a:defRPr/>
            </a:pPr>
            <a:r>
              <a:rPr lang="en-US" altLang="zh-CN" smtClean="0"/>
              <a:t>2016 Summer Camp</a:t>
            </a:r>
            <a:endParaRPr lang="en-US" altLang="zh-CN" dirty="0"/>
          </a:p>
        </p:txBody>
      </p:sp>
      <p:sp>
        <p:nvSpPr>
          <p:cNvPr id="47" name="Slide Number Placeholder 7"/>
          <p:cNvSpPr>
            <a:spLocks noGrp="1"/>
          </p:cNvSpPr>
          <p:nvPr>
            <p:ph type="sldNum" sz="quarter" idx="11"/>
          </p:nvPr>
        </p:nvSpPr>
        <p:spPr/>
        <p:txBody>
          <a:bodyPr/>
          <a:lstStyle/>
          <a:p>
            <a:pPr>
              <a:defRPr/>
            </a:pPr>
            <a:fld id="{0216F44E-7AD0-4F98-9AF0-DAD80B48DB99}" type="slidenum">
              <a:rPr lang="en-US"/>
              <a:pPr>
                <a:defRPr/>
              </a:pPr>
              <a:t>48</a:t>
            </a:fld>
            <a:endParaRPr lang="en-US"/>
          </a:p>
        </p:txBody>
      </p:sp>
      <p:sp>
        <p:nvSpPr>
          <p:cNvPr id="16391" name="Rectangle 2"/>
          <p:cNvSpPr>
            <a:spLocks noGrp="1" noChangeArrowheads="1"/>
          </p:cNvSpPr>
          <p:nvPr>
            <p:ph type="title" sz="quarter"/>
          </p:nvPr>
        </p:nvSpPr>
        <p:spPr>
          <a:xfrm>
            <a:off x="685800" y="228600"/>
            <a:ext cx="7772400" cy="914400"/>
          </a:xfrm>
        </p:spPr>
        <p:txBody>
          <a:bodyPr>
            <a:normAutofit/>
          </a:bodyPr>
          <a:lstStyle/>
          <a:p>
            <a:r>
              <a:rPr lang="en-US" altLang="zh-CN" dirty="0" smtClean="0">
                <a:solidFill>
                  <a:srgbClr val="00CC00"/>
                </a:solidFill>
                <a:ea typeface="SimSun" pitchFamily="2" charset="-122"/>
              </a:rPr>
              <a:t>Public-key Digital Signature</a:t>
            </a:r>
            <a:endParaRPr lang="en-US" altLang="zh-CN" dirty="0" smtClean="0">
              <a:ea typeface="SimSun" pitchFamily="2" charset="-122"/>
            </a:endParaRPr>
          </a:p>
        </p:txBody>
      </p:sp>
      <p:sp>
        <p:nvSpPr>
          <p:cNvPr id="16396" name="Text Box 24"/>
          <p:cNvSpPr txBox="1">
            <a:spLocks noChangeArrowheads="1"/>
          </p:cNvSpPr>
          <p:nvPr/>
        </p:nvSpPr>
        <p:spPr bwMode="auto">
          <a:xfrm>
            <a:off x="4724400" y="2803525"/>
            <a:ext cx="735013" cy="457200"/>
          </a:xfrm>
          <a:prstGeom prst="rect">
            <a:avLst/>
          </a:prstGeom>
          <a:noFill/>
          <a:ln w="9525">
            <a:noFill/>
            <a:miter lim="800000"/>
            <a:headEnd/>
            <a:tailEnd/>
          </a:ln>
        </p:spPr>
        <p:txBody>
          <a:bodyPr>
            <a:spAutoFit/>
          </a:bodyPr>
          <a:lstStyle/>
          <a:p>
            <a:pPr algn="l"/>
            <a:r>
              <a:rPr lang="en-US" altLang="zh-CN" b="1" i="1" dirty="0">
                <a:solidFill>
                  <a:srgbClr val="FF0000"/>
                </a:solidFill>
                <a:latin typeface="Times New Roman" pitchFamily="18" charset="0"/>
                <a:ea typeface="SimSun" pitchFamily="2" charset="-122"/>
              </a:rPr>
              <a:t>Eve</a:t>
            </a:r>
          </a:p>
        </p:txBody>
      </p:sp>
      <p:sp>
        <p:nvSpPr>
          <p:cNvPr id="16397" name="Line 27"/>
          <p:cNvSpPr>
            <a:spLocks noChangeShapeType="1"/>
          </p:cNvSpPr>
          <p:nvPr/>
        </p:nvSpPr>
        <p:spPr bwMode="auto">
          <a:xfrm>
            <a:off x="38862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9" name="Line 29"/>
          <p:cNvSpPr>
            <a:spLocks noChangeShapeType="1"/>
          </p:cNvSpPr>
          <p:nvPr/>
        </p:nvSpPr>
        <p:spPr bwMode="auto">
          <a:xfrm>
            <a:off x="3886200" y="1143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400" name="Line 30"/>
          <p:cNvSpPr>
            <a:spLocks noChangeShapeType="1"/>
          </p:cNvSpPr>
          <p:nvPr/>
        </p:nvSpPr>
        <p:spPr bwMode="auto">
          <a:xfrm>
            <a:off x="6096000" y="1143000"/>
            <a:ext cx="0" cy="1905000"/>
          </a:xfrm>
          <a:prstGeom prst="line">
            <a:avLst/>
          </a:prstGeom>
          <a:noFill/>
          <a:ln w="38100">
            <a:solidFill>
              <a:srgbClr val="FF0000"/>
            </a:solidFill>
            <a:prstDash val="sysDot"/>
            <a:round/>
            <a:headEnd/>
            <a:tailEnd/>
          </a:ln>
        </p:spPr>
        <p:txBody>
          <a:bodyPr wrap="none" anchor="ctr"/>
          <a:lstStyle/>
          <a:p>
            <a:endParaRPr lang="en-US"/>
          </a:p>
        </p:txBody>
      </p:sp>
      <p:pic>
        <p:nvPicPr>
          <p:cNvPr id="1165344" name="Picture 32"/>
          <p:cNvPicPr>
            <a:picLocks noGrp="1" noChangeAspect="1" noChangeArrowheads="1"/>
          </p:cNvPicPr>
          <p:nvPr>
            <p:ph sz="quarter" idx="4"/>
          </p:nvPr>
        </p:nvPicPr>
        <p:blipFill>
          <a:blip r:embed="rId4" cstate="print"/>
          <a:srcRect/>
          <a:stretch>
            <a:fillRect/>
          </a:stretch>
        </p:blipFill>
        <p:spPr>
          <a:xfrm>
            <a:off x="762000" y="2362200"/>
            <a:ext cx="762000" cy="568325"/>
          </a:xfrm>
          <a:noFill/>
        </p:spPr>
      </p:pic>
      <p:grpSp>
        <p:nvGrpSpPr>
          <p:cNvPr id="4" name="Group 44"/>
          <p:cNvGrpSpPr>
            <a:grpSpLocks/>
          </p:cNvGrpSpPr>
          <p:nvPr/>
        </p:nvGrpSpPr>
        <p:grpSpPr bwMode="auto">
          <a:xfrm>
            <a:off x="762000" y="4953000"/>
            <a:ext cx="838200" cy="609600"/>
            <a:chOff x="4176" y="3120"/>
            <a:chExt cx="528" cy="384"/>
          </a:xfrm>
        </p:grpSpPr>
        <p:graphicFrame>
          <p:nvGraphicFramePr>
            <p:cNvPr id="16387" name="Object 33"/>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32198" name="Bitmap Image" r:id="rId5" imgW="781159" imgH="581106" progId="PBrush">
                    <p:embed/>
                  </p:oleObj>
                </mc:Choice>
                <mc:Fallback>
                  <p:oleObj name="Bitmap Image" r:id="rId5" imgW="781159" imgH="58110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18" name="Rectangle 34"/>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pPr algn="l"/>
              <a:endParaRPr lang="en-US">
                <a:latin typeface="Times New Roman" pitchFamily="18" charset="0"/>
              </a:endParaRPr>
            </a:p>
          </p:txBody>
        </p:sp>
      </p:grpSp>
      <p:sp>
        <p:nvSpPr>
          <p:cNvPr id="1165365" name="Freeform 53"/>
          <p:cNvSpPr>
            <a:spLocks/>
          </p:cNvSpPr>
          <p:nvPr/>
        </p:nvSpPr>
        <p:spPr bwMode="auto">
          <a:xfrm>
            <a:off x="266700" y="2019300"/>
            <a:ext cx="1841500" cy="3759200"/>
          </a:xfrm>
          <a:custGeom>
            <a:avLst/>
            <a:gdLst>
              <a:gd name="T0" fmla="*/ 2147483647 w 1160"/>
              <a:gd name="T1" fmla="*/ 2147483647 h 2368"/>
              <a:gd name="T2" fmla="*/ 2147483647 w 1160"/>
              <a:gd name="T3" fmla="*/ 2147483647 h 2368"/>
              <a:gd name="T4" fmla="*/ 2147483647 w 1160"/>
              <a:gd name="T5" fmla="*/ 2147483647 h 2368"/>
              <a:gd name="T6" fmla="*/ 2147483647 w 1160"/>
              <a:gd name="T7" fmla="*/ 2147483647 h 2368"/>
              <a:gd name="T8" fmla="*/ 2147483647 w 1160"/>
              <a:gd name="T9" fmla="*/ 2147483647 h 2368"/>
              <a:gd name="T10" fmla="*/ 2147483647 w 1160"/>
              <a:gd name="T11" fmla="*/ 2147483647 h 2368"/>
              <a:gd name="T12" fmla="*/ 2147483647 w 1160"/>
              <a:gd name="T13" fmla="*/ 2147483647 h 2368"/>
              <a:gd name="T14" fmla="*/ 2147483647 w 1160"/>
              <a:gd name="T15" fmla="*/ 2147483647 h 2368"/>
              <a:gd name="T16" fmla="*/ 0 60000 65536"/>
              <a:gd name="T17" fmla="*/ 0 60000 65536"/>
              <a:gd name="T18" fmla="*/ 0 60000 65536"/>
              <a:gd name="T19" fmla="*/ 0 60000 65536"/>
              <a:gd name="T20" fmla="*/ 0 60000 65536"/>
              <a:gd name="T21" fmla="*/ 0 60000 65536"/>
              <a:gd name="T22" fmla="*/ 0 60000 65536"/>
              <a:gd name="T23" fmla="*/ 0 60000 65536"/>
              <a:gd name="T24" fmla="*/ 0 w 1160"/>
              <a:gd name="T25" fmla="*/ 0 h 2368"/>
              <a:gd name="T26" fmla="*/ 1160 w 1160"/>
              <a:gd name="T27" fmla="*/ 2368 h 2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0" h="2368">
                <a:moveTo>
                  <a:pt x="72" y="1080"/>
                </a:moveTo>
                <a:cubicBezTo>
                  <a:pt x="112" y="848"/>
                  <a:pt x="104" y="240"/>
                  <a:pt x="264" y="120"/>
                </a:cubicBezTo>
                <a:cubicBezTo>
                  <a:pt x="424" y="0"/>
                  <a:pt x="904" y="96"/>
                  <a:pt x="1032" y="360"/>
                </a:cubicBezTo>
                <a:cubicBezTo>
                  <a:pt x="1160" y="624"/>
                  <a:pt x="1048" y="1384"/>
                  <a:pt x="1032" y="1704"/>
                </a:cubicBezTo>
                <a:cubicBezTo>
                  <a:pt x="1016" y="2024"/>
                  <a:pt x="1072" y="2192"/>
                  <a:pt x="936" y="2280"/>
                </a:cubicBezTo>
                <a:cubicBezTo>
                  <a:pt x="800" y="2368"/>
                  <a:pt x="368" y="2360"/>
                  <a:pt x="216" y="2232"/>
                </a:cubicBezTo>
                <a:cubicBezTo>
                  <a:pt x="64" y="2104"/>
                  <a:pt x="48" y="1704"/>
                  <a:pt x="24" y="1512"/>
                </a:cubicBezTo>
                <a:cubicBezTo>
                  <a:pt x="0" y="1320"/>
                  <a:pt x="32" y="1312"/>
                  <a:pt x="72" y="1080"/>
                </a:cubicBezTo>
                <a:close/>
              </a:path>
            </a:pathLst>
          </a:custGeom>
          <a:noFill/>
          <a:ln w="9525">
            <a:solidFill>
              <a:schemeClr val="bg1">
                <a:lumMod val="65000"/>
              </a:schemeClr>
            </a:solidFill>
            <a:round/>
            <a:headEnd/>
            <a:tailEnd/>
          </a:ln>
        </p:spPr>
        <p:txBody>
          <a:bodyPr/>
          <a:lstStyle/>
          <a:p>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2987732469"/>
              </p:ext>
            </p:extLst>
          </p:nvPr>
        </p:nvGraphicFramePr>
        <p:xfrm>
          <a:off x="1698981" y="4660900"/>
          <a:ext cx="564905" cy="901700"/>
        </p:xfrm>
        <a:graphic>
          <a:graphicData uri="http://schemas.openxmlformats.org/presentationml/2006/ole">
            <mc:AlternateContent xmlns:mc="http://schemas.openxmlformats.org/markup-compatibility/2006">
              <mc:Choice xmlns:v="urn:schemas-microsoft-com:vml" Requires="v">
                <p:oleObj spid="_x0000_s32199" name="VISIO" r:id="rId7" imgW="549706" imgH="879377" progId="Visio.Drawing.11">
                  <p:embed/>
                </p:oleObj>
              </mc:Choice>
              <mc:Fallback>
                <p:oleObj name="VISIO" r:id="rId7" imgW="549706" imgH="87937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8981" y="4660900"/>
                        <a:ext cx="564905" cy="901700"/>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10060179"/>
              </p:ext>
            </p:extLst>
          </p:nvPr>
        </p:nvGraphicFramePr>
        <p:xfrm>
          <a:off x="6858000" y="5898893"/>
          <a:ext cx="533400" cy="851413"/>
        </p:xfrm>
        <a:graphic>
          <a:graphicData uri="http://schemas.openxmlformats.org/presentationml/2006/ole">
            <mc:AlternateContent xmlns:mc="http://schemas.openxmlformats.org/markup-compatibility/2006">
              <mc:Choice xmlns:v="urn:schemas-microsoft-com:vml" Requires="v">
                <p:oleObj spid="_x0000_s32200" name="VISIO" r:id="rId9" imgW="549706" imgH="879377" progId="Visio.Drawing.11">
                  <p:embed/>
                </p:oleObj>
              </mc:Choice>
              <mc:Fallback>
                <p:oleObj name="VISIO" r:id="rId9" imgW="549706" imgH="879377"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5898893"/>
                        <a:ext cx="533400" cy="851413"/>
                      </a:xfrm>
                      <a:prstGeom prst="rect">
                        <a:avLst/>
                      </a:prstGeom>
                      <a:noFill/>
                      <a:ln>
                        <a:noFill/>
                      </a:ln>
                      <a:effectLst/>
                    </p:spPr>
                  </p:pic>
                </p:oleObj>
              </mc:Fallback>
            </mc:AlternateContent>
          </a:graphicData>
        </a:graphic>
      </p:graphicFrame>
      <p:sp>
        <p:nvSpPr>
          <p:cNvPr id="21" name="Rounded Rectangle 20"/>
          <p:cNvSpPr/>
          <p:nvPr/>
        </p:nvSpPr>
        <p:spPr>
          <a:xfrm>
            <a:off x="1371600" y="5943600"/>
            <a:ext cx="3505200" cy="6096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rgbClr val="FF0000"/>
                </a:solidFill>
              </a:rPr>
              <a:t>One key, two parts!</a:t>
            </a:r>
          </a:p>
        </p:txBody>
      </p:sp>
      <p:graphicFrame>
        <p:nvGraphicFramePr>
          <p:cNvPr id="2" name="Object 1"/>
          <p:cNvGraphicFramePr>
            <a:graphicFrameLocks noChangeAspect="1"/>
          </p:cNvGraphicFramePr>
          <p:nvPr>
            <p:extLst>
              <p:ext uri="{D42A27DB-BD31-4B8C-83A1-F6EECF244321}">
                <p14:modId xmlns:p14="http://schemas.microsoft.com/office/powerpoint/2010/main" val="110998138"/>
              </p:ext>
            </p:extLst>
          </p:nvPr>
        </p:nvGraphicFramePr>
        <p:xfrm>
          <a:off x="5257800" y="2803525"/>
          <a:ext cx="365125" cy="368300"/>
        </p:xfrm>
        <a:graphic>
          <a:graphicData uri="http://schemas.openxmlformats.org/presentationml/2006/ole">
            <mc:AlternateContent xmlns:mc="http://schemas.openxmlformats.org/markup-compatibility/2006">
              <mc:Choice xmlns:v="urn:schemas-microsoft-com:vml" Requires="v">
                <p:oleObj spid="_x0000_s32201" name="Image" r:id="rId11" imgW="1244006" imgH="1257143" progId="Photoshop.Image.7">
                  <p:embed/>
                </p:oleObj>
              </mc:Choice>
              <mc:Fallback>
                <p:oleObj name="Image" r:id="rId11" imgW="1244006" imgH="1257143" progId="Photoshop.Image.7">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578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AutoShape 40"/>
          <p:cNvSpPr>
            <a:spLocks noChangeArrowheads="1"/>
          </p:cNvSpPr>
          <p:nvPr/>
        </p:nvSpPr>
        <p:spPr bwMode="auto">
          <a:xfrm>
            <a:off x="1600200" y="1600200"/>
            <a:ext cx="1447800" cy="685800"/>
          </a:xfrm>
          <a:prstGeom prst="wedgeRoundRectCallout">
            <a:avLst>
              <a:gd name="adj1" fmla="val -58222"/>
              <a:gd name="adj2" fmla="val 80324"/>
              <a:gd name="adj3" fmla="val 16667"/>
            </a:avLst>
          </a:prstGeom>
          <a:noFill/>
          <a:ln w="9525">
            <a:solidFill>
              <a:schemeClr val="tx1"/>
            </a:solidFill>
            <a:miter lim="800000"/>
            <a:headEnd/>
            <a:tailEnd/>
          </a:ln>
        </p:spPr>
        <p:txBody>
          <a:bodyPr anchor="ctr" anchorCtr="1"/>
          <a:lstStyle/>
          <a:p>
            <a:r>
              <a:rPr lang="en-US" sz="2000" dirty="0" smtClean="0">
                <a:solidFill>
                  <a:srgbClr val="FF0000"/>
                </a:solidFill>
              </a:rPr>
              <a:t>Alice</a:t>
            </a:r>
            <a:r>
              <a:rPr lang="en-US" sz="2000" dirty="0" smtClean="0"/>
              <a:t>’s</a:t>
            </a:r>
            <a:endParaRPr lang="en-US" sz="2000" dirty="0"/>
          </a:p>
          <a:p>
            <a:r>
              <a:rPr lang="en-US" sz="2000" dirty="0">
                <a:solidFill>
                  <a:srgbClr val="0000FF"/>
                </a:solidFill>
              </a:rPr>
              <a:t>public key</a:t>
            </a:r>
          </a:p>
        </p:txBody>
      </p:sp>
      <p:sp>
        <p:nvSpPr>
          <p:cNvPr id="22" name="AutoShape 41"/>
          <p:cNvSpPr>
            <a:spLocks noChangeArrowheads="1"/>
          </p:cNvSpPr>
          <p:nvPr/>
        </p:nvSpPr>
        <p:spPr bwMode="auto">
          <a:xfrm>
            <a:off x="228600" y="5638800"/>
            <a:ext cx="1612900" cy="685800"/>
          </a:xfrm>
          <a:prstGeom prst="wedgeRoundRectCallout">
            <a:avLst>
              <a:gd name="adj1" fmla="val 21379"/>
              <a:gd name="adj2" fmla="val -91393"/>
              <a:gd name="adj3" fmla="val 16667"/>
            </a:avLst>
          </a:prstGeom>
          <a:noFill/>
          <a:ln w="9525">
            <a:solidFill>
              <a:schemeClr val="tx1"/>
            </a:solidFill>
            <a:miter lim="800000"/>
            <a:headEnd/>
            <a:tailEnd/>
          </a:ln>
        </p:spPr>
        <p:txBody>
          <a:bodyPr anchor="ctr" anchorCtr="1"/>
          <a:lstStyle/>
          <a:p>
            <a:r>
              <a:rPr lang="en-US" sz="2000" dirty="0" smtClean="0">
                <a:solidFill>
                  <a:srgbClr val="FF0000"/>
                </a:solidFill>
              </a:rPr>
              <a:t>Alice</a:t>
            </a:r>
            <a:r>
              <a:rPr lang="en-US" sz="2000" dirty="0" smtClean="0"/>
              <a:t>’s</a:t>
            </a:r>
            <a:endParaRPr lang="en-US" sz="2000" dirty="0"/>
          </a:p>
          <a:p>
            <a:r>
              <a:rPr lang="en-US" sz="2000" dirty="0">
                <a:solidFill>
                  <a:srgbClr val="0000FF"/>
                </a:solidFill>
              </a:rPr>
              <a:t>private key</a:t>
            </a:r>
          </a:p>
        </p:txBody>
      </p:sp>
    </p:spTree>
    <p:extLst>
      <p:ext uri="{BB962C8B-B14F-4D97-AF65-F5344CB8AC3E}">
        <p14:creationId xmlns:p14="http://schemas.microsoft.com/office/powerpoint/2010/main" val="11599495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dissolv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21"/>
                                        </p:tgtEl>
                                        <p:attrNameLst>
                                          <p:attrName>r</p:attrName>
                                        </p:attrNameLst>
                                      </p:cBhvr>
                                    </p:animRot>
                                    <p:animRot by="-240000">
                                      <p:cBhvr>
                                        <p:cTn id="15" dur="200" fill="hold">
                                          <p:stCondLst>
                                            <p:cond delay="200"/>
                                          </p:stCondLst>
                                        </p:cTn>
                                        <p:tgtEl>
                                          <p:spTgt spid="21"/>
                                        </p:tgtEl>
                                        <p:attrNameLst>
                                          <p:attrName>r</p:attrName>
                                        </p:attrNameLst>
                                      </p:cBhvr>
                                    </p:animRot>
                                    <p:animRot by="240000">
                                      <p:cBhvr>
                                        <p:cTn id="16" dur="200" fill="hold">
                                          <p:stCondLst>
                                            <p:cond delay="400"/>
                                          </p:stCondLst>
                                        </p:cTn>
                                        <p:tgtEl>
                                          <p:spTgt spid="21"/>
                                        </p:tgtEl>
                                        <p:attrNameLst>
                                          <p:attrName>r</p:attrName>
                                        </p:attrNameLst>
                                      </p:cBhvr>
                                    </p:animRot>
                                    <p:animRot by="-240000">
                                      <p:cBhvr>
                                        <p:cTn id="17" dur="200" fill="hold">
                                          <p:stCondLst>
                                            <p:cond delay="600"/>
                                          </p:stCondLst>
                                        </p:cTn>
                                        <p:tgtEl>
                                          <p:spTgt spid="21"/>
                                        </p:tgtEl>
                                        <p:attrNameLst>
                                          <p:attrName>r</p:attrName>
                                        </p:attrNameLst>
                                      </p:cBhvr>
                                    </p:animRot>
                                    <p:animRot by="120000">
                                      <p:cBhvr>
                                        <p:cTn id="18"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5"/>
          <p:cNvSpPr>
            <a:spLocks noGrp="1"/>
          </p:cNvSpPr>
          <p:nvPr>
            <p:ph type="ftr" sz="quarter" idx="10"/>
          </p:nvPr>
        </p:nvSpPr>
        <p:spPr/>
        <p:txBody>
          <a:bodyPr/>
          <a:lstStyle/>
          <a:p>
            <a:pPr>
              <a:defRPr/>
            </a:pPr>
            <a:r>
              <a:rPr lang="en-US" altLang="zh-CN" smtClean="0"/>
              <a:t>2016 Summer Camp</a:t>
            </a:r>
            <a:endParaRPr lang="en-US" altLang="zh-CN" dirty="0"/>
          </a:p>
        </p:txBody>
      </p:sp>
      <p:sp>
        <p:nvSpPr>
          <p:cNvPr id="44" name="Slide Number Placeholder 6"/>
          <p:cNvSpPr>
            <a:spLocks noGrp="1"/>
          </p:cNvSpPr>
          <p:nvPr>
            <p:ph type="sldNum" sz="quarter" idx="11"/>
          </p:nvPr>
        </p:nvSpPr>
        <p:spPr/>
        <p:txBody>
          <a:bodyPr/>
          <a:lstStyle/>
          <a:p>
            <a:pPr>
              <a:defRPr/>
            </a:pPr>
            <a:fld id="{7596B591-FFFE-4A7A-90FB-3094EBE8F688}" type="slidenum">
              <a:rPr lang="en-US"/>
              <a:pPr>
                <a:defRPr/>
              </a:pPr>
              <a:t>49</a:t>
            </a:fld>
            <a:endParaRPr lang="en-US"/>
          </a:p>
        </p:txBody>
      </p:sp>
      <p:sp>
        <p:nvSpPr>
          <p:cNvPr id="3077" name="Rectangle 2"/>
          <p:cNvSpPr>
            <a:spLocks noGrp="1" noChangeArrowheads="1"/>
          </p:cNvSpPr>
          <p:nvPr>
            <p:ph type="title"/>
          </p:nvPr>
        </p:nvSpPr>
        <p:spPr>
          <a:xfrm>
            <a:off x="685800" y="381000"/>
            <a:ext cx="7772400" cy="762000"/>
          </a:xfrm>
        </p:spPr>
        <p:txBody>
          <a:bodyPr/>
          <a:lstStyle/>
          <a:p>
            <a:r>
              <a:rPr lang="en-US" altLang="zh-CN" dirty="0" smtClean="0">
                <a:ea typeface="SimSun" pitchFamily="2" charset="-122"/>
              </a:rPr>
              <a:t>Public Key Digital </a:t>
            </a:r>
            <a:r>
              <a:rPr lang="en-US" altLang="zh-CN" dirty="0" smtClean="0">
                <a:solidFill>
                  <a:srgbClr val="FF0000"/>
                </a:solidFill>
                <a:ea typeface="SimSun" pitchFamily="2" charset="-122"/>
              </a:rPr>
              <a:t>Signature</a:t>
            </a:r>
          </a:p>
        </p:txBody>
      </p:sp>
      <p:sp>
        <p:nvSpPr>
          <p:cNvPr id="3082" name="Text Box 43"/>
          <p:cNvSpPr txBox="1">
            <a:spLocks noChangeArrowheads="1"/>
          </p:cNvSpPr>
          <p:nvPr/>
        </p:nvSpPr>
        <p:spPr bwMode="auto">
          <a:xfrm>
            <a:off x="5284788" y="2879725"/>
            <a:ext cx="735012" cy="369332"/>
          </a:xfrm>
          <a:prstGeom prst="rect">
            <a:avLst/>
          </a:prstGeom>
          <a:noFill/>
          <a:ln w="9525">
            <a:noFill/>
            <a:miter lim="800000"/>
            <a:headEnd/>
            <a:tailEnd/>
          </a:ln>
        </p:spPr>
        <p:txBody>
          <a:bodyPr>
            <a:spAutoFit/>
          </a:bodyPr>
          <a:lstStyle/>
          <a:p>
            <a:r>
              <a:rPr lang="en-US" altLang="zh-CN" b="1" i="1" dirty="0">
                <a:solidFill>
                  <a:srgbClr val="FF0000"/>
                </a:solidFill>
                <a:latin typeface="Times New Roman" pitchFamily="18" charset="0"/>
                <a:ea typeface="SimSun" pitchFamily="2" charset="-122"/>
                <a:cs typeface="Times New Roman" pitchFamily="18" charset="0"/>
              </a:rPr>
              <a:t>Eve</a:t>
            </a:r>
          </a:p>
        </p:txBody>
      </p:sp>
      <p:grpSp>
        <p:nvGrpSpPr>
          <p:cNvPr id="5" name="Group 52"/>
          <p:cNvGrpSpPr>
            <a:grpSpLocks/>
          </p:cNvGrpSpPr>
          <p:nvPr/>
        </p:nvGrpSpPr>
        <p:grpSpPr bwMode="auto">
          <a:xfrm>
            <a:off x="1828800" y="1219200"/>
            <a:ext cx="7239000" cy="2743200"/>
            <a:chOff x="1152" y="768"/>
            <a:chExt cx="4560" cy="1728"/>
          </a:xfrm>
        </p:grpSpPr>
        <p:sp>
          <p:nvSpPr>
            <p:cNvPr id="3092" name="Line 9"/>
            <p:cNvSpPr>
              <a:spLocks noChangeShapeType="1"/>
            </p:cNvSpPr>
            <p:nvPr/>
          </p:nvSpPr>
          <p:spPr bwMode="auto">
            <a:xfrm flipH="1">
              <a:off x="1152" y="1104"/>
              <a:ext cx="1728" cy="0"/>
            </a:xfrm>
            <a:prstGeom prst="line">
              <a:avLst/>
            </a:prstGeom>
            <a:noFill/>
            <a:ln w="28575">
              <a:solidFill>
                <a:schemeClr val="tx1"/>
              </a:solidFill>
              <a:round/>
              <a:headEnd type="stealth" w="lg" len="lg"/>
              <a:tailEnd type="none" w="lg" len="lg"/>
            </a:ln>
          </p:spPr>
          <p:txBody>
            <a:bodyPr/>
            <a:lstStyle/>
            <a:p>
              <a:endParaRPr lang="en-US"/>
            </a:p>
          </p:txBody>
        </p:sp>
        <p:sp>
          <p:nvSpPr>
            <p:cNvPr id="3093" name="AutoShape 11"/>
            <p:cNvSpPr>
              <a:spLocks noChangeArrowheads="1"/>
            </p:cNvSpPr>
            <p:nvPr/>
          </p:nvSpPr>
          <p:spPr bwMode="auto">
            <a:xfrm rot="5422656">
              <a:off x="3428" y="457"/>
              <a:ext cx="193" cy="1294"/>
            </a:xfrm>
            <a:prstGeom prst="can">
              <a:avLst>
                <a:gd name="adj" fmla="val 59628"/>
              </a:avLst>
            </a:prstGeom>
            <a:noFill/>
            <a:ln w="22225">
              <a:solidFill>
                <a:srgbClr val="FF0000"/>
              </a:solidFill>
              <a:round/>
              <a:headEnd/>
              <a:tailEnd/>
            </a:ln>
          </p:spPr>
          <p:txBody>
            <a:bodyPr rot="10800000" vert="eaVert" wrap="none" anchor="ctr"/>
            <a:lstStyle/>
            <a:p>
              <a:pPr algn="ctr" eaLnBrk="1" hangingPunct="1"/>
              <a:r>
                <a:rPr lang="en-GB" sz="1200" dirty="0" smtClean="0">
                  <a:latin typeface="Arial" charset="0"/>
                </a:rPr>
                <a:t>Do-not-modify channel</a:t>
              </a:r>
              <a:endParaRPr lang="el-GR" sz="1200" dirty="0">
                <a:latin typeface="Arial" charset="0"/>
              </a:endParaRPr>
            </a:p>
          </p:txBody>
        </p:sp>
        <p:sp>
          <p:nvSpPr>
            <p:cNvPr id="3094" name="Line 12"/>
            <p:cNvSpPr>
              <a:spLocks noChangeShapeType="1"/>
            </p:cNvSpPr>
            <p:nvPr/>
          </p:nvSpPr>
          <p:spPr bwMode="auto">
            <a:xfrm flipV="1">
              <a:off x="4704" y="1104"/>
              <a:ext cx="0" cy="1392"/>
            </a:xfrm>
            <a:prstGeom prst="line">
              <a:avLst/>
            </a:prstGeom>
            <a:noFill/>
            <a:ln w="28575">
              <a:solidFill>
                <a:schemeClr val="tx1"/>
              </a:solidFill>
              <a:round/>
              <a:headEnd type="stealth" w="lg" len="lg"/>
              <a:tailEnd type="none" w="lg" len="lg"/>
            </a:ln>
          </p:spPr>
          <p:txBody>
            <a:bodyPr/>
            <a:lstStyle/>
            <a:p>
              <a:endParaRPr lang="en-US"/>
            </a:p>
          </p:txBody>
        </p:sp>
        <p:sp>
          <p:nvSpPr>
            <p:cNvPr id="3095" name="Line 13"/>
            <p:cNvSpPr>
              <a:spLocks noChangeShapeType="1"/>
            </p:cNvSpPr>
            <p:nvPr/>
          </p:nvSpPr>
          <p:spPr bwMode="auto">
            <a:xfrm flipH="1">
              <a:off x="4128" y="1104"/>
              <a:ext cx="576" cy="0"/>
            </a:xfrm>
            <a:prstGeom prst="line">
              <a:avLst/>
            </a:prstGeom>
            <a:noFill/>
            <a:ln w="28575">
              <a:solidFill>
                <a:schemeClr val="tx1"/>
              </a:solidFill>
              <a:round/>
              <a:headEnd type="stealth" w="lg" len="lg"/>
              <a:tailEnd type="none" w="lg" len="lg"/>
            </a:ln>
          </p:spPr>
          <p:txBody>
            <a:bodyPr/>
            <a:lstStyle/>
            <a:p>
              <a:endParaRPr lang="en-US"/>
            </a:p>
          </p:txBody>
        </p:sp>
        <p:sp>
          <p:nvSpPr>
            <p:cNvPr id="3096" name="Line 15"/>
            <p:cNvSpPr>
              <a:spLocks noChangeShapeType="1"/>
            </p:cNvSpPr>
            <p:nvPr/>
          </p:nvSpPr>
          <p:spPr bwMode="auto">
            <a:xfrm>
              <a:off x="1152" y="1104"/>
              <a:ext cx="0" cy="240"/>
            </a:xfrm>
            <a:prstGeom prst="line">
              <a:avLst/>
            </a:prstGeom>
            <a:noFill/>
            <a:ln w="28575">
              <a:solidFill>
                <a:schemeClr val="tx1"/>
              </a:solidFill>
              <a:round/>
              <a:headEnd type="stealth" w="lg" len="lg"/>
              <a:tailEnd/>
            </a:ln>
          </p:spPr>
          <p:txBody>
            <a:bodyPr/>
            <a:lstStyle/>
            <a:p>
              <a:endParaRPr lang="en-US"/>
            </a:p>
          </p:txBody>
        </p:sp>
        <p:pic>
          <p:nvPicPr>
            <p:cNvPr id="3097" name="Picture 39"/>
            <p:cNvPicPr>
              <a:picLocks noChangeAspect="1" noChangeArrowheads="1"/>
            </p:cNvPicPr>
            <p:nvPr/>
          </p:nvPicPr>
          <p:blipFill>
            <a:blip r:embed="rId4" cstate="print"/>
            <a:srcRect/>
            <a:stretch>
              <a:fillRect/>
            </a:stretch>
          </p:blipFill>
          <p:spPr bwMode="auto">
            <a:xfrm>
              <a:off x="4464" y="1440"/>
              <a:ext cx="432" cy="322"/>
            </a:xfrm>
            <a:prstGeom prst="rect">
              <a:avLst/>
            </a:prstGeom>
            <a:noFill/>
            <a:ln w="9525">
              <a:noFill/>
              <a:miter lim="800000"/>
              <a:headEnd/>
              <a:tailEnd/>
            </a:ln>
          </p:spPr>
        </p:pic>
        <p:sp>
          <p:nvSpPr>
            <p:cNvPr id="3098" name="Line 44"/>
            <p:cNvSpPr>
              <a:spLocks noChangeShapeType="1"/>
            </p:cNvSpPr>
            <p:nvPr/>
          </p:nvSpPr>
          <p:spPr bwMode="auto">
            <a:xfrm>
              <a:off x="3425" y="1248"/>
              <a:ext cx="0" cy="614"/>
            </a:xfrm>
            <a:prstGeom prst="line">
              <a:avLst/>
            </a:prstGeom>
            <a:noFill/>
            <a:ln w="9525">
              <a:solidFill>
                <a:schemeClr val="tx1"/>
              </a:solidFill>
              <a:round/>
              <a:headEnd/>
              <a:tailEnd type="stealth" w="med" len="lg"/>
            </a:ln>
          </p:spPr>
          <p:txBody>
            <a:bodyPr/>
            <a:lstStyle/>
            <a:p>
              <a:endParaRPr lang="en-US"/>
            </a:p>
          </p:txBody>
        </p:sp>
        <p:sp>
          <p:nvSpPr>
            <p:cNvPr id="3099" name="Line 46"/>
            <p:cNvSpPr>
              <a:spLocks noChangeShapeType="1"/>
            </p:cNvSpPr>
            <p:nvPr/>
          </p:nvSpPr>
          <p:spPr bwMode="auto">
            <a:xfrm flipV="1">
              <a:off x="3665" y="1248"/>
              <a:ext cx="0" cy="576"/>
            </a:xfrm>
            <a:prstGeom prst="line">
              <a:avLst/>
            </a:prstGeom>
            <a:noFill/>
            <a:ln w="28575">
              <a:solidFill>
                <a:schemeClr val="tx1"/>
              </a:solidFill>
              <a:round/>
              <a:headEnd/>
              <a:tailEnd type="stealth" w="med" len="lg"/>
            </a:ln>
          </p:spPr>
          <p:txBody>
            <a:bodyPr/>
            <a:lstStyle/>
            <a:p>
              <a:endParaRPr lang="en-US"/>
            </a:p>
          </p:txBody>
        </p:sp>
        <p:sp>
          <p:nvSpPr>
            <p:cNvPr id="3100" name="AutoShape 47"/>
            <p:cNvSpPr>
              <a:spLocks noChangeArrowheads="1"/>
            </p:cNvSpPr>
            <p:nvPr/>
          </p:nvSpPr>
          <p:spPr bwMode="auto">
            <a:xfrm>
              <a:off x="3545" y="1488"/>
              <a:ext cx="240" cy="2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rgbClr val="FF0000"/>
              </a:solidFill>
              <a:miter lim="800000"/>
              <a:headEnd/>
              <a:tailEnd/>
            </a:ln>
          </p:spPr>
          <p:txBody>
            <a:bodyPr wrap="none" anchor="ctr"/>
            <a:lstStyle/>
            <a:p>
              <a:endParaRPr lang="en-US"/>
            </a:p>
          </p:txBody>
        </p:sp>
        <p:sp>
          <p:nvSpPr>
            <p:cNvPr id="3101" name="AutoShape 50"/>
            <p:cNvSpPr>
              <a:spLocks noChangeArrowheads="1"/>
            </p:cNvSpPr>
            <p:nvPr/>
          </p:nvSpPr>
          <p:spPr bwMode="auto">
            <a:xfrm>
              <a:off x="4752" y="768"/>
              <a:ext cx="960" cy="432"/>
            </a:xfrm>
            <a:prstGeom prst="wedgeRoundRectCallout">
              <a:avLst>
                <a:gd name="adj1" fmla="val -45519"/>
                <a:gd name="adj2" fmla="val 123611"/>
                <a:gd name="adj3" fmla="val 16667"/>
              </a:avLst>
            </a:prstGeom>
            <a:noFill/>
            <a:ln w="9525">
              <a:solidFill>
                <a:schemeClr val="tx1"/>
              </a:solidFill>
              <a:miter lim="800000"/>
              <a:headEnd/>
              <a:tailEnd/>
            </a:ln>
          </p:spPr>
          <p:txBody>
            <a:bodyPr anchor="ctr" anchorCtr="1"/>
            <a:lstStyle/>
            <a:p>
              <a:pPr algn="ctr"/>
              <a:r>
                <a:rPr lang="en-US" sz="2000">
                  <a:solidFill>
                    <a:srgbClr val="FF0000"/>
                  </a:solidFill>
                  <a:latin typeface="Arial" charset="0"/>
                </a:rPr>
                <a:t>Alice</a:t>
              </a:r>
              <a:r>
                <a:rPr lang="en-US" sz="2000">
                  <a:latin typeface="Arial" charset="0"/>
                </a:rPr>
                <a:t>’s </a:t>
              </a:r>
              <a:r>
                <a:rPr lang="en-US" sz="2000">
                  <a:solidFill>
                    <a:srgbClr val="0000FF"/>
                  </a:solidFill>
                  <a:latin typeface="Arial" charset="0"/>
                </a:rPr>
                <a:t>public key</a:t>
              </a:r>
            </a:p>
          </p:txBody>
        </p:sp>
      </p:grpSp>
      <p:grpSp>
        <p:nvGrpSpPr>
          <p:cNvPr id="6" name="Group 53"/>
          <p:cNvGrpSpPr>
            <a:grpSpLocks/>
          </p:cNvGrpSpPr>
          <p:nvPr/>
        </p:nvGrpSpPr>
        <p:grpSpPr bwMode="auto">
          <a:xfrm>
            <a:off x="152400" y="1219200"/>
            <a:ext cx="4114800" cy="4724400"/>
            <a:chOff x="96" y="768"/>
            <a:chExt cx="2592" cy="2976"/>
          </a:xfrm>
        </p:grpSpPr>
        <p:pic>
          <p:nvPicPr>
            <p:cNvPr id="3088" name="Picture 35"/>
            <p:cNvPicPr>
              <a:picLocks noChangeAspect="1" noChangeArrowheads="1"/>
            </p:cNvPicPr>
            <p:nvPr/>
          </p:nvPicPr>
          <p:blipFill>
            <a:blip r:embed="rId4" cstate="print"/>
            <a:srcRect/>
            <a:stretch>
              <a:fillRect/>
            </a:stretch>
          </p:blipFill>
          <p:spPr bwMode="auto">
            <a:xfrm>
              <a:off x="912" y="1392"/>
              <a:ext cx="480" cy="336"/>
            </a:xfrm>
            <a:prstGeom prst="rect">
              <a:avLst/>
            </a:prstGeom>
            <a:noFill/>
            <a:ln w="9525">
              <a:noFill/>
              <a:miter lim="800000"/>
              <a:headEnd/>
              <a:tailEnd/>
            </a:ln>
          </p:spPr>
        </p:pic>
        <p:graphicFrame>
          <p:nvGraphicFramePr>
            <p:cNvPr id="3074" name="Object 23"/>
            <p:cNvGraphicFramePr>
              <a:graphicFrameLocks noChangeAspect="1"/>
            </p:cNvGraphicFramePr>
            <p:nvPr/>
          </p:nvGraphicFramePr>
          <p:xfrm>
            <a:off x="912" y="3120"/>
            <a:ext cx="492" cy="366"/>
          </p:xfrm>
          <a:graphic>
            <a:graphicData uri="http://schemas.openxmlformats.org/presentationml/2006/ole">
              <mc:AlternateContent xmlns:mc="http://schemas.openxmlformats.org/markup-compatibility/2006">
                <mc:Choice xmlns:v="urn:schemas-microsoft-com:vml" Requires="v">
                  <p:oleObj spid="_x0000_s21212" name="Bitmap Image" r:id="rId5" imgW="781159" imgH="581106" progId="PBrush">
                    <p:embed/>
                  </p:oleObj>
                </mc:Choice>
                <mc:Fallback>
                  <p:oleObj name="Bitmap Image" r:id="rId5" imgW="781159" imgH="58110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9" name="Rectangle 25"/>
            <p:cNvSpPr>
              <a:spLocks noChangeArrowheads="1"/>
            </p:cNvSpPr>
            <p:nvPr/>
          </p:nvSpPr>
          <p:spPr bwMode="auto">
            <a:xfrm>
              <a:off x="912" y="3120"/>
              <a:ext cx="528" cy="384"/>
            </a:xfrm>
            <a:prstGeom prst="rect">
              <a:avLst/>
            </a:prstGeom>
            <a:noFill/>
            <a:ln w="28575">
              <a:solidFill>
                <a:srgbClr val="FF0000"/>
              </a:solidFill>
              <a:miter lim="800000"/>
              <a:headEnd/>
              <a:tailEnd/>
            </a:ln>
          </p:spPr>
          <p:txBody>
            <a:bodyPr wrap="none" anchor="ctr"/>
            <a:lstStyle/>
            <a:p>
              <a:endParaRPr lang="en-US"/>
            </a:p>
          </p:txBody>
        </p:sp>
        <p:sp>
          <p:nvSpPr>
            <p:cNvPr id="3090" name="AutoShape 49"/>
            <p:cNvSpPr>
              <a:spLocks noChangeArrowheads="1"/>
            </p:cNvSpPr>
            <p:nvPr/>
          </p:nvSpPr>
          <p:spPr bwMode="auto">
            <a:xfrm>
              <a:off x="96" y="768"/>
              <a:ext cx="960" cy="432"/>
            </a:xfrm>
            <a:prstGeom prst="wedgeRoundRectCallout">
              <a:avLst>
                <a:gd name="adj1" fmla="val 42815"/>
                <a:gd name="adj2" fmla="val 95833"/>
                <a:gd name="adj3" fmla="val 16667"/>
              </a:avLst>
            </a:prstGeom>
            <a:noFill/>
            <a:ln w="9525">
              <a:solidFill>
                <a:schemeClr val="tx1"/>
              </a:solidFill>
              <a:miter lim="800000"/>
              <a:headEnd/>
              <a:tailEnd/>
            </a:ln>
          </p:spPr>
          <p:txBody>
            <a:bodyPr anchor="ctr" anchorCtr="1"/>
            <a:lstStyle/>
            <a:p>
              <a:pPr algn="ctr"/>
              <a:r>
                <a:rPr lang="en-US" sz="2000">
                  <a:solidFill>
                    <a:srgbClr val="FF0000"/>
                  </a:solidFill>
                  <a:latin typeface="Arial" charset="0"/>
                </a:rPr>
                <a:t>Alice</a:t>
              </a:r>
              <a:r>
                <a:rPr lang="en-US" sz="2000">
                  <a:latin typeface="Arial" charset="0"/>
                </a:rPr>
                <a:t>’s </a:t>
              </a:r>
              <a:r>
                <a:rPr lang="en-US" sz="2000">
                  <a:solidFill>
                    <a:srgbClr val="0000FF"/>
                  </a:solidFill>
                  <a:latin typeface="Arial" charset="0"/>
                </a:rPr>
                <a:t>public key</a:t>
              </a:r>
            </a:p>
          </p:txBody>
        </p:sp>
        <p:sp>
          <p:nvSpPr>
            <p:cNvPr id="3091" name="AutoShape 51"/>
            <p:cNvSpPr>
              <a:spLocks noChangeArrowheads="1"/>
            </p:cNvSpPr>
            <p:nvPr/>
          </p:nvSpPr>
          <p:spPr bwMode="auto">
            <a:xfrm>
              <a:off x="1728" y="3312"/>
              <a:ext cx="960" cy="432"/>
            </a:xfrm>
            <a:prstGeom prst="wedgeRoundRectCallout">
              <a:avLst>
                <a:gd name="adj1" fmla="val -77190"/>
                <a:gd name="adj2" fmla="val -31944"/>
                <a:gd name="adj3" fmla="val 16667"/>
              </a:avLst>
            </a:prstGeom>
            <a:noFill/>
            <a:ln w="9525">
              <a:solidFill>
                <a:schemeClr val="tx1"/>
              </a:solidFill>
              <a:miter lim="800000"/>
              <a:headEnd/>
              <a:tailEnd/>
            </a:ln>
          </p:spPr>
          <p:txBody>
            <a:bodyPr anchor="ctr" anchorCtr="1"/>
            <a:lstStyle/>
            <a:p>
              <a:pPr algn="ctr"/>
              <a:r>
                <a:rPr lang="en-US" sz="2000">
                  <a:solidFill>
                    <a:srgbClr val="FF0000"/>
                  </a:solidFill>
                  <a:latin typeface="Arial" charset="0"/>
                </a:rPr>
                <a:t>Alice</a:t>
              </a:r>
              <a:r>
                <a:rPr lang="en-US" sz="2000">
                  <a:latin typeface="Arial" charset="0"/>
                </a:rPr>
                <a:t>’s </a:t>
              </a:r>
              <a:r>
                <a:rPr lang="en-US" sz="2000">
                  <a:solidFill>
                    <a:srgbClr val="0000FF"/>
                  </a:solidFill>
                  <a:latin typeface="Arial" charset="0"/>
                </a:rPr>
                <a:t>private key</a:t>
              </a:r>
            </a:p>
          </p:txBody>
        </p:sp>
      </p:grpSp>
      <p:graphicFrame>
        <p:nvGraphicFramePr>
          <p:cNvPr id="7" name="Object 6"/>
          <p:cNvGraphicFramePr>
            <a:graphicFrameLocks noChangeAspect="1"/>
          </p:cNvGraphicFramePr>
          <p:nvPr>
            <p:extLst>
              <p:ext uri="{D42A27DB-BD31-4B8C-83A1-F6EECF244321}">
                <p14:modId xmlns:p14="http://schemas.microsoft.com/office/powerpoint/2010/main" val="3582358819"/>
              </p:ext>
            </p:extLst>
          </p:nvPr>
        </p:nvGraphicFramePr>
        <p:xfrm>
          <a:off x="1698625" y="5759450"/>
          <a:ext cx="565150" cy="901700"/>
        </p:xfrm>
        <a:graphic>
          <a:graphicData uri="http://schemas.openxmlformats.org/presentationml/2006/ole">
            <mc:AlternateContent xmlns:mc="http://schemas.openxmlformats.org/markup-compatibility/2006">
              <mc:Choice xmlns:v="urn:schemas-microsoft-com:vml" Requires="v">
                <p:oleObj spid="_x0000_s21213" name="VISIO" r:id="rId7" imgW="549706" imgH="879377" progId="Visio.Drawing.11">
                  <p:embed/>
                </p:oleObj>
              </mc:Choice>
              <mc:Fallback>
                <p:oleObj name="VISIO" r:id="rId7" imgW="549706" imgH="879377"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8625" y="575945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670602320"/>
              </p:ext>
            </p:extLst>
          </p:nvPr>
        </p:nvGraphicFramePr>
        <p:xfrm>
          <a:off x="6858000" y="4787900"/>
          <a:ext cx="533400" cy="850900"/>
        </p:xfrm>
        <a:graphic>
          <a:graphicData uri="http://schemas.openxmlformats.org/presentationml/2006/ole">
            <mc:AlternateContent xmlns:mc="http://schemas.openxmlformats.org/markup-compatibility/2006">
              <mc:Choice xmlns:v="urn:schemas-microsoft-com:vml" Requires="v">
                <p:oleObj spid="_x0000_s21214" name="VISIO" r:id="rId9" imgW="549706" imgH="879377" progId="Visio.Drawing.11">
                  <p:embed/>
                </p:oleObj>
              </mc:Choice>
              <mc:Fallback>
                <p:oleObj name="VISIO" r:id="rId9" imgW="549706" imgH="879377"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0" y="478790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046834224"/>
              </p:ext>
            </p:extLst>
          </p:nvPr>
        </p:nvGraphicFramePr>
        <p:xfrm>
          <a:off x="7010400" y="5768975"/>
          <a:ext cx="498475" cy="889000"/>
        </p:xfrm>
        <a:graphic>
          <a:graphicData uri="http://schemas.openxmlformats.org/presentationml/2006/ole">
            <mc:AlternateContent xmlns:mc="http://schemas.openxmlformats.org/markup-compatibility/2006">
              <mc:Choice xmlns:v="urn:schemas-microsoft-com:vml" Requires="v">
                <p:oleObj spid="_x0000_s21215" name="VISIO" r:id="rId11" imgW="1078094" imgH="1941482" progId="Visio.Drawing.11">
                  <p:embed/>
                </p:oleObj>
              </mc:Choice>
              <mc:Fallback>
                <p:oleObj name="VISIO" r:id="rId11" imgW="1078094" imgH="1941482"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0400" y="5768975"/>
                        <a:ext cx="4984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284699940"/>
              </p:ext>
            </p:extLst>
          </p:nvPr>
        </p:nvGraphicFramePr>
        <p:xfrm>
          <a:off x="5791200" y="2803525"/>
          <a:ext cx="365125" cy="368300"/>
        </p:xfrm>
        <a:graphic>
          <a:graphicData uri="http://schemas.openxmlformats.org/presentationml/2006/ole">
            <mc:AlternateContent xmlns:mc="http://schemas.openxmlformats.org/markup-compatibility/2006">
              <mc:Choice xmlns:v="urn:schemas-microsoft-com:vml" Requires="v">
                <p:oleObj spid="_x0000_s21216" name="Image" r:id="rId13" imgW="1244006" imgH="1257143" progId="Photoshop.Image.7">
                  <p:embed/>
                </p:oleObj>
              </mc:Choice>
              <mc:Fallback>
                <p:oleObj name="Image" r:id="rId13" imgW="1244006" imgH="1257143" progId="Photoshop.Image.7">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12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Freeform 53"/>
          <p:cNvSpPr>
            <a:spLocks/>
          </p:cNvSpPr>
          <p:nvPr/>
        </p:nvSpPr>
        <p:spPr bwMode="auto">
          <a:xfrm>
            <a:off x="914400" y="2019300"/>
            <a:ext cx="1841500" cy="3759200"/>
          </a:xfrm>
          <a:custGeom>
            <a:avLst/>
            <a:gdLst>
              <a:gd name="T0" fmla="*/ 2147483647 w 1160"/>
              <a:gd name="T1" fmla="*/ 2147483647 h 2368"/>
              <a:gd name="T2" fmla="*/ 2147483647 w 1160"/>
              <a:gd name="T3" fmla="*/ 2147483647 h 2368"/>
              <a:gd name="T4" fmla="*/ 2147483647 w 1160"/>
              <a:gd name="T5" fmla="*/ 2147483647 h 2368"/>
              <a:gd name="T6" fmla="*/ 2147483647 w 1160"/>
              <a:gd name="T7" fmla="*/ 2147483647 h 2368"/>
              <a:gd name="T8" fmla="*/ 2147483647 w 1160"/>
              <a:gd name="T9" fmla="*/ 2147483647 h 2368"/>
              <a:gd name="T10" fmla="*/ 2147483647 w 1160"/>
              <a:gd name="T11" fmla="*/ 2147483647 h 2368"/>
              <a:gd name="T12" fmla="*/ 2147483647 w 1160"/>
              <a:gd name="T13" fmla="*/ 2147483647 h 2368"/>
              <a:gd name="T14" fmla="*/ 2147483647 w 1160"/>
              <a:gd name="T15" fmla="*/ 2147483647 h 2368"/>
              <a:gd name="T16" fmla="*/ 0 60000 65536"/>
              <a:gd name="T17" fmla="*/ 0 60000 65536"/>
              <a:gd name="T18" fmla="*/ 0 60000 65536"/>
              <a:gd name="T19" fmla="*/ 0 60000 65536"/>
              <a:gd name="T20" fmla="*/ 0 60000 65536"/>
              <a:gd name="T21" fmla="*/ 0 60000 65536"/>
              <a:gd name="T22" fmla="*/ 0 60000 65536"/>
              <a:gd name="T23" fmla="*/ 0 60000 65536"/>
              <a:gd name="T24" fmla="*/ 0 w 1160"/>
              <a:gd name="T25" fmla="*/ 0 h 2368"/>
              <a:gd name="T26" fmla="*/ 1160 w 1160"/>
              <a:gd name="T27" fmla="*/ 2368 h 2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0" h="2368">
                <a:moveTo>
                  <a:pt x="72" y="1080"/>
                </a:moveTo>
                <a:cubicBezTo>
                  <a:pt x="112" y="848"/>
                  <a:pt x="104" y="240"/>
                  <a:pt x="264" y="120"/>
                </a:cubicBezTo>
                <a:cubicBezTo>
                  <a:pt x="424" y="0"/>
                  <a:pt x="904" y="96"/>
                  <a:pt x="1032" y="360"/>
                </a:cubicBezTo>
                <a:cubicBezTo>
                  <a:pt x="1160" y="624"/>
                  <a:pt x="1048" y="1384"/>
                  <a:pt x="1032" y="1704"/>
                </a:cubicBezTo>
                <a:cubicBezTo>
                  <a:pt x="1016" y="2024"/>
                  <a:pt x="1072" y="2192"/>
                  <a:pt x="936" y="2280"/>
                </a:cubicBezTo>
                <a:cubicBezTo>
                  <a:pt x="800" y="2368"/>
                  <a:pt x="368" y="2360"/>
                  <a:pt x="216" y="2232"/>
                </a:cubicBezTo>
                <a:cubicBezTo>
                  <a:pt x="64" y="2104"/>
                  <a:pt x="48" y="1704"/>
                  <a:pt x="24" y="1512"/>
                </a:cubicBezTo>
                <a:cubicBezTo>
                  <a:pt x="0" y="1320"/>
                  <a:pt x="32" y="1312"/>
                  <a:pt x="72" y="1080"/>
                </a:cubicBezTo>
                <a:close/>
              </a:path>
            </a:pathLst>
          </a:custGeom>
          <a:noFill/>
          <a:ln w="9525">
            <a:solidFill>
              <a:schemeClr val="bg1">
                <a:lumMod val="65000"/>
              </a:schemeClr>
            </a:solidFill>
            <a:round/>
            <a:headEnd/>
            <a:tailEnd/>
          </a:ln>
        </p:spPr>
        <p:txBody>
          <a:bodyPr/>
          <a:lstStyle/>
          <a:p>
            <a:endParaRPr lang="en-US"/>
          </a:p>
        </p:txBody>
      </p:sp>
      <p:sp>
        <p:nvSpPr>
          <p:cNvPr id="28" name="Rounded Rectangular Callout 27"/>
          <p:cNvSpPr/>
          <p:nvPr/>
        </p:nvSpPr>
        <p:spPr>
          <a:xfrm>
            <a:off x="2286000" y="3336925"/>
            <a:ext cx="1866900" cy="990600"/>
          </a:xfrm>
          <a:prstGeom prst="wedgeRoundRectCallout">
            <a:avLst>
              <a:gd name="adj1" fmla="val -57090"/>
              <a:gd name="adj2" fmla="val -129308"/>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tx1"/>
                </a:solidFill>
              </a:rPr>
              <a:t>Telephone directory</a:t>
            </a:r>
          </a:p>
        </p:txBody>
      </p:sp>
    </p:spTree>
    <p:extLst>
      <p:ext uri="{BB962C8B-B14F-4D97-AF65-F5344CB8AC3E}">
        <p14:creationId xmlns:p14="http://schemas.microsoft.com/office/powerpoint/2010/main" val="3334335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Map</a:t>
            </a:r>
            <a:endParaRPr lang="en-US" dirty="0"/>
          </a:p>
        </p:txBody>
      </p:sp>
      <p:sp>
        <p:nvSpPr>
          <p:cNvPr id="3" name="Content Placeholder 2"/>
          <p:cNvSpPr>
            <a:spLocks noGrp="1"/>
          </p:cNvSpPr>
          <p:nvPr>
            <p:ph idx="1"/>
          </p:nvPr>
        </p:nvSpPr>
        <p:spPr/>
        <p:txBody>
          <a:bodyPr>
            <a:normAutofit lnSpcReduction="10000"/>
          </a:bodyPr>
          <a:lstStyle/>
          <a:p>
            <a:r>
              <a:rPr lang="en-US" dirty="0" smtClean="0"/>
              <a:t>The data confidentiality problem</a:t>
            </a:r>
          </a:p>
          <a:p>
            <a:r>
              <a:rPr lang="en-US" dirty="0" smtClean="0">
                <a:solidFill>
                  <a:schemeClr val="bg1">
                    <a:lumMod val="65000"/>
                  </a:schemeClr>
                </a:solidFill>
              </a:rPr>
              <a:t>Theory</a:t>
            </a:r>
          </a:p>
          <a:p>
            <a:pPr lvl="1"/>
            <a:r>
              <a:rPr lang="en-US" dirty="0" smtClean="0">
                <a:solidFill>
                  <a:schemeClr val="bg1">
                    <a:lumMod val="65000"/>
                  </a:schemeClr>
                </a:solidFill>
              </a:rPr>
              <a:t>Numbers</a:t>
            </a:r>
          </a:p>
          <a:p>
            <a:pPr lvl="1"/>
            <a:r>
              <a:rPr lang="en-US" dirty="0" smtClean="0">
                <a:solidFill>
                  <a:schemeClr val="bg1">
                    <a:lumMod val="65000"/>
                  </a:schemeClr>
                </a:solidFill>
              </a:rPr>
              <a:t>Encryption</a:t>
            </a:r>
          </a:p>
          <a:p>
            <a:r>
              <a:rPr lang="en-US" dirty="0" smtClean="0">
                <a:solidFill>
                  <a:schemeClr val="bg1">
                    <a:lumMod val="65000"/>
                  </a:schemeClr>
                </a:solidFill>
              </a:rPr>
              <a:t>Beyond encryption</a:t>
            </a:r>
          </a:p>
          <a:p>
            <a:pPr lvl="1"/>
            <a:r>
              <a:rPr lang="en-US" dirty="0" smtClean="0">
                <a:solidFill>
                  <a:schemeClr val="bg1">
                    <a:lumMod val="65000"/>
                  </a:schemeClr>
                </a:solidFill>
              </a:rPr>
              <a:t>Digital signature</a:t>
            </a:r>
          </a:p>
          <a:p>
            <a:pPr lvl="1"/>
            <a:r>
              <a:rPr lang="en-US" dirty="0" smtClean="0">
                <a:solidFill>
                  <a:schemeClr val="bg1">
                    <a:lumMod val="65000"/>
                  </a:schemeClr>
                </a:solidFill>
              </a:rPr>
              <a:t>Cryptographic hashing</a:t>
            </a:r>
            <a:endParaRPr lang="en-US" dirty="0">
              <a:solidFill>
                <a:schemeClr val="bg1">
                  <a:lumMod val="65000"/>
                </a:schemeClr>
              </a:solidFill>
            </a:endParaRPr>
          </a:p>
          <a:p>
            <a:pPr lvl="1"/>
            <a:r>
              <a:rPr lang="en-US" dirty="0" smtClean="0">
                <a:solidFill>
                  <a:schemeClr val="bg1">
                    <a:lumMod val="65000"/>
                  </a:schemeClr>
                </a:solidFill>
              </a:rPr>
              <a:t>Digital certificates and PKI</a:t>
            </a:r>
          </a:p>
          <a:p>
            <a:r>
              <a:rPr lang="en-US" dirty="0" smtClean="0">
                <a:solidFill>
                  <a:schemeClr val="bg1">
                    <a:lumMod val="65000"/>
                  </a:schemeClr>
                </a:solidFill>
              </a:rPr>
              <a:t>Tie everything together: HTTPS</a:t>
            </a:r>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5</a:t>
            </a:fld>
            <a:endParaRPr lang="en-US"/>
          </a:p>
        </p:txBody>
      </p:sp>
      <p:sp>
        <p:nvSpPr>
          <p:cNvPr id="6" name="Rounded Rectangle 5"/>
          <p:cNvSpPr/>
          <p:nvPr/>
        </p:nvSpPr>
        <p:spPr>
          <a:xfrm>
            <a:off x="609600" y="1676400"/>
            <a:ext cx="7086600" cy="457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89946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2951" y="4380614"/>
            <a:ext cx="909049" cy="680909"/>
          </a:xfrm>
          <a:prstGeom prst="rect">
            <a:avLst/>
          </a:prstGeom>
        </p:spPr>
      </p:pic>
      <p:sp>
        <p:nvSpPr>
          <p:cNvPr id="43" name="Footer Placeholder 5"/>
          <p:cNvSpPr>
            <a:spLocks noGrp="1"/>
          </p:cNvSpPr>
          <p:nvPr>
            <p:ph type="ftr" sz="quarter" idx="10"/>
          </p:nvPr>
        </p:nvSpPr>
        <p:spPr/>
        <p:txBody>
          <a:bodyPr/>
          <a:lstStyle/>
          <a:p>
            <a:pPr>
              <a:defRPr/>
            </a:pPr>
            <a:r>
              <a:rPr lang="en-US" altLang="zh-CN" smtClean="0"/>
              <a:t>2016 Summer Camp</a:t>
            </a:r>
            <a:endParaRPr lang="en-US" altLang="zh-CN" dirty="0"/>
          </a:p>
        </p:txBody>
      </p:sp>
      <p:sp>
        <p:nvSpPr>
          <p:cNvPr id="44" name="Slide Number Placeholder 6"/>
          <p:cNvSpPr>
            <a:spLocks noGrp="1"/>
          </p:cNvSpPr>
          <p:nvPr>
            <p:ph type="sldNum" sz="quarter" idx="11"/>
          </p:nvPr>
        </p:nvSpPr>
        <p:spPr/>
        <p:txBody>
          <a:bodyPr/>
          <a:lstStyle/>
          <a:p>
            <a:pPr>
              <a:defRPr/>
            </a:pPr>
            <a:fld id="{7596B591-FFFE-4A7A-90FB-3094EBE8F688}" type="slidenum">
              <a:rPr lang="en-US"/>
              <a:pPr>
                <a:defRPr/>
              </a:pPr>
              <a:t>50</a:t>
            </a:fld>
            <a:endParaRPr lang="en-US"/>
          </a:p>
        </p:txBody>
      </p:sp>
      <p:sp>
        <p:nvSpPr>
          <p:cNvPr id="3077" name="Rectangle 2"/>
          <p:cNvSpPr>
            <a:spLocks noGrp="1" noChangeArrowheads="1"/>
          </p:cNvSpPr>
          <p:nvPr>
            <p:ph type="title"/>
          </p:nvPr>
        </p:nvSpPr>
        <p:spPr>
          <a:xfrm>
            <a:off x="685800" y="381000"/>
            <a:ext cx="7772400" cy="762000"/>
          </a:xfrm>
        </p:spPr>
        <p:txBody>
          <a:bodyPr/>
          <a:lstStyle/>
          <a:p>
            <a:r>
              <a:rPr lang="en-US" altLang="zh-CN" dirty="0" smtClean="0">
                <a:ea typeface="SimSun" pitchFamily="2" charset="-122"/>
              </a:rPr>
              <a:t>Public Key Digital </a:t>
            </a:r>
            <a:r>
              <a:rPr lang="en-US" altLang="zh-CN" dirty="0" smtClean="0">
                <a:solidFill>
                  <a:srgbClr val="FF0000"/>
                </a:solidFill>
                <a:ea typeface="SimSun" pitchFamily="2" charset="-122"/>
              </a:rPr>
              <a:t>Signature</a:t>
            </a:r>
          </a:p>
        </p:txBody>
      </p:sp>
      <p:grpSp>
        <p:nvGrpSpPr>
          <p:cNvPr id="2" name="Group 56"/>
          <p:cNvGrpSpPr>
            <a:grpSpLocks/>
          </p:cNvGrpSpPr>
          <p:nvPr/>
        </p:nvGrpSpPr>
        <p:grpSpPr bwMode="auto">
          <a:xfrm>
            <a:off x="6400800" y="3454400"/>
            <a:ext cx="2462213" cy="1371600"/>
            <a:chOff x="4032" y="2176"/>
            <a:chExt cx="1551" cy="864"/>
          </a:xfrm>
        </p:grpSpPr>
        <p:pic>
          <p:nvPicPr>
            <p:cNvPr id="3113" name="Picture 41" descr="Copy of gear00b"/>
            <p:cNvPicPr>
              <a:picLocks noChangeAspect="1" noChangeArrowheads="1" noCrop="1"/>
            </p:cNvPicPr>
            <p:nvPr/>
          </p:nvPicPr>
          <p:blipFill>
            <a:blip r:embed="rId5" cstate="print"/>
            <a:srcRect/>
            <a:stretch>
              <a:fillRect/>
            </a:stretch>
          </p:blipFill>
          <p:spPr bwMode="auto">
            <a:xfrm>
              <a:off x="4032" y="2176"/>
              <a:ext cx="1152" cy="864"/>
            </a:xfrm>
            <a:prstGeom prst="rect">
              <a:avLst/>
            </a:prstGeom>
            <a:noFill/>
            <a:ln w="9525">
              <a:noFill/>
              <a:miter lim="800000"/>
              <a:headEnd/>
              <a:tailEnd/>
            </a:ln>
          </p:spPr>
        </p:pic>
        <p:sp>
          <p:nvSpPr>
            <p:cNvPr id="3114" name="AutoShape 20"/>
            <p:cNvSpPr>
              <a:spLocks noChangeArrowheads="1"/>
            </p:cNvSpPr>
            <p:nvPr/>
          </p:nvSpPr>
          <p:spPr bwMode="auto">
            <a:xfrm>
              <a:off x="4368" y="2496"/>
              <a:ext cx="672" cy="288"/>
            </a:xfrm>
            <a:prstGeom prst="flowChartAlternateProcess">
              <a:avLst/>
            </a:prstGeom>
            <a:solidFill>
              <a:schemeClr val="bg1">
                <a:lumMod val="95000"/>
              </a:schemeClr>
            </a:solidFill>
            <a:ln w="9525">
              <a:solidFill>
                <a:schemeClr val="tx1"/>
              </a:solidFill>
              <a:miter lim="800000"/>
              <a:headEnd/>
              <a:tailEnd/>
            </a:ln>
          </p:spPr>
          <p:txBody>
            <a:bodyPr wrap="none" anchor="ctr"/>
            <a:lstStyle/>
            <a:p>
              <a:pPr algn="ctr"/>
              <a:r>
                <a:rPr lang="en-US">
                  <a:latin typeface="Arial" charset="0"/>
                </a:rPr>
                <a:t>Verify</a:t>
              </a:r>
            </a:p>
          </p:txBody>
        </p:sp>
        <p:sp>
          <p:nvSpPr>
            <p:cNvPr id="3115" name="Line 21"/>
            <p:cNvSpPr>
              <a:spLocks noChangeShapeType="1"/>
            </p:cNvSpPr>
            <p:nvPr/>
          </p:nvSpPr>
          <p:spPr bwMode="auto">
            <a:xfrm>
              <a:off x="5040" y="2640"/>
              <a:ext cx="432" cy="0"/>
            </a:xfrm>
            <a:prstGeom prst="line">
              <a:avLst/>
            </a:prstGeom>
            <a:noFill/>
            <a:ln w="9525">
              <a:solidFill>
                <a:schemeClr val="tx1"/>
              </a:solidFill>
              <a:round/>
              <a:headEnd/>
              <a:tailEnd type="stealth" w="lg" len="lg"/>
            </a:ln>
          </p:spPr>
          <p:txBody>
            <a:bodyPr/>
            <a:lstStyle/>
            <a:p>
              <a:endParaRPr lang="en-US"/>
            </a:p>
          </p:txBody>
        </p:sp>
        <p:sp>
          <p:nvSpPr>
            <p:cNvPr id="3116" name="Text Box 24"/>
            <p:cNvSpPr txBox="1">
              <a:spLocks noChangeArrowheads="1"/>
            </p:cNvSpPr>
            <p:nvPr/>
          </p:nvSpPr>
          <p:spPr bwMode="auto">
            <a:xfrm>
              <a:off x="5040" y="2351"/>
              <a:ext cx="543" cy="288"/>
            </a:xfrm>
            <a:prstGeom prst="rect">
              <a:avLst/>
            </a:prstGeom>
            <a:noFill/>
            <a:ln w="9525">
              <a:noFill/>
              <a:miter lim="800000"/>
              <a:headEnd/>
              <a:tailEnd/>
            </a:ln>
          </p:spPr>
          <p:txBody>
            <a:bodyPr wrap="none">
              <a:spAutoFit/>
            </a:bodyPr>
            <a:lstStyle/>
            <a:p>
              <a:r>
                <a:rPr lang="en-US">
                  <a:latin typeface="Arial" charset="0"/>
                </a:rPr>
                <a:t>Y/N?</a:t>
              </a:r>
            </a:p>
          </p:txBody>
        </p:sp>
      </p:grpSp>
      <p:grpSp>
        <p:nvGrpSpPr>
          <p:cNvPr id="3" name="Group 54"/>
          <p:cNvGrpSpPr>
            <a:grpSpLocks/>
          </p:cNvGrpSpPr>
          <p:nvPr/>
        </p:nvGrpSpPr>
        <p:grpSpPr bwMode="auto">
          <a:xfrm>
            <a:off x="152400" y="3225800"/>
            <a:ext cx="3509963" cy="1727200"/>
            <a:chOff x="96" y="2032"/>
            <a:chExt cx="2211" cy="1088"/>
          </a:xfrm>
        </p:grpSpPr>
        <p:pic>
          <p:nvPicPr>
            <p:cNvPr id="3106" name="Picture 42" descr="Copy of gear00b"/>
            <p:cNvPicPr>
              <a:picLocks noChangeAspect="1" noChangeArrowheads="1" noCrop="1"/>
            </p:cNvPicPr>
            <p:nvPr/>
          </p:nvPicPr>
          <p:blipFill>
            <a:blip r:embed="rId5" cstate="print"/>
            <a:srcRect/>
            <a:stretch>
              <a:fillRect/>
            </a:stretch>
          </p:blipFill>
          <p:spPr bwMode="auto">
            <a:xfrm>
              <a:off x="624" y="2032"/>
              <a:ext cx="1152" cy="864"/>
            </a:xfrm>
            <a:prstGeom prst="rect">
              <a:avLst/>
            </a:prstGeom>
            <a:noFill/>
            <a:ln w="9525">
              <a:noFill/>
              <a:miter lim="800000"/>
              <a:headEnd/>
              <a:tailEnd/>
            </a:ln>
          </p:spPr>
        </p:pic>
        <p:sp>
          <p:nvSpPr>
            <p:cNvPr id="3107" name="AutoShape 14"/>
            <p:cNvSpPr>
              <a:spLocks noChangeArrowheads="1"/>
            </p:cNvSpPr>
            <p:nvPr/>
          </p:nvSpPr>
          <p:spPr bwMode="auto">
            <a:xfrm>
              <a:off x="864" y="2496"/>
              <a:ext cx="624" cy="288"/>
            </a:xfrm>
            <a:prstGeom prst="flowChartAlternateProcess">
              <a:avLst/>
            </a:prstGeom>
            <a:solidFill>
              <a:schemeClr val="bg1">
                <a:lumMod val="95000"/>
              </a:schemeClr>
            </a:solidFill>
            <a:ln w="9525">
              <a:solidFill>
                <a:schemeClr val="tx1"/>
              </a:solidFill>
              <a:miter lim="800000"/>
              <a:headEnd/>
              <a:tailEnd/>
            </a:ln>
          </p:spPr>
          <p:txBody>
            <a:bodyPr wrap="none" anchor="ctr"/>
            <a:lstStyle/>
            <a:p>
              <a:pPr algn="ctr"/>
              <a:r>
                <a:rPr lang="en-US">
                  <a:latin typeface="Arial" charset="0"/>
                </a:rPr>
                <a:t>Sign</a:t>
              </a:r>
            </a:p>
          </p:txBody>
        </p:sp>
        <p:sp>
          <p:nvSpPr>
            <p:cNvPr id="3108" name="Line 22"/>
            <p:cNvSpPr>
              <a:spLocks noChangeShapeType="1"/>
            </p:cNvSpPr>
            <p:nvPr/>
          </p:nvSpPr>
          <p:spPr bwMode="auto">
            <a:xfrm flipV="1">
              <a:off x="1200" y="2784"/>
              <a:ext cx="0" cy="336"/>
            </a:xfrm>
            <a:prstGeom prst="line">
              <a:avLst/>
            </a:prstGeom>
            <a:noFill/>
            <a:ln w="9525">
              <a:solidFill>
                <a:schemeClr val="tx1"/>
              </a:solidFill>
              <a:round/>
              <a:headEnd/>
              <a:tailEnd type="stealth" w="lg" len="lg"/>
            </a:ln>
          </p:spPr>
          <p:txBody>
            <a:bodyPr/>
            <a:lstStyle/>
            <a:p>
              <a:endParaRPr lang="en-US"/>
            </a:p>
          </p:txBody>
        </p:sp>
        <p:sp>
          <p:nvSpPr>
            <p:cNvPr id="899100" name="AutoShape 28"/>
            <p:cNvSpPr>
              <a:spLocks noChangeArrowheads="1"/>
            </p:cNvSpPr>
            <p:nvPr/>
          </p:nvSpPr>
          <p:spPr bwMode="auto">
            <a:xfrm>
              <a:off x="96" y="2304"/>
              <a:ext cx="576" cy="672"/>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defRPr/>
              </a:pPr>
              <a:r>
                <a:rPr lang="en-US" sz="1400" dirty="0">
                  <a:latin typeface="Arial" charset="0"/>
                </a:rPr>
                <a:t>Dear Bob</a:t>
              </a:r>
            </a:p>
            <a:p>
              <a:pPr>
                <a:defRPr/>
              </a:pPr>
              <a:r>
                <a:rPr lang="en-US" sz="1200" dirty="0">
                  <a:latin typeface="Arial" charset="0"/>
                </a:rPr>
                <a:t>Sell 20 </a:t>
              </a:r>
            </a:p>
            <a:p>
              <a:pPr>
                <a:defRPr/>
              </a:pPr>
              <a:r>
                <a:rPr lang="en-US" sz="1200" dirty="0">
                  <a:latin typeface="Arial" charset="0"/>
                </a:rPr>
                <a:t>shares of </a:t>
              </a:r>
            </a:p>
            <a:p>
              <a:pPr>
                <a:defRPr/>
              </a:pPr>
              <a:r>
                <a:rPr lang="en-US" sz="1200" dirty="0">
                  <a:latin typeface="Arial" charset="0"/>
                </a:rPr>
                <a:t>my IBM </a:t>
              </a:r>
            </a:p>
            <a:p>
              <a:pPr>
                <a:defRPr/>
              </a:pPr>
              <a:r>
                <a:rPr lang="en-US" sz="1200" dirty="0">
                  <a:latin typeface="Arial" charset="0"/>
                </a:rPr>
                <a:t>stock</a:t>
              </a:r>
            </a:p>
          </p:txBody>
        </p:sp>
        <p:sp>
          <p:nvSpPr>
            <p:cNvPr id="899101" name="AutoShape 29"/>
            <p:cNvSpPr>
              <a:spLocks noChangeArrowheads="1"/>
            </p:cNvSpPr>
            <p:nvPr/>
          </p:nvSpPr>
          <p:spPr bwMode="auto">
            <a:xfrm>
              <a:off x="1728" y="2064"/>
              <a:ext cx="579" cy="672"/>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defRPr/>
              </a:pPr>
              <a:r>
                <a:rPr lang="en-US" sz="1400" dirty="0">
                  <a:latin typeface="Arial" charset="0"/>
                </a:rPr>
                <a:t>Dear Bob</a:t>
              </a:r>
            </a:p>
            <a:p>
              <a:pPr>
                <a:defRPr/>
              </a:pPr>
              <a:r>
                <a:rPr lang="en-US" sz="1200" dirty="0" smtClean="0">
                  <a:latin typeface="Arial" charset="0"/>
                </a:rPr>
                <a:t>Sell </a:t>
              </a:r>
              <a:r>
                <a:rPr lang="en-US" sz="1200" dirty="0">
                  <a:latin typeface="Arial" charset="0"/>
                </a:rPr>
                <a:t>20 </a:t>
              </a:r>
            </a:p>
            <a:p>
              <a:pPr>
                <a:defRPr/>
              </a:pPr>
              <a:r>
                <a:rPr lang="en-US" sz="1200" dirty="0">
                  <a:latin typeface="Arial" charset="0"/>
                </a:rPr>
                <a:t>shares of </a:t>
              </a:r>
              <a:r>
                <a:rPr lang="en-US" sz="1200" dirty="0" smtClean="0">
                  <a:latin typeface="Arial" charset="0"/>
                </a:rPr>
                <a:t/>
              </a:r>
              <a:br>
                <a:rPr lang="en-US" sz="1200" dirty="0" smtClean="0">
                  <a:latin typeface="Arial" charset="0"/>
                </a:rPr>
              </a:br>
              <a:r>
                <a:rPr lang="en-US" sz="1200" dirty="0" smtClean="0">
                  <a:latin typeface="Arial" charset="0"/>
                </a:rPr>
                <a:t>my IBM</a:t>
              </a:r>
            </a:p>
            <a:p>
              <a:pPr>
                <a:defRPr/>
              </a:pPr>
              <a:r>
                <a:rPr lang="en-US" sz="1200" dirty="0" smtClean="0">
                  <a:latin typeface="Arial" charset="0"/>
                </a:rPr>
                <a:t>stock</a:t>
              </a:r>
              <a:endParaRPr lang="en-US" sz="1200" dirty="0">
                <a:latin typeface="Arial" charset="0"/>
              </a:endParaRPr>
            </a:p>
            <a:p>
              <a:pPr>
                <a:defRPr/>
              </a:pPr>
              <a:endParaRPr lang="en-US" sz="1200" dirty="0">
                <a:latin typeface="Arial" charset="0"/>
              </a:endParaRPr>
            </a:p>
            <a:p>
              <a:pPr>
                <a:defRPr/>
              </a:pPr>
              <a:r>
                <a:rPr lang="en-US" sz="1400" b="1" dirty="0" smtClean="0">
                  <a:solidFill>
                    <a:srgbClr val="0000FF"/>
                  </a:solidFill>
                  <a:latin typeface="Arial" charset="0"/>
                </a:rPr>
                <a:t>010101010…</a:t>
              </a:r>
            </a:p>
            <a:p>
              <a:pPr>
                <a:defRPr/>
              </a:pPr>
              <a:r>
                <a:rPr lang="en-US" sz="800" b="1" dirty="0" smtClean="0">
                  <a:solidFill>
                    <a:srgbClr val="0000FF"/>
                  </a:solidFill>
                  <a:latin typeface="Arial" charset="0"/>
                </a:rPr>
                <a:t>(DIGITAL SIGNATURE)</a:t>
              </a:r>
              <a:endParaRPr lang="en-US" sz="800" b="1" dirty="0">
                <a:solidFill>
                  <a:srgbClr val="0000FF"/>
                </a:solidFill>
                <a:latin typeface="Arial" charset="0"/>
              </a:endParaRPr>
            </a:p>
          </p:txBody>
        </p:sp>
        <p:sp>
          <p:nvSpPr>
            <p:cNvPr id="3111" name="Line 30"/>
            <p:cNvSpPr>
              <a:spLocks noChangeShapeType="1"/>
            </p:cNvSpPr>
            <p:nvPr/>
          </p:nvSpPr>
          <p:spPr bwMode="auto">
            <a:xfrm>
              <a:off x="672" y="2640"/>
              <a:ext cx="192" cy="0"/>
            </a:xfrm>
            <a:prstGeom prst="line">
              <a:avLst/>
            </a:prstGeom>
            <a:noFill/>
            <a:ln w="9525">
              <a:solidFill>
                <a:schemeClr val="tx1"/>
              </a:solidFill>
              <a:round/>
              <a:headEnd/>
              <a:tailEnd type="stealth" w="med" len="lg"/>
            </a:ln>
          </p:spPr>
          <p:txBody>
            <a:bodyPr/>
            <a:lstStyle/>
            <a:p>
              <a:endParaRPr lang="en-US"/>
            </a:p>
          </p:txBody>
        </p:sp>
        <p:sp>
          <p:nvSpPr>
            <p:cNvPr id="3112" name="Line 31"/>
            <p:cNvSpPr>
              <a:spLocks noChangeShapeType="1"/>
            </p:cNvSpPr>
            <p:nvPr/>
          </p:nvSpPr>
          <p:spPr bwMode="auto">
            <a:xfrm>
              <a:off x="1488" y="2640"/>
              <a:ext cx="240" cy="0"/>
            </a:xfrm>
            <a:prstGeom prst="line">
              <a:avLst/>
            </a:prstGeom>
            <a:noFill/>
            <a:ln w="9525">
              <a:solidFill>
                <a:schemeClr val="tx1"/>
              </a:solidFill>
              <a:round/>
              <a:headEnd/>
              <a:tailEnd type="stealth" w="med" len="lg"/>
            </a:ln>
          </p:spPr>
          <p:txBody>
            <a:bodyPr/>
            <a:lstStyle/>
            <a:p>
              <a:endParaRPr lang="en-US"/>
            </a:p>
          </p:txBody>
        </p:sp>
      </p:grpSp>
      <p:sp>
        <p:nvSpPr>
          <p:cNvPr id="3082" name="Text Box 43"/>
          <p:cNvSpPr txBox="1">
            <a:spLocks noChangeArrowheads="1"/>
          </p:cNvSpPr>
          <p:nvPr/>
        </p:nvSpPr>
        <p:spPr bwMode="auto">
          <a:xfrm>
            <a:off x="5284788" y="2879725"/>
            <a:ext cx="735012" cy="369332"/>
          </a:xfrm>
          <a:prstGeom prst="rect">
            <a:avLst/>
          </a:prstGeom>
          <a:noFill/>
          <a:ln w="9525">
            <a:noFill/>
            <a:miter lim="800000"/>
            <a:headEnd/>
            <a:tailEnd/>
          </a:ln>
        </p:spPr>
        <p:txBody>
          <a:bodyPr>
            <a:spAutoFit/>
          </a:bodyPr>
          <a:lstStyle/>
          <a:p>
            <a:r>
              <a:rPr lang="en-US" altLang="zh-CN" b="1" i="1" dirty="0">
                <a:solidFill>
                  <a:srgbClr val="FF0000"/>
                </a:solidFill>
                <a:latin typeface="Times New Roman" pitchFamily="18" charset="0"/>
                <a:ea typeface="SimSun" pitchFamily="2" charset="-122"/>
                <a:cs typeface="Times New Roman" pitchFamily="18" charset="0"/>
              </a:rPr>
              <a:t>Eve</a:t>
            </a:r>
          </a:p>
        </p:txBody>
      </p:sp>
      <p:grpSp>
        <p:nvGrpSpPr>
          <p:cNvPr id="4" name="Group 55"/>
          <p:cNvGrpSpPr>
            <a:grpSpLocks/>
          </p:cNvGrpSpPr>
          <p:nvPr/>
        </p:nvGrpSpPr>
        <p:grpSpPr bwMode="auto">
          <a:xfrm>
            <a:off x="4038600" y="3276600"/>
            <a:ext cx="2895600" cy="1143000"/>
            <a:chOff x="2544" y="2064"/>
            <a:chExt cx="1824" cy="720"/>
          </a:xfrm>
        </p:grpSpPr>
        <p:sp>
          <p:nvSpPr>
            <p:cNvPr id="3102" name="Line 26"/>
            <p:cNvSpPr>
              <a:spLocks noChangeShapeType="1"/>
            </p:cNvSpPr>
            <p:nvPr/>
          </p:nvSpPr>
          <p:spPr bwMode="auto">
            <a:xfrm>
              <a:off x="4032" y="2640"/>
              <a:ext cx="336" cy="0"/>
            </a:xfrm>
            <a:prstGeom prst="line">
              <a:avLst/>
            </a:prstGeom>
            <a:noFill/>
            <a:ln w="9525">
              <a:solidFill>
                <a:schemeClr val="tx1"/>
              </a:solidFill>
              <a:round/>
              <a:headEnd/>
              <a:tailEnd type="stealth" w="lg" len="lg"/>
            </a:ln>
          </p:spPr>
          <p:txBody>
            <a:bodyPr/>
            <a:lstStyle/>
            <a:p>
              <a:endParaRPr lang="en-US"/>
            </a:p>
          </p:txBody>
        </p:sp>
        <p:sp>
          <p:nvSpPr>
            <p:cNvPr id="3103" name="AutoShape 27"/>
            <p:cNvSpPr>
              <a:spLocks noChangeArrowheads="1"/>
            </p:cNvSpPr>
            <p:nvPr/>
          </p:nvSpPr>
          <p:spPr bwMode="auto">
            <a:xfrm rot="5422656">
              <a:off x="3313" y="2016"/>
              <a:ext cx="288" cy="1247"/>
            </a:xfrm>
            <a:prstGeom prst="can">
              <a:avLst>
                <a:gd name="adj" fmla="val 38508"/>
              </a:avLst>
            </a:prstGeom>
            <a:noFill/>
            <a:ln w="19050">
              <a:solidFill>
                <a:schemeClr val="tx1"/>
              </a:solidFill>
              <a:round/>
              <a:headEnd/>
              <a:tailEnd/>
            </a:ln>
          </p:spPr>
          <p:txBody>
            <a:bodyPr rot="10800000" vert="eaVert" wrap="none" anchor="ctr"/>
            <a:lstStyle/>
            <a:p>
              <a:pPr algn="ctr" eaLnBrk="1" hangingPunct="1"/>
              <a:r>
                <a:rPr lang="en-GB" sz="2000">
                  <a:latin typeface="Arial" charset="0"/>
                </a:rPr>
                <a:t>public channel</a:t>
              </a:r>
              <a:endParaRPr lang="el-GR" sz="2000"/>
            </a:p>
          </p:txBody>
        </p:sp>
        <p:sp>
          <p:nvSpPr>
            <p:cNvPr id="3104" name="Line 32"/>
            <p:cNvSpPr>
              <a:spLocks noChangeShapeType="1"/>
            </p:cNvSpPr>
            <p:nvPr/>
          </p:nvSpPr>
          <p:spPr bwMode="auto">
            <a:xfrm>
              <a:off x="2544" y="2640"/>
              <a:ext cx="288" cy="0"/>
            </a:xfrm>
            <a:prstGeom prst="line">
              <a:avLst/>
            </a:prstGeom>
            <a:noFill/>
            <a:ln w="9525">
              <a:solidFill>
                <a:schemeClr val="tx1"/>
              </a:solidFill>
              <a:round/>
              <a:headEnd/>
              <a:tailEnd type="stealth" w="med" len="lg"/>
            </a:ln>
          </p:spPr>
          <p:txBody>
            <a:bodyPr/>
            <a:lstStyle/>
            <a:p>
              <a:endParaRPr lang="en-US"/>
            </a:p>
          </p:txBody>
        </p:sp>
        <p:sp>
          <p:nvSpPr>
            <p:cNvPr id="3105" name="Line 45"/>
            <p:cNvSpPr>
              <a:spLocks noChangeShapeType="1"/>
            </p:cNvSpPr>
            <p:nvPr/>
          </p:nvSpPr>
          <p:spPr bwMode="auto">
            <a:xfrm flipV="1">
              <a:off x="3521" y="2064"/>
              <a:ext cx="0" cy="432"/>
            </a:xfrm>
            <a:prstGeom prst="line">
              <a:avLst/>
            </a:prstGeom>
            <a:noFill/>
            <a:ln w="28575">
              <a:solidFill>
                <a:schemeClr val="tx1"/>
              </a:solidFill>
              <a:round/>
              <a:headEnd type="stealth" w="med" len="lg"/>
              <a:tailEnd type="none" w="med" len="lg"/>
            </a:ln>
          </p:spPr>
          <p:txBody>
            <a:bodyPr wrap="none" anchor="ctr"/>
            <a:lstStyle/>
            <a:p>
              <a:endParaRPr lang="en-US"/>
            </a:p>
          </p:txBody>
        </p:sp>
      </p:grpSp>
      <p:grpSp>
        <p:nvGrpSpPr>
          <p:cNvPr id="5" name="Group 52"/>
          <p:cNvGrpSpPr>
            <a:grpSpLocks/>
          </p:cNvGrpSpPr>
          <p:nvPr/>
        </p:nvGrpSpPr>
        <p:grpSpPr bwMode="auto">
          <a:xfrm>
            <a:off x="1828800" y="1219200"/>
            <a:ext cx="7239000" cy="2743200"/>
            <a:chOff x="1152" y="768"/>
            <a:chExt cx="4560" cy="1728"/>
          </a:xfrm>
        </p:grpSpPr>
        <p:sp>
          <p:nvSpPr>
            <p:cNvPr id="3092" name="Line 9"/>
            <p:cNvSpPr>
              <a:spLocks noChangeShapeType="1"/>
            </p:cNvSpPr>
            <p:nvPr/>
          </p:nvSpPr>
          <p:spPr bwMode="auto">
            <a:xfrm flipH="1">
              <a:off x="1152" y="1104"/>
              <a:ext cx="1728" cy="0"/>
            </a:xfrm>
            <a:prstGeom prst="line">
              <a:avLst/>
            </a:prstGeom>
            <a:noFill/>
            <a:ln w="9525">
              <a:solidFill>
                <a:schemeClr val="bg1">
                  <a:lumMod val="65000"/>
                </a:schemeClr>
              </a:solidFill>
              <a:round/>
              <a:headEnd type="stealth" w="lg" len="lg"/>
              <a:tailEnd type="none" w="lg" len="lg"/>
            </a:ln>
          </p:spPr>
          <p:txBody>
            <a:bodyPr/>
            <a:lstStyle/>
            <a:p>
              <a:endParaRPr lang="en-US">
                <a:solidFill>
                  <a:schemeClr val="bg1">
                    <a:lumMod val="65000"/>
                  </a:schemeClr>
                </a:solidFill>
              </a:endParaRPr>
            </a:p>
          </p:txBody>
        </p:sp>
        <p:sp>
          <p:nvSpPr>
            <p:cNvPr id="3093" name="AutoShape 11"/>
            <p:cNvSpPr>
              <a:spLocks noChangeArrowheads="1"/>
            </p:cNvSpPr>
            <p:nvPr/>
          </p:nvSpPr>
          <p:spPr bwMode="auto">
            <a:xfrm rot="5422656">
              <a:off x="3428" y="457"/>
              <a:ext cx="193" cy="1294"/>
            </a:xfrm>
            <a:prstGeom prst="can">
              <a:avLst>
                <a:gd name="adj" fmla="val 59628"/>
              </a:avLst>
            </a:prstGeom>
            <a:noFill/>
            <a:ln w="9525">
              <a:solidFill>
                <a:schemeClr val="bg1">
                  <a:lumMod val="65000"/>
                </a:schemeClr>
              </a:solidFill>
              <a:round/>
              <a:headEnd/>
              <a:tailEnd/>
            </a:ln>
          </p:spPr>
          <p:txBody>
            <a:bodyPr rot="10800000" vert="eaVert" wrap="none" anchor="ctr"/>
            <a:lstStyle/>
            <a:p>
              <a:pPr algn="ctr" eaLnBrk="1" hangingPunct="1"/>
              <a:r>
                <a:rPr lang="en-GB" sz="1200" dirty="0" smtClean="0">
                  <a:solidFill>
                    <a:schemeClr val="bg1">
                      <a:lumMod val="65000"/>
                    </a:schemeClr>
                  </a:solidFill>
                  <a:latin typeface="Arial" charset="0"/>
                </a:rPr>
                <a:t>Do-not-modify channel</a:t>
              </a:r>
              <a:endParaRPr lang="el-GR" sz="1200" dirty="0">
                <a:solidFill>
                  <a:schemeClr val="bg1">
                    <a:lumMod val="65000"/>
                  </a:schemeClr>
                </a:solidFill>
                <a:latin typeface="Arial" charset="0"/>
              </a:endParaRPr>
            </a:p>
          </p:txBody>
        </p:sp>
        <p:sp>
          <p:nvSpPr>
            <p:cNvPr id="3094" name="Line 12"/>
            <p:cNvSpPr>
              <a:spLocks noChangeShapeType="1"/>
            </p:cNvSpPr>
            <p:nvPr/>
          </p:nvSpPr>
          <p:spPr bwMode="auto">
            <a:xfrm flipV="1">
              <a:off x="4704" y="1104"/>
              <a:ext cx="0" cy="1392"/>
            </a:xfrm>
            <a:prstGeom prst="line">
              <a:avLst/>
            </a:prstGeom>
            <a:noFill/>
            <a:ln w="28575">
              <a:solidFill>
                <a:schemeClr val="tx1"/>
              </a:solidFill>
              <a:round/>
              <a:headEnd type="stealth" w="lg" len="lg"/>
              <a:tailEnd type="none" w="lg" len="lg"/>
            </a:ln>
          </p:spPr>
          <p:txBody>
            <a:bodyPr/>
            <a:lstStyle/>
            <a:p>
              <a:endParaRPr lang="en-US"/>
            </a:p>
          </p:txBody>
        </p:sp>
        <p:sp>
          <p:nvSpPr>
            <p:cNvPr id="3095" name="Line 13"/>
            <p:cNvSpPr>
              <a:spLocks noChangeShapeType="1"/>
            </p:cNvSpPr>
            <p:nvPr/>
          </p:nvSpPr>
          <p:spPr bwMode="auto">
            <a:xfrm flipH="1">
              <a:off x="4128" y="1104"/>
              <a:ext cx="576" cy="0"/>
            </a:xfrm>
            <a:prstGeom prst="line">
              <a:avLst/>
            </a:prstGeom>
            <a:noFill/>
            <a:ln w="9525">
              <a:solidFill>
                <a:schemeClr val="bg1">
                  <a:lumMod val="65000"/>
                </a:schemeClr>
              </a:solidFill>
              <a:round/>
              <a:headEnd type="stealth" w="lg" len="lg"/>
              <a:tailEnd type="none" w="lg" len="lg"/>
            </a:ln>
          </p:spPr>
          <p:txBody>
            <a:bodyPr/>
            <a:lstStyle/>
            <a:p>
              <a:endParaRPr lang="en-US">
                <a:solidFill>
                  <a:schemeClr val="bg1">
                    <a:lumMod val="65000"/>
                  </a:schemeClr>
                </a:solidFill>
              </a:endParaRPr>
            </a:p>
          </p:txBody>
        </p:sp>
        <p:sp>
          <p:nvSpPr>
            <p:cNvPr id="3096" name="Line 15"/>
            <p:cNvSpPr>
              <a:spLocks noChangeShapeType="1"/>
            </p:cNvSpPr>
            <p:nvPr/>
          </p:nvSpPr>
          <p:spPr bwMode="auto">
            <a:xfrm>
              <a:off x="1152" y="1104"/>
              <a:ext cx="0" cy="240"/>
            </a:xfrm>
            <a:prstGeom prst="line">
              <a:avLst/>
            </a:prstGeom>
            <a:noFill/>
            <a:ln w="9525">
              <a:solidFill>
                <a:schemeClr val="bg1">
                  <a:lumMod val="65000"/>
                </a:schemeClr>
              </a:solidFill>
              <a:round/>
              <a:headEnd type="stealth" w="lg" len="lg"/>
              <a:tailEnd/>
            </a:ln>
          </p:spPr>
          <p:txBody>
            <a:bodyPr/>
            <a:lstStyle/>
            <a:p>
              <a:endParaRPr lang="en-US">
                <a:solidFill>
                  <a:schemeClr val="bg1">
                    <a:lumMod val="65000"/>
                  </a:schemeClr>
                </a:solidFill>
              </a:endParaRPr>
            </a:p>
          </p:txBody>
        </p:sp>
        <p:pic>
          <p:nvPicPr>
            <p:cNvPr id="3097" name="Picture 39"/>
            <p:cNvPicPr>
              <a:picLocks noChangeAspect="1" noChangeArrowheads="1"/>
            </p:cNvPicPr>
            <p:nvPr/>
          </p:nvPicPr>
          <p:blipFill>
            <a:blip r:embed="rId6" cstate="print"/>
            <a:srcRect/>
            <a:stretch>
              <a:fillRect/>
            </a:stretch>
          </p:blipFill>
          <p:spPr bwMode="auto">
            <a:xfrm>
              <a:off x="4464" y="1440"/>
              <a:ext cx="432" cy="322"/>
            </a:xfrm>
            <a:prstGeom prst="rect">
              <a:avLst/>
            </a:prstGeom>
            <a:noFill/>
            <a:ln w="9525">
              <a:noFill/>
              <a:miter lim="800000"/>
              <a:headEnd/>
              <a:tailEnd/>
            </a:ln>
          </p:spPr>
        </p:pic>
        <p:sp>
          <p:nvSpPr>
            <p:cNvPr id="3098" name="Line 44"/>
            <p:cNvSpPr>
              <a:spLocks noChangeShapeType="1"/>
            </p:cNvSpPr>
            <p:nvPr/>
          </p:nvSpPr>
          <p:spPr bwMode="auto">
            <a:xfrm>
              <a:off x="3425" y="1248"/>
              <a:ext cx="0" cy="614"/>
            </a:xfrm>
            <a:prstGeom prst="line">
              <a:avLst/>
            </a:prstGeom>
            <a:solidFill>
              <a:schemeClr val="bg1">
                <a:lumMod val="65000"/>
              </a:schemeClr>
            </a:solidFill>
            <a:ln w="9525">
              <a:solidFill>
                <a:schemeClr val="bg1">
                  <a:lumMod val="65000"/>
                </a:schemeClr>
              </a:solidFill>
              <a:round/>
              <a:headEnd/>
              <a:tailEnd type="stealth" w="med" len="lg"/>
            </a:ln>
          </p:spPr>
          <p:txBody>
            <a:bodyPr/>
            <a:lstStyle/>
            <a:p>
              <a:endParaRPr lang="en-US"/>
            </a:p>
          </p:txBody>
        </p:sp>
        <p:sp>
          <p:nvSpPr>
            <p:cNvPr id="3099" name="Line 46"/>
            <p:cNvSpPr>
              <a:spLocks noChangeShapeType="1"/>
            </p:cNvSpPr>
            <p:nvPr/>
          </p:nvSpPr>
          <p:spPr bwMode="auto">
            <a:xfrm flipV="1">
              <a:off x="3665" y="1248"/>
              <a:ext cx="0" cy="576"/>
            </a:xfrm>
            <a:prstGeom prst="line">
              <a:avLst/>
            </a:prstGeom>
            <a:solidFill>
              <a:schemeClr val="bg1">
                <a:lumMod val="65000"/>
              </a:schemeClr>
            </a:solidFill>
            <a:ln w="9525">
              <a:solidFill>
                <a:schemeClr val="bg1">
                  <a:lumMod val="65000"/>
                </a:schemeClr>
              </a:solidFill>
              <a:round/>
              <a:headEnd/>
              <a:tailEnd type="stealth" w="med" len="lg"/>
            </a:ln>
          </p:spPr>
          <p:txBody>
            <a:bodyPr/>
            <a:lstStyle/>
            <a:p>
              <a:endParaRPr lang="en-US"/>
            </a:p>
          </p:txBody>
        </p:sp>
        <p:sp>
          <p:nvSpPr>
            <p:cNvPr id="3100" name="AutoShape 47"/>
            <p:cNvSpPr>
              <a:spLocks noChangeArrowheads="1"/>
            </p:cNvSpPr>
            <p:nvPr/>
          </p:nvSpPr>
          <p:spPr bwMode="auto">
            <a:xfrm>
              <a:off x="3545" y="1488"/>
              <a:ext cx="240" cy="2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chemeClr val="bg1">
                <a:lumMod val="65000"/>
              </a:schemeClr>
            </a:solidFill>
            <a:ln w="9525">
              <a:solidFill>
                <a:schemeClr val="bg1">
                  <a:lumMod val="65000"/>
                </a:schemeClr>
              </a:solidFill>
              <a:miter lim="800000"/>
              <a:headEnd/>
              <a:tailEnd/>
            </a:ln>
          </p:spPr>
          <p:txBody>
            <a:bodyPr wrap="none" anchor="ctr"/>
            <a:lstStyle/>
            <a:p>
              <a:endParaRPr lang="en-US"/>
            </a:p>
          </p:txBody>
        </p:sp>
        <p:sp>
          <p:nvSpPr>
            <p:cNvPr id="3101" name="AutoShape 50"/>
            <p:cNvSpPr>
              <a:spLocks noChangeArrowheads="1"/>
            </p:cNvSpPr>
            <p:nvPr/>
          </p:nvSpPr>
          <p:spPr bwMode="auto">
            <a:xfrm>
              <a:off x="4752" y="768"/>
              <a:ext cx="960" cy="432"/>
            </a:xfrm>
            <a:prstGeom prst="wedgeRoundRectCallout">
              <a:avLst>
                <a:gd name="adj1" fmla="val -45519"/>
                <a:gd name="adj2" fmla="val 123611"/>
                <a:gd name="adj3" fmla="val 16667"/>
              </a:avLst>
            </a:prstGeom>
            <a:noFill/>
            <a:ln w="9525">
              <a:solidFill>
                <a:schemeClr val="tx1"/>
              </a:solidFill>
              <a:miter lim="800000"/>
              <a:headEnd/>
              <a:tailEnd/>
            </a:ln>
          </p:spPr>
          <p:txBody>
            <a:bodyPr anchor="ctr" anchorCtr="1"/>
            <a:lstStyle/>
            <a:p>
              <a:pPr algn="ctr"/>
              <a:r>
                <a:rPr lang="en-US" sz="2000">
                  <a:solidFill>
                    <a:srgbClr val="FF0000"/>
                  </a:solidFill>
                  <a:latin typeface="Arial" charset="0"/>
                </a:rPr>
                <a:t>Alice</a:t>
              </a:r>
              <a:r>
                <a:rPr lang="en-US" sz="2000">
                  <a:latin typeface="Arial" charset="0"/>
                </a:rPr>
                <a:t>’s </a:t>
              </a:r>
              <a:r>
                <a:rPr lang="en-US" sz="2000">
                  <a:solidFill>
                    <a:srgbClr val="0000FF"/>
                  </a:solidFill>
                  <a:latin typeface="Arial" charset="0"/>
                </a:rPr>
                <a:t>public key</a:t>
              </a:r>
            </a:p>
          </p:txBody>
        </p:sp>
      </p:grpSp>
      <p:grpSp>
        <p:nvGrpSpPr>
          <p:cNvPr id="6" name="Group 53"/>
          <p:cNvGrpSpPr>
            <a:grpSpLocks/>
          </p:cNvGrpSpPr>
          <p:nvPr/>
        </p:nvGrpSpPr>
        <p:grpSpPr bwMode="auto">
          <a:xfrm>
            <a:off x="152400" y="1219200"/>
            <a:ext cx="4114800" cy="4724400"/>
            <a:chOff x="96" y="768"/>
            <a:chExt cx="2592" cy="2976"/>
          </a:xfrm>
        </p:grpSpPr>
        <p:pic>
          <p:nvPicPr>
            <p:cNvPr id="3088" name="Picture 35"/>
            <p:cNvPicPr>
              <a:picLocks noChangeAspect="1" noChangeArrowheads="1"/>
            </p:cNvPicPr>
            <p:nvPr/>
          </p:nvPicPr>
          <p:blipFill>
            <a:blip r:embed="rId6" cstate="print"/>
            <a:srcRect/>
            <a:stretch>
              <a:fillRect/>
            </a:stretch>
          </p:blipFill>
          <p:spPr bwMode="auto">
            <a:xfrm>
              <a:off x="912" y="1392"/>
              <a:ext cx="480" cy="336"/>
            </a:xfrm>
            <a:prstGeom prst="rect">
              <a:avLst/>
            </a:prstGeom>
            <a:noFill/>
            <a:ln w="9525">
              <a:noFill/>
              <a:miter lim="800000"/>
              <a:headEnd/>
              <a:tailEnd/>
            </a:ln>
          </p:spPr>
        </p:pic>
        <p:graphicFrame>
          <p:nvGraphicFramePr>
            <p:cNvPr id="3074" name="Object 23"/>
            <p:cNvGraphicFramePr>
              <a:graphicFrameLocks noChangeAspect="1"/>
            </p:cNvGraphicFramePr>
            <p:nvPr/>
          </p:nvGraphicFramePr>
          <p:xfrm>
            <a:off x="912" y="3120"/>
            <a:ext cx="492" cy="366"/>
          </p:xfrm>
          <a:graphic>
            <a:graphicData uri="http://schemas.openxmlformats.org/presentationml/2006/ole">
              <mc:AlternateContent xmlns:mc="http://schemas.openxmlformats.org/markup-compatibility/2006">
                <mc:Choice xmlns:v="urn:schemas-microsoft-com:vml" Requires="v">
                  <p:oleObj spid="_x0000_s22236" name="Bitmap Image" r:id="rId7" imgW="781159" imgH="581106" progId="PBrush">
                    <p:embed/>
                  </p:oleObj>
                </mc:Choice>
                <mc:Fallback>
                  <p:oleObj name="Bitmap Image" r:id="rId7" imgW="781159" imgH="581106"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9" name="Rectangle 25"/>
            <p:cNvSpPr>
              <a:spLocks noChangeArrowheads="1"/>
            </p:cNvSpPr>
            <p:nvPr/>
          </p:nvSpPr>
          <p:spPr bwMode="auto">
            <a:xfrm>
              <a:off x="912" y="3120"/>
              <a:ext cx="528" cy="384"/>
            </a:xfrm>
            <a:prstGeom prst="rect">
              <a:avLst/>
            </a:prstGeom>
            <a:noFill/>
            <a:ln w="28575">
              <a:solidFill>
                <a:srgbClr val="FF0000"/>
              </a:solidFill>
              <a:miter lim="800000"/>
              <a:headEnd/>
              <a:tailEnd/>
            </a:ln>
          </p:spPr>
          <p:txBody>
            <a:bodyPr wrap="none" anchor="ctr"/>
            <a:lstStyle/>
            <a:p>
              <a:endParaRPr lang="en-US"/>
            </a:p>
          </p:txBody>
        </p:sp>
        <p:sp>
          <p:nvSpPr>
            <p:cNvPr id="3090" name="AutoShape 49"/>
            <p:cNvSpPr>
              <a:spLocks noChangeArrowheads="1"/>
            </p:cNvSpPr>
            <p:nvPr/>
          </p:nvSpPr>
          <p:spPr bwMode="auto">
            <a:xfrm>
              <a:off x="96" y="768"/>
              <a:ext cx="960" cy="432"/>
            </a:xfrm>
            <a:prstGeom prst="wedgeRoundRectCallout">
              <a:avLst>
                <a:gd name="adj1" fmla="val 42815"/>
                <a:gd name="adj2" fmla="val 95833"/>
                <a:gd name="adj3" fmla="val 16667"/>
              </a:avLst>
            </a:prstGeom>
            <a:noFill/>
            <a:ln w="9525">
              <a:solidFill>
                <a:schemeClr val="bg1">
                  <a:lumMod val="65000"/>
                </a:schemeClr>
              </a:solidFill>
              <a:miter lim="800000"/>
              <a:headEnd/>
              <a:tailEnd/>
            </a:ln>
          </p:spPr>
          <p:txBody>
            <a:bodyPr anchor="ctr" anchorCtr="1"/>
            <a:lstStyle/>
            <a:p>
              <a:pPr algn="ctr"/>
              <a:r>
                <a:rPr lang="en-US" sz="2000">
                  <a:solidFill>
                    <a:schemeClr val="bg1">
                      <a:lumMod val="65000"/>
                    </a:schemeClr>
                  </a:solidFill>
                  <a:latin typeface="Arial" charset="0"/>
                </a:rPr>
                <a:t>Alice’s public key</a:t>
              </a:r>
            </a:p>
          </p:txBody>
        </p:sp>
        <p:sp>
          <p:nvSpPr>
            <p:cNvPr id="3091" name="AutoShape 51"/>
            <p:cNvSpPr>
              <a:spLocks noChangeArrowheads="1"/>
            </p:cNvSpPr>
            <p:nvPr/>
          </p:nvSpPr>
          <p:spPr bwMode="auto">
            <a:xfrm>
              <a:off x="1728" y="3312"/>
              <a:ext cx="960" cy="432"/>
            </a:xfrm>
            <a:prstGeom prst="wedgeRoundRectCallout">
              <a:avLst>
                <a:gd name="adj1" fmla="val -77190"/>
                <a:gd name="adj2" fmla="val -31944"/>
                <a:gd name="adj3" fmla="val 16667"/>
              </a:avLst>
            </a:prstGeom>
            <a:noFill/>
            <a:ln w="9525">
              <a:solidFill>
                <a:schemeClr val="tx1"/>
              </a:solidFill>
              <a:miter lim="800000"/>
              <a:headEnd/>
              <a:tailEnd/>
            </a:ln>
          </p:spPr>
          <p:txBody>
            <a:bodyPr anchor="ctr" anchorCtr="1"/>
            <a:lstStyle/>
            <a:p>
              <a:pPr algn="ctr"/>
              <a:r>
                <a:rPr lang="en-US" sz="2000">
                  <a:solidFill>
                    <a:srgbClr val="FF0000"/>
                  </a:solidFill>
                  <a:latin typeface="Arial" charset="0"/>
                </a:rPr>
                <a:t>Alice</a:t>
              </a:r>
              <a:r>
                <a:rPr lang="en-US" sz="2000">
                  <a:latin typeface="Arial" charset="0"/>
                </a:rPr>
                <a:t>’s </a:t>
              </a:r>
              <a:r>
                <a:rPr lang="en-US" sz="2000">
                  <a:solidFill>
                    <a:srgbClr val="0000FF"/>
                  </a:solidFill>
                  <a:latin typeface="Arial" charset="0"/>
                </a:rPr>
                <a:t>private key</a:t>
              </a:r>
            </a:p>
          </p:txBody>
        </p:sp>
      </p:grpSp>
      <p:graphicFrame>
        <p:nvGraphicFramePr>
          <p:cNvPr id="7" name="Object 6"/>
          <p:cNvGraphicFramePr>
            <a:graphicFrameLocks noChangeAspect="1"/>
          </p:cNvGraphicFramePr>
          <p:nvPr>
            <p:extLst>
              <p:ext uri="{D42A27DB-BD31-4B8C-83A1-F6EECF244321}">
                <p14:modId xmlns:p14="http://schemas.microsoft.com/office/powerpoint/2010/main" val="2470078513"/>
              </p:ext>
            </p:extLst>
          </p:nvPr>
        </p:nvGraphicFramePr>
        <p:xfrm>
          <a:off x="1698625" y="5759450"/>
          <a:ext cx="565150" cy="901700"/>
        </p:xfrm>
        <a:graphic>
          <a:graphicData uri="http://schemas.openxmlformats.org/presentationml/2006/ole">
            <mc:AlternateContent xmlns:mc="http://schemas.openxmlformats.org/markup-compatibility/2006">
              <mc:Choice xmlns:v="urn:schemas-microsoft-com:vml" Requires="v">
                <p:oleObj spid="_x0000_s22237" name="VISIO" r:id="rId9" imgW="549706" imgH="879377" progId="Visio.Drawing.11">
                  <p:embed/>
                </p:oleObj>
              </mc:Choice>
              <mc:Fallback>
                <p:oleObj name="VISIO" r:id="rId9" imgW="549706" imgH="879377" progId="Visio.Drawing.11">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8625" y="575945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57211545"/>
              </p:ext>
            </p:extLst>
          </p:nvPr>
        </p:nvGraphicFramePr>
        <p:xfrm>
          <a:off x="6858000" y="4787900"/>
          <a:ext cx="533400" cy="850900"/>
        </p:xfrm>
        <a:graphic>
          <a:graphicData uri="http://schemas.openxmlformats.org/presentationml/2006/ole">
            <mc:AlternateContent xmlns:mc="http://schemas.openxmlformats.org/markup-compatibility/2006">
              <mc:Choice xmlns:v="urn:schemas-microsoft-com:vml" Requires="v">
                <p:oleObj spid="_x0000_s22238" name="VISIO" r:id="rId11" imgW="549706" imgH="879377" progId="Visio.Drawing.11">
                  <p:embed/>
                </p:oleObj>
              </mc:Choice>
              <mc:Fallback>
                <p:oleObj name="VISIO" r:id="rId11" imgW="549706" imgH="879377"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0" y="478790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21101856"/>
              </p:ext>
            </p:extLst>
          </p:nvPr>
        </p:nvGraphicFramePr>
        <p:xfrm>
          <a:off x="7010400" y="5768975"/>
          <a:ext cx="498475" cy="889000"/>
        </p:xfrm>
        <a:graphic>
          <a:graphicData uri="http://schemas.openxmlformats.org/presentationml/2006/ole">
            <mc:AlternateContent xmlns:mc="http://schemas.openxmlformats.org/markup-compatibility/2006">
              <mc:Choice xmlns:v="urn:schemas-microsoft-com:vml" Requires="v">
                <p:oleObj spid="_x0000_s22239" name="VISIO" r:id="rId13" imgW="1078094" imgH="1941482" progId="Visio.Drawing.11">
                  <p:embed/>
                </p:oleObj>
              </mc:Choice>
              <mc:Fallback>
                <p:oleObj name="VISIO" r:id="rId13" imgW="1078094" imgH="1941482"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10400" y="5768975"/>
                        <a:ext cx="4984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72841731"/>
              </p:ext>
            </p:extLst>
          </p:nvPr>
        </p:nvGraphicFramePr>
        <p:xfrm>
          <a:off x="5791200" y="2803525"/>
          <a:ext cx="365125" cy="368300"/>
        </p:xfrm>
        <a:graphic>
          <a:graphicData uri="http://schemas.openxmlformats.org/presentationml/2006/ole">
            <mc:AlternateContent xmlns:mc="http://schemas.openxmlformats.org/markup-compatibility/2006">
              <mc:Choice xmlns:v="urn:schemas-microsoft-com:vml" Requires="v">
                <p:oleObj spid="_x0000_s22240" name="Image" r:id="rId15" imgW="1244006" imgH="1257143" progId="Photoshop.Image.7">
                  <p:embed/>
                </p:oleObj>
              </mc:Choice>
              <mc:Fallback>
                <p:oleObj name="Image" r:id="rId15" imgW="1244006" imgH="1257143" progId="Photoshop.Image.7">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7912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 name="Rounded Rectangular Callout 46"/>
          <p:cNvSpPr/>
          <p:nvPr/>
        </p:nvSpPr>
        <p:spPr>
          <a:xfrm>
            <a:off x="2743200" y="5791200"/>
            <a:ext cx="3657600" cy="914400"/>
          </a:xfrm>
          <a:prstGeom prst="wedgeRoundRectCallout">
            <a:avLst>
              <a:gd name="adj1" fmla="val -7155"/>
              <a:gd name="adj2" fmla="val -160003"/>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CC00"/>
                </a:solidFill>
              </a:rPr>
              <a:t>“by stamping it, I endorse this message”</a:t>
            </a:r>
            <a:endParaRPr lang="en-US" sz="2800" dirty="0">
              <a:solidFill>
                <a:srgbClr val="00CC00"/>
              </a:solidFill>
            </a:endParaRPr>
          </a:p>
        </p:txBody>
      </p:sp>
      <p:sp>
        <p:nvSpPr>
          <p:cNvPr id="48" name="Rounded Rectangular Callout 47"/>
          <p:cNvSpPr/>
          <p:nvPr/>
        </p:nvSpPr>
        <p:spPr>
          <a:xfrm>
            <a:off x="2541588" y="1905000"/>
            <a:ext cx="2895600" cy="952500"/>
          </a:xfrm>
          <a:prstGeom prst="wedgeRoundRectCallout">
            <a:avLst>
              <a:gd name="adj1" fmla="val -13856"/>
              <a:gd name="adj2" fmla="val 107644"/>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CC00"/>
                </a:solidFill>
              </a:rPr>
              <a:t>“</a:t>
            </a:r>
            <a:r>
              <a:rPr lang="en-US" sz="2800" dirty="0" smtClean="0">
                <a:solidFill>
                  <a:srgbClr val="CC0000"/>
                </a:solidFill>
              </a:rPr>
              <a:t>This message is self-explaining</a:t>
            </a:r>
            <a:r>
              <a:rPr lang="en-US" sz="2800" dirty="0" smtClean="0">
                <a:solidFill>
                  <a:srgbClr val="00CC00"/>
                </a:solidFill>
              </a:rPr>
              <a:t>”</a:t>
            </a:r>
            <a:endParaRPr lang="en-US" sz="2800" dirty="0">
              <a:solidFill>
                <a:srgbClr val="00CC00"/>
              </a:solidFill>
            </a:endParaRPr>
          </a:p>
        </p:txBody>
      </p:sp>
      <p:sp>
        <p:nvSpPr>
          <p:cNvPr id="11" name="Freeform 10"/>
          <p:cNvSpPr/>
          <p:nvPr/>
        </p:nvSpPr>
        <p:spPr>
          <a:xfrm>
            <a:off x="2679405" y="4401879"/>
            <a:ext cx="1339702" cy="563526"/>
          </a:xfrm>
          <a:custGeom>
            <a:avLst/>
            <a:gdLst>
              <a:gd name="connsiteX0" fmla="*/ 127590 w 1339702"/>
              <a:gd name="connsiteY0" fmla="*/ 552893 h 563526"/>
              <a:gd name="connsiteX1" fmla="*/ 0 w 1339702"/>
              <a:gd name="connsiteY1" fmla="*/ 95693 h 563526"/>
              <a:gd name="connsiteX2" fmla="*/ 287079 w 1339702"/>
              <a:gd name="connsiteY2" fmla="*/ 0 h 563526"/>
              <a:gd name="connsiteX3" fmla="*/ 946297 w 1339702"/>
              <a:gd name="connsiteY3" fmla="*/ 10633 h 563526"/>
              <a:gd name="connsiteX4" fmla="*/ 1339702 w 1339702"/>
              <a:gd name="connsiteY4" fmla="*/ 10633 h 563526"/>
              <a:gd name="connsiteX5" fmla="*/ 1307804 w 1339702"/>
              <a:gd name="connsiteY5" fmla="*/ 435935 h 563526"/>
              <a:gd name="connsiteX6" fmla="*/ 871869 w 1339702"/>
              <a:gd name="connsiteY6" fmla="*/ 563526 h 563526"/>
              <a:gd name="connsiteX7" fmla="*/ 127590 w 1339702"/>
              <a:gd name="connsiteY7" fmla="*/ 552893 h 56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702" h="563526">
                <a:moveTo>
                  <a:pt x="127590" y="552893"/>
                </a:moveTo>
                <a:lnTo>
                  <a:pt x="0" y="95693"/>
                </a:lnTo>
                <a:lnTo>
                  <a:pt x="287079" y="0"/>
                </a:lnTo>
                <a:lnTo>
                  <a:pt x="946297" y="10633"/>
                </a:lnTo>
                <a:lnTo>
                  <a:pt x="1339702" y="10633"/>
                </a:lnTo>
                <a:lnTo>
                  <a:pt x="1307804" y="435935"/>
                </a:lnTo>
                <a:lnTo>
                  <a:pt x="871869" y="563526"/>
                </a:lnTo>
                <a:lnTo>
                  <a:pt x="127590" y="552893"/>
                </a:lnTo>
                <a:close/>
              </a:path>
            </a:pathLst>
          </a:cu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800" dirty="0" smtClean="0">
              <a:solidFill>
                <a:srgbClr val="0000FF"/>
              </a:solidFill>
            </a:endParaRPr>
          </a:p>
        </p:txBody>
      </p:sp>
    </p:spTree>
    <p:extLst>
      <p:ext uri="{BB962C8B-B14F-4D97-AF65-F5344CB8AC3E}">
        <p14:creationId xmlns:p14="http://schemas.microsoft.com/office/powerpoint/2010/main" val="35268351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nodeType="clickEffect">
                                  <p:stCondLst>
                                    <p:cond delay="0"/>
                                  </p:stCondLst>
                                  <p:childTnLst>
                                    <p:animRot by="21600000">
                                      <p:cBhvr>
                                        <p:cTn id="39" dur="2000" fill="hold"/>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Footer Placeholder 5"/>
          <p:cNvSpPr>
            <a:spLocks noGrp="1"/>
          </p:cNvSpPr>
          <p:nvPr>
            <p:ph type="ftr" sz="quarter" idx="10"/>
          </p:nvPr>
        </p:nvSpPr>
        <p:spPr/>
        <p:txBody>
          <a:bodyPr/>
          <a:lstStyle/>
          <a:p>
            <a:pPr>
              <a:defRPr/>
            </a:pPr>
            <a:r>
              <a:rPr lang="en-US" altLang="zh-CN" smtClean="0"/>
              <a:t>2016 Summer Camp</a:t>
            </a:r>
            <a:endParaRPr lang="en-US" altLang="zh-CN" dirty="0"/>
          </a:p>
        </p:txBody>
      </p:sp>
      <p:sp>
        <p:nvSpPr>
          <p:cNvPr id="44" name="Slide Number Placeholder 6"/>
          <p:cNvSpPr>
            <a:spLocks noGrp="1"/>
          </p:cNvSpPr>
          <p:nvPr>
            <p:ph type="sldNum" sz="quarter" idx="11"/>
          </p:nvPr>
        </p:nvSpPr>
        <p:spPr/>
        <p:txBody>
          <a:bodyPr/>
          <a:lstStyle/>
          <a:p>
            <a:pPr>
              <a:defRPr/>
            </a:pPr>
            <a:fld id="{7596B591-FFFE-4A7A-90FB-3094EBE8F688}" type="slidenum">
              <a:rPr lang="en-US"/>
              <a:pPr>
                <a:defRPr/>
              </a:pPr>
              <a:t>51</a:t>
            </a:fld>
            <a:endParaRPr lang="en-US"/>
          </a:p>
        </p:txBody>
      </p:sp>
      <p:sp>
        <p:nvSpPr>
          <p:cNvPr id="3077" name="Rectangle 2"/>
          <p:cNvSpPr>
            <a:spLocks noGrp="1" noChangeArrowheads="1"/>
          </p:cNvSpPr>
          <p:nvPr>
            <p:ph type="title"/>
          </p:nvPr>
        </p:nvSpPr>
        <p:spPr>
          <a:xfrm>
            <a:off x="685800" y="381000"/>
            <a:ext cx="7772400" cy="762000"/>
          </a:xfrm>
        </p:spPr>
        <p:txBody>
          <a:bodyPr/>
          <a:lstStyle/>
          <a:p>
            <a:r>
              <a:rPr lang="en-US" altLang="zh-CN" dirty="0" smtClean="0">
                <a:ea typeface="SimSun" pitchFamily="2" charset="-122"/>
              </a:rPr>
              <a:t>Public Key Digital </a:t>
            </a:r>
            <a:r>
              <a:rPr lang="en-US" altLang="zh-CN" dirty="0" smtClean="0">
                <a:solidFill>
                  <a:srgbClr val="FF0000"/>
                </a:solidFill>
                <a:ea typeface="SimSun" pitchFamily="2" charset="-122"/>
              </a:rPr>
              <a:t>Signature</a:t>
            </a:r>
          </a:p>
        </p:txBody>
      </p:sp>
      <p:grpSp>
        <p:nvGrpSpPr>
          <p:cNvPr id="2" name="Group 56"/>
          <p:cNvGrpSpPr>
            <a:grpSpLocks/>
          </p:cNvGrpSpPr>
          <p:nvPr/>
        </p:nvGrpSpPr>
        <p:grpSpPr bwMode="auto">
          <a:xfrm>
            <a:off x="6400800" y="3454400"/>
            <a:ext cx="2462213" cy="1371600"/>
            <a:chOff x="4032" y="2176"/>
            <a:chExt cx="1551" cy="864"/>
          </a:xfrm>
        </p:grpSpPr>
        <p:pic>
          <p:nvPicPr>
            <p:cNvPr id="3113" name="Picture 41" descr="Copy of gear00b"/>
            <p:cNvPicPr>
              <a:picLocks noChangeAspect="1" noChangeArrowheads="1" noCrop="1"/>
            </p:cNvPicPr>
            <p:nvPr/>
          </p:nvPicPr>
          <p:blipFill>
            <a:blip r:embed="rId4" cstate="print"/>
            <a:srcRect/>
            <a:stretch>
              <a:fillRect/>
            </a:stretch>
          </p:blipFill>
          <p:spPr bwMode="auto">
            <a:xfrm>
              <a:off x="4032" y="2176"/>
              <a:ext cx="1152" cy="864"/>
            </a:xfrm>
            <a:prstGeom prst="rect">
              <a:avLst/>
            </a:prstGeom>
            <a:noFill/>
            <a:ln w="9525">
              <a:noFill/>
              <a:miter lim="800000"/>
              <a:headEnd/>
              <a:tailEnd/>
            </a:ln>
          </p:spPr>
        </p:pic>
        <p:sp>
          <p:nvSpPr>
            <p:cNvPr id="3114" name="AutoShape 20"/>
            <p:cNvSpPr>
              <a:spLocks noChangeArrowheads="1"/>
            </p:cNvSpPr>
            <p:nvPr/>
          </p:nvSpPr>
          <p:spPr bwMode="auto">
            <a:xfrm>
              <a:off x="4368" y="2496"/>
              <a:ext cx="672" cy="288"/>
            </a:xfrm>
            <a:prstGeom prst="flowChartAlternateProcess">
              <a:avLst/>
            </a:prstGeom>
            <a:solidFill>
              <a:schemeClr val="bg1">
                <a:lumMod val="95000"/>
              </a:schemeClr>
            </a:solidFill>
            <a:ln w="9525">
              <a:solidFill>
                <a:schemeClr val="tx1"/>
              </a:solidFill>
              <a:miter lim="800000"/>
              <a:headEnd/>
              <a:tailEnd/>
            </a:ln>
          </p:spPr>
          <p:txBody>
            <a:bodyPr wrap="none" anchor="ctr"/>
            <a:lstStyle/>
            <a:p>
              <a:pPr algn="ctr"/>
              <a:r>
                <a:rPr lang="en-US">
                  <a:latin typeface="Arial" charset="0"/>
                </a:rPr>
                <a:t>Verify</a:t>
              </a:r>
            </a:p>
          </p:txBody>
        </p:sp>
        <p:sp>
          <p:nvSpPr>
            <p:cNvPr id="3115" name="Line 21"/>
            <p:cNvSpPr>
              <a:spLocks noChangeShapeType="1"/>
            </p:cNvSpPr>
            <p:nvPr/>
          </p:nvSpPr>
          <p:spPr bwMode="auto">
            <a:xfrm>
              <a:off x="5040" y="2640"/>
              <a:ext cx="432" cy="0"/>
            </a:xfrm>
            <a:prstGeom prst="line">
              <a:avLst/>
            </a:prstGeom>
            <a:noFill/>
            <a:ln w="9525">
              <a:solidFill>
                <a:schemeClr val="tx1"/>
              </a:solidFill>
              <a:round/>
              <a:headEnd/>
              <a:tailEnd type="stealth" w="lg" len="lg"/>
            </a:ln>
          </p:spPr>
          <p:txBody>
            <a:bodyPr/>
            <a:lstStyle/>
            <a:p>
              <a:endParaRPr lang="en-US"/>
            </a:p>
          </p:txBody>
        </p:sp>
        <p:sp>
          <p:nvSpPr>
            <p:cNvPr id="3116" name="Text Box 24"/>
            <p:cNvSpPr txBox="1">
              <a:spLocks noChangeArrowheads="1"/>
            </p:cNvSpPr>
            <p:nvPr/>
          </p:nvSpPr>
          <p:spPr bwMode="auto">
            <a:xfrm>
              <a:off x="5040" y="2351"/>
              <a:ext cx="543" cy="288"/>
            </a:xfrm>
            <a:prstGeom prst="rect">
              <a:avLst/>
            </a:prstGeom>
            <a:noFill/>
            <a:ln w="9525">
              <a:noFill/>
              <a:miter lim="800000"/>
              <a:headEnd/>
              <a:tailEnd/>
            </a:ln>
          </p:spPr>
          <p:txBody>
            <a:bodyPr wrap="none">
              <a:spAutoFit/>
            </a:bodyPr>
            <a:lstStyle/>
            <a:p>
              <a:r>
                <a:rPr lang="en-US">
                  <a:latin typeface="Arial" charset="0"/>
                </a:rPr>
                <a:t>Y/N?</a:t>
              </a:r>
            </a:p>
          </p:txBody>
        </p:sp>
      </p:grpSp>
      <p:grpSp>
        <p:nvGrpSpPr>
          <p:cNvPr id="3" name="Group 54"/>
          <p:cNvGrpSpPr>
            <a:grpSpLocks/>
          </p:cNvGrpSpPr>
          <p:nvPr/>
        </p:nvGrpSpPr>
        <p:grpSpPr bwMode="auto">
          <a:xfrm>
            <a:off x="152400" y="3225800"/>
            <a:ext cx="3505200" cy="1727200"/>
            <a:chOff x="96" y="2032"/>
            <a:chExt cx="2208" cy="1088"/>
          </a:xfrm>
        </p:grpSpPr>
        <p:pic>
          <p:nvPicPr>
            <p:cNvPr id="3106" name="Picture 42" descr="Copy of gear00b"/>
            <p:cNvPicPr>
              <a:picLocks noChangeAspect="1" noChangeArrowheads="1" noCrop="1"/>
            </p:cNvPicPr>
            <p:nvPr/>
          </p:nvPicPr>
          <p:blipFill>
            <a:blip r:embed="rId4" cstate="print"/>
            <a:srcRect/>
            <a:stretch>
              <a:fillRect/>
            </a:stretch>
          </p:blipFill>
          <p:spPr bwMode="auto">
            <a:xfrm>
              <a:off x="624" y="2032"/>
              <a:ext cx="1152" cy="864"/>
            </a:xfrm>
            <a:prstGeom prst="rect">
              <a:avLst/>
            </a:prstGeom>
            <a:noFill/>
            <a:ln w="9525">
              <a:noFill/>
              <a:miter lim="800000"/>
              <a:headEnd/>
              <a:tailEnd/>
            </a:ln>
          </p:spPr>
        </p:pic>
        <p:sp>
          <p:nvSpPr>
            <p:cNvPr id="3107" name="AutoShape 14"/>
            <p:cNvSpPr>
              <a:spLocks noChangeArrowheads="1"/>
            </p:cNvSpPr>
            <p:nvPr/>
          </p:nvSpPr>
          <p:spPr bwMode="auto">
            <a:xfrm>
              <a:off x="864" y="2496"/>
              <a:ext cx="624" cy="288"/>
            </a:xfrm>
            <a:prstGeom prst="flowChartAlternateProcess">
              <a:avLst/>
            </a:prstGeom>
            <a:solidFill>
              <a:schemeClr val="bg1">
                <a:lumMod val="95000"/>
              </a:schemeClr>
            </a:solidFill>
            <a:ln w="9525">
              <a:solidFill>
                <a:schemeClr val="tx1"/>
              </a:solidFill>
              <a:miter lim="800000"/>
              <a:headEnd/>
              <a:tailEnd/>
            </a:ln>
          </p:spPr>
          <p:txBody>
            <a:bodyPr wrap="none" anchor="ctr"/>
            <a:lstStyle/>
            <a:p>
              <a:pPr algn="ctr"/>
              <a:r>
                <a:rPr lang="en-US">
                  <a:latin typeface="Arial" charset="0"/>
                </a:rPr>
                <a:t>Sign</a:t>
              </a:r>
            </a:p>
          </p:txBody>
        </p:sp>
        <p:sp>
          <p:nvSpPr>
            <p:cNvPr id="3108" name="Line 22"/>
            <p:cNvSpPr>
              <a:spLocks noChangeShapeType="1"/>
            </p:cNvSpPr>
            <p:nvPr/>
          </p:nvSpPr>
          <p:spPr bwMode="auto">
            <a:xfrm flipV="1">
              <a:off x="1200" y="2784"/>
              <a:ext cx="0" cy="336"/>
            </a:xfrm>
            <a:prstGeom prst="line">
              <a:avLst/>
            </a:prstGeom>
            <a:noFill/>
            <a:ln w="9525">
              <a:solidFill>
                <a:schemeClr val="tx1"/>
              </a:solidFill>
              <a:round/>
              <a:headEnd/>
              <a:tailEnd type="stealth" w="lg" len="lg"/>
            </a:ln>
          </p:spPr>
          <p:txBody>
            <a:bodyPr/>
            <a:lstStyle/>
            <a:p>
              <a:endParaRPr lang="en-US"/>
            </a:p>
          </p:txBody>
        </p:sp>
        <p:sp>
          <p:nvSpPr>
            <p:cNvPr id="899100" name="AutoShape 28"/>
            <p:cNvSpPr>
              <a:spLocks noChangeArrowheads="1"/>
            </p:cNvSpPr>
            <p:nvPr/>
          </p:nvSpPr>
          <p:spPr bwMode="auto">
            <a:xfrm>
              <a:off x="96" y="2304"/>
              <a:ext cx="576" cy="672"/>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defRPr/>
              </a:pPr>
              <a:r>
                <a:rPr lang="en-US" sz="1400">
                  <a:latin typeface="Arial" charset="0"/>
                </a:rPr>
                <a:t>Dear Bob</a:t>
              </a:r>
            </a:p>
            <a:p>
              <a:pPr>
                <a:defRPr/>
              </a:pPr>
              <a:r>
                <a:rPr lang="en-US" sz="1200">
                  <a:latin typeface="Arial" charset="0"/>
                </a:rPr>
                <a:t>Sell 20 </a:t>
              </a:r>
            </a:p>
            <a:p>
              <a:pPr>
                <a:defRPr/>
              </a:pPr>
              <a:r>
                <a:rPr lang="en-US" sz="1200">
                  <a:latin typeface="Arial" charset="0"/>
                </a:rPr>
                <a:t>shares of </a:t>
              </a:r>
            </a:p>
            <a:p>
              <a:pPr>
                <a:defRPr/>
              </a:pPr>
              <a:r>
                <a:rPr lang="en-US" sz="1200">
                  <a:latin typeface="Arial" charset="0"/>
                </a:rPr>
                <a:t>my IBM </a:t>
              </a:r>
            </a:p>
            <a:p>
              <a:pPr>
                <a:defRPr/>
              </a:pPr>
              <a:r>
                <a:rPr lang="en-US" sz="1200">
                  <a:latin typeface="Arial" charset="0"/>
                </a:rPr>
                <a:t>stock</a:t>
              </a:r>
            </a:p>
          </p:txBody>
        </p:sp>
        <p:sp>
          <p:nvSpPr>
            <p:cNvPr id="899101" name="AutoShape 29"/>
            <p:cNvSpPr>
              <a:spLocks noChangeArrowheads="1"/>
            </p:cNvSpPr>
            <p:nvPr/>
          </p:nvSpPr>
          <p:spPr bwMode="auto">
            <a:xfrm>
              <a:off x="1728" y="2064"/>
              <a:ext cx="576" cy="672"/>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defRPr/>
              </a:pPr>
              <a:r>
                <a:rPr lang="en-US" sz="1400" dirty="0">
                  <a:latin typeface="Arial" charset="0"/>
                </a:rPr>
                <a:t>Dear Bob</a:t>
              </a:r>
            </a:p>
            <a:p>
              <a:pPr>
                <a:defRPr/>
              </a:pPr>
              <a:r>
                <a:rPr lang="en-US" sz="1200" dirty="0" smtClean="0">
                  <a:latin typeface="Arial" charset="0"/>
                </a:rPr>
                <a:t>Sell </a:t>
              </a:r>
              <a:r>
                <a:rPr lang="en-US" sz="1200" dirty="0">
                  <a:latin typeface="Arial" charset="0"/>
                </a:rPr>
                <a:t>20 </a:t>
              </a:r>
            </a:p>
            <a:p>
              <a:pPr>
                <a:defRPr/>
              </a:pPr>
              <a:r>
                <a:rPr lang="en-US" sz="1200" dirty="0">
                  <a:latin typeface="Arial" charset="0"/>
                </a:rPr>
                <a:t>shares of </a:t>
              </a:r>
              <a:endParaRPr lang="en-US" sz="1200" dirty="0" smtClean="0">
                <a:latin typeface="Arial" charset="0"/>
              </a:endParaRPr>
            </a:p>
            <a:p>
              <a:pPr>
                <a:defRPr/>
              </a:pPr>
              <a:r>
                <a:rPr lang="en-US" sz="1200" dirty="0" smtClean="0">
                  <a:latin typeface="Arial" charset="0"/>
                </a:rPr>
                <a:t>My IBM </a:t>
              </a:r>
            </a:p>
            <a:p>
              <a:pPr>
                <a:defRPr/>
              </a:pPr>
              <a:r>
                <a:rPr lang="en-US" sz="1200" dirty="0" smtClean="0">
                  <a:latin typeface="Arial" charset="0"/>
                </a:rPr>
                <a:t>stock</a:t>
              </a:r>
              <a:endParaRPr lang="en-US" sz="1200" dirty="0">
                <a:latin typeface="Arial" charset="0"/>
              </a:endParaRPr>
            </a:p>
            <a:p>
              <a:pPr>
                <a:defRPr/>
              </a:pPr>
              <a:endParaRPr lang="en-US" sz="1200" dirty="0">
                <a:latin typeface="Arial" charset="0"/>
              </a:endParaRPr>
            </a:p>
            <a:p>
              <a:pPr lvl="0">
                <a:defRPr/>
              </a:pPr>
              <a:r>
                <a:rPr lang="en-US" sz="1400" b="1" dirty="0">
                  <a:solidFill>
                    <a:srgbClr val="0000FF"/>
                  </a:solidFill>
                  <a:latin typeface="Arial" charset="0"/>
                </a:rPr>
                <a:t>010101010…</a:t>
              </a:r>
            </a:p>
            <a:p>
              <a:pPr lvl="0">
                <a:defRPr/>
              </a:pPr>
              <a:r>
                <a:rPr lang="en-US" sz="800" b="1" dirty="0">
                  <a:solidFill>
                    <a:srgbClr val="0000FF"/>
                  </a:solidFill>
                  <a:latin typeface="Arial" charset="0"/>
                </a:rPr>
                <a:t>(DIGITAL SIGNATURE)</a:t>
              </a:r>
            </a:p>
          </p:txBody>
        </p:sp>
        <p:sp>
          <p:nvSpPr>
            <p:cNvPr id="3111" name="Line 30"/>
            <p:cNvSpPr>
              <a:spLocks noChangeShapeType="1"/>
            </p:cNvSpPr>
            <p:nvPr/>
          </p:nvSpPr>
          <p:spPr bwMode="auto">
            <a:xfrm>
              <a:off x="672" y="2640"/>
              <a:ext cx="192" cy="0"/>
            </a:xfrm>
            <a:prstGeom prst="line">
              <a:avLst/>
            </a:prstGeom>
            <a:noFill/>
            <a:ln w="9525">
              <a:solidFill>
                <a:schemeClr val="tx1"/>
              </a:solidFill>
              <a:round/>
              <a:headEnd/>
              <a:tailEnd type="stealth" w="med" len="lg"/>
            </a:ln>
          </p:spPr>
          <p:txBody>
            <a:bodyPr/>
            <a:lstStyle/>
            <a:p>
              <a:endParaRPr lang="en-US"/>
            </a:p>
          </p:txBody>
        </p:sp>
        <p:sp>
          <p:nvSpPr>
            <p:cNvPr id="3112" name="Line 31"/>
            <p:cNvSpPr>
              <a:spLocks noChangeShapeType="1"/>
            </p:cNvSpPr>
            <p:nvPr/>
          </p:nvSpPr>
          <p:spPr bwMode="auto">
            <a:xfrm>
              <a:off x="1488" y="2640"/>
              <a:ext cx="240" cy="0"/>
            </a:xfrm>
            <a:prstGeom prst="line">
              <a:avLst/>
            </a:prstGeom>
            <a:noFill/>
            <a:ln w="9525">
              <a:solidFill>
                <a:schemeClr val="tx1"/>
              </a:solidFill>
              <a:round/>
              <a:headEnd/>
              <a:tailEnd type="stealth" w="med" len="lg"/>
            </a:ln>
          </p:spPr>
          <p:txBody>
            <a:bodyPr/>
            <a:lstStyle/>
            <a:p>
              <a:endParaRPr lang="en-US"/>
            </a:p>
          </p:txBody>
        </p:sp>
      </p:grpSp>
      <p:sp>
        <p:nvSpPr>
          <p:cNvPr id="3082" name="Text Box 43"/>
          <p:cNvSpPr txBox="1">
            <a:spLocks noChangeArrowheads="1"/>
          </p:cNvSpPr>
          <p:nvPr/>
        </p:nvSpPr>
        <p:spPr bwMode="auto">
          <a:xfrm>
            <a:off x="5284788" y="2879725"/>
            <a:ext cx="735012" cy="457200"/>
          </a:xfrm>
          <a:prstGeom prst="rect">
            <a:avLst/>
          </a:prstGeom>
          <a:noFill/>
          <a:ln w="9525">
            <a:noFill/>
            <a:miter lim="800000"/>
            <a:headEnd/>
            <a:tailEnd/>
          </a:ln>
        </p:spPr>
        <p:txBody>
          <a:bodyPr>
            <a:spAutoFit/>
          </a:bodyPr>
          <a:lstStyle/>
          <a:p>
            <a:r>
              <a:rPr lang="en-US" altLang="zh-CN" b="1" i="1">
                <a:solidFill>
                  <a:srgbClr val="FF0000"/>
                </a:solidFill>
                <a:ea typeface="SimSun" pitchFamily="2" charset="-122"/>
              </a:rPr>
              <a:t>Eve</a:t>
            </a:r>
          </a:p>
        </p:txBody>
      </p:sp>
      <p:grpSp>
        <p:nvGrpSpPr>
          <p:cNvPr id="4" name="Group 55"/>
          <p:cNvGrpSpPr>
            <a:grpSpLocks/>
          </p:cNvGrpSpPr>
          <p:nvPr/>
        </p:nvGrpSpPr>
        <p:grpSpPr bwMode="auto">
          <a:xfrm>
            <a:off x="4038600" y="3276600"/>
            <a:ext cx="2895600" cy="1143000"/>
            <a:chOff x="2544" y="2064"/>
            <a:chExt cx="1824" cy="720"/>
          </a:xfrm>
        </p:grpSpPr>
        <p:sp>
          <p:nvSpPr>
            <p:cNvPr id="3102" name="Line 26"/>
            <p:cNvSpPr>
              <a:spLocks noChangeShapeType="1"/>
            </p:cNvSpPr>
            <p:nvPr/>
          </p:nvSpPr>
          <p:spPr bwMode="auto">
            <a:xfrm>
              <a:off x="4032" y="2640"/>
              <a:ext cx="336" cy="0"/>
            </a:xfrm>
            <a:prstGeom prst="line">
              <a:avLst/>
            </a:prstGeom>
            <a:noFill/>
            <a:ln w="9525">
              <a:solidFill>
                <a:schemeClr val="tx1"/>
              </a:solidFill>
              <a:round/>
              <a:headEnd/>
              <a:tailEnd type="stealth" w="lg" len="lg"/>
            </a:ln>
          </p:spPr>
          <p:txBody>
            <a:bodyPr/>
            <a:lstStyle/>
            <a:p>
              <a:endParaRPr lang="en-US"/>
            </a:p>
          </p:txBody>
        </p:sp>
        <p:sp>
          <p:nvSpPr>
            <p:cNvPr id="3103" name="AutoShape 27"/>
            <p:cNvSpPr>
              <a:spLocks noChangeArrowheads="1"/>
            </p:cNvSpPr>
            <p:nvPr/>
          </p:nvSpPr>
          <p:spPr bwMode="auto">
            <a:xfrm rot="5422656">
              <a:off x="3313" y="2016"/>
              <a:ext cx="288" cy="1247"/>
            </a:xfrm>
            <a:prstGeom prst="can">
              <a:avLst>
                <a:gd name="adj" fmla="val 38508"/>
              </a:avLst>
            </a:prstGeom>
            <a:noFill/>
            <a:ln w="19050">
              <a:solidFill>
                <a:schemeClr val="tx1"/>
              </a:solidFill>
              <a:round/>
              <a:headEnd/>
              <a:tailEnd/>
            </a:ln>
          </p:spPr>
          <p:txBody>
            <a:bodyPr rot="10800000" vert="eaVert" wrap="none" anchor="ctr"/>
            <a:lstStyle/>
            <a:p>
              <a:pPr algn="ctr" eaLnBrk="1" hangingPunct="1"/>
              <a:r>
                <a:rPr lang="en-GB" sz="2000">
                  <a:latin typeface="Arial" charset="0"/>
                </a:rPr>
                <a:t>public channel</a:t>
              </a:r>
              <a:endParaRPr lang="el-GR" sz="2000"/>
            </a:p>
          </p:txBody>
        </p:sp>
        <p:sp>
          <p:nvSpPr>
            <p:cNvPr id="3104" name="Line 32"/>
            <p:cNvSpPr>
              <a:spLocks noChangeShapeType="1"/>
            </p:cNvSpPr>
            <p:nvPr/>
          </p:nvSpPr>
          <p:spPr bwMode="auto">
            <a:xfrm>
              <a:off x="2544" y="2640"/>
              <a:ext cx="288" cy="0"/>
            </a:xfrm>
            <a:prstGeom prst="line">
              <a:avLst/>
            </a:prstGeom>
            <a:noFill/>
            <a:ln w="9525">
              <a:solidFill>
                <a:schemeClr val="tx1"/>
              </a:solidFill>
              <a:round/>
              <a:headEnd/>
              <a:tailEnd type="stealth" w="med" len="lg"/>
            </a:ln>
          </p:spPr>
          <p:txBody>
            <a:bodyPr/>
            <a:lstStyle/>
            <a:p>
              <a:endParaRPr lang="en-US"/>
            </a:p>
          </p:txBody>
        </p:sp>
        <p:sp>
          <p:nvSpPr>
            <p:cNvPr id="3105" name="Line 45"/>
            <p:cNvSpPr>
              <a:spLocks noChangeShapeType="1"/>
            </p:cNvSpPr>
            <p:nvPr/>
          </p:nvSpPr>
          <p:spPr bwMode="auto">
            <a:xfrm flipV="1">
              <a:off x="3521" y="2064"/>
              <a:ext cx="0" cy="432"/>
            </a:xfrm>
            <a:prstGeom prst="line">
              <a:avLst/>
            </a:prstGeom>
            <a:noFill/>
            <a:ln w="28575">
              <a:solidFill>
                <a:schemeClr val="tx1"/>
              </a:solidFill>
              <a:round/>
              <a:headEnd type="stealth" w="med" len="lg"/>
              <a:tailEnd type="none" w="med" len="lg"/>
            </a:ln>
          </p:spPr>
          <p:txBody>
            <a:bodyPr wrap="none" anchor="ctr"/>
            <a:lstStyle/>
            <a:p>
              <a:endParaRPr lang="en-US"/>
            </a:p>
          </p:txBody>
        </p:sp>
      </p:grpSp>
      <p:grpSp>
        <p:nvGrpSpPr>
          <p:cNvPr id="5" name="Group 52"/>
          <p:cNvGrpSpPr>
            <a:grpSpLocks/>
          </p:cNvGrpSpPr>
          <p:nvPr/>
        </p:nvGrpSpPr>
        <p:grpSpPr bwMode="auto">
          <a:xfrm>
            <a:off x="1828800" y="1219200"/>
            <a:ext cx="7239000" cy="2743200"/>
            <a:chOff x="1152" y="768"/>
            <a:chExt cx="4560" cy="1728"/>
          </a:xfrm>
        </p:grpSpPr>
        <p:sp>
          <p:nvSpPr>
            <p:cNvPr id="3092" name="Line 9"/>
            <p:cNvSpPr>
              <a:spLocks noChangeShapeType="1"/>
            </p:cNvSpPr>
            <p:nvPr/>
          </p:nvSpPr>
          <p:spPr bwMode="auto">
            <a:xfrm flipH="1">
              <a:off x="1152" y="1104"/>
              <a:ext cx="1728" cy="0"/>
            </a:xfrm>
            <a:prstGeom prst="line">
              <a:avLst/>
            </a:prstGeom>
            <a:noFill/>
            <a:ln w="28575">
              <a:solidFill>
                <a:schemeClr val="tx1"/>
              </a:solidFill>
              <a:round/>
              <a:headEnd type="stealth" w="lg" len="lg"/>
              <a:tailEnd type="none" w="lg" len="lg"/>
            </a:ln>
          </p:spPr>
          <p:txBody>
            <a:bodyPr/>
            <a:lstStyle/>
            <a:p>
              <a:endParaRPr lang="en-US"/>
            </a:p>
          </p:txBody>
        </p:sp>
        <p:sp>
          <p:nvSpPr>
            <p:cNvPr id="3093" name="AutoShape 11"/>
            <p:cNvSpPr>
              <a:spLocks noChangeArrowheads="1"/>
            </p:cNvSpPr>
            <p:nvPr/>
          </p:nvSpPr>
          <p:spPr bwMode="auto">
            <a:xfrm rot="5422656">
              <a:off x="3428" y="457"/>
              <a:ext cx="193" cy="1294"/>
            </a:xfrm>
            <a:prstGeom prst="can">
              <a:avLst>
                <a:gd name="adj" fmla="val 59628"/>
              </a:avLst>
            </a:prstGeom>
            <a:noFill/>
            <a:ln w="22225">
              <a:solidFill>
                <a:srgbClr val="FF0000"/>
              </a:solidFill>
              <a:round/>
              <a:headEnd/>
              <a:tailEnd/>
            </a:ln>
          </p:spPr>
          <p:txBody>
            <a:bodyPr rot="10800000" vert="eaVert" wrap="none" anchor="ctr"/>
            <a:lstStyle/>
            <a:p>
              <a:pPr algn="ctr" eaLnBrk="1" hangingPunct="1"/>
              <a:r>
                <a:rPr lang="en-GB" sz="1200" dirty="0" smtClean="0">
                  <a:latin typeface="Arial" charset="0"/>
                </a:rPr>
                <a:t>Do-not-modify channel</a:t>
              </a:r>
              <a:endParaRPr lang="el-GR" sz="1200" dirty="0">
                <a:latin typeface="Arial" charset="0"/>
              </a:endParaRPr>
            </a:p>
          </p:txBody>
        </p:sp>
        <p:sp>
          <p:nvSpPr>
            <p:cNvPr id="3094" name="Line 12"/>
            <p:cNvSpPr>
              <a:spLocks noChangeShapeType="1"/>
            </p:cNvSpPr>
            <p:nvPr/>
          </p:nvSpPr>
          <p:spPr bwMode="auto">
            <a:xfrm flipV="1">
              <a:off x="4704" y="1104"/>
              <a:ext cx="0" cy="1392"/>
            </a:xfrm>
            <a:prstGeom prst="line">
              <a:avLst/>
            </a:prstGeom>
            <a:noFill/>
            <a:ln w="28575">
              <a:solidFill>
                <a:schemeClr val="tx1"/>
              </a:solidFill>
              <a:round/>
              <a:headEnd type="stealth" w="lg" len="lg"/>
              <a:tailEnd type="none" w="lg" len="lg"/>
            </a:ln>
          </p:spPr>
          <p:txBody>
            <a:bodyPr/>
            <a:lstStyle/>
            <a:p>
              <a:endParaRPr lang="en-US"/>
            </a:p>
          </p:txBody>
        </p:sp>
        <p:sp>
          <p:nvSpPr>
            <p:cNvPr id="3095" name="Line 13"/>
            <p:cNvSpPr>
              <a:spLocks noChangeShapeType="1"/>
            </p:cNvSpPr>
            <p:nvPr/>
          </p:nvSpPr>
          <p:spPr bwMode="auto">
            <a:xfrm flipH="1">
              <a:off x="4128" y="1104"/>
              <a:ext cx="576" cy="0"/>
            </a:xfrm>
            <a:prstGeom prst="line">
              <a:avLst/>
            </a:prstGeom>
            <a:noFill/>
            <a:ln w="28575">
              <a:solidFill>
                <a:schemeClr val="tx1"/>
              </a:solidFill>
              <a:round/>
              <a:headEnd type="stealth" w="lg" len="lg"/>
              <a:tailEnd type="none" w="lg" len="lg"/>
            </a:ln>
          </p:spPr>
          <p:txBody>
            <a:bodyPr/>
            <a:lstStyle/>
            <a:p>
              <a:endParaRPr lang="en-US"/>
            </a:p>
          </p:txBody>
        </p:sp>
        <p:sp>
          <p:nvSpPr>
            <p:cNvPr id="3096" name="Line 15"/>
            <p:cNvSpPr>
              <a:spLocks noChangeShapeType="1"/>
            </p:cNvSpPr>
            <p:nvPr/>
          </p:nvSpPr>
          <p:spPr bwMode="auto">
            <a:xfrm>
              <a:off x="1152" y="1104"/>
              <a:ext cx="0" cy="240"/>
            </a:xfrm>
            <a:prstGeom prst="line">
              <a:avLst/>
            </a:prstGeom>
            <a:noFill/>
            <a:ln w="28575">
              <a:solidFill>
                <a:schemeClr val="tx1"/>
              </a:solidFill>
              <a:round/>
              <a:headEnd type="stealth" w="lg" len="lg"/>
              <a:tailEnd/>
            </a:ln>
          </p:spPr>
          <p:txBody>
            <a:bodyPr/>
            <a:lstStyle/>
            <a:p>
              <a:endParaRPr lang="en-US"/>
            </a:p>
          </p:txBody>
        </p:sp>
        <p:pic>
          <p:nvPicPr>
            <p:cNvPr id="3097" name="Picture 39"/>
            <p:cNvPicPr>
              <a:picLocks noChangeAspect="1" noChangeArrowheads="1"/>
            </p:cNvPicPr>
            <p:nvPr/>
          </p:nvPicPr>
          <p:blipFill>
            <a:blip r:embed="rId5" cstate="print"/>
            <a:srcRect/>
            <a:stretch>
              <a:fillRect/>
            </a:stretch>
          </p:blipFill>
          <p:spPr bwMode="auto">
            <a:xfrm>
              <a:off x="4464" y="1440"/>
              <a:ext cx="432" cy="322"/>
            </a:xfrm>
            <a:prstGeom prst="rect">
              <a:avLst/>
            </a:prstGeom>
            <a:noFill/>
            <a:ln w="9525">
              <a:noFill/>
              <a:miter lim="800000"/>
              <a:headEnd/>
              <a:tailEnd/>
            </a:ln>
          </p:spPr>
        </p:pic>
        <p:sp>
          <p:nvSpPr>
            <p:cNvPr id="3098" name="Line 44"/>
            <p:cNvSpPr>
              <a:spLocks noChangeShapeType="1"/>
            </p:cNvSpPr>
            <p:nvPr/>
          </p:nvSpPr>
          <p:spPr bwMode="auto">
            <a:xfrm>
              <a:off x="3425" y="1248"/>
              <a:ext cx="0" cy="614"/>
            </a:xfrm>
            <a:prstGeom prst="line">
              <a:avLst/>
            </a:prstGeom>
            <a:noFill/>
            <a:ln w="9525">
              <a:solidFill>
                <a:schemeClr val="tx1"/>
              </a:solidFill>
              <a:round/>
              <a:headEnd/>
              <a:tailEnd type="stealth" w="med" len="lg"/>
            </a:ln>
          </p:spPr>
          <p:txBody>
            <a:bodyPr/>
            <a:lstStyle/>
            <a:p>
              <a:endParaRPr lang="en-US"/>
            </a:p>
          </p:txBody>
        </p:sp>
        <p:sp>
          <p:nvSpPr>
            <p:cNvPr id="3099" name="Line 46"/>
            <p:cNvSpPr>
              <a:spLocks noChangeShapeType="1"/>
            </p:cNvSpPr>
            <p:nvPr/>
          </p:nvSpPr>
          <p:spPr bwMode="auto">
            <a:xfrm flipV="1">
              <a:off x="3665" y="1248"/>
              <a:ext cx="0" cy="576"/>
            </a:xfrm>
            <a:prstGeom prst="line">
              <a:avLst/>
            </a:prstGeom>
            <a:noFill/>
            <a:ln w="28575">
              <a:solidFill>
                <a:schemeClr val="tx1"/>
              </a:solidFill>
              <a:round/>
              <a:headEnd/>
              <a:tailEnd type="stealth" w="med" len="lg"/>
            </a:ln>
          </p:spPr>
          <p:txBody>
            <a:bodyPr/>
            <a:lstStyle/>
            <a:p>
              <a:endParaRPr lang="en-US"/>
            </a:p>
          </p:txBody>
        </p:sp>
        <p:sp>
          <p:nvSpPr>
            <p:cNvPr id="3100" name="AutoShape 47"/>
            <p:cNvSpPr>
              <a:spLocks noChangeArrowheads="1"/>
            </p:cNvSpPr>
            <p:nvPr/>
          </p:nvSpPr>
          <p:spPr bwMode="auto">
            <a:xfrm>
              <a:off x="3545" y="1488"/>
              <a:ext cx="240" cy="2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rgbClr val="FF0000"/>
              </a:solidFill>
              <a:miter lim="800000"/>
              <a:headEnd/>
              <a:tailEnd/>
            </a:ln>
          </p:spPr>
          <p:txBody>
            <a:bodyPr wrap="none" anchor="ctr"/>
            <a:lstStyle/>
            <a:p>
              <a:endParaRPr lang="en-US"/>
            </a:p>
          </p:txBody>
        </p:sp>
        <p:sp>
          <p:nvSpPr>
            <p:cNvPr id="3101" name="AutoShape 50"/>
            <p:cNvSpPr>
              <a:spLocks noChangeArrowheads="1"/>
            </p:cNvSpPr>
            <p:nvPr/>
          </p:nvSpPr>
          <p:spPr bwMode="auto">
            <a:xfrm>
              <a:off x="4752" y="768"/>
              <a:ext cx="960" cy="432"/>
            </a:xfrm>
            <a:prstGeom prst="wedgeRoundRectCallout">
              <a:avLst>
                <a:gd name="adj1" fmla="val -45519"/>
                <a:gd name="adj2" fmla="val 123611"/>
                <a:gd name="adj3" fmla="val 16667"/>
              </a:avLst>
            </a:prstGeom>
            <a:noFill/>
            <a:ln w="9525">
              <a:solidFill>
                <a:schemeClr val="tx1"/>
              </a:solidFill>
              <a:miter lim="800000"/>
              <a:headEnd/>
              <a:tailEnd/>
            </a:ln>
          </p:spPr>
          <p:txBody>
            <a:bodyPr anchor="ctr" anchorCtr="1"/>
            <a:lstStyle/>
            <a:p>
              <a:pPr algn="ctr"/>
              <a:r>
                <a:rPr lang="en-US" sz="2000">
                  <a:solidFill>
                    <a:srgbClr val="FF0000"/>
                  </a:solidFill>
                  <a:latin typeface="Arial" charset="0"/>
                </a:rPr>
                <a:t>Alice</a:t>
              </a:r>
              <a:r>
                <a:rPr lang="en-US" sz="2000">
                  <a:latin typeface="Arial" charset="0"/>
                </a:rPr>
                <a:t>’s </a:t>
              </a:r>
              <a:r>
                <a:rPr lang="en-US" sz="2000">
                  <a:solidFill>
                    <a:srgbClr val="0000FF"/>
                  </a:solidFill>
                  <a:latin typeface="Arial" charset="0"/>
                </a:rPr>
                <a:t>public key</a:t>
              </a:r>
            </a:p>
          </p:txBody>
        </p:sp>
      </p:grpSp>
      <p:grpSp>
        <p:nvGrpSpPr>
          <p:cNvPr id="6" name="Group 53"/>
          <p:cNvGrpSpPr>
            <a:grpSpLocks/>
          </p:cNvGrpSpPr>
          <p:nvPr/>
        </p:nvGrpSpPr>
        <p:grpSpPr bwMode="auto">
          <a:xfrm>
            <a:off x="152400" y="1219200"/>
            <a:ext cx="4114800" cy="4724400"/>
            <a:chOff x="96" y="768"/>
            <a:chExt cx="2592" cy="2976"/>
          </a:xfrm>
        </p:grpSpPr>
        <p:pic>
          <p:nvPicPr>
            <p:cNvPr id="3088" name="Picture 35"/>
            <p:cNvPicPr>
              <a:picLocks noChangeAspect="1" noChangeArrowheads="1"/>
            </p:cNvPicPr>
            <p:nvPr/>
          </p:nvPicPr>
          <p:blipFill>
            <a:blip r:embed="rId5" cstate="print"/>
            <a:srcRect/>
            <a:stretch>
              <a:fillRect/>
            </a:stretch>
          </p:blipFill>
          <p:spPr bwMode="auto">
            <a:xfrm>
              <a:off x="912" y="1392"/>
              <a:ext cx="480" cy="336"/>
            </a:xfrm>
            <a:prstGeom prst="rect">
              <a:avLst/>
            </a:prstGeom>
            <a:noFill/>
            <a:ln w="9525">
              <a:noFill/>
              <a:miter lim="800000"/>
              <a:headEnd/>
              <a:tailEnd/>
            </a:ln>
          </p:spPr>
        </p:pic>
        <p:graphicFrame>
          <p:nvGraphicFramePr>
            <p:cNvPr id="3074" name="Object 23"/>
            <p:cNvGraphicFramePr>
              <a:graphicFrameLocks noChangeAspect="1"/>
            </p:cNvGraphicFramePr>
            <p:nvPr/>
          </p:nvGraphicFramePr>
          <p:xfrm>
            <a:off x="912" y="3120"/>
            <a:ext cx="492" cy="366"/>
          </p:xfrm>
          <a:graphic>
            <a:graphicData uri="http://schemas.openxmlformats.org/presentationml/2006/ole">
              <mc:AlternateContent xmlns:mc="http://schemas.openxmlformats.org/markup-compatibility/2006">
                <mc:Choice xmlns:v="urn:schemas-microsoft-com:vml" Requires="v">
                  <p:oleObj spid="_x0000_s23255" name="Bitmap Image" r:id="rId6" imgW="781159" imgH="581106" progId="PBrush">
                    <p:embed/>
                  </p:oleObj>
                </mc:Choice>
                <mc:Fallback>
                  <p:oleObj name="Bitmap Image" r:id="rId6" imgW="781159" imgH="58110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9" name="Rectangle 25"/>
            <p:cNvSpPr>
              <a:spLocks noChangeArrowheads="1"/>
            </p:cNvSpPr>
            <p:nvPr/>
          </p:nvSpPr>
          <p:spPr bwMode="auto">
            <a:xfrm>
              <a:off x="912" y="3120"/>
              <a:ext cx="528" cy="384"/>
            </a:xfrm>
            <a:prstGeom prst="rect">
              <a:avLst/>
            </a:prstGeom>
            <a:noFill/>
            <a:ln w="28575">
              <a:solidFill>
                <a:srgbClr val="FF0000"/>
              </a:solidFill>
              <a:miter lim="800000"/>
              <a:headEnd/>
              <a:tailEnd/>
            </a:ln>
          </p:spPr>
          <p:txBody>
            <a:bodyPr wrap="none" anchor="ctr"/>
            <a:lstStyle/>
            <a:p>
              <a:endParaRPr lang="en-US"/>
            </a:p>
          </p:txBody>
        </p:sp>
        <p:sp>
          <p:nvSpPr>
            <p:cNvPr id="3090" name="AutoShape 49"/>
            <p:cNvSpPr>
              <a:spLocks noChangeArrowheads="1"/>
            </p:cNvSpPr>
            <p:nvPr/>
          </p:nvSpPr>
          <p:spPr bwMode="auto">
            <a:xfrm>
              <a:off x="96" y="768"/>
              <a:ext cx="960" cy="432"/>
            </a:xfrm>
            <a:prstGeom prst="wedgeRoundRectCallout">
              <a:avLst>
                <a:gd name="adj1" fmla="val 42815"/>
                <a:gd name="adj2" fmla="val 95833"/>
                <a:gd name="adj3" fmla="val 16667"/>
              </a:avLst>
            </a:prstGeom>
            <a:noFill/>
            <a:ln w="9525">
              <a:solidFill>
                <a:schemeClr val="tx1"/>
              </a:solidFill>
              <a:miter lim="800000"/>
              <a:headEnd/>
              <a:tailEnd/>
            </a:ln>
          </p:spPr>
          <p:txBody>
            <a:bodyPr anchor="ctr" anchorCtr="1"/>
            <a:lstStyle/>
            <a:p>
              <a:pPr algn="ctr"/>
              <a:r>
                <a:rPr lang="en-US" sz="2000">
                  <a:solidFill>
                    <a:srgbClr val="FF0000"/>
                  </a:solidFill>
                  <a:latin typeface="Arial" charset="0"/>
                </a:rPr>
                <a:t>Alice</a:t>
              </a:r>
              <a:r>
                <a:rPr lang="en-US" sz="2000">
                  <a:latin typeface="Arial" charset="0"/>
                </a:rPr>
                <a:t>’s </a:t>
              </a:r>
              <a:r>
                <a:rPr lang="en-US" sz="2000">
                  <a:solidFill>
                    <a:srgbClr val="0000FF"/>
                  </a:solidFill>
                  <a:latin typeface="Arial" charset="0"/>
                </a:rPr>
                <a:t>public key</a:t>
              </a:r>
            </a:p>
          </p:txBody>
        </p:sp>
        <p:sp>
          <p:nvSpPr>
            <p:cNvPr id="3091" name="AutoShape 51"/>
            <p:cNvSpPr>
              <a:spLocks noChangeArrowheads="1"/>
            </p:cNvSpPr>
            <p:nvPr/>
          </p:nvSpPr>
          <p:spPr bwMode="auto">
            <a:xfrm>
              <a:off x="1728" y="3312"/>
              <a:ext cx="960" cy="432"/>
            </a:xfrm>
            <a:prstGeom prst="wedgeRoundRectCallout">
              <a:avLst>
                <a:gd name="adj1" fmla="val -77190"/>
                <a:gd name="adj2" fmla="val -31944"/>
                <a:gd name="adj3" fmla="val 16667"/>
              </a:avLst>
            </a:prstGeom>
            <a:noFill/>
            <a:ln w="9525">
              <a:solidFill>
                <a:schemeClr val="tx1"/>
              </a:solidFill>
              <a:miter lim="800000"/>
              <a:headEnd/>
              <a:tailEnd/>
            </a:ln>
          </p:spPr>
          <p:txBody>
            <a:bodyPr anchor="ctr" anchorCtr="1"/>
            <a:lstStyle/>
            <a:p>
              <a:pPr algn="ctr"/>
              <a:r>
                <a:rPr lang="en-US" sz="2000">
                  <a:solidFill>
                    <a:srgbClr val="FF0000"/>
                  </a:solidFill>
                  <a:latin typeface="Arial" charset="0"/>
                </a:rPr>
                <a:t>Alice</a:t>
              </a:r>
              <a:r>
                <a:rPr lang="en-US" sz="2000">
                  <a:latin typeface="Arial" charset="0"/>
                </a:rPr>
                <a:t>’s </a:t>
              </a:r>
              <a:r>
                <a:rPr lang="en-US" sz="2000">
                  <a:solidFill>
                    <a:srgbClr val="0000FF"/>
                  </a:solidFill>
                  <a:latin typeface="Arial" charset="0"/>
                </a:rPr>
                <a:t>private key</a:t>
              </a:r>
            </a:p>
          </p:txBody>
        </p:sp>
      </p:grpSp>
      <p:graphicFrame>
        <p:nvGraphicFramePr>
          <p:cNvPr id="7" name="Object 6"/>
          <p:cNvGraphicFramePr>
            <a:graphicFrameLocks noChangeAspect="1"/>
          </p:cNvGraphicFramePr>
          <p:nvPr>
            <p:extLst>
              <p:ext uri="{D42A27DB-BD31-4B8C-83A1-F6EECF244321}">
                <p14:modId xmlns:p14="http://schemas.microsoft.com/office/powerpoint/2010/main" val="768496333"/>
              </p:ext>
            </p:extLst>
          </p:nvPr>
        </p:nvGraphicFramePr>
        <p:xfrm>
          <a:off x="1698625" y="5759450"/>
          <a:ext cx="565150" cy="901700"/>
        </p:xfrm>
        <a:graphic>
          <a:graphicData uri="http://schemas.openxmlformats.org/presentationml/2006/ole">
            <mc:AlternateContent xmlns:mc="http://schemas.openxmlformats.org/markup-compatibility/2006">
              <mc:Choice xmlns:v="urn:schemas-microsoft-com:vml" Requires="v">
                <p:oleObj spid="_x0000_s23256" name="VISIO" r:id="rId8" imgW="549706" imgH="879377" progId="Visio.Drawing.11">
                  <p:embed/>
                </p:oleObj>
              </mc:Choice>
              <mc:Fallback>
                <p:oleObj name="VISIO" r:id="rId8" imgW="549706" imgH="879377"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8625" y="575945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57759035"/>
              </p:ext>
            </p:extLst>
          </p:nvPr>
        </p:nvGraphicFramePr>
        <p:xfrm>
          <a:off x="6858000" y="4787900"/>
          <a:ext cx="533400" cy="850900"/>
        </p:xfrm>
        <a:graphic>
          <a:graphicData uri="http://schemas.openxmlformats.org/presentationml/2006/ole">
            <mc:AlternateContent xmlns:mc="http://schemas.openxmlformats.org/markup-compatibility/2006">
              <mc:Choice xmlns:v="urn:schemas-microsoft-com:vml" Requires="v">
                <p:oleObj spid="_x0000_s23257" name="VISIO" r:id="rId10" imgW="549706" imgH="879377" progId="Visio.Drawing.11">
                  <p:embed/>
                </p:oleObj>
              </mc:Choice>
              <mc:Fallback>
                <p:oleObj name="VISIO" r:id="rId10" imgW="549706" imgH="87937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0" y="478790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732735631"/>
              </p:ext>
            </p:extLst>
          </p:nvPr>
        </p:nvGraphicFramePr>
        <p:xfrm>
          <a:off x="7010400" y="5768975"/>
          <a:ext cx="498475" cy="889000"/>
        </p:xfrm>
        <a:graphic>
          <a:graphicData uri="http://schemas.openxmlformats.org/presentationml/2006/ole">
            <mc:AlternateContent xmlns:mc="http://schemas.openxmlformats.org/markup-compatibility/2006">
              <mc:Choice xmlns:v="urn:schemas-microsoft-com:vml" Requires="v">
                <p:oleObj spid="_x0000_s23258" name="VISIO" r:id="rId12" imgW="1078094" imgH="1941482" progId="Visio.Drawing.11">
                  <p:embed/>
                </p:oleObj>
              </mc:Choice>
              <mc:Fallback>
                <p:oleObj name="VISIO" r:id="rId12" imgW="1078094" imgH="1941482"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10400" y="5768975"/>
                        <a:ext cx="4984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22861953"/>
              </p:ext>
            </p:extLst>
          </p:nvPr>
        </p:nvGraphicFramePr>
        <p:xfrm>
          <a:off x="5791200" y="2803525"/>
          <a:ext cx="365125" cy="368300"/>
        </p:xfrm>
        <a:graphic>
          <a:graphicData uri="http://schemas.openxmlformats.org/presentationml/2006/ole">
            <mc:AlternateContent xmlns:mc="http://schemas.openxmlformats.org/markup-compatibility/2006">
              <mc:Choice xmlns:v="urn:schemas-microsoft-com:vml" Requires="v">
                <p:oleObj spid="_x0000_s23259" name="Image" r:id="rId14" imgW="1244006" imgH="1257143" progId="Photoshop.Image.7">
                  <p:embed/>
                </p:oleObj>
              </mc:Choice>
              <mc:Fallback>
                <p:oleObj name="Image" r:id="rId14" imgW="1244006" imgH="1257143"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12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6" name="Picture 4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662951" y="4380614"/>
            <a:ext cx="909049" cy="680909"/>
          </a:xfrm>
          <a:prstGeom prst="rect">
            <a:avLst/>
          </a:prstGeom>
        </p:spPr>
      </p:pic>
    </p:spTree>
    <p:extLst>
      <p:ext uri="{BB962C8B-B14F-4D97-AF65-F5344CB8AC3E}">
        <p14:creationId xmlns:p14="http://schemas.microsoft.com/office/powerpoint/2010/main" val="1221985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dissolv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Footer Placeholder 6"/>
          <p:cNvSpPr>
            <a:spLocks noGrp="1"/>
          </p:cNvSpPr>
          <p:nvPr>
            <p:ph type="ftr" sz="quarter" idx="10"/>
          </p:nvPr>
        </p:nvSpPr>
        <p:spPr/>
        <p:txBody>
          <a:bodyPr/>
          <a:lstStyle/>
          <a:p>
            <a:pPr>
              <a:defRPr/>
            </a:pPr>
            <a:r>
              <a:rPr lang="en-US" altLang="zh-CN" smtClean="0"/>
              <a:t>2016 Summer Camp</a:t>
            </a:r>
            <a:endParaRPr lang="en-US" altLang="zh-CN" dirty="0"/>
          </a:p>
        </p:txBody>
      </p:sp>
      <p:sp>
        <p:nvSpPr>
          <p:cNvPr id="47" name="Slide Number Placeholder 7"/>
          <p:cNvSpPr>
            <a:spLocks noGrp="1"/>
          </p:cNvSpPr>
          <p:nvPr>
            <p:ph type="sldNum" sz="quarter" idx="11"/>
          </p:nvPr>
        </p:nvSpPr>
        <p:spPr/>
        <p:txBody>
          <a:bodyPr/>
          <a:lstStyle/>
          <a:p>
            <a:pPr>
              <a:defRPr/>
            </a:pPr>
            <a:fld id="{0216F44E-7AD0-4F98-9AF0-DAD80B48DB99}" type="slidenum">
              <a:rPr lang="en-US"/>
              <a:pPr>
                <a:defRPr/>
              </a:pPr>
              <a:t>52</a:t>
            </a:fld>
            <a:endParaRPr lang="en-US"/>
          </a:p>
        </p:txBody>
      </p:sp>
      <p:grpSp>
        <p:nvGrpSpPr>
          <p:cNvPr id="2" name="Group 50"/>
          <p:cNvGrpSpPr>
            <a:grpSpLocks/>
          </p:cNvGrpSpPr>
          <p:nvPr/>
        </p:nvGrpSpPr>
        <p:grpSpPr bwMode="auto">
          <a:xfrm>
            <a:off x="5943600" y="3454400"/>
            <a:ext cx="2971800" cy="1803400"/>
            <a:chOff x="3744" y="2176"/>
            <a:chExt cx="1872" cy="1136"/>
          </a:xfrm>
        </p:grpSpPr>
        <p:pic>
          <p:nvPicPr>
            <p:cNvPr id="16427" name="Picture 37" descr="Copy of gear00b"/>
            <p:cNvPicPr>
              <a:picLocks noChangeAspect="1" noChangeArrowheads="1" noCrop="1"/>
            </p:cNvPicPr>
            <p:nvPr/>
          </p:nvPicPr>
          <p:blipFill>
            <a:blip r:embed="rId4" cstate="print"/>
            <a:srcRect/>
            <a:stretch>
              <a:fillRect/>
            </a:stretch>
          </p:blipFill>
          <p:spPr bwMode="auto">
            <a:xfrm>
              <a:off x="3744" y="2176"/>
              <a:ext cx="1152" cy="864"/>
            </a:xfrm>
            <a:prstGeom prst="rect">
              <a:avLst/>
            </a:prstGeom>
            <a:noFill/>
            <a:ln w="9525">
              <a:noFill/>
              <a:miter lim="800000"/>
              <a:headEnd/>
              <a:tailEnd/>
            </a:ln>
          </p:spPr>
        </p:pic>
        <p:sp>
          <p:nvSpPr>
            <p:cNvPr id="16428" name="AutoShape 15"/>
            <p:cNvSpPr>
              <a:spLocks noChangeArrowheads="1"/>
            </p:cNvSpPr>
            <p:nvPr/>
          </p:nvSpPr>
          <p:spPr bwMode="auto">
            <a:xfrm>
              <a:off x="3984" y="2400"/>
              <a:ext cx="768" cy="384"/>
            </a:xfrm>
            <a:prstGeom prst="flowChartAlternateProcess">
              <a:avLst/>
            </a:prstGeom>
            <a:solidFill>
              <a:schemeClr val="bg1">
                <a:lumMod val="85000"/>
              </a:schemeClr>
            </a:solidFill>
            <a:ln w="9525">
              <a:solidFill>
                <a:schemeClr val="tx1"/>
              </a:solidFill>
              <a:miter lim="800000"/>
              <a:headEnd/>
              <a:tailEnd/>
            </a:ln>
          </p:spPr>
          <p:txBody>
            <a:bodyPr wrap="none" anchor="ctr" anchorCtr="1"/>
            <a:lstStyle/>
            <a:p>
              <a:r>
                <a:rPr lang="en-US" sz="2400"/>
                <a:t>Decrypt</a:t>
              </a:r>
            </a:p>
          </p:txBody>
        </p:sp>
        <p:sp>
          <p:nvSpPr>
            <p:cNvPr id="16429" name="Line 16"/>
            <p:cNvSpPr>
              <a:spLocks noChangeShapeType="1"/>
            </p:cNvSpPr>
            <p:nvPr/>
          </p:nvSpPr>
          <p:spPr bwMode="auto">
            <a:xfrm>
              <a:off x="4752" y="2544"/>
              <a:ext cx="288" cy="0"/>
            </a:xfrm>
            <a:prstGeom prst="line">
              <a:avLst/>
            </a:prstGeom>
            <a:noFill/>
            <a:ln w="9525">
              <a:solidFill>
                <a:schemeClr val="tx1"/>
              </a:solidFill>
              <a:round/>
              <a:headEnd/>
              <a:tailEnd type="stealth" w="lg" len="lg"/>
            </a:ln>
          </p:spPr>
          <p:txBody>
            <a:bodyPr/>
            <a:lstStyle/>
            <a:p>
              <a:endParaRPr lang="en-US"/>
            </a:p>
          </p:txBody>
        </p:sp>
        <p:sp>
          <p:nvSpPr>
            <p:cNvPr id="16430" name="Line 17"/>
            <p:cNvSpPr>
              <a:spLocks noChangeShapeType="1"/>
            </p:cNvSpPr>
            <p:nvPr/>
          </p:nvSpPr>
          <p:spPr bwMode="auto">
            <a:xfrm flipV="1">
              <a:off x="4416" y="2784"/>
              <a:ext cx="0" cy="528"/>
            </a:xfrm>
            <a:prstGeom prst="line">
              <a:avLst/>
            </a:prstGeom>
            <a:noFill/>
            <a:ln w="9525">
              <a:solidFill>
                <a:schemeClr val="tx1"/>
              </a:solidFill>
              <a:round/>
              <a:headEnd/>
              <a:tailEnd type="stealth" w="lg" len="lg"/>
            </a:ln>
          </p:spPr>
          <p:txBody>
            <a:bodyPr/>
            <a:lstStyle/>
            <a:p>
              <a:endParaRPr lang="en-US"/>
            </a:p>
          </p:txBody>
        </p:sp>
        <p:sp>
          <p:nvSpPr>
            <p:cNvPr id="1165333" name="AutoShape 21"/>
            <p:cNvSpPr>
              <a:spLocks noChangeArrowheads="1"/>
            </p:cNvSpPr>
            <p:nvPr/>
          </p:nvSpPr>
          <p:spPr bwMode="auto">
            <a:xfrm>
              <a:off x="5040" y="2208"/>
              <a:ext cx="576" cy="672"/>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lgn="l">
                <a:defRPr/>
              </a:pPr>
              <a:r>
                <a:rPr lang="en-US" sz="1400" dirty="0"/>
                <a:t>Dear Bob</a:t>
              </a:r>
            </a:p>
            <a:p>
              <a:pPr algn="l">
                <a:defRPr/>
              </a:pPr>
              <a:endParaRPr lang="en-US" sz="1000" dirty="0"/>
            </a:p>
            <a:p>
              <a:pPr algn="l">
                <a:defRPr/>
              </a:pPr>
              <a:r>
                <a:rPr lang="en-US" sz="1200" dirty="0"/>
                <a:t>Tell Albert</a:t>
              </a:r>
            </a:p>
            <a:p>
              <a:pPr algn="l">
                <a:defRPr/>
              </a:pPr>
              <a:r>
                <a:rPr lang="en-US" sz="1200" dirty="0"/>
                <a:t>to get out of</a:t>
              </a:r>
            </a:p>
            <a:p>
              <a:pPr algn="l">
                <a:defRPr/>
              </a:pPr>
              <a:r>
                <a:rPr lang="en-US" sz="1200" dirty="0"/>
                <a:t>there</a:t>
              </a:r>
            </a:p>
          </p:txBody>
        </p:sp>
      </p:grpSp>
      <p:sp>
        <p:nvSpPr>
          <p:cNvPr id="16391" name="Rectangle 2"/>
          <p:cNvSpPr>
            <a:spLocks noGrp="1" noChangeArrowheads="1"/>
          </p:cNvSpPr>
          <p:nvPr>
            <p:ph type="title" sz="quarter"/>
          </p:nvPr>
        </p:nvSpPr>
        <p:spPr>
          <a:xfrm>
            <a:off x="685800" y="228600"/>
            <a:ext cx="7772400" cy="914400"/>
          </a:xfrm>
        </p:spPr>
        <p:txBody>
          <a:bodyPr/>
          <a:lstStyle/>
          <a:p>
            <a:r>
              <a:rPr lang="en-US" altLang="zh-CN" dirty="0" smtClean="0">
                <a:ea typeface="SimSun" pitchFamily="2" charset="-122"/>
              </a:rPr>
              <a:t>Public Key </a:t>
            </a:r>
            <a:r>
              <a:rPr lang="en-US" altLang="zh-CN" dirty="0" smtClean="0">
                <a:solidFill>
                  <a:srgbClr val="FF0000"/>
                </a:solidFill>
                <a:ea typeface="SimSun" pitchFamily="2" charset="-122"/>
              </a:rPr>
              <a:t>Encryption</a:t>
            </a:r>
          </a:p>
        </p:txBody>
      </p:sp>
      <p:sp>
        <p:nvSpPr>
          <p:cNvPr id="16394" name="Line 18"/>
          <p:cNvSpPr>
            <a:spLocks noChangeShapeType="1"/>
          </p:cNvSpPr>
          <p:nvPr/>
        </p:nvSpPr>
        <p:spPr bwMode="auto">
          <a:xfrm>
            <a:off x="6019800" y="4038600"/>
            <a:ext cx="304800" cy="0"/>
          </a:xfrm>
          <a:prstGeom prst="line">
            <a:avLst/>
          </a:prstGeom>
          <a:noFill/>
          <a:ln w="9525">
            <a:solidFill>
              <a:schemeClr val="tx1"/>
            </a:solidFill>
            <a:round/>
            <a:headEnd/>
            <a:tailEnd type="stealth" w="lg" len="lg"/>
          </a:ln>
        </p:spPr>
        <p:txBody>
          <a:bodyPr/>
          <a:lstStyle/>
          <a:p>
            <a:endParaRPr lang="en-US"/>
          </a:p>
        </p:txBody>
      </p:sp>
      <p:grpSp>
        <p:nvGrpSpPr>
          <p:cNvPr id="3" name="Group 51"/>
          <p:cNvGrpSpPr>
            <a:grpSpLocks/>
          </p:cNvGrpSpPr>
          <p:nvPr/>
        </p:nvGrpSpPr>
        <p:grpSpPr bwMode="auto">
          <a:xfrm>
            <a:off x="152400" y="3225800"/>
            <a:ext cx="5867400" cy="1422400"/>
            <a:chOff x="152400" y="3225800"/>
            <a:chExt cx="5866648" cy="1422400"/>
          </a:xfrm>
        </p:grpSpPr>
        <p:pic>
          <p:nvPicPr>
            <p:cNvPr id="16419" name="Picture 38" descr="Copy of gear00b"/>
            <p:cNvPicPr>
              <a:picLocks noChangeAspect="1" noChangeArrowheads="1" noCrop="1"/>
            </p:cNvPicPr>
            <p:nvPr/>
          </p:nvPicPr>
          <p:blipFill>
            <a:blip r:embed="rId4" cstate="print"/>
            <a:srcRect/>
            <a:stretch>
              <a:fillRect/>
            </a:stretch>
          </p:blipFill>
          <p:spPr bwMode="auto">
            <a:xfrm>
              <a:off x="990600" y="3225800"/>
              <a:ext cx="1828800" cy="1371600"/>
            </a:xfrm>
            <a:prstGeom prst="rect">
              <a:avLst/>
            </a:prstGeom>
            <a:noFill/>
            <a:ln w="9525">
              <a:noFill/>
              <a:miter lim="800000"/>
              <a:headEnd/>
              <a:tailEnd/>
            </a:ln>
          </p:spPr>
        </p:pic>
        <p:sp>
          <p:nvSpPr>
            <p:cNvPr id="16420" name="AutoShape 11"/>
            <p:cNvSpPr>
              <a:spLocks noChangeArrowheads="1"/>
            </p:cNvSpPr>
            <p:nvPr/>
          </p:nvSpPr>
          <p:spPr bwMode="auto">
            <a:xfrm>
              <a:off x="1371600" y="3733800"/>
              <a:ext cx="1219200" cy="609600"/>
            </a:xfrm>
            <a:prstGeom prst="flowChartAlternateProcess">
              <a:avLst/>
            </a:prstGeom>
            <a:solidFill>
              <a:schemeClr val="bg1">
                <a:lumMod val="85000"/>
              </a:schemeClr>
            </a:solidFill>
            <a:ln w="9525">
              <a:solidFill>
                <a:schemeClr val="tx1"/>
              </a:solidFill>
              <a:miter lim="800000"/>
              <a:headEnd/>
              <a:tailEnd/>
            </a:ln>
          </p:spPr>
          <p:txBody>
            <a:bodyPr wrap="none" anchor="ctr" anchorCtr="1"/>
            <a:lstStyle/>
            <a:p>
              <a:r>
                <a:rPr lang="en-US" sz="2400"/>
                <a:t>Encrypt</a:t>
              </a:r>
            </a:p>
          </p:txBody>
        </p:sp>
        <p:sp>
          <p:nvSpPr>
            <p:cNvPr id="16421" name="Line 14"/>
            <p:cNvSpPr>
              <a:spLocks noChangeShapeType="1"/>
            </p:cNvSpPr>
            <p:nvPr/>
          </p:nvSpPr>
          <p:spPr bwMode="auto">
            <a:xfrm>
              <a:off x="2590800" y="4038600"/>
              <a:ext cx="304800" cy="0"/>
            </a:xfrm>
            <a:prstGeom prst="line">
              <a:avLst/>
            </a:prstGeom>
            <a:noFill/>
            <a:ln w="9525">
              <a:solidFill>
                <a:schemeClr val="tx1"/>
              </a:solidFill>
              <a:round/>
              <a:headEnd/>
              <a:tailEnd type="stealth" w="lg" len="lg"/>
            </a:ln>
          </p:spPr>
          <p:txBody>
            <a:bodyPr/>
            <a:lstStyle/>
            <a:p>
              <a:endParaRPr lang="en-US"/>
            </a:p>
          </p:txBody>
        </p:sp>
        <p:sp>
          <p:nvSpPr>
            <p:cNvPr id="16422" name="AutoShape 19"/>
            <p:cNvSpPr>
              <a:spLocks noChangeArrowheads="1"/>
            </p:cNvSpPr>
            <p:nvPr/>
          </p:nvSpPr>
          <p:spPr bwMode="auto">
            <a:xfrm rot="5422656">
              <a:off x="4761878" y="3092241"/>
              <a:ext cx="609340" cy="1905000"/>
            </a:xfrm>
            <a:prstGeom prst="can">
              <a:avLst>
                <a:gd name="adj" fmla="val 44463"/>
              </a:avLst>
            </a:prstGeom>
            <a:noFill/>
            <a:ln w="38100">
              <a:solidFill>
                <a:srgbClr val="339933"/>
              </a:solidFill>
              <a:round/>
              <a:headEnd/>
              <a:tailEnd/>
            </a:ln>
          </p:spPr>
          <p:txBody>
            <a:bodyPr rot="10800000" vert="eaVert" wrap="none" anchor="ctr"/>
            <a:lstStyle/>
            <a:p>
              <a:pPr eaLnBrk="1" hangingPunct="1"/>
              <a:r>
                <a:rPr lang="en-GB" sz="2000"/>
                <a:t>public channel</a:t>
              </a:r>
              <a:endParaRPr lang="el-GR" sz="2000">
                <a:latin typeface="Times New Roman" pitchFamily="18" charset="0"/>
              </a:endParaRPr>
            </a:p>
          </p:txBody>
        </p:sp>
        <p:sp>
          <p:nvSpPr>
            <p:cNvPr id="1165332" name="AutoShape 20"/>
            <p:cNvSpPr>
              <a:spLocks noChangeArrowheads="1"/>
            </p:cNvSpPr>
            <p:nvPr/>
          </p:nvSpPr>
          <p:spPr bwMode="auto">
            <a:xfrm>
              <a:off x="152400" y="3581400"/>
              <a:ext cx="914283" cy="1066800"/>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lgn="l">
                <a:defRPr/>
              </a:pPr>
              <a:r>
                <a:rPr lang="en-US" sz="1400" dirty="0"/>
                <a:t>Dear Bob</a:t>
              </a:r>
            </a:p>
            <a:p>
              <a:pPr algn="l">
                <a:defRPr/>
              </a:pPr>
              <a:endParaRPr lang="en-US" sz="1200" dirty="0"/>
            </a:p>
            <a:p>
              <a:pPr algn="l">
                <a:defRPr/>
              </a:pPr>
              <a:r>
                <a:rPr lang="en-US" sz="1200" dirty="0"/>
                <a:t>Tell Albert</a:t>
              </a:r>
            </a:p>
            <a:p>
              <a:pPr algn="l">
                <a:defRPr/>
              </a:pPr>
              <a:r>
                <a:rPr lang="en-US" sz="1200" dirty="0"/>
                <a:t>to get out of</a:t>
              </a:r>
            </a:p>
            <a:p>
              <a:pPr algn="l">
                <a:defRPr/>
              </a:pPr>
              <a:r>
                <a:rPr lang="en-US" sz="1200" dirty="0"/>
                <a:t>there</a:t>
              </a:r>
            </a:p>
          </p:txBody>
        </p:sp>
        <p:sp>
          <p:nvSpPr>
            <p:cNvPr id="1165334" name="AutoShape 22"/>
            <p:cNvSpPr>
              <a:spLocks noChangeArrowheads="1"/>
            </p:cNvSpPr>
            <p:nvPr/>
          </p:nvSpPr>
          <p:spPr bwMode="auto">
            <a:xfrm>
              <a:off x="2895248" y="3581400"/>
              <a:ext cx="838093" cy="1066800"/>
            </a:xfrm>
            <a:prstGeom prst="foldedCorner">
              <a:avLst>
                <a:gd name="adj" fmla="val 12500"/>
              </a:avLst>
            </a:prstGeom>
            <a:solidFill>
              <a:srgbClr val="DDDDDD"/>
            </a:solidFill>
            <a:ln w="9525">
              <a:solidFill>
                <a:schemeClr val="tx1"/>
              </a:solidFill>
              <a:round/>
              <a:headEnd/>
              <a:tailEnd/>
            </a:ln>
            <a:effectLst>
              <a:prstShdw prst="shdw17" dist="17961" dir="2700000">
                <a:schemeClr val="tx1">
                  <a:gamma/>
                  <a:shade val="60000"/>
                  <a:invGamma/>
                </a:schemeClr>
              </a:prstShdw>
            </a:effectLst>
          </p:spPr>
          <p:txBody>
            <a:bodyPr wrap="none"/>
            <a:lstStyle/>
            <a:p>
              <a:pPr algn="l">
                <a:defRPr/>
              </a:pPr>
              <a:r>
                <a:rPr lang="en-US" sz="1600" dirty="0">
                  <a:latin typeface="Times New Roman" pitchFamily="18" charset="0"/>
                </a:rPr>
                <a:t>$</a:t>
              </a:r>
              <a:r>
                <a:rPr lang="en-US" sz="1600" dirty="0">
                  <a:latin typeface="Times New Roman" pitchFamily="18" charset="0"/>
                  <a:sym typeface="Symbol" pitchFamily="18" charset="2"/>
                </a:rPr>
                <a:t></a:t>
              </a:r>
            </a:p>
            <a:p>
              <a:pPr algn="l">
                <a:defRPr/>
              </a:pPr>
              <a:r>
                <a:rPr lang="en-US" sz="1600" dirty="0">
                  <a:latin typeface="Times New Roman" pitchFamily="18" charset="0"/>
                  <a:sym typeface="Symbol" pitchFamily="18" charset="2"/>
                </a:rPr>
                <a:t></a:t>
              </a:r>
            </a:p>
            <a:p>
              <a:pPr algn="l">
                <a:defRPr/>
              </a:pPr>
              <a:r>
                <a:rPr lang="en-US" sz="1600" dirty="0">
                  <a:latin typeface="Times New Roman" pitchFamily="18" charset="0"/>
                  <a:sym typeface="Symbol" pitchFamily="18" charset="2"/>
                </a:rPr>
                <a:t></a:t>
              </a:r>
            </a:p>
            <a:p>
              <a:pPr algn="l">
                <a:defRPr/>
              </a:pPr>
              <a:r>
                <a:rPr lang="en-US" sz="1600" dirty="0">
                  <a:latin typeface="Times New Roman" pitchFamily="18" charset="0"/>
                  <a:sym typeface="Symbol" pitchFamily="18" charset="2"/>
                </a:rPr>
                <a:t></a:t>
              </a:r>
              <a:r>
                <a:rPr lang="en-US" sz="1600" dirty="0" err="1">
                  <a:latin typeface="Times New Roman" pitchFamily="18" charset="0"/>
                  <a:sym typeface="Symbol" pitchFamily="18" charset="2"/>
                </a:rPr>
                <a:t>gt</a:t>
              </a:r>
              <a:r>
                <a:rPr lang="en-US" sz="1600" dirty="0">
                  <a:latin typeface="Times New Roman" pitchFamily="18" charset="0"/>
                  <a:sym typeface="Symbol" pitchFamily="18" charset="2"/>
                </a:rPr>
                <a:t>…</a:t>
              </a:r>
              <a:r>
                <a:rPr lang="en-US" sz="1600" i="1" dirty="0">
                  <a:latin typeface="Times New Roman" pitchFamily="18" charset="0"/>
                  <a:sym typeface="Symbol" pitchFamily="18" charset="2"/>
                </a:rPr>
                <a:t>x</a:t>
              </a:r>
              <a:endParaRPr lang="en-US" sz="1200" i="1" dirty="0">
                <a:latin typeface="Times New Roman" pitchFamily="18" charset="0"/>
              </a:endParaRPr>
            </a:p>
          </p:txBody>
        </p:sp>
        <p:sp>
          <p:nvSpPr>
            <p:cNvPr id="16425" name="Line 23"/>
            <p:cNvSpPr>
              <a:spLocks noChangeShapeType="1"/>
            </p:cNvSpPr>
            <p:nvPr/>
          </p:nvSpPr>
          <p:spPr bwMode="auto">
            <a:xfrm>
              <a:off x="3733800" y="4038600"/>
              <a:ext cx="381000" cy="0"/>
            </a:xfrm>
            <a:prstGeom prst="line">
              <a:avLst/>
            </a:prstGeom>
            <a:noFill/>
            <a:ln w="9525">
              <a:solidFill>
                <a:schemeClr val="tx1"/>
              </a:solidFill>
              <a:round/>
              <a:headEnd/>
              <a:tailEnd type="stealth" w="med" len="lg"/>
            </a:ln>
          </p:spPr>
          <p:txBody>
            <a:bodyPr wrap="none" anchor="ctr"/>
            <a:lstStyle/>
            <a:p>
              <a:endParaRPr lang="en-US"/>
            </a:p>
          </p:txBody>
        </p:sp>
        <p:sp>
          <p:nvSpPr>
            <p:cNvPr id="16426" name="Line 13"/>
            <p:cNvSpPr>
              <a:spLocks noChangeShapeType="1"/>
            </p:cNvSpPr>
            <p:nvPr/>
          </p:nvSpPr>
          <p:spPr bwMode="auto">
            <a:xfrm>
              <a:off x="1066800" y="4038600"/>
              <a:ext cx="304800" cy="0"/>
            </a:xfrm>
            <a:prstGeom prst="line">
              <a:avLst/>
            </a:prstGeom>
            <a:noFill/>
            <a:ln w="9525">
              <a:solidFill>
                <a:schemeClr val="tx1"/>
              </a:solidFill>
              <a:round/>
              <a:headEnd/>
              <a:tailEnd type="stealth" w="lg" len="lg"/>
            </a:ln>
          </p:spPr>
          <p:txBody>
            <a:bodyPr/>
            <a:lstStyle/>
            <a:p>
              <a:endParaRPr lang="en-US"/>
            </a:p>
          </p:txBody>
        </p:sp>
      </p:grpSp>
      <p:sp>
        <p:nvSpPr>
          <p:cNvPr id="16396" name="Text Box 24"/>
          <p:cNvSpPr txBox="1">
            <a:spLocks noChangeArrowheads="1"/>
          </p:cNvSpPr>
          <p:nvPr/>
        </p:nvSpPr>
        <p:spPr bwMode="auto">
          <a:xfrm>
            <a:off x="4724400" y="2803525"/>
            <a:ext cx="735013" cy="457200"/>
          </a:xfrm>
          <a:prstGeom prst="rect">
            <a:avLst/>
          </a:prstGeom>
          <a:noFill/>
          <a:ln w="9525">
            <a:noFill/>
            <a:miter lim="800000"/>
            <a:headEnd/>
            <a:tailEnd/>
          </a:ln>
        </p:spPr>
        <p:txBody>
          <a:bodyPr>
            <a:spAutoFit/>
          </a:bodyPr>
          <a:lstStyle/>
          <a:p>
            <a:pPr algn="l"/>
            <a:r>
              <a:rPr lang="en-US" altLang="zh-CN" b="1" i="1">
                <a:solidFill>
                  <a:srgbClr val="FF0000"/>
                </a:solidFill>
                <a:latin typeface="Times New Roman" pitchFamily="18" charset="0"/>
                <a:ea typeface="SimSun" pitchFamily="2" charset="-122"/>
              </a:rPr>
              <a:t>Eve</a:t>
            </a:r>
          </a:p>
        </p:txBody>
      </p:sp>
      <p:sp>
        <p:nvSpPr>
          <p:cNvPr id="16397" name="Line 27"/>
          <p:cNvSpPr>
            <a:spLocks noChangeShapeType="1"/>
          </p:cNvSpPr>
          <p:nvPr/>
        </p:nvSpPr>
        <p:spPr bwMode="auto">
          <a:xfrm>
            <a:off x="38862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8" name="Line 28"/>
          <p:cNvSpPr>
            <a:spLocks noChangeShapeType="1"/>
          </p:cNvSpPr>
          <p:nvPr/>
        </p:nvSpPr>
        <p:spPr bwMode="auto">
          <a:xfrm>
            <a:off x="6096000" y="3048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399" name="Line 29"/>
          <p:cNvSpPr>
            <a:spLocks noChangeShapeType="1"/>
          </p:cNvSpPr>
          <p:nvPr/>
        </p:nvSpPr>
        <p:spPr bwMode="auto">
          <a:xfrm>
            <a:off x="3886200" y="1143000"/>
            <a:ext cx="0" cy="1905000"/>
          </a:xfrm>
          <a:prstGeom prst="line">
            <a:avLst/>
          </a:prstGeom>
          <a:noFill/>
          <a:ln w="38100">
            <a:solidFill>
              <a:srgbClr val="FF0000"/>
            </a:solidFill>
            <a:prstDash val="sysDot"/>
            <a:round/>
            <a:headEnd/>
            <a:tailEnd/>
          </a:ln>
        </p:spPr>
        <p:txBody>
          <a:bodyPr wrap="none" anchor="ctr"/>
          <a:lstStyle/>
          <a:p>
            <a:endParaRPr lang="en-US"/>
          </a:p>
        </p:txBody>
      </p:sp>
      <p:sp>
        <p:nvSpPr>
          <p:cNvPr id="16400" name="Line 30"/>
          <p:cNvSpPr>
            <a:spLocks noChangeShapeType="1"/>
          </p:cNvSpPr>
          <p:nvPr/>
        </p:nvSpPr>
        <p:spPr bwMode="auto">
          <a:xfrm>
            <a:off x="6096000" y="1143000"/>
            <a:ext cx="0" cy="1905000"/>
          </a:xfrm>
          <a:prstGeom prst="line">
            <a:avLst/>
          </a:prstGeom>
          <a:noFill/>
          <a:ln w="38100">
            <a:solidFill>
              <a:srgbClr val="FF0000"/>
            </a:solidFill>
            <a:prstDash val="sysDot"/>
            <a:round/>
            <a:headEnd/>
            <a:tailEnd/>
          </a:ln>
        </p:spPr>
        <p:txBody>
          <a:bodyPr wrap="none" anchor="ctr"/>
          <a:lstStyle/>
          <a:p>
            <a:endParaRPr lang="en-US"/>
          </a:p>
        </p:txBody>
      </p:sp>
      <p:pic>
        <p:nvPicPr>
          <p:cNvPr id="1165344" name="Picture 32"/>
          <p:cNvPicPr>
            <a:picLocks noGrp="1" noChangeAspect="1" noChangeArrowheads="1"/>
          </p:cNvPicPr>
          <p:nvPr>
            <p:ph sz="quarter" idx="4"/>
          </p:nvPr>
        </p:nvPicPr>
        <p:blipFill>
          <a:blip r:embed="rId5" cstate="print"/>
          <a:srcRect/>
          <a:stretch>
            <a:fillRect/>
          </a:stretch>
        </p:blipFill>
        <p:spPr>
          <a:xfrm>
            <a:off x="6629400" y="2362200"/>
            <a:ext cx="762000" cy="568325"/>
          </a:xfrm>
          <a:noFill/>
        </p:spPr>
      </p:pic>
      <p:grpSp>
        <p:nvGrpSpPr>
          <p:cNvPr id="4" name="Group 44"/>
          <p:cNvGrpSpPr>
            <a:grpSpLocks/>
          </p:cNvGrpSpPr>
          <p:nvPr/>
        </p:nvGrpSpPr>
        <p:grpSpPr bwMode="auto">
          <a:xfrm>
            <a:off x="6629400" y="4953000"/>
            <a:ext cx="838200" cy="609600"/>
            <a:chOff x="4176" y="3120"/>
            <a:chExt cx="528" cy="384"/>
          </a:xfrm>
        </p:grpSpPr>
        <p:graphicFrame>
          <p:nvGraphicFramePr>
            <p:cNvPr id="16387" name="Object 33"/>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9209" name="Bitmap Image" r:id="rId6" imgW="781159" imgH="581106" progId="PBrush">
                    <p:embed/>
                  </p:oleObj>
                </mc:Choice>
                <mc:Fallback>
                  <p:oleObj name="Bitmap Image" r:id="rId6" imgW="781159" imgH="58110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418" name="Rectangle 34"/>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pPr algn="l"/>
              <a:endParaRPr lang="en-US">
                <a:latin typeface="Times New Roman" pitchFamily="18" charset="0"/>
              </a:endParaRPr>
            </a:p>
          </p:txBody>
        </p:sp>
      </p:grpSp>
      <p:grpSp>
        <p:nvGrpSpPr>
          <p:cNvPr id="5" name="Group 48"/>
          <p:cNvGrpSpPr>
            <a:grpSpLocks/>
          </p:cNvGrpSpPr>
          <p:nvPr/>
        </p:nvGrpSpPr>
        <p:grpSpPr bwMode="auto">
          <a:xfrm>
            <a:off x="177800" y="1295400"/>
            <a:ext cx="6832600" cy="2438400"/>
            <a:chOff x="112" y="816"/>
            <a:chExt cx="4304" cy="1536"/>
          </a:xfrm>
        </p:grpSpPr>
        <p:sp>
          <p:nvSpPr>
            <p:cNvPr id="16412" name="Line 7"/>
            <p:cNvSpPr>
              <a:spLocks noChangeShapeType="1"/>
            </p:cNvSpPr>
            <p:nvPr/>
          </p:nvSpPr>
          <p:spPr bwMode="auto">
            <a:xfrm flipH="1">
              <a:off x="1248" y="1104"/>
              <a:ext cx="1296" cy="0"/>
            </a:xfrm>
            <a:prstGeom prst="line">
              <a:avLst/>
            </a:prstGeom>
            <a:noFill/>
            <a:ln w="28575">
              <a:solidFill>
                <a:schemeClr val="tx1"/>
              </a:solidFill>
              <a:round/>
              <a:headEnd/>
              <a:tailEnd type="stealth" w="lg" len="lg"/>
            </a:ln>
          </p:spPr>
          <p:txBody>
            <a:bodyPr/>
            <a:lstStyle/>
            <a:p>
              <a:endParaRPr lang="en-US"/>
            </a:p>
          </p:txBody>
        </p:sp>
        <p:sp>
          <p:nvSpPr>
            <p:cNvPr id="16413" name="AutoShape 8"/>
            <p:cNvSpPr>
              <a:spLocks noChangeArrowheads="1"/>
            </p:cNvSpPr>
            <p:nvPr/>
          </p:nvSpPr>
          <p:spPr bwMode="auto">
            <a:xfrm rot="5422656">
              <a:off x="3050" y="501"/>
              <a:ext cx="186" cy="1199"/>
            </a:xfrm>
            <a:prstGeom prst="can">
              <a:avLst>
                <a:gd name="adj" fmla="val 57330"/>
              </a:avLst>
            </a:prstGeom>
            <a:solidFill>
              <a:srgbClr val="FFFF00">
                <a:alpha val="56862"/>
              </a:srgbClr>
            </a:solidFill>
            <a:ln w="22225">
              <a:solidFill>
                <a:schemeClr val="tx1"/>
              </a:solidFill>
              <a:round/>
              <a:headEnd/>
              <a:tailEnd/>
            </a:ln>
          </p:spPr>
          <p:txBody>
            <a:bodyPr rot="10800000" vert="eaVert" wrap="none" anchor="ctr"/>
            <a:lstStyle/>
            <a:p>
              <a:pPr eaLnBrk="1" hangingPunct="1"/>
              <a:r>
                <a:rPr lang="en-GB" sz="1200" dirty="0" smtClean="0">
                  <a:latin typeface="Times New Roman" pitchFamily="18" charset="0"/>
                </a:rPr>
                <a:t>Do-not-modify channel</a:t>
              </a:r>
              <a:endParaRPr lang="el-GR" sz="1600" dirty="0">
                <a:latin typeface="Times New Roman" pitchFamily="18" charset="0"/>
              </a:endParaRPr>
            </a:p>
          </p:txBody>
        </p:sp>
        <p:sp>
          <p:nvSpPr>
            <p:cNvPr id="16414" name="Line 9"/>
            <p:cNvSpPr>
              <a:spLocks noChangeShapeType="1"/>
            </p:cNvSpPr>
            <p:nvPr/>
          </p:nvSpPr>
          <p:spPr bwMode="auto">
            <a:xfrm flipV="1">
              <a:off x="4416" y="1104"/>
              <a:ext cx="0" cy="384"/>
            </a:xfrm>
            <a:prstGeom prst="line">
              <a:avLst/>
            </a:prstGeom>
            <a:noFill/>
            <a:ln w="28575">
              <a:solidFill>
                <a:schemeClr val="tx1"/>
              </a:solidFill>
              <a:round/>
              <a:headEnd/>
              <a:tailEnd type="stealth" w="lg" len="lg"/>
            </a:ln>
          </p:spPr>
          <p:txBody>
            <a:bodyPr/>
            <a:lstStyle/>
            <a:p>
              <a:endParaRPr lang="en-US"/>
            </a:p>
          </p:txBody>
        </p:sp>
        <p:sp>
          <p:nvSpPr>
            <p:cNvPr id="16415" name="Line 10"/>
            <p:cNvSpPr>
              <a:spLocks noChangeShapeType="1"/>
            </p:cNvSpPr>
            <p:nvPr/>
          </p:nvSpPr>
          <p:spPr bwMode="auto">
            <a:xfrm flipH="1" flipV="1">
              <a:off x="3744" y="1104"/>
              <a:ext cx="672" cy="0"/>
            </a:xfrm>
            <a:prstGeom prst="line">
              <a:avLst/>
            </a:prstGeom>
            <a:noFill/>
            <a:ln w="28575">
              <a:solidFill>
                <a:schemeClr val="tx1"/>
              </a:solidFill>
              <a:round/>
              <a:headEnd/>
              <a:tailEnd type="stealth" w="lg" len="lg"/>
            </a:ln>
          </p:spPr>
          <p:txBody>
            <a:bodyPr/>
            <a:lstStyle/>
            <a:p>
              <a:endParaRPr lang="en-US"/>
            </a:p>
          </p:txBody>
        </p:sp>
        <p:sp>
          <p:nvSpPr>
            <p:cNvPr id="16416" name="Line 12"/>
            <p:cNvSpPr>
              <a:spLocks noChangeShapeType="1"/>
            </p:cNvSpPr>
            <p:nvPr/>
          </p:nvSpPr>
          <p:spPr bwMode="auto">
            <a:xfrm>
              <a:off x="1248" y="1104"/>
              <a:ext cx="0" cy="1248"/>
            </a:xfrm>
            <a:prstGeom prst="line">
              <a:avLst/>
            </a:prstGeom>
            <a:noFill/>
            <a:ln w="28575">
              <a:solidFill>
                <a:schemeClr val="tx1"/>
              </a:solidFill>
              <a:round/>
              <a:headEnd/>
              <a:tailEnd type="stealth" w="med" len="lg"/>
            </a:ln>
          </p:spPr>
          <p:txBody>
            <a:bodyPr/>
            <a:lstStyle/>
            <a:p>
              <a:endParaRPr lang="en-US"/>
            </a:p>
          </p:txBody>
        </p:sp>
        <p:graphicFrame>
          <p:nvGraphicFramePr>
            <p:cNvPr id="16386" name="Object 35"/>
            <p:cNvGraphicFramePr>
              <a:graphicFrameLocks noChangeAspect="1"/>
            </p:cNvGraphicFramePr>
            <p:nvPr/>
          </p:nvGraphicFramePr>
          <p:xfrm>
            <a:off x="1008" y="1488"/>
            <a:ext cx="480" cy="358"/>
          </p:xfrm>
          <a:graphic>
            <a:graphicData uri="http://schemas.openxmlformats.org/presentationml/2006/ole">
              <mc:AlternateContent xmlns:mc="http://schemas.openxmlformats.org/markup-compatibility/2006">
                <mc:Choice xmlns:v="urn:schemas-microsoft-com:vml" Requires="v">
                  <p:oleObj spid="_x0000_s9210" name="Bitmap Image" r:id="rId8" imgW="561905" imgH="419048" progId="PBrush">
                    <p:embed/>
                  </p:oleObj>
                </mc:Choice>
                <mc:Fallback>
                  <p:oleObj name="Bitmap Image" r:id="rId8" imgW="561905" imgH="419048" progId="PBrush">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8" y="1488"/>
                          <a:ext cx="480" cy="3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417" name="AutoShape 39"/>
            <p:cNvSpPr>
              <a:spLocks noChangeArrowheads="1"/>
            </p:cNvSpPr>
            <p:nvPr/>
          </p:nvSpPr>
          <p:spPr bwMode="auto">
            <a:xfrm>
              <a:off x="112" y="816"/>
              <a:ext cx="944" cy="432"/>
            </a:xfrm>
            <a:prstGeom prst="wedgeRoundRectCallout">
              <a:avLst>
                <a:gd name="adj1" fmla="val 49681"/>
                <a:gd name="adj2" fmla="val 104398"/>
                <a:gd name="adj3" fmla="val 16667"/>
              </a:avLst>
            </a:prstGeom>
            <a:noFill/>
            <a:ln w="19050">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public key</a:t>
              </a:r>
            </a:p>
          </p:txBody>
        </p:sp>
      </p:grpSp>
      <p:sp>
        <p:nvSpPr>
          <p:cNvPr id="1165352" name="AutoShape 40"/>
          <p:cNvSpPr>
            <a:spLocks noChangeArrowheads="1"/>
          </p:cNvSpPr>
          <p:nvPr/>
        </p:nvSpPr>
        <p:spPr bwMode="auto">
          <a:xfrm>
            <a:off x="7315200" y="1600200"/>
            <a:ext cx="1447800" cy="685800"/>
          </a:xfrm>
          <a:prstGeom prst="wedgeRoundRectCallout">
            <a:avLst>
              <a:gd name="adj1" fmla="val -58222"/>
              <a:gd name="adj2" fmla="val 80324"/>
              <a:gd name="adj3" fmla="val 16667"/>
            </a:avLst>
          </a:prstGeom>
          <a:noFill/>
          <a:ln w="19050">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public key</a:t>
            </a:r>
          </a:p>
        </p:txBody>
      </p:sp>
      <p:sp>
        <p:nvSpPr>
          <p:cNvPr id="1165353" name="AutoShape 41"/>
          <p:cNvSpPr>
            <a:spLocks noChangeArrowheads="1"/>
          </p:cNvSpPr>
          <p:nvPr/>
        </p:nvSpPr>
        <p:spPr bwMode="auto">
          <a:xfrm>
            <a:off x="4724400" y="5181600"/>
            <a:ext cx="1612900" cy="685800"/>
          </a:xfrm>
          <a:prstGeom prst="wedgeRoundRectCallout">
            <a:avLst>
              <a:gd name="adj1" fmla="val 67028"/>
              <a:gd name="adj2" fmla="val -30787"/>
              <a:gd name="adj3" fmla="val 16667"/>
            </a:avLst>
          </a:prstGeom>
          <a:noFill/>
          <a:ln w="19050">
            <a:solidFill>
              <a:schemeClr val="tx1"/>
            </a:solidFill>
            <a:miter lim="800000"/>
            <a:headEnd/>
            <a:tailEnd/>
          </a:ln>
        </p:spPr>
        <p:txBody>
          <a:bodyPr anchor="ctr" anchorCtr="1"/>
          <a:lstStyle/>
          <a:p>
            <a:r>
              <a:rPr lang="en-US" sz="2000">
                <a:solidFill>
                  <a:srgbClr val="FF0000"/>
                </a:solidFill>
              </a:rPr>
              <a:t>Bob</a:t>
            </a:r>
            <a:r>
              <a:rPr lang="en-US" sz="2000"/>
              <a:t>’s</a:t>
            </a:r>
          </a:p>
          <a:p>
            <a:r>
              <a:rPr lang="en-US" sz="2000">
                <a:solidFill>
                  <a:srgbClr val="0000FF"/>
                </a:solidFill>
              </a:rPr>
              <a:t>private key</a:t>
            </a:r>
          </a:p>
        </p:txBody>
      </p:sp>
      <p:sp>
        <p:nvSpPr>
          <p:cNvPr id="1165337" name="Line 25"/>
          <p:cNvSpPr>
            <a:spLocks noChangeShapeType="1"/>
          </p:cNvSpPr>
          <p:nvPr/>
        </p:nvSpPr>
        <p:spPr bwMode="auto">
          <a:xfrm>
            <a:off x="4876800" y="1905000"/>
            <a:ext cx="0" cy="974725"/>
          </a:xfrm>
          <a:prstGeom prst="line">
            <a:avLst/>
          </a:prstGeom>
          <a:noFill/>
          <a:ln w="9525">
            <a:solidFill>
              <a:schemeClr val="tx1"/>
            </a:solidFill>
            <a:round/>
            <a:headEnd/>
            <a:tailEnd type="stealth" w="med" len="lg"/>
          </a:ln>
        </p:spPr>
        <p:txBody>
          <a:bodyPr/>
          <a:lstStyle/>
          <a:p>
            <a:endParaRPr lang="en-US"/>
          </a:p>
        </p:txBody>
      </p:sp>
      <p:sp>
        <p:nvSpPr>
          <p:cNvPr id="1165354" name="Line 42"/>
          <p:cNvSpPr>
            <a:spLocks noChangeShapeType="1"/>
          </p:cNvSpPr>
          <p:nvPr/>
        </p:nvSpPr>
        <p:spPr bwMode="auto">
          <a:xfrm flipV="1">
            <a:off x="5257800" y="1905000"/>
            <a:ext cx="0" cy="914400"/>
          </a:xfrm>
          <a:prstGeom prst="line">
            <a:avLst/>
          </a:prstGeom>
          <a:noFill/>
          <a:ln w="28575">
            <a:solidFill>
              <a:schemeClr val="tx1"/>
            </a:solidFill>
            <a:round/>
            <a:headEnd/>
            <a:tailEnd type="stealth" w="med" len="lg"/>
          </a:ln>
        </p:spPr>
        <p:txBody>
          <a:bodyPr/>
          <a:lstStyle/>
          <a:p>
            <a:endParaRPr lang="en-US"/>
          </a:p>
        </p:txBody>
      </p:sp>
      <p:sp>
        <p:nvSpPr>
          <p:cNvPr id="1165355" name="AutoShape 43"/>
          <p:cNvSpPr>
            <a:spLocks noChangeArrowheads="1"/>
          </p:cNvSpPr>
          <p:nvPr/>
        </p:nvSpPr>
        <p:spPr bwMode="auto">
          <a:xfrm>
            <a:off x="5067300" y="2286000"/>
            <a:ext cx="381000" cy="381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rgbClr val="FF0000"/>
            </a:solidFill>
            <a:miter lim="800000"/>
            <a:headEnd/>
            <a:tailEnd/>
          </a:ln>
        </p:spPr>
        <p:txBody>
          <a:bodyPr wrap="none" anchor="ctr"/>
          <a:lstStyle/>
          <a:p>
            <a:endParaRPr lang="en-US"/>
          </a:p>
        </p:txBody>
      </p:sp>
      <p:sp>
        <p:nvSpPr>
          <p:cNvPr id="1165365" name="Freeform 53"/>
          <p:cNvSpPr>
            <a:spLocks/>
          </p:cNvSpPr>
          <p:nvPr/>
        </p:nvSpPr>
        <p:spPr bwMode="auto">
          <a:xfrm>
            <a:off x="6134100" y="2019300"/>
            <a:ext cx="1841500" cy="3759200"/>
          </a:xfrm>
          <a:custGeom>
            <a:avLst/>
            <a:gdLst>
              <a:gd name="T0" fmla="*/ 2147483647 w 1160"/>
              <a:gd name="T1" fmla="*/ 2147483647 h 2368"/>
              <a:gd name="T2" fmla="*/ 2147483647 w 1160"/>
              <a:gd name="T3" fmla="*/ 2147483647 h 2368"/>
              <a:gd name="T4" fmla="*/ 2147483647 w 1160"/>
              <a:gd name="T5" fmla="*/ 2147483647 h 2368"/>
              <a:gd name="T6" fmla="*/ 2147483647 w 1160"/>
              <a:gd name="T7" fmla="*/ 2147483647 h 2368"/>
              <a:gd name="T8" fmla="*/ 2147483647 w 1160"/>
              <a:gd name="T9" fmla="*/ 2147483647 h 2368"/>
              <a:gd name="T10" fmla="*/ 2147483647 w 1160"/>
              <a:gd name="T11" fmla="*/ 2147483647 h 2368"/>
              <a:gd name="T12" fmla="*/ 2147483647 w 1160"/>
              <a:gd name="T13" fmla="*/ 2147483647 h 2368"/>
              <a:gd name="T14" fmla="*/ 2147483647 w 1160"/>
              <a:gd name="T15" fmla="*/ 2147483647 h 2368"/>
              <a:gd name="T16" fmla="*/ 0 60000 65536"/>
              <a:gd name="T17" fmla="*/ 0 60000 65536"/>
              <a:gd name="T18" fmla="*/ 0 60000 65536"/>
              <a:gd name="T19" fmla="*/ 0 60000 65536"/>
              <a:gd name="T20" fmla="*/ 0 60000 65536"/>
              <a:gd name="T21" fmla="*/ 0 60000 65536"/>
              <a:gd name="T22" fmla="*/ 0 60000 65536"/>
              <a:gd name="T23" fmla="*/ 0 60000 65536"/>
              <a:gd name="T24" fmla="*/ 0 w 1160"/>
              <a:gd name="T25" fmla="*/ 0 h 2368"/>
              <a:gd name="T26" fmla="*/ 1160 w 1160"/>
              <a:gd name="T27" fmla="*/ 2368 h 23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0" h="2368">
                <a:moveTo>
                  <a:pt x="72" y="1080"/>
                </a:moveTo>
                <a:cubicBezTo>
                  <a:pt x="112" y="848"/>
                  <a:pt x="104" y="240"/>
                  <a:pt x="264" y="120"/>
                </a:cubicBezTo>
                <a:cubicBezTo>
                  <a:pt x="424" y="0"/>
                  <a:pt x="904" y="96"/>
                  <a:pt x="1032" y="360"/>
                </a:cubicBezTo>
                <a:cubicBezTo>
                  <a:pt x="1160" y="624"/>
                  <a:pt x="1048" y="1384"/>
                  <a:pt x="1032" y="1704"/>
                </a:cubicBezTo>
                <a:cubicBezTo>
                  <a:pt x="1016" y="2024"/>
                  <a:pt x="1072" y="2192"/>
                  <a:pt x="936" y="2280"/>
                </a:cubicBezTo>
                <a:cubicBezTo>
                  <a:pt x="800" y="2368"/>
                  <a:pt x="368" y="2360"/>
                  <a:pt x="216" y="2232"/>
                </a:cubicBezTo>
                <a:cubicBezTo>
                  <a:pt x="64" y="2104"/>
                  <a:pt x="48" y="1704"/>
                  <a:pt x="24" y="1512"/>
                </a:cubicBezTo>
                <a:cubicBezTo>
                  <a:pt x="0" y="1320"/>
                  <a:pt x="32" y="1312"/>
                  <a:pt x="72" y="1080"/>
                </a:cubicBezTo>
                <a:close/>
              </a:path>
            </a:pathLst>
          </a:custGeom>
          <a:noFill/>
          <a:ln w="31750">
            <a:solidFill>
              <a:srgbClr val="FF0000"/>
            </a:solidFill>
            <a:round/>
            <a:headEnd/>
            <a:tailEnd/>
          </a:ln>
        </p:spPr>
        <p:txBody>
          <a:bodyPr/>
          <a:lstStyle/>
          <a:p>
            <a:endParaRPr lang="en-US"/>
          </a:p>
        </p:txBody>
      </p:sp>
      <p:cxnSp>
        <p:nvCxnSpPr>
          <p:cNvPr id="51" name="Straight Arrow Connector 50"/>
          <p:cNvCxnSpPr>
            <a:cxnSpLocks noChangeShapeType="1"/>
          </p:cNvCxnSpPr>
          <p:nvPr/>
        </p:nvCxnSpPr>
        <p:spPr bwMode="auto">
          <a:xfrm rot="5400000" flipH="1" flipV="1">
            <a:off x="4801394" y="3504406"/>
            <a:ext cx="457200" cy="1588"/>
          </a:xfrm>
          <a:prstGeom prst="straightConnector1">
            <a:avLst/>
          </a:prstGeom>
          <a:noFill/>
          <a:ln w="9525" algn="ctr">
            <a:solidFill>
              <a:schemeClr val="tx1"/>
            </a:solidFill>
            <a:round/>
            <a:headEnd/>
            <a:tailEnd type="arrow" w="med" len="med"/>
          </a:ln>
        </p:spPr>
      </p:cxnSp>
      <p:graphicFrame>
        <p:nvGraphicFramePr>
          <p:cNvPr id="6" name="Object 5"/>
          <p:cNvGraphicFramePr>
            <a:graphicFrameLocks noChangeAspect="1"/>
          </p:cNvGraphicFramePr>
          <p:nvPr>
            <p:extLst>
              <p:ext uri="{D42A27DB-BD31-4B8C-83A1-F6EECF244321}">
                <p14:modId xmlns:p14="http://schemas.microsoft.com/office/powerpoint/2010/main" val="2089907567"/>
              </p:ext>
            </p:extLst>
          </p:nvPr>
        </p:nvGraphicFramePr>
        <p:xfrm>
          <a:off x="5257800" y="2803525"/>
          <a:ext cx="365125" cy="368300"/>
        </p:xfrm>
        <a:graphic>
          <a:graphicData uri="http://schemas.openxmlformats.org/presentationml/2006/ole">
            <mc:AlternateContent xmlns:mc="http://schemas.openxmlformats.org/markup-compatibility/2006">
              <mc:Choice xmlns:v="urn:schemas-microsoft-com:vml" Requires="v">
                <p:oleObj spid="_x0000_s9211" name="Image" r:id="rId10" imgW="1244006" imgH="1257143" progId="Photoshop.Image.7">
                  <p:embed/>
                </p:oleObj>
              </mc:Choice>
              <mc:Fallback>
                <p:oleObj name="Image" r:id="rId10" imgW="1244006" imgH="1257143" progId="Photoshop.Image.7">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578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782275174"/>
              </p:ext>
            </p:extLst>
          </p:nvPr>
        </p:nvGraphicFramePr>
        <p:xfrm>
          <a:off x="1698981" y="4660900"/>
          <a:ext cx="564905" cy="901700"/>
        </p:xfrm>
        <a:graphic>
          <a:graphicData uri="http://schemas.openxmlformats.org/presentationml/2006/ole">
            <mc:AlternateContent xmlns:mc="http://schemas.openxmlformats.org/markup-compatibility/2006">
              <mc:Choice xmlns:v="urn:schemas-microsoft-com:vml" Requires="v">
                <p:oleObj spid="_x0000_s9212" name="VISIO" r:id="rId12" imgW="549706" imgH="879377" progId="Visio.Drawing.11">
                  <p:embed/>
                </p:oleObj>
              </mc:Choice>
              <mc:Fallback>
                <p:oleObj name="VISIO" r:id="rId12" imgW="549706" imgH="879377"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8981" y="4660900"/>
                        <a:ext cx="564905" cy="901700"/>
                      </a:xfrm>
                      <a:prstGeom prst="rect">
                        <a:avLst/>
                      </a:prstGeom>
                      <a:noFill/>
                      <a:ln>
                        <a:noFill/>
                      </a:ln>
                      <a:effec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580969096"/>
              </p:ext>
            </p:extLst>
          </p:nvPr>
        </p:nvGraphicFramePr>
        <p:xfrm>
          <a:off x="6858000" y="5898893"/>
          <a:ext cx="533400" cy="851413"/>
        </p:xfrm>
        <a:graphic>
          <a:graphicData uri="http://schemas.openxmlformats.org/presentationml/2006/ole">
            <mc:AlternateContent xmlns:mc="http://schemas.openxmlformats.org/markup-compatibility/2006">
              <mc:Choice xmlns:v="urn:schemas-microsoft-com:vml" Requires="v">
                <p:oleObj spid="_x0000_s9213" name="VISIO" r:id="rId14" imgW="549706" imgH="879377" progId="Visio.Drawing.11">
                  <p:embed/>
                </p:oleObj>
              </mc:Choice>
              <mc:Fallback>
                <p:oleObj name="VISIO" r:id="rId14" imgW="549706" imgH="879377" progId="Visio.Drawing.11">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0" y="5898893"/>
                        <a:ext cx="533400" cy="851413"/>
                      </a:xfrm>
                      <a:prstGeom prst="rect">
                        <a:avLst/>
                      </a:prstGeom>
                      <a:noFill/>
                      <a:ln>
                        <a:noFill/>
                      </a:ln>
                      <a:effec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18670154"/>
              </p:ext>
            </p:extLst>
          </p:nvPr>
        </p:nvGraphicFramePr>
        <p:xfrm>
          <a:off x="1732584" y="5768975"/>
          <a:ext cx="497699" cy="889000"/>
        </p:xfrm>
        <a:graphic>
          <a:graphicData uri="http://schemas.openxmlformats.org/presentationml/2006/ole">
            <mc:AlternateContent xmlns:mc="http://schemas.openxmlformats.org/markup-compatibility/2006">
              <mc:Choice xmlns:v="urn:schemas-microsoft-com:vml" Requires="v">
                <p:oleObj spid="_x0000_s9214" name="VISIO" r:id="rId16" imgW="1078094" imgH="1941482" progId="Visio.Drawing.11">
                  <p:embed/>
                </p:oleObj>
              </mc:Choice>
              <mc:Fallback>
                <p:oleObj name="VISIO" r:id="rId16" imgW="1078094" imgH="1941482" progId="Visio.Drawing.11">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2584" y="5768975"/>
                        <a:ext cx="497699" cy="8890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48718958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ooter Placeholder 5"/>
          <p:cNvSpPr>
            <a:spLocks noGrp="1"/>
          </p:cNvSpPr>
          <p:nvPr>
            <p:ph type="ftr" sz="quarter" idx="10"/>
          </p:nvPr>
        </p:nvSpPr>
        <p:spPr/>
        <p:txBody>
          <a:bodyPr/>
          <a:lstStyle/>
          <a:p>
            <a:pPr>
              <a:defRPr/>
            </a:pPr>
            <a:r>
              <a:rPr lang="en-US" altLang="zh-CN" smtClean="0"/>
              <a:t>2016 Summer Camp</a:t>
            </a:r>
            <a:endParaRPr lang="en-US" altLang="zh-CN" dirty="0"/>
          </a:p>
        </p:txBody>
      </p:sp>
      <p:sp>
        <p:nvSpPr>
          <p:cNvPr id="44" name="Slide Number Placeholder 6"/>
          <p:cNvSpPr>
            <a:spLocks noGrp="1"/>
          </p:cNvSpPr>
          <p:nvPr>
            <p:ph type="sldNum" sz="quarter" idx="11"/>
          </p:nvPr>
        </p:nvSpPr>
        <p:spPr/>
        <p:txBody>
          <a:bodyPr/>
          <a:lstStyle/>
          <a:p>
            <a:pPr>
              <a:defRPr/>
            </a:pPr>
            <a:fld id="{7596B591-FFFE-4A7A-90FB-3094EBE8F688}" type="slidenum">
              <a:rPr lang="en-US"/>
              <a:pPr>
                <a:defRPr/>
              </a:pPr>
              <a:t>53</a:t>
            </a:fld>
            <a:endParaRPr lang="en-US"/>
          </a:p>
        </p:txBody>
      </p:sp>
      <p:sp>
        <p:nvSpPr>
          <p:cNvPr id="3077" name="Rectangle 2"/>
          <p:cNvSpPr>
            <a:spLocks noGrp="1" noChangeArrowheads="1"/>
          </p:cNvSpPr>
          <p:nvPr>
            <p:ph type="title"/>
          </p:nvPr>
        </p:nvSpPr>
        <p:spPr>
          <a:xfrm>
            <a:off x="685800" y="381000"/>
            <a:ext cx="7772400" cy="762000"/>
          </a:xfrm>
        </p:spPr>
        <p:txBody>
          <a:bodyPr>
            <a:normAutofit fontScale="90000"/>
          </a:bodyPr>
          <a:lstStyle/>
          <a:p>
            <a:r>
              <a:rPr lang="en-US" altLang="zh-CN" dirty="0" smtClean="0">
                <a:ea typeface="SimSun" pitchFamily="2" charset="-122"/>
              </a:rPr>
              <a:t>We Know How to Implement Digital </a:t>
            </a:r>
            <a:r>
              <a:rPr lang="en-US" altLang="zh-CN" dirty="0" smtClean="0">
                <a:solidFill>
                  <a:srgbClr val="FF0000"/>
                </a:solidFill>
                <a:ea typeface="SimSun" pitchFamily="2" charset="-122"/>
              </a:rPr>
              <a:t>Signature</a:t>
            </a:r>
          </a:p>
        </p:txBody>
      </p:sp>
      <p:grpSp>
        <p:nvGrpSpPr>
          <p:cNvPr id="2" name="Group 56"/>
          <p:cNvGrpSpPr>
            <a:grpSpLocks/>
          </p:cNvGrpSpPr>
          <p:nvPr/>
        </p:nvGrpSpPr>
        <p:grpSpPr bwMode="auto">
          <a:xfrm>
            <a:off x="6400800" y="3454400"/>
            <a:ext cx="2462213" cy="1371600"/>
            <a:chOff x="4032" y="2176"/>
            <a:chExt cx="1551" cy="864"/>
          </a:xfrm>
        </p:grpSpPr>
        <p:pic>
          <p:nvPicPr>
            <p:cNvPr id="3113" name="Picture 41" descr="Copy of gear00b"/>
            <p:cNvPicPr>
              <a:picLocks noChangeAspect="1" noChangeArrowheads="1" noCrop="1"/>
            </p:cNvPicPr>
            <p:nvPr/>
          </p:nvPicPr>
          <p:blipFill>
            <a:blip r:embed="rId4" cstate="print"/>
            <a:srcRect/>
            <a:stretch>
              <a:fillRect/>
            </a:stretch>
          </p:blipFill>
          <p:spPr bwMode="auto">
            <a:xfrm>
              <a:off x="4032" y="2176"/>
              <a:ext cx="1152" cy="864"/>
            </a:xfrm>
            <a:prstGeom prst="rect">
              <a:avLst/>
            </a:prstGeom>
            <a:noFill/>
            <a:ln w="9525">
              <a:noFill/>
              <a:miter lim="800000"/>
              <a:headEnd/>
              <a:tailEnd/>
            </a:ln>
          </p:spPr>
        </p:pic>
        <p:sp>
          <p:nvSpPr>
            <p:cNvPr id="3114" name="AutoShape 20"/>
            <p:cNvSpPr>
              <a:spLocks noChangeArrowheads="1"/>
            </p:cNvSpPr>
            <p:nvPr/>
          </p:nvSpPr>
          <p:spPr bwMode="auto">
            <a:xfrm>
              <a:off x="4368" y="2496"/>
              <a:ext cx="672" cy="288"/>
            </a:xfrm>
            <a:prstGeom prst="flowChartAlternateProcess">
              <a:avLst/>
            </a:prstGeom>
            <a:solidFill>
              <a:schemeClr val="bg1">
                <a:lumMod val="95000"/>
              </a:schemeClr>
            </a:solidFill>
            <a:ln w="9525">
              <a:solidFill>
                <a:schemeClr val="tx1"/>
              </a:solidFill>
              <a:miter lim="800000"/>
              <a:headEnd/>
              <a:tailEnd/>
            </a:ln>
          </p:spPr>
          <p:txBody>
            <a:bodyPr wrap="none" anchor="ctr"/>
            <a:lstStyle/>
            <a:p>
              <a:pPr algn="ctr"/>
              <a:r>
                <a:rPr lang="en-US">
                  <a:latin typeface="Arial" charset="0"/>
                </a:rPr>
                <a:t>Verify</a:t>
              </a:r>
            </a:p>
          </p:txBody>
        </p:sp>
        <p:sp>
          <p:nvSpPr>
            <p:cNvPr id="3115" name="Line 21"/>
            <p:cNvSpPr>
              <a:spLocks noChangeShapeType="1"/>
            </p:cNvSpPr>
            <p:nvPr/>
          </p:nvSpPr>
          <p:spPr bwMode="auto">
            <a:xfrm>
              <a:off x="5040" y="2640"/>
              <a:ext cx="432" cy="0"/>
            </a:xfrm>
            <a:prstGeom prst="line">
              <a:avLst/>
            </a:prstGeom>
            <a:noFill/>
            <a:ln w="9525">
              <a:solidFill>
                <a:schemeClr val="tx1"/>
              </a:solidFill>
              <a:round/>
              <a:headEnd/>
              <a:tailEnd type="stealth" w="lg" len="lg"/>
            </a:ln>
          </p:spPr>
          <p:txBody>
            <a:bodyPr/>
            <a:lstStyle/>
            <a:p>
              <a:endParaRPr lang="en-US"/>
            </a:p>
          </p:txBody>
        </p:sp>
        <p:sp>
          <p:nvSpPr>
            <p:cNvPr id="3116" name="Text Box 24"/>
            <p:cNvSpPr txBox="1">
              <a:spLocks noChangeArrowheads="1"/>
            </p:cNvSpPr>
            <p:nvPr/>
          </p:nvSpPr>
          <p:spPr bwMode="auto">
            <a:xfrm>
              <a:off x="5040" y="2351"/>
              <a:ext cx="543" cy="288"/>
            </a:xfrm>
            <a:prstGeom prst="rect">
              <a:avLst/>
            </a:prstGeom>
            <a:noFill/>
            <a:ln w="9525">
              <a:noFill/>
              <a:miter lim="800000"/>
              <a:headEnd/>
              <a:tailEnd/>
            </a:ln>
          </p:spPr>
          <p:txBody>
            <a:bodyPr wrap="none">
              <a:spAutoFit/>
            </a:bodyPr>
            <a:lstStyle/>
            <a:p>
              <a:r>
                <a:rPr lang="en-US">
                  <a:latin typeface="Arial" charset="0"/>
                </a:rPr>
                <a:t>Y/N?</a:t>
              </a:r>
            </a:p>
          </p:txBody>
        </p:sp>
      </p:grpSp>
      <p:grpSp>
        <p:nvGrpSpPr>
          <p:cNvPr id="3" name="Group 54"/>
          <p:cNvGrpSpPr>
            <a:grpSpLocks/>
          </p:cNvGrpSpPr>
          <p:nvPr/>
        </p:nvGrpSpPr>
        <p:grpSpPr bwMode="auto">
          <a:xfrm>
            <a:off x="152400" y="3225800"/>
            <a:ext cx="3505200" cy="1727200"/>
            <a:chOff x="96" y="2032"/>
            <a:chExt cx="2208" cy="1088"/>
          </a:xfrm>
        </p:grpSpPr>
        <p:pic>
          <p:nvPicPr>
            <p:cNvPr id="3106" name="Picture 42" descr="Copy of gear00b"/>
            <p:cNvPicPr>
              <a:picLocks noChangeAspect="1" noChangeArrowheads="1" noCrop="1"/>
            </p:cNvPicPr>
            <p:nvPr/>
          </p:nvPicPr>
          <p:blipFill>
            <a:blip r:embed="rId4" cstate="print"/>
            <a:srcRect/>
            <a:stretch>
              <a:fillRect/>
            </a:stretch>
          </p:blipFill>
          <p:spPr bwMode="auto">
            <a:xfrm>
              <a:off x="624" y="2032"/>
              <a:ext cx="1152" cy="864"/>
            </a:xfrm>
            <a:prstGeom prst="rect">
              <a:avLst/>
            </a:prstGeom>
            <a:noFill/>
            <a:ln w="9525">
              <a:noFill/>
              <a:miter lim="800000"/>
              <a:headEnd/>
              <a:tailEnd/>
            </a:ln>
          </p:spPr>
        </p:pic>
        <p:sp>
          <p:nvSpPr>
            <p:cNvPr id="3107" name="AutoShape 14"/>
            <p:cNvSpPr>
              <a:spLocks noChangeArrowheads="1"/>
            </p:cNvSpPr>
            <p:nvPr/>
          </p:nvSpPr>
          <p:spPr bwMode="auto">
            <a:xfrm>
              <a:off x="864" y="2496"/>
              <a:ext cx="624" cy="288"/>
            </a:xfrm>
            <a:prstGeom prst="flowChartAlternateProcess">
              <a:avLst/>
            </a:prstGeom>
            <a:solidFill>
              <a:schemeClr val="bg1">
                <a:lumMod val="95000"/>
              </a:schemeClr>
            </a:solidFill>
            <a:ln w="9525">
              <a:solidFill>
                <a:schemeClr val="tx1"/>
              </a:solidFill>
              <a:miter lim="800000"/>
              <a:headEnd/>
              <a:tailEnd/>
            </a:ln>
          </p:spPr>
          <p:txBody>
            <a:bodyPr wrap="none" anchor="ctr"/>
            <a:lstStyle/>
            <a:p>
              <a:pPr algn="ctr"/>
              <a:r>
                <a:rPr lang="en-US">
                  <a:latin typeface="Arial" charset="0"/>
                </a:rPr>
                <a:t>Sign</a:t>
              </a:r>
            </a:p>
          </p:txBody>
        </p:sp>
        <p:sp>
          <p:nvSpPr>
            <p:cNvPr id="3108" name="Line 22"/>
            <p:cNvSpPr>
              <a:spLocks noChangeShapeType="1"/>
            </p:cNvSpPr>
            <p:nvPr/>
          </p:nvSpPr>
          <p:spPr bwMode="auto">
            <a:xfrm flipV="1">
              <a:off x="1200" y="2784"/>
              <a:ext cx="0" cy="336"/>
            </a:xfrm>
            <a:prstGeom prst="line">
              <a:avLst/>
            </a:prstGeom>
            <a:noFill/>
            <a:ln w="9525">
              <a:solidFill>
                <a:schemeClr val="tx1"/>
              </a:solidFill>
              <a:round/>
              <a:headEnd/>
              <a:tailEnd type="stealth" w="lg" len="lg"/>
            </a:ln>
          </p:spPr>
          <p:txBody>
            <a:bodyPr/>
            <a:lstStyle/>
            <a:p>
              <a:endParaRPr lang="en-US"/>
            </a:p>
          </p:txBody>
        </p:sp>
        <p:sp>
          <p:nvSpPr>
            <p:cNvPr id="899100" name="AutoShape 28"/>
            <p:cNvSpPr>
              <a:spLocks noChangeArrowheads="1"/>
            </p:cNvSpPr>
            <p:nvPr/>
          </p:nvSpPr>
          <p:spPr bwMode="auto">
            <a:xfrm>
              <a:off x="96" y="2304"/>
              <a:ext cx="576" cy="672"/>
            </a:xfrm>
            <a:prstGeom prst="foldedCorner">
              <a:avLst>
                <a:gd name="adj" fmla="val 12500"/>
              </a:avLst>
            </a:prstGeom>
            <a:noFill/>
            <a:ln w="9525">
              <a:solidFill>
                <a:schemeClr val="bg1">
                  <a:lumMod val="65000"/>
                </a:schemeClr>
              </a:solidFill>
              <a:round/>
              <a:headEnd/>
              <a:tailEnd/>
            </a:ln>
            <a:effectLst>
              <a:prstShdw prst="shdw17" dist="17961" dir="2700000">
                <a:schemeClr val="tx1">
                  <a:gamma/>
                  <a:shade val="60000"/>
                  <a:invGamma/>
                </a:schemeClr>
              </a:prstShdw>
            </a:effectLst>
          </p:spPr>
          <p:txBody>
            <a:bodyPr wrap="none"/>
            <a:lstStyle/>
            <a:p>
              <a:pPr>
                <a:defRPr/>
              </a:pPr>
              <a:r>
                <a:rPr lang="en-US" sz="1400">
                  <a:solidFill>
                    <a:schemeClr val="bg1">
                      <a:lumMod val="65000"/>
                    </a:schemeClr>
                  </a:solidFill>
                  <a:latin typeface="Arial" charset="0"/>
                </a:rPr>
                <a:t>Dear Bob</a:t>
              </a:r>
            </a:p>
            <a:p>
              <a:pPr>
                <a:defRPr/>
              </a:pPr>
              <a:r>
                <a:rPr lang="en-US" sz="1200">
                  <a:solidFill>
                    <a:schemeClr val="bg1">
                      <a:lumMod val="65000"/>
                    </a:schemeClr>
                  </a:solidFill>
                  <a:latin typeface="Arial" charset="0"/>
                </a:rPr>
                <a:t>Sell 20 </a:t>
              </a:r>
            </a:p>
            <a:p>
              <a:pPr>
                <a:defRPr/>
              </a:pPr>
              <a:r>
                <a:rPr lang="en-US" sz="1200">
                  <a:solidFill>
                    <a:schemeClr val="bg1">
                      <a:lumMod val="65000"/>
                    </a:schemeClr>
                  </a:solidFill>
                  <a:latin typeface="Arial" charset="0"/>
                </a:rPr>
                <a:t>shares of </a:t>
              </a:r>
            </a:p>
            <a:p>
              <a:pPr>
                <a:defRPr/>
              </a:pPr>
              <a:r>
                <a:rPr lang="en-US" sz="1200">
                  <a:solidFill>
                    <a:schemeClr val="bg1">
                      <a:lumMod val="65000"/>
                    </a:schemeClr>
                  </a:solidFill>
                  <a:latin typeface="Arial" charset="0"/>
                </a:rPr>
                <a:t>my IBM </a:t>
              </a:r>
            </a:p>
            <a:p>
              <a:pPr>
                <a:defRPr/>
              </a:pPr>
              <a:r>
                <a:rPr lang="en-US" sz="1200">
                  <a:solidFill>
                    <a:schemeClr val="bg1">
                      <a:lumMod val="65000"/>
                    </a:schemeClr>
                  </a:solidFill>
                  <a:latin typeface="Arial" charset="0"/>
                </a:rPr>
                <a:t>stock</a:t>
              </a:r>
            </a:p>
          </p:txBody>
        </p:sp>
        <p:sp>
          <p:nvSpPr>
            <p:cNvPr id="899101" name="AutoShape 29"/>
            <p:cNvSpPr>
              <a:spLocks noChangeArrowheads="1"/>
            </p:cNvSpPr>
            <p:nvPr/>
          </p:nvSpPr>
          <p:spPr bwMode="auto">
            <a:xfrm>
              <a:off x="1728" y="2064"/>
              <a:ext cx="576" cy="672"/>
            </a:xfrm>
            <a:prstGeom prst="foldedCorner">
              <a:avLst>
                <a:gd name="adj" fmla="val 12500"/>
              </a:avLst>
            </a:prstGeom>
            <a:noFill/>
            <a:ln w="9525">
              <a:solidFill>
                <a:schemeClr val="bg1">
                  <a:lumMod val="65000"/>
                </a:schemeClr>
              </a:solidFill>
              <a:round/>
              <a:headEnd/>
              <a:tailEnd/>
            </a:ln>
            <a:effectLst>
              <a:prstShdw prst="shdw17" dist="17961" dir="2700000">
                <a:schemeClr val="tx1">
                  <a:gamma/>
                  <a:shade val="60000"/>
                  <a:invGamma/>
                </a:schemeClr>
              </a:prstShdw>
            </a:effectLst>
          </p:spPr>
          <p:txBody>
            <a:bodyPr wrap="none"/>
            <a:lstStyle/>
            <a:p>
              <a:pPr>
                <a:defRPr/>
              </a:pPr>
              <a:r>
                <a:rPr lang="en-US" sz="1400" dirty="0">
                  <a:solidFill>
                    <a:schemeClr val="bg1">
                      <a:lumMod val="65000"/>
                    </a:schemeClr>
                  </a:solidFill>
                  <a:latin typeface="Arial" charset="0"/>
                </a:rPr>
                <a:t>Dear Bob</a:t>
              </a:r>
            </a:p>
            <a:p>
              <a:pPr>
                <a:defRPr/>
              </a:pPr>
              <a:r>
                <a:rPr lang="en-US" sz="1200" dirty="0" smtClean="0">
                  <a:solidFill>
                    <a:schemeClr val="bg1">
                      <a:lumMod val="65000"/>
                    </a:schemeClr>
                  </a:solidFill>
                  <a:latin typeface="Arial" charset="0"/>
                </a:rPr>
                <a:t>Sell </a:t>
              </a:r>
              <a:r>
                <a:rPr lang="en-US" sz="1200" dirty="0">
                  <a:solidFill>
                    <a:schemeClr val="bg1">
                      <a:lumMod val="65000"/>
                    </a:schemeClr>
                  </a:solidFill>
                  <a:latin typeface="Arial" charset="0"/>
                </a:rPr>
                <a:t>20 </a:t>
              </a:r>
            </a:p>
            <a:p>
              <a:pPr>
                <a:defRPr/>
              </a:pPr>
              <a:r>
                <a:rPr lang="en-US" sz="1200" dirty="0">
                  <a:solidFill>
                    <a:schemeClr val="bg1">
                      <a:lumMod val="65000"/>
                    </a:schemeClr>
                  </a:solidFill>
                  <a:latin typeface="Arial" charset="0"/>
                </a:rPr>
                <a:t>shares of </a:t>
              </a:r>
              <a:endParaRPr lang="en-US" sz="1200" dirty="0" smtClean="0">
                <a:solidFill>
                  <a:schemeClr val="bg1">
                    <a:lumMod val="65000"/>
                  </a:schemeClr>
                </a:solidFill>
                <a:latin typeface="Arial" charset="0"/>
              </a:endParaRPr>
            </a:p>
            <a:p>
              <a:pPr>
                <a:defRPr/>
              </a:pPr>
              <a:r>
                <a:rPr lang="en-US" sz="1200" dirty="0" smtClean="0">
                  <a:solidFill>
                    <a:schemeClr val="bg1">
                      <a:lumMod val="65000"/>
                    </a:schemeClr>
                  </a:solidFill>
                  <a:latin typeface="Arial" charset="0"/>
                </a:rPr>
                <a:t>My IBM </a:t>
              </a:r>
            </a:p>
            <a:p>
              <a:pPr>
                <a:defRPr/>
              </a:pPr>
              <a:r>
                <a:rPr lang="en-US" sz="1200" dirty="0" smtClean="0">
                  <a:solidFill>
                    <a:schemeClr val="bg1">
                      <a:lumMod val="65000"/>
                    </a:schemeClr>
                  </a:solidFill>
                  <a:latin typeface="Arial" charset="0"/>
                </a:rPr>
                <a:t>stock</a:t>
              </a:r>
              <a:endParaRPr lang="en-US" sz="1200" dirty="0">
                <a:solidFill>
                  <a:schemeClr val="bg1">
                    <a:lumMod val="65000"/>
                  </a:schemeClr>
                </a:solidFill>
                <a:latin typeface="Arial" charset="0"/>
              </a:endParaRPr>
            </a:p>
            <a:p>
              <a:pPr>
                <a:defRPr/>
              </a:pPr>
              <a:endParaRPr lang="en-US" sz="1200" dirty="0">
                <a:solidFill>
                  <a:schemeClr val="bg1">
                    <a:lumMod val="65000"/>
                  </a:schemeClr>
                </a:solidFill>
                <a:latin typeface="Arial" charset="0"/>
              </a:endParaRPr>
            </a:p>
            <a:p>
              <a:pPr lvl="0">
                <a:defRPr/>
              </a:pPr>
              <a:r>
                <a:rPr lang="en-US" sz="1400" dirty="0">
                  <a:solidFill>
                    <a:schemeClr val="bg1">
                      <a:lumMod val="65000"/>
                    </a:schemeClr>
                  </a:solidFill>
                  <a:latin typeface="Arial" charset="0"/>
                </a:rPr>
                <a:t>010101010…</a:t>
              </a:r>
            </a:p>
            <a:p>
              <a:pPr lvl="0">
                <a:defRPr/>
              </a:pPr>
              <a:r>
                <a:rPr lang="en-US" sz="800" dirty="0">
                  <a:solidFill>
                    <a:schemeClr val="bg1">
                      <a:lumMod val="65000"/>
                    </a:schemeClr>
                  </a:solidFill>
                  <a:latin typeface="Arial" charset="0"/>
                </a:rPr>
                <a:t>(DIGITAL SIGNATURE)</a:t>
              </a:r>
              <a:endParaRPr lang="en-US" sz="1400" dirty="0">
                <a:solidFill>
                  <a:schemeClr val="bg1">
                    <a:lumMod val="65000"/>
                  </a:schemeClr>
                </a:solidFill>
                <a:latin typeface="Arial" charset="0"/>
              </a:endParaRPr>
            </a:p>
          </p:txBody>
        </p:sp>
        <p:sp>
          <p:nvSpPr>
            <p:cNvPr id="3111" name="Line 30"/>
            <p:cNvSpPr>
              <a:spLocks noChangeShapeType="1"/>
            </p:cNvSpPr>
            <p:nvPr/>
          </p:nvSpPr>
          <p:spPr bwMode="auto">
            <a:xfrm>
              <a:off x="672" y="2640"/>
              <a:ext cx="192" cy="0"/>
            </a:xfrm>
            <a:prstGeom prst="line">
              <a:avLst/>
            </a:prstGeom>
            <a:noFill/>
            <a:ln w="9525">
              <a:solidFill>
                <a:schemeClr val="tx1"/>
              </a:solidFill>
              <a:round/>
              <a:headEnd/>
              <a:tailEnd type="stealth" w="med" len="lg"/>
            </a:ln>
          </p:spPr>
          <p:txBody>
            <a:bodyPr/>
            <a:lstStyle/>
            <a:p>
              <a:endParaRPr lang="en-US"/>
            </a:p>
          </p:txBody>
        </p:sp>
        <p:sp>
          <p:nvSpPr>
            <p:cNvPr id="3112" name="Line 31"/>
            <p:cNvSpPr>
              <a:spLocks noChangeShapeType="1"/>
            </p:cNvSpPr>
            <p:nvPr/>
          </p:nvSpPr>
          <p:spPr bwMode="auto">
            <a:xfrm>
              <a:off x="1488" y="2640"/>
              <a:ext cx="240" cy="0"/>
            </a:xfrm>
            <a:prstGeom prst="line">
              <a:avLst/>
            </a:prstGeom>
            <a:noFill/>
            <a:ln w="9525">
              <a:solidFill>
                <a:schemeClr val="tx1"/>
              </a:solidFill>
              <a:round/>
              <a:headEnd/>
              <a:tailEnd type="stealth" w="med" len="lg"/>
            </a:ln>
          </p:spPr>
          <p:txBody>
            <a:bodyPr/>
            <a:lstStyle/>
            <a:p>
              <a:endParaRPr lang="en-US"/>
            </a:p>
          </p:txBody>
        </p:sp>
      </p:grpSp>
      <p:sp>
        <p:nvSpPr>
          <p:cNvPr id="3082" name="Text Box 43"/>
          <p:cNvSpPr txBox="1">
            <a:spLocks noChangeArrowheads="1"/>
          </p:cNvSpPr>
          <p:nvPr/>
        </p:nvSpPr>
        <p:spPr bwMode="auto">
          <a:xfrm>
            <a:off x="5284788" y="2879725"/>
            <a:ext cx="735012" cy="369332"/>
          </a:xfrm>
          <a:prstGeom prst="rect">
            <a:avLst/>
          </a:prstGeom>
          <a:noFill/>
          <a:ln w="9525">
            <a:noFill/>
            <a:miter lim="800000"/>
            <a:headEnd/>
            <a:tailEnd/>
          </a:ln>
        </p:spPr>
        <p:txBody>
          <a:bodyPr>
            <a:spAutoFit/>
          </a:bodyPr>
          <a:lstStyle/>
          <a:p>
            <a:r>
              <a:rPr lang="en-US" altLang="zh-CN" b="1" i="1" dirty="0">
                <a:solidFill>
                  <a:srgbClr val="FF0000"/>
                </a:solidFill>
                <a:latin typeface="Times New Roman" pitchFamily="18" charset="0"/>
                <a:ea typeface="SimSun" pitchFamily="2" charset="-122"/>
                <a:cs typeface="Times New Roman" pitchFamily="18" charset="0"/>
              </a:rPr>
              <a:t>Eve</a:t>
            </a:r>
          </a:p>
        </p:txBody>
      </p:sp>
      <p:grpSp>
        <p:nvGrpSpPr>
          <p:cNvPr id="4" name="Group 55"/>
          <p:cNvGrpSpPr>
            <a:grpSpLocks/>
          </p:cNvGrpSpPr>
          <p:nvPr/>
        </p:nvGrpSpPr>
        <p:grpSpPr bwMode="auto">
          <a:xfrm>
            <a:off x="4038600" y="3276600"/>
            <a:ext cx="2895600" cy="1143000"/>
            <a:chOff x="2544" y="2064"/>
            <a:chExt cx="1824" cy="720"/>
          </a:xfrm>
        </p:grpSpPr>
        <p:sp>
          <p:nvSpPr>
            <p:cNvPr id="3102" name="Line 26"/>
            <p:cNvSpPr>
              <a:spLocks noChangeShapeType="1"/>
            </p:cNvSpPr>
            <p:nvPr/>
          </p:nvSpPr>
          <p:spPr bwMode="auto">
            <a:xfrm>
              <a:off x="4032" y="2640"/>
              <a:ext cx="336" cy="0"/>
            </a:xfrm>
            <a:prstGeom prst="line">
              <a:avLst/>
            </a:prstGeom>
            <a:noFill/>
            <a:ln w="9525">
              <a:solidFill>
                <a:schemeClr val="bg1">
                  <a:lumMod val="65000"/>
                </a:schemeClr>
              </a:solidFill>
              <a:round/>
              <a:headEnd/>
              <a:tailEnd type="stealth" w="lg" len="lg"/>
            </a:ln>
          </p:spPr>
          <p:txBody>
            <a:bodyPr/>
            <a:lstStyle/>
            <a:p>
              <a:endParaRPr lang="en-US">
                <a:solidFill>
                  <a:schemeClr val="bg1">
                    <a:lumMod val="65000"/>
                  </a:schemeClr>
                </a:solidFill>
              </a:endParaRPr>
            </a:p>
          </p:txBody>
        </p:sp>
        <p:sp>
          <p:nvSpPr>
            <p:cNvPr id="3103" name="AutoShape 27"/>
            <p:cNvSpPr>
              <a:spLocks noChangeArrowheads="1"/>
            </p:cNvSpPr>
            <p:nvPr/>
          </p:nvSpPr>
          <p:spPr bwMode="auto">
            <a:xfrm rot="5422656">
              <a:off x="3313" y="2016"/>
              <a:ext cx="288" cy="1247"/>
            </a:xfrm>
            <a:prstGeom prst="can">
              <a:avLst>
                <a:gd name="adj" fmla="val 38508"/>
              </a:avLst>
            </a:prstGeom>
            <a:noFill/>
            <a:ln w="9525">
              <a:solidFill>
                <a:schemeClr val="bg1">
                  <a:lumMod val="65000"/>
                </a:schemeClr>
              </a:solidFill>
              <a:round/>
              <a:headEnd/>
              <a:tailEnd/>
            </a:ln>
          </p:spPr>
          <p:txBody>
            <a:bodyPr rot="10800000" vert="eaVert" wrap="none" anchor="ctr"/>
            <a:lstStyle/>
            <a:p>
              <a:pPr algn="ctr" eaLnBrk="1" hangingPunct="1"/>
              <a:r>
                <a:rPr lang="en-GB" sz="2000">
                  <a:solidFill>
                    <a:schemeClr val="bg1">
                      <a:lumMod val="65000"/>
                    </a:schemeClr>
                  </a:solidFill>
                  <a:latin typeface="Arial" charset="0"/>
                </a:rPr>
                <a:t>public channel</a:t>
              </a:r>
              <a:endParaRPr lang="el-GR" sz="2000">
                <a:solidFill>
                  <a:schemeClr val="bg1">
                    <a:lumMod val="65000"/>
                  </a:schemeClr>
                </a:solidFill>
              </a:endParaRPr>
            </a:p>
          </p:txBody>
        </p:sp>
        <p:sp>
          <p:nvSpPr>
            <p:cNvPr id="3104" name="Line 32"/>
            <p:cNvSpPr>
              <a:spLocks noChangeShapeType="1"/>
            </p:cNvSpPr>
            <p:nvPr/>
          </p:nvSpPr>
          <p:spPr bwMode="auto">
            <a:xfrm>
              <a:off x="2544" y="2640"/>
              <a:ext cx="288" cy="0"/>
            </a:xfrm>
            <a:prstGeom prst="line">
              <a:avLst/>
            </a:prstGeom>
            <a:noFill/>
            <a:ln w="9525">
              <a:solidFill>
                <a:schemeClr val="bg1">
                  <a:lumMod val="65000"/>
                </a:schemeClr>
              </a:solidFill>
              <a:round/>
              <a:headEnd/>
              <a:tailEnd type="stealth" w="med" len="lg"/>
            </a:ln>
          </p:spPr>
          <p:txBody>
            <a:bodyPr/>
            <a:lstStyle/>
            <a:p>
              <a:endParaRPr lang="en-US">
                <a:solidFill>
                  <a:schemeClr val="bg1">
                    <a:lumMod val="65000"/>
                  </a:schemeClr>
                </a:solidFill>
              </a:endParaRPr>
            </a:p>
          </p:txBody>
        </p:sp>
        <p:sp>
          <p:nvSpPr>
            <p:cNvPr id="3105" name="Line 45"/>
            <p:cNvSpPr>
              <a:spLocks noChangeShapeType="1"/>
            </p:cNvSpPr>
            <p:nvPr/>
          </p:nvSpPr>
          <p:spPr bwMode="auto">
            <a:xfrm flipV="1">
              <a:off x="3521" y="2064"/>
              <a:ext cx="0" cy="432"/>
            </a:xfrm>
            <a:prstGeom prst="line">
              <a:avLst/>
            </a:prstGeom>
            <a:noFill/>
            <a:ln w="9525">
              <a:solidFill>
                <a:schemeClr val="bg1">
                  <a:lumMod val="65000"/>
                </a:schemeClr>
              </a:solidFill>
              <a:round/>
              <a:headEnd type="stealth" w="med" len="lg"/>
              <a:tailEnd type="none" w="med" len="lg"/>
            </a:ln>
          </p:spPr>
          <p:txBody>
            <a:bodyPr wrap="none" anchor="ctr"/>
            <a:lstStyle/>
            <a:p>
              <a:endParaRPr lang="en-US">
                <a:solidFill>
                  <a:schemeClr val="bg1">
                    <a:lumMod val="65000"/>
                  </a:schemeClr>
                </a:solidFill>
              </a:endParaRPr>
            </a:p>
          </p:txBody>
        </p:sp>
      </p:grpSp>
      <p:grpSp>
        <p:nvGrpSpPr>
          <p:cNvPr id="5" name="Group 52"/>
          <p:cNvGrpSpPr>
            <a:grpSpLocks/>
          </p:cNvGrpSpPr>
          <p:nvPr/>
        </p:nvGrpSpPr>
        <p:grpSpPr bwMode="auto">
          <a:xfrm>
            <a:off x="1828800" y="1219200"/>
            <a:ext cx="7239000" cy="2743200"/>
            <a:chOff x="1152" y="768"/>
            <a:chExt cx="4560" cy="1728"/>
          </a:xfrm>
        </p:grpSpPr>
        <p:sp>
          <p:nvSpPr>
            <p:cNvPr id="3092" name="Line 9"/>
            <p:cNvSpPr>
              <a:spLocks noChangeShapeType="1"/>
            </p:cNvSpPr>
            <p:nvPr/>
          </p:nvSpPr>
          <p:spPr bwMode="auto">
            <a:xfrm flipH="1">
              <a:off x="1152" y="1104"/>
              <a:ext cx="1728" cy="0"/>
            </a:xfrm>
            <a:prstGeom prst="line">
              <a:avLst/>
            </a:prstGeom>
            <a:noFill/>
            <a:ln w="9525">
              <a:solidFill>
                <a:schemeClr val="bg1">
                  <a:lumMod val="65000"/>
                </a:schemeClr>
              </a:solidFill>
              <a:round/>
              <a:headEnd type="stealth" w="lg" len="lg"/>
              <a:tailEnd type="none" w="lg" len="lg"/>
            </a:ln>
          </p:spPr>
          <p:txBody>
            <a:bodyPr/>
            <a:lstStyle/>
            <a:p>
              <a:endParaRPr lang="en-US"/>
            </a:p>
          </p:txBody>
        </p:sp>
        <p:sp>
          <p:nvSpPr>
            <p:cNvPr id="3093" name="AutoShape 11"/>
            <p:cNvSpPr>
              <a:spLocks noChangeArrowheads="1"/>
            </p:cNvSpPr>
            <p:nvPr/>
          </p:nvSpPr>
          <p:spPr bwMode="auto">
            <a:xfrm rot="5422656">
              <a:off x="3428" y="457"/>
              <a:ext cx="193" cy="1294"/>
            </a:xfrm>
            <a:prstGeom prst="can">
              <a:avLst>
                <a:gd name="adj" fmla="val 59628"/>
              </a:avLst>
            </a:prstGeom>
            <a:noFill/>
            <a:ln w="9525">
              <a:solidFill>
                <a:schemeClr val="bg1">
                  <a:lumMod val="65000"/>
                </a:schemeClr>
              </a:solidFill>
              <a:round/>
              <a:headEnd/>
              <a:tailEnd/>
            </a:ln>
          </p:spPr>
          <p:txBody>
            <a:bodyPr rot="10800000" vert="eaVert" wrap="none" anchor="ctr"/>
            <a:lstStyle/>
            <a:p>
              <a:pPr algn="ctr" eaLnBrk="1" hangingPunct="1"/>
              <a:r>
                <a:rPr lang="en-GB" sz="1200" dirty="0" smtClean="0">
                  <a:solidFill>
                    <a:schemeClr val="bg1">
                      <a:lumMod val="65000"/>
                    </a:schemeClr>
                  </a:solidFill>
                  <a:latin typeface="Arial" charset="0"/>
                </a:rPr>
                <a:t>Do-not-modify channel</a:t>
              </a:r>
              <a:endParaRPr lang="el-GR" sz="1200" dirty="0">
                <a:solidFill>
                  <a:schemeClr val="bg1">
                    <a:lumMod val="65000"/>
                  </a:schemeClr>
                </a:solidFill>
                <a:latin typeface="Arial" charset="0"/>
              </a:endParaRPr>
            </a:p>
          </p:txBody>
        </p:sp>
        <p:sp>
          <p:nvSpPr>
            <p:cNvPr id="3094" name="Line 12"/>
            <p:cNvSpPr>
              <a:spLocks noChangeShapeType="1"/>
            </p:cNvSpPr>
            <p:nvPr/>
          </p:nvSpPr>
          <p:spPr bwMode="auto">
            <a:xfrm flipV="1">
              <a:off x="4704" y="1104"/>
              <a:ext cx="0" cy="1392"/>
            </a:xfrm>
            <a:prstGeom prst="line">
              <a:avLst/>
            </a:prstGeom>
            <a:noFill/>
            <a:ln w="9525">
              <a:solidFill>
                <a:schemeClr val="bg1">
                  <a:lumMod val="65000"/>
                </a:schemeClr>
              </a:solidFill>
              <a:round/>
              <a:headEnd type="stealth" w="lg" len="lg"/>
              <a:tailEnd type="none" w="lg" len="lg"/>
            </a:ln>
          </p:spPr>
          <p:txBody>
            <a:bodyPr/>
            <a:lstStyle/>
            <a:p>
              <a:endParaRPr lang="en-US"/>
            </a:p>
          </p:txBody>
        </p:sp>
        <p:sp>
          <p:nvSpPr>
            <p:cNvPr id="3095" name="Line 13"/>
            <p:cNvSpPr>
              <a:spLocks noChangeShapeType="1"/>
            </p:cNvSpPr>
            <p:nvPr/>
          </p:nvSpPr>
          <p:spPr bwMode="auto">
            <a:xfrm flipH="1">
              <a:off x="4128" y="1104"/>
              <a:ext cx="576" cy="0"/>
            </a:xfrm>
            <a:prstGeom prst="line">
              <a:avLst/>
            </a:prstGeom>
            <a:noFill/>
            <a:ln w="9525">
              <a:solidFill>
                <a:schemeClr val="bg1">
                  <a:lumMod val="65000"/>
                </a:schemeClr>
              </a:solidFill>
              <a:round/>
              <a:headEnd type="stealth" w="lg" len="lg"/>
              <a:tailEnd type="none" w="lg" len="lg"/>
            </a:ln>
          </p:spPr>
          <p:txBody>
            <a:bodyPr/>
            <a:lstStyle/>
            <a:p>
              <a:endParaRPr lang="en-US"/>
            </a:p>
          </p:txBody>
        </p:sp>
        <p:sp>
          <p:nvSpPr>
            <p:cNvPr id="3096" name="Line 15"/>
            <p:cNvSpPr>
              <a:spLocks noChangeShapeType="1"/>
            </p:cNvSpPr>
            <p:nvPr/>
          </p:nvSpPr>
          <p:spPr bwMode="auto">
            <a:xfrm>
              <a:off x="1152" y="1104"/>
              <a:ext cx="0" cy="240"/>
            </a:xfrm>
            <a:prstGeom prst="line">
              <a:avLst/>
            </a:prstGeom>
            <a:noFill/>
            <a:ln w="9525">
              <a:solidFill>
                <a:schemeClr val="bg1">
                  <a:lumMod val="65000"/>
                </a:schemeClr>
              </a:solidFill>
              <a:round/>
              <a:headEnd type="stealth" w="lg" len="lg"/>
              <a:tailEnd/>
            </a:ln>
          </p:spPr>
          <p:txBody>
            <a:bodyPr/>
            <a:lstStyle/>
            <a:p>
              <a:endParaRPr lang="en-US"/>
            </a:p>
          </p:txBody>
        </p:sp>
        <p:pic>
          <p:nvPicPr>
            <p:cNvPr id="3097" name="Picture 39"/>
            <p:cNvPicPr>
              <a:picLocks noChangeAspect="1" noChangeArrowheads="1"/>
            </p:cNvPicPr>
            <p:nvPr/>
          </p:nvPicPr>
          <p:blipFill>
            <a:blip r:embed="rId5" cstate="print"/>
            <a:srcRect/>
            <a:stretch>
              <a:fillRect/>
            </a:stretch>
          </p:blipFill>
          <p:spPr bwMode="auto">
            <a:xfrm>
              <a:off x="4464" y="1440"/>
              <a:ext cx="432" cy="322"/>
            </a:xfrm>
            <a:prstGeom prst="rect">
              <a:avLst/>
            </a:prstGeom>
            <a:noFill/>
            <a:ln w="9525">
              <a:noFill/>
              <a:miter lim="800000"/>
              <a:headEnd/>
              <a:tailEnd/>
            </a:ln>
          </p:spPr>
        </p:pic>
        <p:sp>
          <p:nvSpPr>
            <p:cNvPr id="3098" name="Line 44"/>
            <p:cNvSpPr>
              <a:spLocks noChangeShapeType="1"/>
            </p:cNvSpPr>
            <p:nvPr/>
          </p:nvSpPr>
          <p:spPr bwMode="auto">
            <a:xfrm>
              <a:off x="3425" y="1248"/>
              <a:ext cx="0" cy="614"/>
            </a:xfrm>
            <a:prstGeom prst="line">
              <a:avLst/>
            </a:prstGeom>
            <a:noFill/>
            <a:ln w="9525">
              <a:solidFill>
                <a:schemeClr val="bg1">
                  <a:lumMod val="65000"/>
                </a:schemeClr>
              </a:solidFill>
              <a:round/>
              <a:headEnd/>
              <a:tailEnd type="stealth" w="med" len="lg"/>
            </a:ln>
          </p:spPr>
          <p:txBody>
            <a:bodyPr/>
            <a:lstStyle/>
            <a:p>
              <a:endParaRPr lang="en-US"/>
            </a:p>
          </p:txBody>
        </p:sp>
        <p:sp>
          <p:nvSpPr>
            <p:cNvPr id="3099" name="Line 46"/>
            <p:cNvSpPr>
              <a:spLocks noChangeShapeType="1"/>
            </p:cNvSpPr>
            <p:nvPr/>
          </p:nvSpPr>
          <p:spPr bwMode="auto">
            <a:xfrm flipV="1">
              <a:off x="3665" y="1248"/>
              <a:ext cx="0" cy="576"/>
            </a:xfrm>
            <a:prstGeom prst="line">
              <a:avLst/>
            </a:prstGeom>
            <a:noFill/>
            <a:ln w="9525">
              <a:solidFill>
                <a:schemeClr val="bg1">
                  <a:lumMod val="65000"/>
                </a:schemeClr>
              </a:solidFill>
              <a:round/>
              <a:headEnd/>
              <a:tailEnd type="stealth" w="med" len="lg"/>
            </a:ln>
          </p:spPr>
          <p:txBody>
            <a:bodyPr/>
            <a:lstStyle/>
            <a:p>
              <a:endParaRPr lang="en-US"/>
            </a:p>
          </p:txBody>
        </p:sp>
        <p:sp>
          <p:nvSpPr>
            <p:cNvPr id="3100" name="AutoShape 47"/>
            <p:cNvSpPr>
              <a:spLocks noChangeArrowheads="1"/>
            </p:cNvSpPr>
            <p:nvPr/>
          </p:nvSpPr>
          <p:spPr bwMode="auto">
            <a:xfrm>
              <a:off x="3545" y="1488"/>
              <a:ext cx="240" cy="2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9525">
              <a:solidFill>
                <a:schemeClr val="bg1">
                  <a:lumMod val="65000"/>
                </a:schemeClr>
              </a:solidFill>
              <a:miter lim="800000"/>
              <a:headEnd/>
              <a:tailEnd/>
            </a:ln>
          </p:spPr>
          <p:txBody>
            <a:bodyPr wrap="none" anchor="ctr"/>
            <a:lstStyle/>
            <a:p>
              <a:endParaRPr lang="en-US"/>
            </a:p>
          </p:txBody>
        </p:sp>
        <p:sp>
          <p:nvSpPr>
            <p:cNvPr id="3101" name="AutoShape 50"/>
            <p:cNvSpPr>
              <a:spLocks noChangeArrowheads="1"/>
            </p:cNvSpPr>
            <p:nvPr/>
          </p:nvSpPr>
          <p:spPr bwMode="auto">
            <a:xfrm>
              <a:off x="4752" y="768"/>
              <a:ext cx="960" cy="432"/>
            </a:xfrm>
            <a:prstGeom prst="wedgeRoundRectCallout">
              <a:avLst>
                <a:gd name="adj1" fmla="val -45519"/>
                <a:gd name="adj2" fmla="val 123611"/>
                <a:gd name="adj3" fmla="val 16667"/>
              </a:avLst>
            </a:prstGeom>
            <a:noFill/>
            <a:ln w="9525">
              <a:solidFill>
                <a:schemeClr val="bg1">
                  <a:lumMod val="65000"/>
                </a:schemeClr>
              </a:solidFill>
              <a:miter lim="800000"/>
              <a:headEnd/>
              <a:tailEnd/>
            </a:ln>
          </p:spPr>
          <p:txBody>
            <a:bodyPr anchor="ctr" anchorCtr="1"/>
            <a:lstStyle/>
            <a:p>
              <a:pPr algn="ctr"/>
              <a:r>
                <a:rPr lang="en-US" sz="2000">
                  <a:solidFill>
                    <a:schemeClr val="bg1">
                      <a:lumMod val="65000"/>
                    </a:schemeClr>
                  </a:solidFill>
                  <a:latin typeface="Arial" charset="0"/>
                </a:rPr>
                <a:t>Alice’s public key</a:t>
              </a:r>
            </a:p>
          </p:txBody>
        </p:sp>
      </p:grpSp>
      <p:grpSp>
        <p:nvGrpSpPr>
          <p:cNvPr id="6" name="Group 53"/>
          <p:cNvGrpSpPr>
            <a:grpSpLocks/>
          </p:cNvGrpSpPr>
          <p:nvPr/>
        </p:nvGrpSpPr>
        <p:grpSpPr bwMode="auto">
          <a:xfrm>
            <a:off x="152400" y="1219200"/>
            <a:ext cx="4114800" cy="4724400"/>
            <a:chOff x="96" y="768"/>
            <a:chExt cx="2592" cy="2976"/>
          </a:xfrm>
        </p:grpSpPr>
        <p:pic>
          <p:nvPicPr>
            <p:cNvPr id="3088" name="Picture 35"/>
            <p:cNvPicPr>
              <a:picLocks noChangeAspect="1" noChangeArrowheads="1"/>
            </p:cNvPicPr>
            <p:nvPr/>
          </p:nvPicPr>
          <p:blipFill>
            <a:blip r:embed="rId5" cstate="print"/>
            <a:srcRect/>
            <a:stretch>
              <a:fillRect/>
            </a:stretch>
          </p:blipFill>
          <p:spPr bwMode="auto">
            <a:xfrm>
              <a:off x="912" y="1392"/>
              <a:ext cx="480" cy="336"/>
            </a:xfrm>
            <a:prstGeom prst="rect">
              <a:avLst/>
            </a:prstGeom>
            <a:noFill/>
            <a:ln w="9525">
              <a:noFill/>
              <a:miter lim="800000"/>
              <a:headEnd/>
              <a:tailEnd/>
            </a:ln>
          </p:spPr>
        </p:pic>
        <p:graphicFrame>
          <p:nvGraphicFramePr>
            <p:cNvPr id="3074" name="Object 23"/>
            <p:cNvGraphicFramePr>
              <a:graphicFrameLocks noChangeAspect="1"/>
            </p:cNvGraphicFramePr>
            <p:nvPr/>
          </p:nvGraphicFramePr>
          <p:xfrm>
            <a:off x="912" y="3120"/>
            <a:ext cx="492" cy="366"/>
          </p:xfrm>
          <a:graphic>
            <a:graphicData uri="http://schemas.openxmlformats.org/presentationml/2006/ole">
              <mc:AlternateContent xmlns:mc="http://schemas.openxmlformats.org/markup-compatibility/2006">
                <mc:Choice xmlns:v="urn:schemas-microsoft-com:vml" Requires="v">
                  <p:oleObj spid="_x0000_s12105" name="Bitmap Image" r:id="rId6" imgW="781159" imgH="581106" progId="PBrush">
                    <p:embed/>
                  </p:oleObj>
                </mc:Choice>
                <mc:Fallback>
                  <p:oleObj name="Bitmap Image" r:id="rId6" imgW="781159" imgH="58110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9" name="Rectangle 25"/>
            <p:cNvSpPr>
              <a:spLocks noChangeArrowheads="1"/>
            </p:cNvSpPr>
            <p:nvPr/>
          </p:nvSpPr>
          <p:spPr bwMode="auto">
            <a:xfrm>
              <a:off x="912" y="3120"/>
              <a:ext cx="528" cy="384"/>
            </a:xfrm>
            <a:prstGeom prst="rect">
              <a:avLst/>
            </a:prstGeom>
            <a:noFill/>
            <a:ln w="28575">
              <a:solidFill>
                <a:srgbClr val="FF0000"/>
              </a:solidFill>
              <a:miter lim="800000"/>
              <a:headEnd/>
              <a:tailEnd/>
            </a:ln>
          </p:spPr>
          <p:txBody>
            <a:bodyPr wrap="none" anchor="ctr"/>
            <a:lstStyle/>
            <a:p>
              <a:endParaRPr lang="en-US">
                <a:solidFill>
                  <a:schemeClr val="bg1">
                    <a:lumMod val="65000"/>
                  </a:schemeClr>
                </a:solidFill>
              </a:endParaRPr>
            </a:p>
          </p:txBody>
        </p:sp>
        <p:sp>
          <p:nvSpPr>
            <p:cNvPr id="3090" name="AutoShape 49"/>
            <p:cNvSpPr>
              <a:spLocks noChangeArrowheads="1"/>
            </p:cNvSpPr>
            <p:nvPr/>
          </p:nvSpPr>
          <p:spPr bwMode="auto">
            <a:xfrm>
              <a:off x="96" y="768"/>
              <a:ext cx="960" cy="432"/>
            </a:xfrm>
            <a:prstGeom prst="wedgeRoundRectCallout">
              <a:avLst>
                <a:gd name="adj1" fmla="val 42815"/>
                <a:gd name="adj2" fmla="val 95833"/>
                <a:gd name="adj3" fmla="val 16667"/>
              </a:avLst>
            </a:prstGeom>
            <a:noFill/>
            <a:ln w="9525">
              <a:solidFill>
                <a:schemeClr val="bg1">
                  <a:lumMod val="65000"/>
                </a:schemeClr>
              </a:solidFill>
              <a:miter lim="800000"/>
              <a:headEnd/>
              <a:tailEnd/>
            </a:ln>
          </p:spPr>
          <p:txBody>
            <a:bodyPr anchor="ctr" anchorCtr="1"/>
            <a:lstStyle/>
            <a:p>
              <a:pPr algn="ctr"/>
              <a:r>
                <a:rPr lang="en-US" sz="2000">
                  <a:solidFill>
                    <a:schemeClr val="bg1">
                      <a:lumMod val="65000"/>
                    </a:schemeClr>
                  </a:solidFill>
                  <a:latin typeface="Arial" charset="0"/>
                </a:rPr>
                <a:t>Alice’s public key</a:t>
              </a:r>
            </a:p>
          </p:txBody>
        </p:sp>
        <p:sp>
          <p:nvSpPr>
            <p:cNvPr id="3091" name="AutoShape 51"/>
            <p:cNvSpPr>
              <a:spLocks noChangeArrowheads="1"/>
            </p:cNvSpPr>
            <p:nvPr/>
          </p:nvSpPr>
          <p:spPr bwMode="auto">
            <a:xfrm>
              <a:off x="1728" y="3312"/>
              <a:ext cx="960" cy="432"/>
            </a:xfrm>
            <a:prstGeom prst="wedgeRoundRectCallout">
              <a:avLst>
                <a:gd name="adj1" fmla="val -77190"/>
                <a:gd name="adj2" fmla="val -31944"/>
                <a:gd name="adj3" fmla="val 16667"/>
              </a:avLst>
            </a:prstGeom>
            <a:noFill/>
            <a:ln w="9525">
              <a:solidFill>
                <a:schemeClr val="tx1"/>
              </a:solidFill>
              <a:miter lim="800000"/>
              <a:headEnd/>
              <a:tailEnd/>
            </a:ln>
          </p:spPr>
          <p:txBody>
            <a:bodyPr anchor="ctr" anchorCtr="1"/>
            <a:lstStyle/>
            <a:p>
              <a:pPr algn="ctr"/>
              <a:r>
                <a:rPr lang="en-US" sz="2000">
                  <a:solidFill>
                    <a:schemeClr val="bg1">
                      <a:lumMod val="65000"/>
                    </a:schemeClr>
                  </a:solidFill>
                  <a:latin typeface="Arial" charset="0"/>
                </a:rPr>
                <a:t>Alice’s private key</a:t>
              </a:r>
            </a:p>
          </p:txBody>
        </p:sp>
      </p:grpSp>
      <p:graphicFrame>
        <p:nvGraphicFramePr>
          <p:cNvPr id="7" name="Object 6"/>
          <p:cNvGraphicFramePr>
            <a:graphicFrameLocks noChangeAspect="1"/>
          </p:cNvGraphicFramePr>
          <p:nvPr>
            <p:extLst>
              <p:ext uri="{D42A27DB-BD31-4B8C-83A1-F6EECF244321}">
                <p14:modId xmlns:p14="http://schemas.microsoft.com/office/powerpoint/2010/main" val="182129872"/>
              </p:ext>
            </p:extLst>
          </p:nvPr>
        </p:nvGraphicFramePr>
        <p:xfrm>
          <a:off x="1698625" y="5759450"/>
          <a:ext cx="565150" cy="901700"/>
        </p:xfrm>
        <a:graphic>
          <a:graphicData uri="http://schemas.openxmlformats.org/presentationml/2006/ole">
            <mc:AlternateContent xmlns:mc="http://schemas.openxmlformats.org/markup-compatibility/2006">
              <mc:Choice xmlns:v="urn:schemas-microsoft-com:vml" Requires="v">
                <p:oleObj spid="_x0000_s12106" name="VISIO" r:id="rId8" imgW="549706" imgH="879377" progId="Visio.Drawing.11">
                  <p:embed/>
                </p:oleObj>
              </mc:Choice>
              <mc:Fallback>
                <p:oleObj name="VISIO" r:id="rId8" imgW="549706" imgH="879377" progId="Visio.Drawing.11">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8625" y="575945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741569527"/>
              </p:ext>
            </p:extLst>
          </p:nvPr>
        </p:nvGraphicFramePr>
        <p:xfrm>
          <a:off x="6858000" y="4787900"/>
          <a:ext cx="533400" cy="850900"/>
        </p:xfrm>
        <a:graphic>
          <a:graphicData uri="http://schemas.openxmlformats.org/presentationml/2006/ole">
            <mc:AlternateContent xmlns:mc="http://schemas.openxmlformats.org/markup-compatibility/2006">
              <mc:Choice xmlns:v="urn:schemas-microsoft-com:vml" Requires="v">
                <p:oleObj spid="_x0000_s12107" name="VISIO" r:id="rId10" imgW="549706" imgH="879377" progId="Visio.Drawing.11">
                  <p:embed/>
                </p:oleObj>
              </mc:Choice>
              <mc:Fallback>
                <p:oleObj name="VISIO" r:id="rId10" imgW="549706" imgH="879377" progId="Visio.Drawing.1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0" y="478790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69015520"/>
              </p:ext>
            </p:extLst>
          </p:nvPr>
        </p:nvGraphicFramePr>
        <p:xfrm>
          <a:off x="7010400" y="5768975"/>
          <a:ext cx="498475" cy="889000"/>
        </p:xfrm>
        <a:graphic>
          <a:graphicData uri="http://schemas.openxmlformats.org/presentationml/2006/ole">
            <mc:AlternateContent xmlns:mc="http://schemas.openxmlformats.org/markup-compatibility/2006">
              <mc:Choice xmlns:v="urn:schemas-microsoft-com:vml" Requires="v">
                <p:oleObj spid="_x0000_s12108" name="VISIO" r:id="rId12" imgW="1078094" imgH="1941482" progId="Visio.Drawing.11">
                  <p:embed/>
                </p:oleObj>
              </mc:Choice>
              <mc:Fallback>
                <p:oleObj name="VISIO" r:id="rId12" imgW="1078094" imgH="1941482" progId="Visio.Drawing.11">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10400" y="5768975"/>
                        <a:ext cx="4984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77005996"/>
              </p:ext>
            </p:extLst>
          </p:nvPr>
        </p:nvGraphicFramePr>
        <p:xfrm>
          <a:off x="5791200" y="2803525"/>
          <a:ext cx="365125" cy="368300"/>
        </p:xfrm>
        <a:graphic>
          <a:graphicData uri="http://schemas.openxmlformats.org/presentationml/2006/ole">
            <mc:AlternateContent xmlns:mc="http://schemas.openxmlformats.org/markup-compatibility/2006">
              <mc:Choice xmlns:v="urn:schemas-microsoft-com:vml" Requires="v">
                <p:oleObj spid="_x0000_s12109" name="Image" r:id="rId14" imgW="1244006" imgH="1257143" progId="Photoshop.Image.7">
                  <p:embed/>
                </p:oleObj>
              </mc:Choice>
              <mc:Fallback>
                <p:oleObj name="Image" r:id="rId14" imgW="1244006" imgH="1257143" progId="Photoshop.Image.7">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12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 name="Rounded Rectangular Callout 44"/>
          <p:cNvSpPr/>
          <p:nvPr/>
        </p:nvSpPr>
        <p:spPr>
          <a:xfrm>
            <a:off x="3086100" y="5601690"/>
            <a:ext cx="3581400" cy="983537"/>
          </a:xfrm>
          <a:prstGeom prst="wedgeRoundRectCallout">
            <a:avLst>
              <a:gd name="adj1" fmla="val -83170"/>
              <a:gd name="adj2" fmla="val -165701"/>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00FF"/>
                </a:solidFill>
              </a:rPr>
              <a:t>RSA </a:t>
            </a:r>
            <a:r>
              <a:rPr lang="en-US" sz="2800" dirty="0" smtClean="0">
                <a:solidFill>
                  <a:schemeClr val="tx1"/>
                </a:solidFill>
              </a:rPr>
              <a:t>digital signature; DSA, ECDSA</a:t>
            </a:r>
            <a:endParaRPr lang="en-US" sz="2800" dirty="0">
              <a:solidFill>
                <a:schemeClr val="tx1"/>
              </a:solidFill>
            </a:endParaRPr>
          </a:p>
        </p:txBody>
      </p:sp>
      <p:pic>
        <p:nvPicPr>
          <p:cNvPr id="46" name="Picture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4800" y="2590800"/>
            <a:ext cx="1207712" cy="904618"/>
          </a:xfrm>
          <a:prstGeom prst="rect">
            <a:avLst/>
          </a:prstGeom>
        </p:spPr>
      </p:pic>
    </p:spTree>
    <p:extLst>
      <p:ext uri="{BB962C8B-B14F-4D97-AF65-F5344CB8AC3E}">
        <p14:creationId xmlns:p14="http://schemas.microsoft.com/office/powerpoint/2010/main" val="10351291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Map</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The data confidentiality problem</a:t>
            </a:r>
          </a:p>
          <a:p>
            <a:r>
              <a:rPr lang="en-US" dirty="0" smtClean="0">
                <a:solidFill>
                  <a:schemeClr val="bg1">
                    <a:lumMod val="65000"/>
                  </a:schemeClr>
                </a:solidFill>
              </a:rPr>
              <a:t>Theory</a:t>
            </a:r>
          </a:p>
          <a:p>
            <a:pPr lvl="1"/>
            <a:r>
              <a:rPr lang="en-US" dirty="0" smtClean="0">
                <a:solidFill>
                  <a:schemeClr val="bg1">
                    <a:lumMod val="65000"/>
                  </a:schemeClr>
                </a:solidFill>
              </a:rPr>
              <a:t>Numbers</a:t>
            </a:r>
          </a:p>
          <a:p>
            <a:pPr lvl="1"/>
            <a:r>
              <a:rPr lang="en-US" dirty="0" smtClean="0">
                <a:solidFill>
                  <a:schemeClr val="bg1">
                    <a:lumMod val="65000"/>
                  </a:schemeClr>
                </a:solidFill>
              </a:rPr>
              <a:t>Encryption</a:t>
            </a:r>
          </a:p>
          <a:p>
            <a:r>
              <a:rPr lang="en-US" dirty="0" smtClean="0"/>
              <a:t>Beyond encryption</a:t>
            </a:r>
          </a:p>
          <a:p>
            <a:pPr lvl="1"/>
            <a:r>
              <a:rPr lang="en-US" dirty="0" smtClean="0">
                <a:solidFill>
                  <a:schemeClr val="bg1">
                    <a:lumMod val="65000"/>
                  </a:schemeClr>
                </a:solidFill>
              </a:rPr>
              <a:t>Digital signature</a:t>
            </a:r>
          </a:p>
          <a:p>
            <a:pPr lvl="1"/>
            <a:r>
              <a:rPr lang="en-US" dirty="0" smtClean="0"/>
              <a:t>Cryptographic hashing</a:t>
            </a:r>
            <a:endParaRPr lang="en-US" dirty="0"/>
          </a:p>
          <a:p>
            <a:pPr lvl="1"/>
            <a:r>
              <a:rPr lang="en-US" dirty="0" smtClean="0">
                <a:solidFill>
                  <a:schemeClr val="bg1">
                    <a:lumMod val="65000"/>
                  </a:schemeClr>
                </a:solidFill>
              </a:rPr>
              <a:t>Digital certificates and PKI</a:t>
            </a:r>
          </a:p>
          <a:p>
            <a:r>
              <a:rPr lang="en-US" dirty="0" smtClean="0">
                <a:solidFill>
                  <a:schemeClr val="bg1">
                    <a:lumMod val="65000"/>
                  </a:schemeClr>
                </a:solidFill>
              </a:rPr>
              <a:t>Tie everything together: HTTPS</a:t>
            </a:r>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54</a:t>
            </a:fld>
            <a:endParaRPr lang="en-US"/>
          </a:p>
        </p:txBody>
      </p:sp>
      <p:sp>
        <p:nvSpPr>
          <p:cNvPr id="6" name="Rounded Rectangle 5"/>
          <p:cNvSpPr/>
          <p:nvPr/>
        </p:nvSpPr>
        <p:spPr>
          <a:xfrm>
            <a:off x="609600" y="3581400"/>
            <a:ext cx="7086600" cy="1981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66800" y="4648200"/>
            <a:ext cx="5181600" cy="457200"/>
          </a:xfrm>
          <a:prstGeom prst="roundRect">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457247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Way?</a:t>
            </a:r>
            <a:endParaRPr lang="en-US" dirty="0"/>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55</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138361"/>
            <a:ext cx="2230184" cy="17526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2138361"/>
            <a:ext cx="2952708" cy="115252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1419222"/>
            <a:ext cx="2471739" cy="2471739"/>
          </a:xfrm>
          <a:prstGeom prst="rect">
            <a:avLst/>
          </a:prstGeom>
        </p:spPr>
      </p:pic>
    </p:spTree>
    <p:extLst>
      <p:ext uri="{BB962C8B-B14F-4D97-AF65-F5344CB8AC3E}">
        <p14:creationId xmlns:p14="http://schemas.microsoft.com/office/powerpoint/2010/main" val="151501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One-way?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5029200"/>
              </a:xfrm>
            </p:spPr>
            <p:txBody>
              <a:bodyPr>
                <a:normAutofit fontScale="92500" lnSpcReduction="20000"/>
              </a:bodyPr>
              <a:lstStyle/>
              <a:p>
                <a:r>
                  <a:rPr lang="en-US" dirty="0" smtClean="0"/>
                  <a:t>One-way roads</a:t>
                </a:r>
              </a:p>
              <a:p>
                <a:pPr lvl="1"/>
                <a:r>
                  <a:rPr lang="en-US" dirty="0" smtClean="0"/>
                  <a:t>You are </a:t>
                </a:r>
                <a:r>
                  <a:rPr lang="en-US" dirty="0" smtClean="0">
                    <a:solidFill>
                      <a:srgbClr val="FF0000"/>
                    </a:solidFill>
                  </a:rPr>
                  <a:t>not supposed </a:t>
                </a:r>
                <a:r>
                  <a:rPr lang="en-US" dirty="0" smtClean="0"/>
                  <a:t>to go</a:t>
                </a:r>
                <a:br>
                  <a:rPr lang="en-US" dirty="0" smtClean="0"/>
                </a:br>
                <a:r>
                  <a:rPr lang="en-US" dirty="0" smtClean="0"/>
                  <a:t>the other way</a:t>
                </a:r>
              </a:p>
              <a:p>
                <a:pPr lvl="1"/>
                <a:r>
                  <a:rPr lang="en-US" dirty="0" smtClean="0"/>
                  <a:t>But you can (break the law)</a:t>
                </a:r>
              </a:p>
              <a:p>
                <a:endParaRPr lang="en-US" dirty="0" smtClean="0"/>
              </a:p>
              <a:p>
                <a:r>
                  <a:rPr lang="en-US" dirty="0" smtClean="0"/>
                  <a:t>One-way in the </a:t>
                </a:r>
                <a:r>
                  <a:rPr lang="en-US" dirty="0" smtClean="0">
                    <a:solidFill>
                      <a:srgbClr val="FF0000"/>
                    </a:solidFill>
                  </a:rPr>
                  <a:t>digital</a:t>
                </a:r>
                <a:r>
                  <a:rPr lang="en-US" dirty="0" smtClean="0"/>
                  <a:t> world!</a:t>
                </a:r>
              </a:p>
              <a:p>
                <a:pPr lvl="1"/>
                <a:r>
                  <a:rPr lang="en-US" dirty="0" smtClean="0"/>
                  <a:t>You just can’t do the opposite</a:t>
                </a:r>
              </a:p>
              <a:p>
                <a:pPr lvl="1"/>
                <a:r>
                  <a:rPr lang="en-US" i="1" dirty="0" smtClean="0">
                    <a:latin typeface="Times New Roman" pitchFamily="18" charset="0"/>
                    <a:cs typeface="Times New Roman" pitchFamily="18" charset="0"/>
                  </a:rPr>
                  <a:t>h, x</a:t>
                </a:r>
                <a:r>
                  <a:rPr lang="en-US" dirty="0" smtClean="0"/>
                  <a:t>, </a:t>
                </a:r>
              </a:p>
              <a:p>
                <a:pPr lvl="2"/>
                <a14:m>
                  <m:oMath xmlns:m="http://schemas.openxmlformats.org/officeDocument/2006/math">
                    <m:r>
                      <a:rPr lang="en-US" i="1">
                        <a:latin typeface="Cambria Math"/>
                      </a:rPr>
                      <m:t>𝑦</m:t>
                    </m:r>
                    <m:r>
                      <a:rPr lang="en-US" i="1">
                        <a:latin typeface="Cambria Math"/>
                        <a:ea typeface="Cambria Math"/>
                      </a:rPr>
                      <m:t>←</m:t>
                    </m:r>
                    <m:r>
                      <a:rPr lang="en-US" i="1">
                        <a:latin typeface="Cambria Math"/>
                        <a:ea typeface="Cambria Math"/>
                      </a:rPr>
                      <m:t>h</m:t>
                    </m:r>
                    <m:r>
                      <a:rPr lang="en-US" i="1">
                        <a:latin typeface="Cambria Math"/>
                        <a:ea typeface="Cambria Math"/>
                      </a:rPr>
                      <m:t>(</m:t>
                    </m:r>
                    <m:r>
                      <a:rPr lang="en-US" b="0" i="1" smtClean="0">
                        <a:latin typeface="Cambria Math"/>
                        <a:ea typeface="Cambria Math"/>
                      </a:rPr>
                      <m:t>𝑥</m:t>
                    </m:r>
                    <m:r>
                      <a:rPr lang="en-US" i="1">
                        <a:latin typeface="Cambria Math"/>
                        <a:ea typeface="Cambria Math"/>
                      </a:rPr>
                      <m:t>)</m:t>
                    </m:r>
                  </m:oMath>
                </a14:m>
                <a:endParaRPr lang="en-US" dirty="0" smtClean="0"/>
              </a:p>
              <a:p>
                <a:pPr lvl="1"/>
                <a:r>
                  <a:rPr lang="en-US" i="1" dirty="0">
                    <a:latin typeface="Times New Roman" pitchFamily="18" charset="0"/>
                    <a:cs typeface="Times New Roman" pitchFamily="18" charset="0"/>
                  </a:rPr>
                  <a:t>h, </a:t>
                </a:r>
                <a:r>
                  <a:rPr lang="en-US" i="1" dirty="0" smtClean="0">
                    <a:latin typeface="Times New Roman" pitchFamily="18" charset="0"/>
                    <a:cs typeface="Times New Roman" pitchFamily="18" charset="0"/>
                  </a:rPr>
                  <a:t>y</a:t>
                </a:r>
                <a:r>
                  <a:rPr lang="en-US" dirty="0" smtClean="0"/>
                  <a:t> </a:t>
                </a:r>
              </a:p>
              <a:p>
                <a:pPr lvl="2"/>
                <a:r>
                  <a:rPr lang="en-US" dirty="0" smtClean="0">
                    <a:solidFill>
                      <a:srgbClr val="00CC00"/>
                    </a:solidFill>
                  </a:rPr>
                  <a:t>Very hard</a:t>
                </a:r>
                <a:r>
                  <a:rPr lang="en-US" dirty="0" smtClean="0"/>
                  <a:t> to find </a:t>
                </a:r>
                <a:r>
                  <a:rPr lang="en-US" i="1" dirty="0" smtClean="0">
                    <a:latin typeface="Times New Roman" panose="02020603050405020304" pitchFamily="18" charset="0"/>
                    <a:cs typeface="Times New Roman" panose="02020603050405020304" pitchFamily="18" charset="0"/>
                  </a:rPr>
                  <a:t>x</a:t>
                </a:r>
                <a:r>
                  <a:rPr lang="en-US" dirty="0" smtClean="0"/>
                  <a:t> such that </a:t>
                </a:r>
                <a14:m>
                  <m:oMath xmlns:m="http://schemas.openxmlformats.org/officeDocument/2006/math">
                    <m:r>
                      <a:rPr lang="en-US" i="1">
                        <a:latin typeface="Cambria Math"/>
                      </a:rPr>
                      <m:t>𝑦</m:t>
                    </m:r>
                    <m:r>
                      <a:rPr lang="en-US" b="0" i="1" smtClean="0">
                        <a:latin typeface="Cambria Math"/>
                      </a:rPr>
                      <m:t>=</m:t>
                    </m:r>
                    <m:r>
                      <a:rPr lang="en-US" i="1">
                        <a:latin typeface="Cambria Math"/>
                        <a:ea typeface="Cambria Math"/>
                      </a:rPr>
                      <m:t>h</m:t>
                    </m:r>
                    <m:r>
                      <a:rPr lang="en-US" i="1">
                        <a:latin typeface="Cambria Math"/>
                        <a:ea typeface="Cambria Math"/>
                      </a:rPr>
                      <m:t>(</m:t>
                    </m:r>
                    <m:r>
                      <a:rPr lang="en-US" i="1">
                        <a:latin typeface="Cambria Math"/>
                        <a:ea typeface="Cambria Math"/>
                      </a:rPr>
                      <m:t>𝑥</m:t>
                    </m:r>
                    <m:r>
                      <a:rPr lang="en-US" i="1">
                        <a:latin typeface="Cambria Math"/>
                        <a:ea typeface="Cambria Math"/>
                      </a:rPr>
                      <m:t>)</m:t>
                    </m:r>
                  </m:oMath>
                </a14:m>
                <a:endParaRPr lang="en-US" dirty="0" smtClean="0"/>
              </a:p>
              <a:p>
                <a:pPr lvl="3"/>
                <a:r>
                  <a:rPr lang="en-US" b="1" dirty="0" smtClean="0">
                    <a:solidFill>
                      <a:srgbClr val="FF0000"/>
                    </a:solidFill>
                  </a:rPr>
                  <a:t>Take too long!</a:t>
                </a:r>
                <a:endParaRPr lang="en-US" b="1" dirty="0">
                  <a:solidFill>
                    <a:srgbClr val="FF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5029200"/>
              </a:xfrm>
              <a:blipFill rotWithShape="1">
                <a:blip r:embed="rId2"/>
                <a:stretch>
                  <a:fillRect l="-1481" t="-3152"/>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56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1295400"/>
            <a:ext cx="2787403" cy="2334450"/>
          </a:xfrm>
          <a:prstGeom prst="rect">
            <a:avLst/>
          </a:prstGeom>
        </p:spPr>
      </p:pic>
    </p:spTree>
    <p:extLst>
      <p:ext uri="{BB962C8B-B14F-4D97-AF65-F5344CB8AC3E}">
        <p14:creationId xmlns:p14="http://schemas.microsoft.com/office/powerpoint/2010/main" val="307345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r>
              <a:rPr lang="en-US" dirty="0" smtClean="0"/>
              <a:t>SHA512 is a one-way hash function</a:t>
            </a:r>
            <a:endParaRPr lang="en-US" dirty="0"/>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57</a:t>
            </a:fld>
            <a:endParaRPr lang="en-US"/>
          </a:p>
        </p:txBody>
      </p:sp>
      <p:sp>
        <p:nvSpPr>
          <p:cNvPr id="6" name="Vertical Scroll 5"/>
          <p:cNvSpPr/>
          <p:nvPr/>
        </p:nvSpPr>
        <p:spPr>
          <a:xfrm>
            <a:off x="190500" y="2362200"/>
            <a:ext cx="2667000" cy="1981200"/>
          </a:xfrm>
          <a:prstGeom prst="verticalScroll">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CC00"/>
                </a:solidFill>
              </a:rPr>
              <a:t>2016 </a:t>
            </a:r>
            <a:r>
              <a:rPr lang="en-US" sz="2800" dirty="0">
                <a:solidFill>
                  <a:srgbClr val="00CC00"/>
                </a:solidFill>
              </a:rPr>
              <a:t>JMU Cyber Defense Boot Camp</a:t>
            </a:r>
            <a:endParaRPr lang="en-US" sz="2800" dirty="0" smtClean="0">
              <a:solidFill>
                <a:srgbClr val="00CC00"/>
              </a:solidFill>
            </a:endParaRPr>
          </a:p>
        </p:txBody>
      </p:sp>
      <p:sp>
        <p:nvSpPr>
          <p:cNvPr id="7" name="Rounded Rectangle 6"/>
          <p:cNvSpPr/>
          <p:nvPr/>
        </p:nvSpPr>
        <p:spPr>
          <a:xfrm>
            <a:off x="3810000" y="2743200"/>
            <a:ext cx="4953000" cy="11430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dirty="0">
                <a:solidFill>
                  <a:schemeClr val="tx1"/>
                </a:solidFill>
                <a:latin typeface="Courier New" pitchFamily="49" charset="0"/>
                <a:cs typeface="Courier New" pitchFamily="49" charset="0"/>
              </a:rPr>
              <a:t>bdf9b90c91d65ae34c481e40ec8eb57575b5030afb01bd8f544b240d69f5f56b801be1e88f75dc2acd12924e3622bb505f4f845f7ac262f85cf6584a01c866e3</a:t>
            </a:r>
          </a:p>
        </p:txBody>
      </p:sp>
      <p:cxnSp>
        <p:nvCxnSpPr>
          <p:cNvPr id="9" name="Straight Arrow Connector 8"/>
          <p:cNvCxnSpPr>
            <a:stCxn id="6" idx="3"/>
            <a:endCxn id="7" idx="1"/>
          </p:cNvCxnSpPr>
          <p:nvPr/>
        </p:nvCxnSpPr>
        <p:spPr>
          <a:xfrm flipV="1">
            <a:off x="2609850" y="3314700"/>
            <a:ext cx="1200150" cy="38100"/>
          </a:xfrm>
          <a:prstGeom prst="straightConnector1">
            <a:avLst/>
          </a:prstGeom>
          <a:ln w="254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Vertical Scroll 12"/>
          <p:cNvSpPr/>
          <p:nvPr/>
        </p:nvSpPr>
        <p:spPr>
          <a:xfrm>
            <a:off x="228600" y="2362200"/>
            <a:ext cx="2667000" cy="1981200"/>
          </a:xfrm>
          <a:prstGeom prst="verticalScroll">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chemeClr val="bg1">
                    <a:lumMod val="50000"/>
                  </a:schemeClr>
                </a:solidFill>
              </a:rPr>
              <a:t>2015 </a:t>
            </a:r>
            <a:r>
              <a:rPr lang="en-US" sz="2800" dirty="0">
                <a:solidFill>
                  <a:schemeClr val="bg1">
                    <a:lumMod val="50000"/>
                  </a:schemeClr>
                </a:solidFill>
              </a:rPr>
              <a:t>JMU Cyber Defense Boot Camp</a:t>
            </a:r>
            <a:endParaRPr lang="en-US" sz="2800" dirty="0" smtClean="0">
              <a:solidFill>
                <a:schemeClr val="bg1">
                  <a:lumMod val="50000"/>
                </a:schemeClr>
              </a:solidFill>
            </a:endParaRPr>
          </a:p>
        </p:txBody>
      </p:sp>
      <p:cxnSp>
        <p:nvCxnSpPr>
          <p:cNvPr id="10" name="Straight Arrow Connector 9"/>
          <p:cNvCxnSpPr/>
          <p:nvPr/>
        </p:nvCxnSpPr>
        <p:spPr>
          <a:xfrm flipH="1">
            <a:off x="2609850" y="3505200"/>
            <a:ext cx="1200150" cy="76200"/>
          </a:xfrm>
          <a:prstGeom prst="straightConnector1">
            <a:avLst/>
          </a:prstGeom>
          <a:ln w="508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2286000" y="5334000"/>
            <a:ext cx="4495800" cy="11430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chemeClr val="tx1"/>
                </a:solidFill>
              </a:rPr>
              <a:t>Most functions are </a:t>
            </a:r>
            <a:r>
              <a:rPr lang="en-US" sz="3200" dirty="0" smtClean="0">
                <a:solidFill>
                  <a:srgbClr val="FF0000"/>
                </a:solidFill>
              </a:rPr>
              <a:t>not</a:t>
            </a:r>
            <a:r>
              <a:rPr lang="en-US" sz="3200" dirty="0" smtClean="0">
                <a:solidFill>
                  <a:schemeClr val="tx1"/>
                </a:solidFill>
              </a:rPr>
              <a:t> one-way</a:t>
            </a:r>
          </a:p>
        </p:txBody>
      </p:sp>
    </p:spTree>
    <p:extLst>
      <p:ext uri="{BB962C8B-B14F-4D97-AF65-F5344CB8AC3E}">
        <p14:creationId xmlns:p14="http://schemas.microsoft.com/office/powerpoint/2010/main" val="27228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13"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Collision Resistance</a:t>
            </a:r>
            <a:endParaRPr lang="en-US" dirty="0"/>
          </a:p>
        </p:txBody>
      </p:sp>
      <p:sp>
        <p:nvSpPr>
          <p:cNvPr id="3" name="Content Placeholder 2"/>
          <p:cNvSpPr>
            <a:spLocks noGrp="1"/>
          </p:cNvSpPr>
          <p:nvPr>
            <p:ph idx="1"/>
          </p:nvPr>
        </p:nvSpPr>
        <p:spPr/>
        <p:txBody>
          <a:bodyPr/>
          <a:lstStyle/>
          <a:p>
            <a:r>
              <a:rPr lang="en-US" dirty="0" smtClean="0"/>
              <a:t>A </a:t>
            </a:r>
            <a:r>
              <a:rPr lang="en-US" dirty="0" smtClean="0">
                <a:solidFill>
                  <a:srgbClr val="FF0000"/>
                </a:solidFill>
              </a:rPr>
              <a:t>second</a:t>
            </a:r>
            <a:r>
              <a:rPr lang="en-US" dirty="0" smtClean="0"/>
              <a:t> property</a:t>
            </a:r>
            <a:endParaRPr lang="en-US" dirty="0"/>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58</a:t>
            </a:fld>
            <a:endParaRPr lang="en-US"/>
          </a:p>
        </p:txBody>
      </p:sp>
      <p:sp>
        <p:nvSpPr>
          <p:cNvPr id="6" name="Vertical Scroll 5"/>
          <p:cNvSpPr/>
          <p:nvPr/>
        </p:nvSpPr>
        <p:spPr>
          <a:xfrm>
            <a:off x="190500" y="2362200"/>
            <a:ext cx="2667000" cy="1981200"/>
          </a:xfrm>
          <a:prstGeom prst="verticalScroll">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CC00"/>
                </a:solidFill>
              </a:rPr>
              <a:t>2016 </a:t>
            </a:r>
            <a:r>
              <a:rPr lang="en-US" sz="2800" dirty="0">
                <a:solidFill>
                  <a:srgbClr val="00CC00"/>
                </a:solidFill>
              </a:rPr>
              <a:t>JMU Cyber Defense Boot Camp</a:t>
            </a:r>
            <a:endParaRPr lang="en-US" sz="2800" dirty="0" smtClean="0">
              <a:solidFill>
                <a:srgbClr val="00CC00"/>
              </a:solidFill>
            </a:endParaRPr>
          </a:p>
        </p:txBody>
      </p:sp>
      <p:sp>
        <p:nvSpPr>
          <p:cNvPr id="7" name="Rounded Rectangle 6"/>
          <p:cNvSpPr/>
          <p:nvPr/>
        </p:nvSpPr>
        <p:spPr>
          <a:xfrm>
            <a:off x="3810000" y="2819400"/>
            <a:ext cx="4953000" cy="10668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dirty="0" smtClean="0">
                <a:solidFill>
                  <a:schemeClr val="tx1"/>
                </a:solidFill>
                <a:latin typeface="Courier New" pitchFamily="49" charset="0"/>
                <a:cs typeface="Courier New" pitchFamily="49" charset="0"/>
              </a:rPr>
              <a:t>bdf9b90c91d65ae34c481e40ec8eb57575b5030afb01bd8f544b240d69f5f56b801be1e88f75dc2acd12924e3622bb505f4f845f7ac262f85cf6584a01c866e3</a:t>
            </a:r>
          </a:p>
        </p:txBody>
      </p:sp>
      <p:cxnSp>
        <p:nvCxnSpPr>
          <p:cNvPr id="9" name="Straight Arrow Connector 8"/>
          <p:cNvCxnSpPr>
            <a:stCxn id="6" idx="3"/>
            <a:endCxn id="7" idx="1"/>
          </p:cNvCxnSpPr>
          <p:nvPr/>
        </p:nvCxnSpPr>
        <p:spPr>
          <a:xfrm>
            <a:off x="2609850" y="3352800"/>
            <a:ext cx="1200150" cy="0"/>
          </a:xfrm>
          <a:prstGeom prst="straightConnector1">
            <a:avLst/>
          </a:prstGeom>
          <a:ln w="254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Vertical Scroll 9"/>
          <p:cNvSpPr/>
          <p:nvPr/>
        </p:nvSpPr>
        <p:spPr>
          <a:xfrm>
            <a:off x="152400" y="4572000"/>
            <a:ext cx="2667000" cy="1981200"/>
          </a:xfrm>
          <a:prstGeom prst="verticalScroll">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CC00"/>
                </a:solidFill>
              </a:rPr>
              <a:t>2016 </a:t>
            </a:r>
            <a:r>
              <a:rPr lang="en-US" sz="2800" dirty="0">
                <a:solidFill>
                  <a:srgbClr val="00CC00"/>
                </a:solidFill>
              </a:rPr>
              <a:t>JMU Cyber Defense Boot </a:t>
            </a:r>
            <a:r>
              <a:rPr lang="en-US" sz="2800" dirty="0" smtClean="0">
                <a:solidFill>
                  <a:srgbClr val="FF0000"/>
                </a:solidFill>
              </a:rPr>
              <a:t>c</a:t>
            </a:r>
            <a:r>
              <a:rPr lang="en-US" sz="2800" dirty="0" smtClean="0">
                <a:solidFill>
                  <a:srgbClr val="00CC00"/>
                </a:solidFill>
              </a:rPr>
              <a:t>amp</a:t>
            </a:r>
          </a:p>
        </p:txBody>
      </p:sp>
      <p:sp>
        <p:nvSpPr>
          <p:cNvPr id="11" name="Rounded Rectangle 10"/>
          <p:cNvSpPr/>
          <p:nvPr/>
        </p:nvSpPr>
        <p:spPr>
          <a:xfrm>
            <a:off x="3771900" y="4876800"/>
            <a:ext cx="4953000" cy="13716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dirty="0" smtClean="0">
                <a:solidFill>
                  <a:schemeClr val="tx1"/>
                </a:solidFill>
                <a:latin typeface="Courier New" pitchFamily="49" charset="0"/>
                <a:cs typeface="Courier New" pitchFamily="49" charset="0"/>
              </a:rPr>
              <a:t>251cd5f94c0d5a8f768a7aa737488d39d918ac6d04d74bde86dedf10234c883d6e0361c98a6ec7c942bcdcaae4dfdedf2b242530c4859991b0452adeb702fb79</a:t>
            </a:r>
            <a:endParaRPr lang="en-US" dirty="0">
              <a:solidFill>
                <a:schemeClr val="tx1"/>
              </a:solidFill>
              <a:latin typeface="Courier New" pitchFamily="49" charset="0"/>
              <a:cs typeface="Courier New" pitchFamily="49" charset="0"/>
            </a:endParaRPr>
          </a:p>
        </p:txBody>
      </p:sp>
      <p:cxnSp>
        <p:nvCxnSpPr>
          <p:cNvPr id="12" name="Straight Arrow Connector 11"/>
          <p:cNvCxnSpPr>
            <a:stCxn id="10" idx="3"/>
            <a:endCxn id="11" idx="1"/>
          </p:cNvCxnSpPr>
          <p:nvPr/>
        </p:nvCxnSpPr>
        <p:spPr>
          <a:xfrm>
            <a:off x="2571750" y="5562600"/>
            <a:ext cx="1200150" cy="0"/>
          </a:xfrm>
          <a:prstGeom prst="straightConnector1">
            <a:avLst/>
          </a:prstGeom>
          <a:ln w="25400">
            <a:solidFill>
              <a:srgbClr val="00CC00"/>
            </a:solidFill>
            <a:tailEnd type="stealth" w="lg" len="lg"/>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4724400" y="6324600"/>
            <a:ext cx="3352800" cy="4572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00FF"/>
                </a:solidFill>
              </a:rPr>
              <a:t>Collision resistance</a:t>
            </a:r>
          </a:p>
        </p:txBody>
      </p:sp>
    </p:spTree>
    <p:extLst>
      <p:ext uri="{BB962C8B-B14F-4D97-AF65-F5344CB8AC3E}">
        <p14:creationId xmlns:p14="http://schemas.microsoft.com/office/powerpoint/2010/main" val="13710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Cryptographic Hash Function</a:t>
            </a:r>
            <a:endParaRPr lang="en-US" dirty="0"/>
          </a:p>
        </p:txBody>
      </p:sp>
      <p:sp>
        <p:nvSpPr>
          <p:cNvPr id="3" name="Content Placeholder 2"/>
          <p:cNvSpPr>
            <a:spLocks noGrp="1"/>
          </p:cNvSpPr>
          <p:nvPr>
            <p:ph idx="1"/>
          </p:nvPr>
        </p:nvSpPr>
        <p:spPr/>
        <p:txBody>
          <a:bodyPr>
            <a:normAutofit/>
          </a:bodyPr>
          <a:lstStyle/>
          <a:p>
            <a:r>
              <a:rPr lang="en-US" dirty="0" smtClean="0"/>
              <a:t>If </a:t>
            </a:r>
            <a:r>
              <a:rPr lang="en-US" i="1" dirty="0">
                <a:latin typeface="Times New Roman" pitchFamily="18" charset="0"/>
                <a:cs typeface="Times New Roman" pitchFamily="18" charset="0"/>
              </a:rPr>
              <a:t>h</a:t>
            </a:r>
            <a:r>
              <a:rPr lang="en-US" dirty="0" smtClean="0"/>
              <a:t> is both one-way </a:t>
            </a:r>
            <a:r>
              <a:rPr lang="en-US" b="1" u="sng" dirty="0" smtClean="0">
                <a:solidFill>
                  <a:srgbClr val="FF0000"/>
                </a:solidFill>
              </a:rPr>
              <a:t>and</a:t>
            </a:r>
            <a:r>
              <a:rPr lang="en-US" dirty="0" smtClean="0"/>
              <a:t> collision resistant, </a:t>
            </a:r>
            <a:r>
              <a:rPr lang="en-US" i="1" dirty="0" smtClean="0">
                <a:latin typeface="Times New Roman" panose="02020603050405020304" pitchFamily="18" charset="0"/>
                <a:cs typeface="Times New Roman" panose="02020603050405020304" pitchFamily="18" charset="0"/>
              </a:rPr>
              <a:t>h</a:t>
            </a:r>
            <a:r>
              <a:rPr lang="en-US" dirty="0" smtClean="0"/>
              <a:t> is called a </a:t>
            </a:r>
            <a:r>
              <a:rPr lang="en-US" dirty="0" smtClean="0">
                <a:solidFill>
                  <a:srgbClr val="0000FF"/>
                </a:solidFill>
              </a:rPr>
              <a:t>cryptography hash function</a:t>
            </a:r>
          </a:p>
          <a:p>
            <a:endParaRPr lang="en-US" dirty="0">
              <a:solidFill>
                <a:srgbClr val="0000FF"/>
              </a:solidFill>
            </a:endParaRPr>
          </a:p>
          <a:p>
            <a:r>
              <a:rPr lang="en-US" dirty="0" smtClean="0"/>
              <a:t>A very useful building block for data security</a:t>
            </a:r>
            <a:endParaRPr lang="en-US" dirty="0"/>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59</a:t>
            </a:fld>
            <a:endParaRPr lang="en-US"/>
          </a:p>
        </p:txBody>
      </p:sp>
    </p:spTree>
    <p:extLst>
      <p:ext uri="{BB962C8B-B14F-4D97-AF65-F5344CB8AC3E}">
        <p14:creationId xmlns:p14="http://schemas.microsoft.com/office/powerpoint/2010/main" val="2012886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pPr>
              <a:buFont typeface="Wingdings 2" panose="05020102010507070707" pitchFamily="18" charset="2"/>
              <a:buChar char="u"/>
            </a:pPr>
            <a:r>
              <a:rPr lang="en-US" dirty="0" smtClean="0"/>
              <a:t>How do you protect (the </a:t>
            </a:r>
            <a:r>
              <a:rPr lang="en-US" b="1" dirty="0" smtClean="0">
                <a:solidFill>
                  <a:srgbClr val="0000FF"/>
                </a:solidFill>
              </a:rPr>
              <a:t>confidentiality</a:t>
            </a:r>
            <a:r>
              <a:rPr lang="en-US" dirty="0" smtClean="0"/>
              <a:t> of) your </a:t>
            </a:r>
            <a:r>
              <a:rPr lang="en-US" dirty="0" smtClean="0">
                <a:solidFill>
                  <a:srgbClr val="FF0000"/>
                </a:solidFill>
              </a:rPr>
              <a:t>Turbo Tax</a:t>
            </a:r>
            <a:r>
              <a:rPr lang="en-US" dirty="0" smtClean="0"/>
              <a:t> file on your computer?</a:t>
            </a:r>
          </a:p>
          <a:p>
            <a:pPr lvl="1"/>
            <a:r>
              <a:rPr lang="en-US" dirty="0" smtClean="0"/>
              <a:t>Full name, SSN, DOB, home address</a:t>
            </a:r>
          </a:p>
          <a:p>
            <a:pPr>
              <a:buFont typeface="Wingdings 2" panose="05020102010507070707" pitchFamily="18" charset="2"/>
              <a:buChar char="v"/>
            </a:pPr>
            <a:r>
              <a:rPr lang="en-US" dirty="0" smtClean="0"/>
              <a:t>How do you protect </a:t>
            </a:r>
            <a:r>
              <a:rPr lang="en-US" dirty="0"/>
              <a:t>(the </a:t>
            </a:r>
            <a:r>
              <a:rPr lang="en-US" b="1" dirty="0">
                <a:solidFill>
                  <a:srgbClr val="0000FF"/>
                </a:solidFill>
              </a:rPr>
              <a:t>confidentiality</a:t>
            </a:r>
            <a:r>
              <a:rPr lang="en-US" dirty="0"/>
              <a:t> of) the </a:t>
            </a:r>
            <a:r>
              <a:rPr lang="en-US" dirty="0" smtClean="0"/>
              <a:t>financial information on your computer?</a:t>
            </a:r>
          </a:p>
          <a:p>
            <a:pPr lvl="1"/>
            <a:r>
              <a:rPr lang="en-US" dirty="0" smtClean="0"/>
              <a:t>Bank accounts, retirement plan accounts, stock investment accounts</a:t>
            </a:r>
          </a:p>
          <a:p>
            <a:pPr>
              <a:buFont typeface="Wingdings 2" panose="05020102010507070707" pitchFamily="18" charset="2"/>
              <a:buChar char="w"/>
            </a:pPr>
            <a:r>
              <a:rPr lang="en-US" dirty="0" smtClean="0"/>
              <a:t>How to protect your files on your USB drive?</a:t>
            </a:r>
            <a:endParaRPr lang="en-US" dirty="0"/>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6</a:t>
            </a:fld>
            <a:endParaRPr lang="en-US"/>
          </a:p>
        </p:txBody>
      </p:sp>
      <p:sp>
        <p:nvSpPr>
          <p:cNvPr id="6" name="Rounded Rectangle 5"/>
          <p:cNvSpPr/>
          <p:nvPr/>
        </p:nvSpPr>
        <p:spPr>
          <a:xfrm>
            <a:off x="1447800" y="6096000"/>
            <a:ext cx="3124200" cy="6096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rgbClr val="FF0000"/>
                </a:solidFill>
              </a:rPr>
              <a:t>Encrypt them?</a:t>
            </a:r>
            <a:endParaRPr lang="en-US" sz="3200" dirty="0">
              <a:solidFill>
                <a:srgbClr val="FF0000"/>
              </a:solidFill>
            </a:endParaRPr>
          </a:p>
        </p:txBody>
      </p:sp>
      <p:sp>
        <p:nvSpPr>
          <p:cNvPr id="7" name="Rounded Rectangle 6"/>
          <p:cNvSpPr/>
          <p:nvPr/>
        </p:nvSpPr>
        <p:spPr>
          <a:xfrm>
            <a:off x="4800600" y="6096000"/>
            <a:ext cx="3962400" cy="609600"/>
          </a:xfrm>
          <a:prstGeom prst="roundRect">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rgbClr val="FF0000"/>
                </a:solidFill>
              </a:rPr>
              <a:t>What is encryption?</a:t>
            </a:r>
            <a:endParaRPr lang="en-US" sz="3200" dirty="0">
              <a:solidFill>
                <a:srgbClr val="FF0000"/>
              </a:solidFill>
            </a:endParaRPr>
          </a:p>
        </p:txBody>
      </p:sp>
    </p:spTree>
    <p:extLst>
      <p:ext uri="{BB962C8B-B14F-4D97-AF65-F5344CB8AC3E}">
        <p14:creationId xmlns:p14="http://schemas.microsoft.com/office/powerpoint/2010/main" val="419211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Map</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The data confidentiality problem</a:t>
            </a:r>
          </a:p>
          <a:p>
            <a:r>
              <a:rPr lang="en-US" dirty="0" smtClean="0">
                <a:solidFill>
                  <a:schemeClr val="bg1">
                    <a:lumMod val="65000"/>
                  </a:schemeClr>
                </a:solidFill>
              </a:rPr>
              <a:t>Theory</a:t>
            </a:r>
          </a:p>
          <a:p>
            <a:pPr lvl="1"/>
            <a:r>
              <a:rPr lang="en-US" dirty="0" smtClean="0">
                <a:solidFill>
                  <a:schemeClr val="bg1">
                    <a:lumMod val="65000"/>
                  </a:schemeClr>
                </a:solidFill>
              </a:rPr>
              <a:t>Numbers</a:t>
            </a:r>
          </a:p>
          <a:p>
            <a:pPr lvl="1"/>
            <a:r>
              <a:rPr lang="en-US" dirty="0" smtClean="0">
                <a:solidFill>
                  <a:schemeClr val="bg1">
                    <a:lumMod val="65000"/>
                  </a:schemeClr>
                </a:solidFill>
              </a:rPr>
              <a:t>Encryption</a:t>
            </a:r>
          </a:p>
          <a:p>
            <a:r>
              <a:rPr lang="en-US" dirty="0" smtClean="0"/>
              <a:t>Beyond encryption</a:t>
            </a:r>
          </a:p>
          <a:p>
            <a:pPr lvl="1"/>
            <a:r>
              <a:rPr lang="en-US" dirty="0" smtClean="0">
                <a:solidFill>
                  <a:schemeClr val="bg1">
                    <a:lumMod val="65000"/>
                  </a:schemeClr>
                </a:solidFill>
              </a:rPr>
              <a:t>Digital signature</a:t>
            </a:r>
          </a:p>
          <a:p>
            <a:pPr lvl="1"/>
            <a:r>
              <a:rPr lang="en-US" dirty="0" smtClean="0">
                <a:solidFill>
                  <a:schemeClr val="bg1">
                    <a:lumMod val="65000"/>
                  </a:schemeClr>
                </a:solidFill>
              </a:rPr>
              <a:t>Cryptographic hashing</a:t>
            </a:r>
            <a:endParaRPr lang="en-US" dirty="0">
              <a:solidFill>
                <a:schemeClr val="bg1">
                  <a:lumMod val="65000"/>
                </a:schemeClr>
              </a:solidFill>
            </a:endParaRPr>
          </a:p>
          <a:p>
            <a:pPr lvl="1"/>
            <a:r>
              <a:rPr lang="en-US" dirty="0" smtClean="0"/>
              <a:t>Digital certificates and PKI</a:t>
            </a:r>
          </a:p>
          <a:p>
            <a:r>
              <a:rPr lang="en-US" dirty="0" smtClean="0">
                <a:solidFill>
                  <a:schemeClr val="bg1">
                    <a:lumMod val="65000"/>
                  </a:schemeClr>
                </a:solidFill>
              </a:rPr>
              <a:t>Tie everything together: HTTPS</a:t>
            </a:r>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60</a:t>
            </a:fld>
            <a:endParaRPr lang="en-US"/>
          </a:p>
        </p:txBody>
      </p:sp>
      <p:sp>
        <p:nvSpPr>
          <p:cNvPr id="6" name="Rounded Rectangle 5"/>
          <p:cNvSpPr/>
          <p:nvPr/>
        </p:nvSpPr>
        <p:spPr>
          <a:xfrm>
            <a:off x="609600" y="3657600"/>
            <a:ext cx="7086600"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66800" y="5029200"/>
            <a:ext cx="5181600" cy="457200"/>
          </a:xfrm>
          <a:prstGeom prst="roundRect">
            <a:avLst/>
          </a:prstGeom>
          <a:no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4220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ooter Placeholder 6"/>
          <p:cNvSpPr>
            <a:spLocks noGrp="1"/>
          </p:cNvSpPr>
          <p:nvPr>
            <p:ph type="ftr" sz="quarter" idx="10"/>
          </p:nvPr>
        </p:nvSpPr>
        <p:spPr/>
        <p:txBody>
          <a:bodyPr/>
          <a:lstStyle/>
          <a:p>
            <a:pPr>
              <a:defRPr/>
            </a:pPr>
            <a:r>
              <a:rPr lang="en-US" altLang="zh-CN" smtClean="0"/>
              <a:t>2016 Summer Camp</a:t>
            </a:r>
            <a:endParaRPr lang="en-US" altLang="zh-CN" dirty="0"/>
          </a:p>
        </p:txBody>
      </p:sp>
      <p:sp>
        <p:nvSpPr>
          <p:cNvPr id="42" name="Slide Number Placeholder 7"/>
          <p:cNvSpPr>
            <a:spLocks noGrp="1"/>
          </p:cNvSpPr>
          <p:nvPr>
            <p:ph type="sldNum" sz="quarter" idx="11"/>
          </p:nvPr>
        </p:nvSpPr>
        <p:spPr/>
        <p:txBody>
          <a:bodyPr/>
          <a:lstStyle/>
          <a:p>
            <a:pPr>
              <a:defRPr/>
            </a:pPr>
            <a:fld id="{5B472EB3-CBE1-4B1B-9F3F-4F8B6C895C4F}" type="slidenum">
              <a:rPr lang="en-US"/>
              <a:pPr>
                <a:defRPr/>
              </a:pPr>
              <a:t>61</a:t>
            </a:fld>
            <a:endParaRPr lang="en-US"/>
          </a:p>
        </p:txBody>
      </p:sp>
      <p:sp>
        <p:nvSpPr>
          <p:cNvPr id="12294" name="Rectangle 2"/>
          <p:cNvSpPr>
            <a:spLocks noGrp="1" noChangeArrowheads="1"/>
          </p:cNvSpPr>
          <p:nvPr>
            <p:ph type="title" sz="quarter"/>
          </p:nvPr>
        </p:nvSpPr>
        <p:spPr>
          <a:xfrm>
            <a:off x="152400" y="228600"/>
            <a:ext cx="7772400" cy="914400"/>
          </a:xfrm>
        </p:spPr>
        <p:txBody>
          <a:bodyPr/>
          <a:lstStyle/>
          <a:p>
            <a:pPr algn="l"/>
            <a:r>
              <a:rPr lang="en-US" altLang="zh-CN" smtClean="0">
                <a:ea typeface="SimSun" pitchFamily="2" charset="-122"/>
              </a:rPr>
              <a:t>Public Key </a:t>
            </a:r>
            <a:r>
              <a:rPr lang="en-US" altLang="zh-CN" smtClean="0">
                <a:solidFill>
                  <a:srgbClr val="FF0000"/>
                </a:solidFill>
                <a:ea typeface="SimSun" pitchFamily="2" charset="-122"/>
              </a:rPr>
              <a:t>Encryption</a:t>
            </a:r>
          </a:p>
        </p:txBody>
      </p:sp>
      <p:sp>
        <p:nvSpPr>
          <p:cNvPr id="12297" name="Line 8"/>
          <p:cNvSpPr>
            <a:spLocks noChangeShapeType="1"/>
          </p:cNvSpPr>
          <p:nvPr/>
        </p:nvSpPr>
        <p:spPr bwMode="auto">
          <a:xfrm flipH="1">
            <a:off x="1981200" y="1752600"/>
            <a:ext cx="2057400" cy="0"/>
          </a:xfrm>
          <a:prstGeom prst="line">
            <a:avLst/>
          </a:prstGeom>
          <a:noFill/>
          <a:ln w="28575">
            <a:solidFill>
              <a:schemeClr val="tx1"/>
            </a:solidFill>
            <a:round/>
            <a:headEnd/>
            <a:tailEnd type="stealth" w="lg" len="lg"/>
          </a:ln>
        </p:spPr>
        <p:txBody>
          <a:bodyPr/>
          <a:lstStyle/>
          <a:p>
            <a:endParaRPr lang="en-US"/>
          </a:p>
        </p:txBody>
      </p:sp>
      <p:sp>
        <p:nvSpPr>
          <p:cNvPr id="12298" name="AutoShape 9"/>
          <p:cNvSpPr>
            <a:spLocks noChangeArrowheads="1"/>
          </p:cNvSpPr>
          <p:nvPr/>
        </p:nvSpPr>
        <p:spPr bwMode="auto">
          <a:xfrm rot="5422656">
            <a:off x="4841081" y="796132"/>
            <a:ext cx="295275" cy="1903412"/>
          </a:xfrm>
          <a:prstGeom prst="can">
            <a:avLst>
              <a:gd name="adj" fmla="val 57330"/>
            </a:avLst>
          </a:prstGeom>
          <a:solidFill>
            <a:srgbClr val="FFFF00">
              <a:alpha val="56862"/>
            </a:srgbClr>
          </a:solidFill>
          <a:ln w="22225">
            <a:solidFill>
              <a:schemeClr val="tx1"/>
            </a:solidFill>
            <a:round/>
            <a:headEnd/>
            <a:tailEnd/>
          </a:ln>
        </p:spPr>
        <p:txBody>
          <a:bodyPr rot="10800000" vert="eaVert" wrap="none" anchor="ctr"/>
          <a:lstStyle/>
          <a:p>
            <a:pPr algn="ctr" eaLnBrk="1" hangingPunct="1"/>
            <a:r>
              <a:rPr lang="en-GB" sz="1200" dirty="0" smtClean="0">
                <a:latin typeface="Arial" charset="0"/>
              </a:rPr>
              <a:t>Do-not-modify </a:t>
            </a:r>
            <a:r>
              <a:rPr lang="en-GB" sz="1200" dirty="0">
                <a:latin typeface="Arial" charset="0"/>
              </a:rPr>
              <a:t>channel</a:t>
            </a:r>
            <a:endParaRPr lang="el-GR" sz="1200" dirty="0">
              <a:latin typeface="Arial" charset="0"/>
            </a:endParaRPr>
          </a:p>
        </p:txBody>
      </p:sp>
      <p:sp>
        <p:nvSpPr>
          <p:cNvPr id="12299" name="Line 10"/>
          <p:cNvSpPr>
            <a:spLocks noChangeShapeType="1"/>
          </p:cNvSpPr>
          <p:nvPr/>
        </p:nvSpPr>
        <p:spPr bwMode="auto">
          <a:xfrm flipV="1">
            <a:off x="7010400" y="1752600"/>
            <a:ext cx="0" cy="609600"/>
          </a:xfrm>
          <a:prstGeom prst="line">
            <a:avLst/>
          </a:prstGeom>
          <a:noFill/>
          <a:ln w="28575">
            <a:solidFill>
              <a:schemeClr val="tx1"/>
            </a:solidFill>
            <a:round/>
            <a:headEnd/>
            <a:tailEnd type="stealth" w="lg" len="lg"/>
          </a:ln>
        </p:spPr>
        <p:txBody>
          <a:bodyPr/>
          <a:lstStyle/>
          <a:p>
            <a:endParaRPr lang="en-US"/>
          </a:p>
        </p:txBody>
      </p:sp>
      <p:sp>
        <p:nvSpPr>
          <p:cNvPr id="12300" name="Line 11"/>
          <p:cNvSpPr>
            <a:spLocks noChangeShapeType="1"/>
          </p:cNvSpPr>
          <p:nvPr/>
        </p:nvSpPr>
        <p:spPr bwMode="auto">
          <a:xfrm flipH="1" flipV="1">
            <a:off x="5943600" y="1752600"/>
            <a:ext cx="1066800" cy="0"/>
          </a:xfrm>
          <a:prstGeom prst="line">
            <a:avLst/>
          </a:prstGeom>
          <a:noFill/>
          <a:ln w="28575">
            <a:solidFill>
              <a:schemeClr val="tx1"/>
            </a:solidFill>
            <a:round/>
            <a:headEnd/>
            <a:tailEnd type="stealth" w="lg" len="lg"/>
          </a:ln>
        </p:spPr>
        <p:txBody>
          <a:bodyPr/>
          <a:lstStyle/>
          <a:p>
            <a:endParaRPr lang="en-US"/>
          </a:p>
        </p:txBody>
      </p:sp>
      <p:sp>
        <p:nvSpPr>
          <p:cNvPr id="12301" name="AutoShape 12"/>
          <p:cNvSpPr>
            <a:spLocks noChangeArrowheads="1"/>
          </p:cNvSpPr>
          <p:nvPr/>
        </p:nvSpPr>
        <p:spPr bwMode="auto">
          <a:xfrm>
            <a:off x="1371600" y="3733800"/>
            <a:ext cx="1219200" cy="609600"/>
          </a:xfrm>
          <a:prstGeom prst="flowChartAlternateProcess">
            <a:avLst/>
          </a:prstGeom>
          <a:solidFill>
            <a:srgbClr val="DDDDDD"/>
          </a:solidFill>
          <a:ln w="9525">
            <a:solidFill>
              <a:srgbClr val="808080"/>
            </a:solidFill>
            <a:miter lim="800000"/>
            <a:headEnd/>
            <a:tailEnd/>
          </a:ln>
        </p:spPr>
        <p:txBody>
          <a:bodyPr wrap="none" anchor="ctr"/>
          <a:lstStyle/>
          <a:p>
            <a:pPr algn="ctr"/>
            <a:r>
              <a:rPr lang="en-US">
                <a:solidFill>
                  <a:srgbClr val="969696"/>
                </a:solidFill>
                <a:latin typeface="Arial" charset="0"/>
              </a:rPr>
              <a:t>Encrypt</a:t>
            </a:r>
          </a:p>
        </p:txBody>
      </p:sp>
      <p:sp>
        <p:nvSpPr>
          <p:cNvPr id="12302" name="Line 13"/>
          <p:cNvSpPr>
            <a:spLocks noChangeShapeType="1"/>
          </p:cNvSpPr>
          <p:nvPr/>
        </p:nvSpPr>
        <p:spPr bwMode="auto">
          <a:xfrm>
            <a:off x="1981200" y="1752600"/>
            <a:ext cx="0" cy="1981200"/>
          </a:xfrm>
          <a:prstGeom prst="line">
            <a:avLst/>
          </a:prstGeom>
          <a:noFill/>
          <a:ln w="28575">
            <a:solidFill>
              <a:schemeClr val="tx1"/>
            </a:solidFill>
            <a:round/>
            <a:headEnd/>
            <a:tailEnd type="stealth" w="med" len="lg"/>
          </a:ln>
        </p:spPr>
        <p:txBody>
          <a:bodyPr/>
          <a:lstStyle/>
          <a:p>
            <a:endParaRPr lang="en-US"/>
          </a:p>
        </p:txBody>
      </p:sp>
      <p:sp>
        <p:nvSpPr>
          <p:cNvPr id="12303" name="Line 14"/>
          <p:cNvSpPr>
            <a:spLocks noChangeShapeType="1"/>
          </p:cNvSpPr>
          <p:nvPr/>
        </p:nvSpPr>
        <p:spPr bwMode="auto">
          <a:xfrm>
            <a:off x="1066800" y="4038600"/>
            <a:ext cx="304800" cy="0"/>
          </a:xfrm>
          <a:prstGeom prst="line">
            <a:avLst/>
          </a:prstGeom>
          <a:noFill/>
          <a:ln w="9525">
            <a:solidFill>
              <a:schemeClr val="tx1"/>
            </a:solidFill>
            <a:round/>
            <a:headEnd/>
            <a:tailEnd type="stealth" w="lg" len="lg"/>
          </a:ln>
        </p:spPr>
        <p:txBody>
          <a:bodyPr/>
          <a:lstStyle/>
          <a:p>
            <a:endParaRPr lang="en-US"/>
          </a:p>
        </p:txBody>
      </p:sp>
      <p:sp>
        <p:nvSpPr>
          <p:cNvPr id="12304" name="Line 15"/>
          <p:cNvSpPr>
            <a:spLocks noChangeShapeType="1"/>
          </p:cNvSpPr>
          <p:nvPr/>
        </p:nvSpPr>
        <p:spPr bwMode="auto">
          <a:xfrm>
            <a:off x="2590800" y="4038600"/>
            <a:ext cx="304800" cy="0"/>
          </a:xfrm>
          <a:prstGeom prst="line">
            <a:avLst/>
          </a:prstGeom>
          <a:noFill/>
          <a:ln w="9525">
            <a:solidFill>
              <a:schemeClr val="tx1"/>
            </a:solidFill>
            <a:round/>
            <a:headEnd/>
            <a:tailEnd type="stealth" w="lg" len="lg"/>
          </a:ln>
        </p:spPr>
        <p:txBody>
          <a:bodyPr/>
          <a:lstStyle/>
          <a:p>
            <a:endParaRPr lang="en-US"/>
          </a:p>
        </p:txBody>
      </p:sp>
      <p:sp>
        <p:nvSpPr>
          <p:cNvPr id="12305" name="AutoShape 16"/>
          <p:cNvSpPr>
            <a:spLocks noChangeArrowheads="1"/>
          </p:cNvSpPr>
          <p:nvPr/>
        </p:nvSpPr>
        <p:spPr bwMode="auto">
          <a:xfrm>
            <a:off x="6324600" y="3810000"/>
            <a:ext cx="1219200" cy="609600"/>
          </a:xfrm>
          <a:prstGeom prst="flowChartAlternateProcess">
            <a:avLst/>
          </a:prstGeom>
          <a:solidFill>
            <a:srgbClr val="DDDDDD"/>
          </a:solidFill>
          <a:ln w="9525">
            <a:solidFill>
              <a:srgbClr val="808080"/>
            </a:solidFill>
            <a:miter lim="800000"/>
            <a:headEnd/>
            <a:tailEnd/>
          </a:ln>
        </p:spPr>
        <p:txBody>
          <a:bodyPr wrap="none" anchor="ctr"/>
          <a:lstStyle/>
          <a:p>
            <a:pPr algn="ctr"/>
            <a:r>
              <a:rPr lang="en-US">
                <a:solidFill>
                  <a:srgbClr val="969696"/>
                </a:solidFill>
                <a:latin typeface="Arial" charset="0"/>
              </a:rPr>
              <a:t>Decrypt</a:t>
            </a:r>
          </a:p>
        </p:txBody>
      </p:sp>
      <p:sp>
        <p:nvSpPr>
          <p:cNvPr id="12306" name="Line 17"/>
          <p:cNvSpPr>
            <a:spLocks noChangeShapeType="1"/>
          </p:cNvSpPr>
          <p:nvPr/>
        </p:nvSpPr>
        <p:spPr bwMode="auto">
          <a:xfrm>
            <a:off x="7543800" y="4038600"/>
            <a:ext cx="457200" cy="0"/>
          </a:xfrm>
          <a:prstGeom prst="line">
            <a:avLst/>
          </a:prstGeom>
          <a:noFill/>
          <a:ln w="9525">
            <a:solidFill>
              <a:schemeClr val="tx1"/>
            </a:solidFill>
            <a:round/>
            <a:headEnd/>
            <a:tailEnd type="stealth" w="lg" len="lg"/>
          </a:ln>
        </p:spPr>
        <p:txBody>
          <a:bodyPr/>
          <a:lstStyle/>
          <a:p>
            <a:endParaRPr lang="en-US"/>
          </a:p>
        </p:txBody>
      </p:sp>
      <p:sp>
        <p:nvSpPr>
          <p:cNvPr id="12307" name="Line 18"/>
          <p:cNvSpPr>
            <a:spLocks noChangeShapeType="1"/>
          </p:cNvSpPr>
          <p:nvPr/>
        </p:nvSpPr>
        <p:spPr bwMode="auto">
          <a:xfrm flipV="1">
            <a:off x="7010400" y="4419600"/>
            <a:ext cx="0" cy="838200"/>
          </a:xfrm>
          <a:prstGeom prst="line">
            <a:avLst/>
          </a:prstGeom>
          <a:noFill/>
          <a:ln w="9525">
            <a:solidFill>
              <a:schemeClr val="tx1"/>
            </a:solidFill>
            <a:round/>
            <a:headEnd/>
            <a:tailEnd type="stealth" w="lg" len="lg"/>
          </a:ln>
        </p:spPr>
        <p:txBody>
          <a:bodyPr/>
          <a:lstStyle/>
          <a:p>
            <a:endParaRPr lang="en-US"/>
          </a:p>
        </p:txBody>
      </p:sp>
      <p:sp>
        <p:nvSpPr>
          <p:cNvPr id="12308" name="Line 19"/>
          <p:cNvSpPr>
            <a:spLocks noChangeShapeType="1"/>
          </p:cNvSpPr>
          <p:nvPr/>
        </p:nvSpPr>
        <p:spPr bwMode="auto">
          <a:xfrm>
            <a:off x="6019800" y="4038600"/>
            <a:ext cx="304800" cy="0"/>
          </a:xfrm>
          <a:prstGeom prst="line">
            <a:avLst/>
          </a:prstGeom>
          <a:noFill/>
          <a:ln w="9525">
            <a:solidFill>
              <a:schemeClr val="tx1"/>
            </a:solidFill>
            <a:round/>
            <a:headEnd/>
            <a:tailEnd type="stealth" w="lg" len="lg"/>
          </a:ln>
        </p:spPr>
        <p:txBody>
          <a:bodyPr/>
          <a:lstStyle/>
          <a:p>
            <a:endParaRPr lang="en-US"/>
          </a:p>
        </p:txBody>
      </p:sp>
      <p:sp>
        <p:nvSpPr>
          <p:cNvPr id="12309" name="AutoShape 20"/>
          <p:cNvSpPr>
            <a:spLocks noChangeArrowheads="1"/>
          </p:cNvSpPr>
          <p:nvPr/>
        </p:nvSpPr>
        <p:spPr bwMode="auto">
          <a:xfrm rot="5422656">
            <a:off x="4876800" y="3124200"/>
            <a:ext cx="381000" cy="1905000"/>
          </a:xfrm>
          <a:prstGeom prst="can">
            <a:avLst>
              <a:gd name="adj" fmla="val 44468"/>
            </a:avLst>
          </a:prstGeom>
          <a:noFill/>
          <a:ln w="38100">
            <a:solidFill>
              <a:srgbClr val="808080"/>
            </a:solidFill>
            <a:round/>
            <a:headEnd/>
            <a:tailEnd/>
          </a:ln>
        </p:spPr>
        <p:txBody>
          <a:bodyPr rot="10800000" vert="eaVert" wrap="none" anchor="ctr"/>
          <a:lstStyle/>
          <a:p>
            <a:pPr algn="ctr" eaLnBrk="1" hangingPunct="1"/>
            <a:r>
              <a:rPr lang="en-GB" sz="2000">
                <a:solidFill>
                  <a:srgbClr val="969696"/>
                </a:solidFill>
                <a:latin typeface="Arial" charset="0"/>
              </a:rPr>
              <a:t>public channel</a:t>
            </a:r>
            <a:endParaRPr lang="el-GR" sz="2000">
              <a:solidFill>
                <a:srgbClr val="969696"/>
              </a:solidFill>
            </a:endParaRPr>
          </a:p>
        </p:txBody>
      </p:sp>
      <p:sp>
        <p:nvSpPr>
          <p:cNvPr id="12310" name="AutoShape 21"/>
          <p:cNvSpPr>
            <a:spLocks noChangeArrowheads="1"/>
          </p:cNvSpPr>
          <p:nvPr/>
        </p:nvSpPr>
        <p:spPr bwMode="auto">
          <a:xfrm>
            <a:off x="152400" y="3581400"/>
            <a:ext cx="914400" cy="1066800"/>
          </a:xfrm>
          <a:prstGeom prst="foldedCorner">
            <a:avLst>
              <a:gd name="adj" fmla="val 12500"/>
            </a:avLst>
          </a:prstGeom>
          <a:noFill/>
          <a:ln w="9525">
            <a:solidFill>
              <a:srgbClr val="808080"/>
            </a:solidFill>
            <a:round/>
            <a:headEnd/>
            <a:tailEnd/>
          </a:ln>
          <a:effectLst>
            <a:prstShdw prst="shdw17" dist="17961" dir="2700000">
              <a:srgbClr val="4D4D4D"/>
            </a:prstShdw>
          </a:effectLst>
        </p:spPr>
        <p:txBody>
          <a:bodyPr wrap="none"/>
          <a:lstStyle/>
          <a:p>
            <a:r>
              <a:rPr lang="en-US" sz="1400">
                <a:solidFill>
                  <a:srgbClr val="969696"/>
                </a:solidFill>
                <a:latin typeface="Arial" charset="0"/>
              </a:rPr>
              <a:t>Dear Bob</a:t>
            </a:r>
          </a:p>
          <a:p>
            <a:endParaRPr lang="en-US" sz="1200">
              <a:solidFill>
                <a:srgbClr val="969696"/>
              </a:solidFill>
              <a:latin typeface="Arial" charset="0"/>
            </a:endParaRPr>
          </a:p>
          <a:p>
            <a:r>
              <a:rPr lang="en-US" sz="1200">
                <a:solidFill>
                  <a:srgbClr val="969696"/>
                </a:solidFill>
                <a:latin typeface="Arial" charset="0"/>
              </a:rPr>
              <a:t>Tell Albert</a:t>
            </a:r>
          </a:p>
          <a:p>
            <a:r>
              <a:rPr lang="en-US" sz="1200">
                <a:solidFill>
                  <a:srgbClr val="969696"/>
                </a:solidFill>
                <a:latin typeface="Arial" charset="0"/>
              </a:rPr>
              <a:t>to get out of</a:t>
            </a:r>
          </a:p>
          <a:p>
            <a:r>
              <a:rPr lang="en-US" sz="1200">
                <a:solidFill>
                  <a:srgbClr val="969696"/>
                </a:solidFill>
                <a:latin typeface="Arial" charset="0"/>
              </a:rPr>
              <a:t>there</a:t>
            </a:r>
          </a:p>
        </p:txBody>
      </p:sp>
      <p:sp>
        <p:nvSpPr>
          <p:cNvPr id="12311" name="AutoShape 22"/>
          <p:cNvSpPr>
            <a:spLocks noChangeArrowheads="1"/>
          </p:cNvSpPr>
          <p:nvPr/>
        </p:nvSpPr>
        <p:spPr bwMode="auto">
          <a:xfrm>
            <a:off x="8001000" y="3505200"/>
            <a:ext cx="914400" cy="1066800"/>
          </a:xfrm>
          <a:prstGeom prst="foldedCorner">
            <a:avLst>
              <a:gd name="adj" fmla="val 12500"/>
            </a:avLst>
          </a:prstGeom>
          <a:noFill/>
          <a:ln w="9525">
            <a:solidFill>
              <a:srgbClr val="808080"/>
            </a:solidFill>
            <a:round/>
            <a:headEnd/>
            <a:tailEnd/>
          </a:ln>
          <a:effectLst>
            <a:prstShdw prst="shdw17" dist="17961" dir="2700000">
              <a:srgbClr val="4D4D4D"/>
            </a:prstShdw>
          </a:effectLst>
        </p:spPr>
        <p:txBody>
          <a:bodyPr wrap="none"/>
          <a:lstStyle/>
          <a:p>
            <a:r>
              <a:rPr lang="en-US" sz="1400">
                <a:solidFill>
                  <a:srgbClr val="969696"/>
                </a:solidFill>
                <a:latin typeface="Arial" charset="0"/>
              </a:rPr>
              <a:t>Dear Bob</a:t>
            </a:r>
          </a:p>
          <a:p>
            <a:endParaRPr lang="en-US" sz="1200">
              <a:solidFill>
                <a:srgbClr val="969696"/>
              </a:solidFill>
              <a:latin typeface="Arial" charset="0"/>
            </a:endParaRPr>
          </a:p>
          <a:p>
            <a:r>
              <a:rPr lang="en-US" sz="1200">
                <a:solidFill>
                  <a:srgbClr val="969696"/>
                </a:solidFill>
                <a:latin typeface="Arial" charset="0"/>
              </a:rPr>
              <a:t>Tell Albert</a:t>
            </a:r>
          </a:p>
          <a:p>
            <a:r>
              <a:rPr lang="en-US" sz="1200">
                <a:solidFill>
                  <a:srgbClr val="969696"/>
                </a:solidFill>
                <a:latin typeface="Arial" charset="0"/>
              </a:rPr>
              <a:t>to get out of</a:t>
            </a:r>
          </a:p>
          <a:p>
            <a:r>
              <a:rPr lang="en-US" sz="1200">
                <a:solidFill>
                  <a:srgbClr val="969696"/>
                </a:solidFill>
                <a:latin typeface="Arial" charset="0"/>
              </a:rPr>
              <a:t>there</a:t>
            </a:r>
          </a:p>
        </p:txBody>
      </p:sp>
      <p:sp>
        <p:nvSpPr>
          <p:cNvPr id="12312" name="AutoShape 23"/>
          <p:cNvSpPr>
            <a:spLocks noChangeArrowheads="1"/>
          </p:cNvSpPr>
          <p:nvPr/>
        </p:nvSpPr>
        <p:spPr bwMode="auto">
          <a:xfrm>
            <a:off x="2895600" y="3581400"/>
            <a:ext cx="838200" cy="1066800"/>
          </a:xfrm>
          <a:prstGeom prst="foldedCorner">
            <a:avLst>
              <a:gd name="adj" fmla="val 12500"/>
            </a:avLst>
          </a:prstGeom>
          <a:solidFill>
            <a:srgbClr val="DDDDDD"/>
          </a:solidFill>
          <a:ln w="9525">
            <a:solidFill>
              <a:srgbClr val="808080"/>
            </a:solidFill>
            <a:round/>
            <a:headEnd/>
            <a:tailEnd/>
          </a:ln>
          <a:effectLst>
            <a:prstShdw prst="shdw17" dist="17961" dir="2700000">
              <a:srgbClr val="4D4D4D"/>
            </a:prstShdw>
          </a:effectLst>
        </p:spPr>
        <p:txBody>
          <a:bodyPr wrap="none"/>
          <a:lstStyle/>
          <a:p>
            <a:r>
              <a:rPr lang="en-US" sz="1600">
                <a:solidFill>
                  <a:srgbClr val="969696"/>
                </a:solidFill>
              </a:rPr>
              <a:t>$</a:t>
            </a:r>
            <a:r>
              <a:rPr lang="en-US" sz="1600">
                <a:solidFill>
                  <a:srgbClr val="969696"/>
                </a:solidFill>
                <a:sym typeface="Symbol" pitchFamily="18" charset="2"/>
              </a:rPr>
              <a:t></a:t>
            </a:r>
          </a:p>
          <a:p>
            <a:r>
              <a:rPr lang="en-US" sz="1600">
                <a:solidFill>
                  <a:srgbClr val="969696"/>
                </a:solidFill>
                <a:sym typeface="Symbol" pitchFamily="18" charset="2"/>
              </a:rPr>
              <a:t></a:t>
            </a:r>
          </a:p>
          <a:p>
            <a:r>
              <a:rPr lang="en-US" sz="1600">
                <a:solidFill>
                  <a:srgbClr val="969696"/>
                </a:solidFill>
                <a:sym typeface="Symbol" pitchFamily="18" charset="2"/>
              </a:rPr>
              <a:t></a:t>
            </a:r>
          </a:p>
          <a:p>
            <a:r>
              <a:rPr lang="en-US" sz="1600">
                <a:solidFill>
                  <a:srgbClr val="969696"/>
                </a:solidFill>
                <a:sym typeface="Symbol" pitchFamily="18" charset="2"/>
              </a:rPr>
              <a:t>gt…</a:t>
            </a:r>
            <a:r>
              <a:rPr lang="en-US" sz="1600" i="1">
                <a:solidFill>
                  <a:srgbClr val="969696"/>
                </a:solidFill>
                <a:sym typeface="Symbol" pitchFamily="18" charset="2"/>
              </a:rPr>
              <a:t>x</a:t>
            </a:r>
            <a:endParaRPr lang="en-US" sz="1200" i="1">
              <a:solidFill>
                <a:srgbClr val="969696"/>
              </a:solidFill>
            </a:endParaRPr>
          </a:p>
        </p:txBody>
      </p:sp>
      <p:sp>
        <p:nvSpPr>
          <p:cNvPr id="12313" name="Line 24"/>
          <p:cNvSpPr>
            <a:spLocks noChangeShapeType="1"/>
          </p:cNvSpPr>
          <p:nvPr/>
        </p:nvSpPr>
        <p:spPr bwMode="auto">
          <a:xfrm>
            <a:off x="3733800" y="4038600"/>
            <a:ext cx="381000" cy="0"/>
          </a:xfrm>
          <a:prstGeom prst="line">
            <a:avLst/>
          </a:prstGeom>
          <a:noFill/>
          <a:ln w="9525">
            <a:solidFill>
              <a:schemeClr val="tx1"/>
            </a:solidFill>
            <a:round/>
            <a:headEnd/>
            <a:tailEnd type="stealth" w="med" len="lg"/>
          </a:ln>
        </p:spPr>
        <p:txBody>
          <a:bodyPr wrap="none" anchor="ctr"/>
          <a:lstStyle/>
          <a:p>
            <a:endParaRPr lang="en-US"/>
          </a:p>
        </p:txBody>
      </p:sp>
      <p:sp>
        <p:nvSpPr>
          <p:cNvPr id="12314" name="Text Box 25"/>
          <p:cNvSpPr txBox="1">
            <a:spLocks noChangeArrowheads="1"/>
          </p:cNvSpPr>
          <p:nvPr/>
        </p:nvSpPr>
        <p:spPr bwMode="auto">
          <a:xfrm>
            <a:off x="4724400" y="2803525"/>
            <a:ext cx="735013" cy="457200"/>
          </a:xfrm>
          <a:prstGeom prst="rect">
            <a:avLst/>
          </a:prstGeom>
          <a:noFill/>
          <a:ln w="9525">
            <a:noFill/>
            <a:miter lim="800000"/>
            <a:headEnd/>
            <a:tailEnd/>
          </a:ln>
        </p:spPr>
        <p:txBody>
          <a:bodyPr>
            <a:spAutoFit/>
          </a:bodyPr>
          <a:lstStyle/>
          <a:p>
            <a:r>
              <a:rPr lang="en-US" altLang="zh-CN" b="1" i="1">
                <a:solidFill>
                  <a:srgbClr val="FF0000"/>
                </a:solidFill>
                <a:ea typeface="SimSun" pitchFamily="2" charset="-122"/>
              </a:rPr>
              <a:t>Eve</a:t>
            </a:r>
          </a:p>
        </p:txBody>
      </p:sp>
      <p:sp>
        <p:nvSpPr>
          <p:cNvPr id="12315" name="Line 26"/>
          <p:cNvSpPr>
            <a:spLocks noChangeShapeType="1"/>
          </p:cNvSpPr>
          <p:nvPr/>
        </p:nvSpPr>
        <p:spPr bwMode="auto">
          <a:xfrm>
            <a:off x="4876800" y="1905000"/>
            <a:ext cx="0" cy="974725"/>
          </a:xfrm>
          <a:prstGeom prst="line">
            <a:avLst/>
          </a:prstGeom>
          <a:noFill/>
          <a:ln w="9525">
            <a:solidFill>
              <a:schemeClr val="tx1"/>
            </a:solidFill>
            <a:round/>
            <a:headEnd/>
            <a:tailEnd type="stealth" w="med" len="lg"/>
          </a:ln>
        </p:spPr>
        <p:txBody>
          <a:bodyPr/>
          <a:lstStyle/>
          <a:p>
            <a:endParaRPr lang="en-US"/>
          </a:p>
        </p:txBody>
      </p:sp>
      <p:sp>
        <p:nvSpPr>
          <p:cNvPr id="12316" name="Line 27"/>
          <p:cNvSpPr>
            <a:spLocks noChangeShapeType="1"/>
          </p:cNvSpPr>
          <p:nvPr/>
        </p:nvSpPr>
        <p:spPr bwMode="auto">
          <a:xfrm flipV="1">
            <a:off x="5029200" y="3200400"/>
            <a:ext cx="0" cy="685800"/>
          </a:xfrm>
          <a:prstGeom prst="line">
            <a:avLst/>
          </a:prstGeom>
          <a:noFill/>
          <a:ln w="9525">
            <a:solidFill>
              <a:schemeClr val="tx1"/>
            </a:solidFill>
            <a:round/>
            <a:headEnd/>
            <a:tailEnd type="stealth" w="med" len="lg"/>
          </a:ln>
        </p:spPr>
        <p:txBody>
          <a:bodyPr wrap="none" anchor="ctr"/>
          <a:lstStyle/>
          <a:p>
            <a:endParaRPr lang="en-US"/>
          </a:p>
        </p:txBody>
      </p:sp>
      <p:sp>
        <p:nvSpPr>
          <p:cNvPr id="12317" name="Line 28"/>
          <p:cNvSpPr>
            <a:spLocks noChangeShapeType="1"/>
          </p:cNvSpPr>
          <p:nvPr/>
        </p:nvSpPr>
        <p:spPr bwMode="auto">
          <a:xfrm>
            <a:off x="3886200" y="3048000"/>
            <a:ext cx="0" cy="1905000"/>
          </a:xfrm>
          <a:prstGeom prst="line">
            <a:avLst/>
          </a:prstGeom>
          <a:noFill/>
          <a:ln w="19050">
            <a:solidFill>
              <a:schemeClr val="tx1"/>
            </a:solidFill>
            <a:prstDash val="sysDot"/>
            <a:round/>
            <a:headEnd/>
            <a:tailEnd/>
          </a:ln>
        </p:spPr>
        <p:txBody>
          <a:bodyPr wrap="none" anchor="ctr"/>
          <a:lstStyle/>
          <a:p>
            <a:endParaRPr lang="en-US"/>
          </a:p>
        </p:txBody>
      </p:sp>
      <p:sp>
        <p:nvSpPr>
          <p:cNvPr id="12318" name="Line 29"/>
          <p:cNvSpPr>
            <a:spLocks noChangeShapeType="1"/>
          </p:cNvSpPr>
          <p:nvPr/>
        </p:nvSpPr>
        <p:spPr bwMode="auto">
          <a:xfrm>
            <a:off x="6096000" y="3048000"/>
            <a:ext cx="0" cy="1905000"/>
          </a:xfrm>
          <a:prstGeom prst="line">
            <a:avLst/>
          </a:prstGeom>
          <a:noFill/>
          <a:ln w="19050">
            <a:solidFill>
              <a:schemeClr val="tx1"/>
            </a:solidFill>
            <a:prstDash val="sysDot"/>
            <a:round/>
            <a:headEnd/>
            <a:tailEnd/>
          </a:ln>
        </p:spPr>
        <p:txBody>
          <a:bodyPr wrap="none" anchor="ctr"/>
          <a:lstStyle/>
          <a:p>
            <a:endParaRPr lang="en-US"/>
          </a:p>
        </p:txBody>
      </p:sp>
      <p:sp>
        <p:nvSpPr>
          <p:cNvPr id="12319" name="Line 30"/>
          <p:cNvSpPr>
            <a:spLocks noChangeShapeType="1"/>
          </p:cNvSpPr>
          <p:nvPr/>
        </p:nvSpPr>
        <p:spPr bwMode="auto">
          <a:xfrm>
            <a:off x="3886200" y="1143000"/>
            <a:ext cx="0" cy="1905000"/>
          </a:xfrm>
          <a:prstGeom prst="line">
            <a:avLst/>
          </a:prstGeom>
          <a:noFill/>
          <a:ln w="19050">
            <a:solidFill>
              <a:schemeClr val="tx1"/>
            </a:solidFill>
            <a:prstDash val="sysDot"/>
            <a:round/>
            <a:headEnd/>
            <a:tailEnd/>
          </a:ln>
        </p:spPr>
        <p:txBody>
          <a:bodyPr wrap="none" anchor="ctr"/>
          <a:lstStyle/>
          <a:p>
            <a:endParaRPr lang="en-US"/>
          </a:p>
        </p:txBody>
      </p:sp>
      <p:sp>
        <p:nvSpPr>
          <p:cNvPr id="12320" name="Line 31"/>
          <p:cNvSpPr>
            <a:spLocks noChangeShapeType="1"/>
          </p:cNvSpPr>
          <p:nvPr/>
        </p:nvSpPr>
        <p:spPr bwMode="auto">
          <a:xfrm>
            <a:off x="6096000" y="1143000"/>
            <a:ext cx="0" cy="1905000"/>
          </a:xfrm>
          <a:prstGeom prst="line">
            <a:avLst/>
          </a:prstGeom>
          <a:noFill/>
          <a:ln w="19050">
            <a:solidFill>
              <a:schemeClr val="tx1"/>
            </a:solidFill>
            <a:prstDash val="sysDot"/>
            <a:round/>
            <a:headEnd/>
            <a:tailEnd/>
          </a:ln>
        </p:spPr>
        <p:txBody>
          <a:bodyPr wrap="none" anchor="ctr"/>
          <a:lstStyle/>
          <a:p>
            <a:endParaRPr lang="en-US"/>
          </a:p>
        </p:txBody>
      </p:sp>
      <p:pic>
        <p:nvPicPr>
          <p:cNvPr id="12321" name="Picture 32"/>
          <p:cNvPicPr>
            <a:picLocks noGrp="1" noChangeAspect="1" noChangeArrowheads="1"/>
          </p:cNvPicPr>
          <p:nvPr>
            <p:ph sz="quarter" idx="4"/>
          </p:nvPr>
        </p:nvPicPr>
        <p:blipFill>
          <a:blip r:embed="rId4" cstate="print"/>
          <a:srcRect/>
          <a:stretch>
            <a:fillRect/>
          </a:stretch>
        </p:blipFill>
        <p:spPr>
          <a:xfrm>
            <a:off x="6629400" y="2362200"/>
            <a:ext cx="762000" cy="568325"/>
          </a:xfrm>
          <a:noFill/>
        </p:spPr>
      </p:pic>
      <p:grpSp>
        <p:nvGrpSpPr>
          <p:cNvPr id="12322" name="Group 33"/>
          <p:cNvGrpSpPr>
            <a:grpSpLocks/>
          </p:cNvGrpSpPr>
          <p:nvPr/>
        </p:nvGrpSpPr>
        <p:grpSpPr bwMode="auto">
          <a:xfrm>
            <a:off x="6629400" y="4953000"/>
            <a:ext cx="838200" cy="609600"/>
            <a:chOff x="4176" y="3120"/>
            <a:chExt cx="528" cy="384"/>
          </a:xfrm>
        </p:grpSpPr>
        <p:graphicFrame>
          <p:nvGraphicFramePr>
            <p:cNvPr id="12291" name="Object 34"/>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11258" name="Bitmap Image" r:id="rId5" imgW="781159" imgH="581106" progId="PBrush">
                    <p:embed/>
                  </p:oleObj>
                </mc:Choice>
                <mc:Fallback>
                  <p:oleObj name="Bitmap Image" r:id="rId5" imgW="781159" imgH="58110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30" name="Rectangle 35"/>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endParaRPr lang="en-US"/>
            </a:p>
          </p:txBody>
        </p:sp>
      </p:grpSp>
      <p:graphicFrame>
        <p:nvGraphicFramePr>
          <p:cNvPr id="12290" name="Object 36"/>
          <p:cNvGraphicFramePr>
            <a:graphicFrameLocks noGrp="1" noChangeAspect="1"/>
          </p:cNvGraphicFramePr>
          <p:nvPr>
            <p:ph sz="quarter" idx="1"/>
          </p:nvPr>
        </p:nvGraphicFramePr>
        <p:xfrm>
          <a:off x="1600200" y="2362200"/>
          <a:ext cx="762000" cy="568325"/>
        </p:xfrm>
        <a:graphic>
          <a:graphicData uri="http://schemas.openxmlformats.org/presentationml/2006/ole">
            <mc:AlternateContent xmlns:mc="http://schemas.openxmlformats.org/markup-compatibility/2006">
              <mc:Choice xmlns:v="urn:schemas-microsoft-com:vml" Requires="v">
                <p:oleObj spid="_x0000_s11259" name="Bitmap Image" r:id="rId7" imgW="561905" imgH="419048" progId="PBrush">
                  <p:embed/>
                </p:oleObj>
              </mc:Choice>
              <mc:Fallback>
                <p:oleObj name="Bitmap Image" r:id="rId7" imgW="561905" imgH="419048" progId="PBrus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2362200"/>
                        <a:ext cx="762000" cy="568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324" name="AutoShape 38"/>
          <p:cNvSpPr>
            <a:spLocks noChangeArrowheads="1"/>
          </p:cNvSpPr>
          <p:nvPr/>
        </p:nvSpPr>
        <p:spPr bwMode="auto">
          <a:xfrm>
            <a:off x="177800" y="1295400"/>
            <a:ext cx="1498600" cy="685800"/>
          </a:xfrm>
          <a:prstGeom prst="wedgeRoundRectCallout">
            <a:avLst>
              <a:gd name="adj1" fmla="val 49681"/>
              <a:gd name="adj2" fmla="val 104398"/>
              <a:gd name="adj3" fmla="val 16667"/>
            </a:avLst>
          </a:prstGeom>
          <a:noFill/>
          <a:ln w="6350">
            <a:solidFill>
              <a:schemeClr val="tx1"/>
            </a:solidFill>
            <a:miter lim="800000"/>
            <a:headEnd/>
            <a:tailEnd/>
          </a:ln>
        </p:spPr>
        <p:txBody>
          <a:bodyPr anchor="ctr" anchorCtr="1"/>
          <a:lstStyle/>
          <a:p>
            <a:pPr algn="ctr"/>
            <a:r>
              <a:rPr lang="en-US" sz="2000">
                <a:solidFill>
                  <a:srgbClr val="FF0000"/>
                </a:solidFill>
                <a:latin typeface="Arial" charset="0"/>
              </a:rPr>
              <a:t>Bob</a:t>
            </a:r>
            <a:r>
              <a:rPr lang="en-US" sz="2000">
                <a:latin typeface="Arial" charset="0"/>
              </a:rPr>
              <a:t>’s</a:t>
            </a:r>
          </a:p>
          <a:p>
            <a:pPr algn="ctr"/>
            <a:r>
              <a:rPr lang="en-US" sz="2000">
                <a:solidFill>
                  <a:schemeClr val="bg2"/>
                </a:solidFill>
                <a:latin typeface="Arial" charset="0"/>
              </a:rPr>
              <a:t>public key</a:t>
            </a:r>
          </a:p>
        </p:txBody>
      </p:sp>
      <p:sp>
        <p:nvSpPr>
          <p:cNvPr id="12325" name="AutoShape 39"/>
          <p:cNvSpPr>
            <a:spLocks noChangeArrowheads="1"/>
          </p:cNvSpPr>
          <p:nvPr/>
        </p:nvSpPr>
        <p:spPr bwMode="auto">
          <a:xfrm>
            <a:off x="7315200" y="1600200"/>
            <a:ext cx="1447800" cy="685800"/>
          </a:xfrm>
          <a:prstGeom prst="wedgeRoundRectCallout">
            <a:avLst>
              <a:gd name="adj1" fmla="val -58222"/>
              <a:gd name="adj2" fmla="val 80324"/>
              <a:gd name="adj3" fmla="val 16667"/>
            </a:avLst>
          </a:prstGeom>
          <a:noFill/>
          <a:ln w="6350">
            <a:solidFill>
              <a:schemeClr val="tx1"/>
            </a:solidFill>
            <a:miter lim="800000"/>
            <a:headEnd/>
            <a:tailEnd/>
          </a:ln>
        </p:spPr>
        <p:txBody>
          <a:bodyPr anchor="ctr" anchorCtr="1"/>
          <a:lstStyle/>
          <a:p>
            <a:pPr algn="ctr"/>
            <a:r>
              <a:rPr lang="en-US" sz="2000">
                <a:solidFill>
                  <a:srgbClr val="FF0000"/>
                </a:solidFill>
                <a:latin typeface="Arial" charset="0"/>
              </a:rPr>
              <a:t>Bob</a:t>
            </a:r>
            <a:r>
              <a:rPr lang="en-US" sz="2000">
                <a:latin typeface="Arial" charset="0"/>
              </a:rPr>
              <a:t>’s</a:t>
            </a:r>
          </a:p>
          <a:p>
            <a:pPr algn="ctr"/>
            <a:r>
              <a:rPr lang="en-US" sz="2000">
                <a:solidFill>
                  <a:schemeClr val="bg2"/>
                </a:solidFill>
                <a:latin typeface="Arial" charset="0"/>
              </a:rPr>
              <a:t>public key</a:t>
            </a:r>
          </a:p>
        </p:txBody>
      </p:sp>
      <p:sp>
        <p:nvSpPr>
          <p:cNvPr id="12326" name="AutoShape 40"/>
          <p:cNvSpPr>
            <a:spLocks noChangeArrowheads="1"/>
          </p:cNvSpPr>
          <p:nvPr/>
        </p:nvSpPr>
        <p:spPr bwMode="auto">
          <a:xfrm>
            <a:off x="4724400" y="5181600"/>
            <a:ext cx="1612900" cy="685800"/>
          </a:xfrm>
          <a:prstGeom prst="wedgeRoundRectCallout">
            <a:avLst>
              <a:gd name="adj1" fmla="val 67028"/>
              <a:gd name="adj2" fmla="val -30787"/>
              <a:gd name="adj3" fmla="val 16667"/>
            </a:avLst>
          </a:prstGeom>
          <a:noFill/>
          <a:ln w="9525">
            <a:solidFill>
              <a:schemeClr val="tx1"/>
            </a:solidFill>
            <a:miter lim="800000"/>
            <a:headEnd/>
            <a:tailEnd/>
          </a:ln>
        </p:spPr>
        <p:txBody>
          <a:bodyPr anchor="ctr" anchorCtr="1"/>
          <a:lstStyle/>
          <a:p>
            <a:pPr algn="ctr"/>
            <a:r>
              <a:rPr lang="en-US" sz="2000">
                <a:latin typeface="Arial" charset="0"/>
              </a:rPr>
              <a:t>Bob’s</a:t>
            </a:r>
          </a:p>
          <a:p>
            <a:pPr algn="ctr"/>
            <a:r>
              <a:rPr lang="en-US" sz="2000">
                <a:solidFill>
                  <a:schemeClr val="bg2"/>
                </a:solidFill>
                <a:latin typeface="Arial" charset="0"/>
              </a:rPr>
              <a:t>private key</a:t>
            </a:r>
          </a:p>
        </p:txBody>
      </p:sp>
      <p:sp>
        <p:nvSpPr>
          <p:cNvPr id="12327" name="Line 41"/>
          <p:cNvSpPr>
            <a:spLocks noChangeShapeType="1"/>
          </p:cNvSpPr>
          <p:nvPr/>
        </p:nvSpPr>
        <p:spPr bwMode="auto">
          <a:xfrm flipV="1">
            <a:off x="5257800" y="1905000"/>
            <a:ext cx="0" cy="914400"/>
          </a:xfrm>
          <a:prstGeom prst="line">
            <a:avLst/>
          </a:prstGeom>
          <a:noFill/>
          <a:ln w="28575">
            <a:solidFill>
              <a:schemeClr val="tx1"/>
            </a:solidFill>
            <a:round/>
            <a:headEnd/>
            <a:tailEnd type="stealth" w="med" len="lg"/>
          </a:ln>
        </p:spPr>
        <p:txBody>
          <a:bodyPr/>
          <a:lstStyle/>
          <a:p>
            <a:endParaRPr lang="en-US"/>
          </a:p>
        </p:txBody>
      </p:sp>
      <p:sp>
        <p:nvSpPr>
          <p:cNvPr id="1071146" name="AutoShape 42"/>
          <p:cNvSpPr>
            <a:spLocks noChangeArrowheads="1"/>
          </p:cNvSpPr>
          <p:nvPr/>
        </p:nvSpPr>
        <p:spPr bwMode="auto">
          <a:xfrm>
            <a:off x="5067300" y="2286000"/>
            <a:ext cx="381000" cy="381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9525">
            <a:solidFill>
              <a:srgbClr val="FF0000"/>
            </a:solidFill>
            <a:miter lim="800000"/>
            <a:headEnd/>
            <a:tailEnd/>
          </a:ln>
        </p:spPr>
        <p:txBody>
          <a:bodyPr wrap="none" anchor="ctr"/>
          <a:lstStyle/>
          <a:p>
            <a:endParaRPr lang="en-US"/>
          </a:p>
        </p:txBody>
      </p:sp>
      <p:sp>
        <p:nvSpPr>
          <p:cNvPr id="1071147" name="AutoShape 43"/>
          <p:cNvSpPr>
            <a:spLocks noChangeArrowheads="1"/>
          </p:cNvSpPr>
          <p:nvPr/>
        </p:nvSpPr>
        <p:spPr bwMode="auto">
          <a:xfrm>
            <a:off x="5257800" y="231721"/>
            <a:ext cx="3505200" cy="1066800"/>
          </a:xfrm>
          <a:prstGeom prst="wedgeRoundRectCallout">
            <a:avLst>
              <a:gd name="adj1" fmla="val -46366"/>
              <a:gd name="adj2" fmla="val 162894"/>
              <a:gd name="adj3" fmla="val 16667"/>
            </a:avLst>
          </a:prstGeom>
          <a:solidFill>
            <a:schemeClr val="bg1">
              <a:lumMod val="95000"/>
            </a:schemeClr>
          </a:solidFill>
          <a:ln w="9525">
            <a:solidFill>
              <a:schemeClr val="tx1"/>
            </a:solidFill>
            <a:miter lim="800000"/>
            <a:headEnd/>
            <a:tailEnd/>
          </a:ln>
        </p:spPr>
        <p:txBody>
          <a:bodyPr anchor="ctr" anchorCtr="1"/>
          <a:lstStyle/>
          <a:p>
            <a:pPr algn="ctr"/>
            <a:r>
              <a:rPr lang="en-US" sz="2000" dirty="0" smtClean="0">
                <a:latin typeface="Arial" charset="0"/>
              </a:rPr>
              <a:t>Read-only </a:t>
            </a:r>
            <a:r>
              <a:rPr lang="en-US" sz="2000" b="1" u="sng" dirty="0" smtClean="0">
                <a:latin typeface="Arial" charset="0"/>
              </a:rPr>
              <a:t>paper</a:t>
            </a:r>
            <a:r>
              <a:rPr lang="en-US" sz="2000" dirty="0" smtClean="0">
                <a:latin typeface="Arial" charset="0"/>
              </a:rPr>
              <a:t> telephone directory does </a:t>
            </a:r>
            <a:r>
              <a:rPr lang="en-US" sz="2000" b="1" dirty="0" smtClean="0">
                <a:solidFill>
                  <a:srgbClr val="FF0000"/>
                </a:solidFill>
                <a:latin typeface="Arial" charset="0"/>
              </a:rPr>
              <a:t>not</a:t>
            </a:r>
            <a:r>
              <a:rPr lang="en-US" sz="2000" dirty="0" smtClean="0">
                <a:latin typeface="Arial" charset="0"/>
              </a:rPr>
              <a:t> work well in the digital world!</a:t>
            </a:r>
            <a:endParaRPr lang="en-US" sz="2000" dirty="0">
              <a:latin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82275174"/>
              </p:ext>
            </p:extLst>
          </p:nvPr>
        </p:nvGraphicFramePr>
        <p:xfrm>
          <a:off x="1698625" y="4660900"/>
          <a:ext cx="565150" cy="901700"/>
        </p:xfrm>
        <a:graphic>
          <a:graphicData uri="http://schemas.openxmlformats.org/presentationml/2006/ole">
            <mc:AlternateContent xmlns:mc="http://schemas.openxmlformats.org/markup-compatibility/2006">
              <mc:Choice xmlns:v="urn:schemas-microsoft-com:vml" Requires="v">
                <p:oleObj spid="_x0000_s11260" name="VISIO" r:id="rId9" imgW="549706" imgH="879377" progId="Visio.Drawing.11">
                  <p:embed/>
                </p:oleObj>
              </mc:Choice>
              <mc:Fallback>
                <p:oleObj name="VISIO" r:id="rId9" imgW="549706" imgH="879377" progId="Visio.Drawing.11">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98625" y="466090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018670154"/>
              </p:ext>
            </p:extLst>
          </p:nvPr>
        </p:nvGraphicFramePr>
        <p:xfrm>
          <a:off x="1731963" y="5768975"/>
          <a:ext cx="498475" cy="889000"/>
        </p:xfrm>
        <a:graphic>
          <a:graphicData uri="http://schemas.openxmlformats.org/presentationml/2006/ole">
            <mc:AlternateContent xmlns:mc="http://schemas.openxmlformats.org/markup-compatibility/2006">
              <mc:Choice xmlns:v="urn:schemas-microsoft-com:vml" Requires="v">
                <p:oleObj spid="_x0000_s11261" name="VISIO" r:id="rId11" imgW="1078094" imgH="1941482" progId="Visio.Drawing.11">
                  <p:embed/>
                </p:oleObj>
              </mc:Choice>
              <mc:Fallback>
                <p:oleObj name="VISIO" r:id="rId11" imgW="1078094" imgH="1941482" progId="Visio.Drawing.11">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31963" y="5768975"/>
                        <a:ext cx="4984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580969096"/>
              </p:ext>
            </p:extLst>
          </p:nvPr>
        </p:nvGraphicFramePr>
        <p:xfrm>
          <a:off x="6858000" y="5899150"/>
          <a:ext cx="533400" cy="850900"/>
        </p:xfrm>
        <a:graphic>
          <a:graphicData uri="http://schemas.openxmlformats.org/presentationml/2006/ole">
            <mc:AlternateContent xmlns:mc="http://schemas.openxmlformats.org/markup-compatibility/2006">
              <mc:Choice xmlns:v="urn:schemas-microsoft-com:vml" Requires="v">
                <p:oleObj spid="_x0000_s11262" name="VISIO" r:id="rId13" imgW="549706" imgH="879377" progId="Visio.Drawing.11">
                  <p:embed/>
                </p:oleObj>
              </mc:Choice>
              <mc:Fallback>
                <p:oleObj name="VISIO" r:id="rId13" imgW="549706" imgH="879377" progId="Visio.Drawing.11">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58000" y="589915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737583372"/>
              </p:ext>
            </p:extLst>
          </p:nvPr>
        </p:nvGraphicFramePr>
        <p:xfrm>
          <a:off x="5181600" y="2803525"/>
          <a:ext cx="365125" cy="368300"/>
        </p:xfrm>
        <a:graphic>
          <a:graphicData uri="http://schemas.openxmlformats.org/presentationml/2006/ole">
            <mc:AlternateContent xmlns:mc="http://schemas.openxmlformats.org/markup-compatibility/2006">
              <mc:Choice xmlns:v="urn:schemas-microsoft-com:vml" Requires="v">
                <p:oleObj spid="_x0000_s11263" name="Image" r:id="rId15" imgW="1244006" imgH="1257143" progId="Photoshop.Image.7">
                  <p:embed/>
                </p:oleObj>
              </mc:Choice>
              <mc:Fallback>
                <p:oleObj name="Image" r:id="rId15" imgW="1244006" imgH="1257143" progId="Photoshop.Image.7">
                  <p:embed/>
                  <p:pic>
                    <p:nvPicPr>
                      <p:cNvPr id="0"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816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06858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7114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1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146" grpId="0" animBg="1"/>
      <p:bldP spid="107114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5"/>
          <p:cNvSpPr>
            <a:spLocks noGrp="1"/>
          </p:cNvSpPr>
          <p:nvPr>
            <p:ph type="ftr" sz="quarter" idx="10"/>
          </p:nvPr>
        </p:nvSpPr>
        <p:spPr/>
        <p:txBody>
          <a:bodyPr/>
          <a:lstStyle/>
          <a:p>
            <a:pPr>
              <a:defRPr/>
            </a:pPr>
            <a:r>
              <a:rPr lang="en-US" altLang="zh-CN" smtClean="0"/>
              <a:t>2016 Summer Camp</a:t>
            </a:r>
            <a:endParaRPr lang="en-US" altLang="zh-CN" dirty="0"/>
          </a:p>
        </p:txBody>
      </p:sp>
      <p:sp>
        <p:nvSpPr>
          <p:cNvPr id="37" name="Slide Number Placeholder 6"/>
          <p:cNvSpPr>
            <a:spLocks noGrp="1"/>
          </p:cNvSpPr>
          <p:nvPr>
            <p:ph type="sldNum" sz="quarter" idx="11"/>
          </p:nvPr>
        </p:nvSpPr>
        <p:spPr/>
        <p:txBody>
          <a:bodyPr/>
          <a:lstStyle/>
          <a:p>
            <a:pPr>
              <a:defRPr/>
            </a:pPr>
            <a:fld id="{456DCB05-FD4D-41F3-86FD-26DC52FA971A}" type="slidenum">
              <a:rPr lang="en-US"/>
              <a:pPr>
                <a:defRPr/>
              </a:pPr>
              <a:t>62</a:t>
            </a:fld>
            <a:endParaRPr lang="en-US"/>
          </a:p>
        </p:txBody>
      </p:sp>
      <p:sp>
        <p:nvSpPr>
          <p:cNvPr id="13317" name="Rectangle 4"/>
          <p:cNvSpPr>
            <a:spLocks noGrp="1" noChangeArrowheads="1"/>
          </p:cNvSpPr>
          <p:nvPr>
            <p:ph type="title"/>
          </p:nvPr>
        </p:nvSpPr>
        <p:spPr>
          <a:xfrm>
            <a:off x="152400" y="304800"/>
            <a:ext cx="7772400" cy="762000"/>
          </a:xfrm>
        </p:spPr>
        <p:txBody>
          <a:bodyPr/>
          <a:lstStyle/>
          <a:p>
            <a:pPr algn="l"/>
            <a:r>
              <a:rPr lang="en-US" altLang="zh-CN" smtClean="0">
                <a:ea typeface="SimSun" pitchFamily="2" charset="-122"/>
              </a:rPr>
              <a:t>Public Key </a:t>
            </a:r>
            <a:r>
              <a:rPr lang="en-US" altLang="zh-CN" smtClean="0">
                <a:solidFill>
                  <a:srgbClr val="FF0000"/>
                </a:solidFill>
                <a:ea typeface="SimSun" pitchFamily="2" charset="-122"/>
              </a:rPr>
              <a:t>Signature</a:t>
            </a:r>
          </a:p>
        </p:txBody>
      </p:sp>
      <p:pic>
        <p:nvPicPr>
          <p:cNvPr id="13318" name="Picture 5"/>
          <p:cNvPicPr>
            <a:picLocks noGrp="1" noChangeAspect="1" noChangeArrowheads="1"/>
          </p:cNvPicPr>
          <p:nvPr>
            <p:ph sz="half" idx="1"/>
          </p:nvPr>
        </p:nvPicPr>
        <p:blipFill>
          <a:blip r:embed="rId4" cstate="print"/>
          <a:srcRect/>
          <a:stretch>
            <a:fillRect/>
          </a:stretch>
        </p:blipFill>
        <p:spPr>
          <a:xfrm>
            <a:off x="1524000" y="2209800"/>
            <a:ext cx="762000" cy="533400"/>
          </a:xfrm>
          <a:noFill/>
        </p:spPr>
      </p:pic>
      <p:graphicFrame>
        <p:nvGraphicFramePr>
          <p:cNvPr id="13314" name="Object 6"/>
          <p:cNvGraphicFramePr>
            <a:graphicFrameLocks noGrp="1" noChangeAspect="1"/>
          </p:cNvGraphicFramePr>
          <p:nvPr>
            <p:ph sz="quarter" idx="3"/>
          </p:nvPr>
        </p:nvGraphicFramePr>
        <p:xfrm>
          <a:off x="1447800" y="4953000"/>
          <a:ext cx="781050" cy="581025"/>
        </p:xfrm>
        <a:graphic>
          <a:graphicData uri="http://schemas.openxmlformats.org/presentationml/2006/ole">
            <mc:AlternateContent xmlns:mc="http://schemas.openxmlformats.org/markup-compatibility/2006">
              <mc:Choice xmlns:v="urn:schemas-microsoft-com:vml" Requires="v">
                <p:oleObj spid="_x0000_s13119" name="Bitmap Image" r:id="rId5" imgW="781159" imgH="581106" progId="PBrush">
                  <p:embed/>
                </p:oleObj>
              </mc:Choice>
              <mc:Fallback>
                <p:oleObj name="Bitmap Image" r:id="rId5" imgW="781159" imgH="581106"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4953000"/>
                        <a:ext cx="781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21" name="Line 9"/>
          <p:cNvSpPr>
            <a:spLocks noChangeShapeType="1"/>
          </p:cNvSpPr>
          <p:nvPr/>
        </p:nvSpPr>
        <p:spPr bwMode="auto">
          <a:xfrm flipH="1">
            <a:off x="1828800" y="1752600"/>
            <a:ext cx="2743200" cy="0"/>
          </a:xfrm>
          <a:prstGeom prst="line">
            <a:avLst/>
          </a:prstGeom>
          <a:noFill/>
          <a:ln w="28575">
            <a:solidFill>
              <a:schemeClr val="tx1"/>
            </a:solidFill>
            <a:round/>
            <a:headEnd type="stealth" w="med" len="lg"/>
            <a:tailEnd type="none" w="lg" len="lg"/>
          </a:ln>
        </p:spPr>
        <p:txBody>
          <a:bodyPr/>
          <a:lstStyle/>
          <a:p>
            <a:endParaRPr lang="en-US"/>
          </a:p>
        </p:txBody>
      </p:sp>
      <p:sp>
        <p:nvSpPr>
          <p:cNvPr id="13322" name="AutoShape 10"/>
          <p:cNvSpPr>
            <a:spLocks noChangeArrowheads="1"/>
          </p:cNvSpPr>
          <p:nvPr/>
        </p:nvSpPr>
        <p:spPr bwMode="auto">
          <a:xfrm rot="5422656">
            <a:off x="5442744" y="724694"/>
            <a:ext cx="306387" cy="2054225"/>
          </a:xfrm>
          <a:prstGeom prst="can">
            <a:avLst>
              <a:gd name="adj" fmla="val 59628"/>
            </a:avLst>
          </a:prstGeom>
          <a:noFill/>
          <a:ln w="22225">
            <a:solidFill>
              <a:srgbClr val="FF0000"/>
            </a:solidFill>
            <a:round/>
            <a:headEnd/>
            <a:tailEnd/>
          </a:ln>
        </p:spPr>
        <p:txBody>
          <a:bodyPr rot="10800000" vert="eaVert" wrap="none" anchor="ctr"/>
          <a:lstStyle/>
          <a:p>
            <a:pPr algn="ctr" eaLnBrk="1" hangingPunct="1"/>
            <a:r>
              <a:rPr lang="en-GB" sz="1200" dirty="0" smtClean="0">
                <a:latin typeface="Arial" charset="0"/>
              </a:rPr>
              <a:t>Do-not-modify </a:t>
            </a:r>
            <a:r>
              <a:rPr lang="en-GB" sz="1200" dirty="0">
                <a:latin typeface="Arial" charset="0"/>
              </a:rPr>
              <a:t>channel</a:t>
            </a:r>
            <a:endParaRPr lang="el-GR" sz="1200" dirty="0">
              <a:latin typeface="Arial" charset="0"/>
            </a:endParaRPr>
          </a:p>
        </p:txBody>
      </p:sp>
      <p:sp>
        <p:nvSpPr>
          <p:cNvPr id="13323" name="Line 11"/>
          <p:cNvSpPr>
            <a:spLocks noChangeShapeType="1"/>
          </p:cNvSpPr>
          <p:nvPr/>
        </p:nvSpPr>
        <p:spPr bwMode="auto">
          <a:xfrm flipV="1">
            <a:off x="7467600" y="1752600"/>
            <a:ext cx="0" cy="2209800"/>
          </a:xfrm>
          <a:prstGeom prst="line">
            <a:avLst/>
          </a:prstGeom>
          <a:noFill/>
          <a:ln w="28575">
            <a:solidFill>
              <a:schemeClr val="tx1"/>
            </a:solidFill>
            <a:round/>
            <a:headEnd type="stealth" w="lg" len="lg"/>
            <a:tailEnd type="none" w="lg" len="lg"/>
          </a:ln>
        </p:spPr>
        <p:txBody>
          <a:bodyPr/>
          <a:lstStyle/>
          <a:p>
            <a:endParaRPr lang="en-US"/>
          </a:p>
        </p:txBody>
      </p:sp>
      <p:sp>
        <p:nvSpPr>
          <p:cNvPr id="13324" name="Line 12"/>
          <p:cNvSpPr>
            <a:spLocks noChangeShapeType="1"/>
          </p:cNvSpPr>
          <p:nvPr/>
        </p:nvSpPr>
        <p:spPr bwMode="auto">
          <a:xfrm flipH="1">
            <a:off x="6553200" y="1752600"/>
            <a:ext cx="914400" cy="0"/>
          </a:xfrm>
          <a:prstGeom prst="line">
            <a:avLst/>
          </a:prstGeom>
          <a:noFill/>
          <a:ln w="28575">
            <a:solidFill>
              <a:schemeClr val="tx1"/>
            </a:solidFill>
            <a:round/>
            <a:headEnd type="stealth" w="med" len="lg"/>
            <a:tailEnd type="none" w="lg" len="lg"/>
          </a:ln>
        </p:spPr>
        <p:txBody>
          <a:bodyPr/>
          <a:lstStyle/>
          <a:p>
            <a:endParaRPr lang="en-US"/>
          </a:p>
        </p:txBody>
      </p:sp>
      <p:sp>
        <p:nvSpPr>
          <p:cNvPr id="13325" name="AutoShape 13"/>
          <p:cNvSpPr>
            <a:spLocks noChangeArrowheads="1"/>
          </p:cNvSpPr>
          <p:nvPr/>
        </p:nvSpPr>
        <p:spPr bwMode="auto">
          <a:xfrm>
            <a:off x="1371600" y="3962400"/>
            <a:ext cx="990600" cy="457200"/>
          </a:xfrm>
          <a:prstGeom prst="flowChartAlternateProcess">
            <a:avLst/>
          </a:prstGeom>
          <a:solidFill>
            <a:srgbClr val="DDDDDD"/>
          </a:solidFill>
          <a:ln w="9525">
            <a:solidFill>
              <a:srgbClr val="808080"/>
            </a:solidFill>
            <a:miter lim="800000"/>
            <a:headEnd/>
            <a:tailEnd/>
          </a:ln>
        </p:spPr>
        <p:txBody>
          <a:bodyPr wrap="none" anchor="ctr"/>
          <a:lstStyle/>
          <a:p>
            <a:pPr algn="ctr"/>
            <a:r>
              <a:rPr lang="en-US">
                <a:solidFill>
                  <a:srgbClr val="969696"/>
                </a:solidFill>
                <a:latin typeface="Arial" charset="0"/>
              </a:rPr>
              <a:t>Sign</a:t>
            </a:r>
          </a:p>
        </p:txBody>
      </p:sp>
      <p:sp>
        <p:nvSpPr>
          <p:cNvPr id="13326" name="Line 14"/>
          <p:cNvSpPr>
            <a:spLocks noChangeShapeType="1"/>
          </p:cNvSpPr>
          <p:nvPr/>
        </p:nvSpPr>
        <p:spPr bwMode="auto">
          <a:xfrm>
            <a:off x="1828800" y="1752600"/>
            <a:ext cx="0" cy="381000"/>
          </a:xfrm>
          <a:prstGeom prst="line">
            <a:avLst/>
          </a:prstGeom>
          <a:noFill/>
          <a:ln w="28575">
            <a:solidFill>
              <a:schemeClr val="tx1"/>
            </a:solidFill>
            <a:round/>
            <a:headEnd type="stealth" w="med" len="lg"/>
            <a:tailEnd/>
          </a:ln>
        </p:spPr>
        <p:txBody>
          <a:bodyPr/>
          <a:lstStyle/>
          <a:p>
            <a:endParaRPr lang="en-US"/>
          </a:p>
        </p:txBody>
      </p:sp>
      <p:sp>
        <p:nvSpPr>
          <p:cNvPr id="13327" name="AutoShape 15"/>
          <p:cNvSpPr>
            <a:spLocks noChangeArrowheads="1"/>
          </p:cNvSpPr>
          <p:nvPr/>
        </p:nvSpPr>
        <p:spPr bwMode="auto">
          <a:xfrm>
            <a:off x="6934200" y="3962400"/>
            <a:ext cx="1066800" cy="457200"/>
          </a:xfrm>
          <a:prstGeom prst="flowChartAlternateProcess">
            <a:avLst/>
          </a:prstGeom>
          <a:solidFill>
            <a:srgbClr val="F8F8F8"/>
          </a:solidFill>
          <a:ln w="9525">
            <a:solidFill>
              <a:srgbClr val="808080"/>
            </a:solidFill>
            <a:miter lim="800000"/>
            <a:headEnd/>
            <a:tailEnd/>
          </a:ln>
        </p:spPr>
        <p:txBody>
          <a:bodyPr wrap="none" anchor="ctr"/>
          <a:lstStyle/>
          <a:p>
            <a:pPr algn="ctr"/>
            <a:r>
              <a:rPr lang="en-US">
                <a:solidFill>
                  <a:srgbClr val="969696"/>
                </a:solidFill>
                <a:latin typeface="Arial" charset="0"/>
              </a:rPr>
              <a:t>Verify</a:t>
            </a:r>
          </a:p>
        </p:txBody>
      </p:sp>
      <p:sp>
        <p:nvSpPr>
          <p:cNvPr id="13328" name="Line 16"/>
          <p:cNvSpPr>
            <a:spLocks noChangeShapeType="1"/>
          </p:cNvSpPr>
          <p:nvPr/>
        </p:nvSpPr>
        <p:spPr bwMode="auto">
          <a:xfrm>
            <a:off x="8001000" y="4191000"/>
            <a:ext cx="685800" cy="0"/>
          </a:xfrm>
          <a:prstGeom prst="line">
            <a:avLst/>
          </a:prstGeom>
          <a:noFill/>
          <a:ln w="9525">
            <a:solidFill>
              <a:schemeClr val="tx1"/>
            </a:solidFill>
            <a:round/>
            <a:headEnd/>
            <a:tailEnd type="stealth" w="lg" len="lg"/>
          </a:ln>
        </p:spPr>
        <p:txBody>
          <a:bodyPr/>
          <a:lstStyle/>
          <a:p>
            <a:endParaRPr lang="en-US"/>
          </a:p>
        </p:txBody>
      </p:sp>
      <p:sp>
        <p:nvSpPr>
          <p:cNvPr id="13329" name="Line 17"/>
          <p:cNvSpPr>
            <a:spLocks noChangeShapeType="1"/>
          </p:cNvSpPr>
          <p:nvPr/>
        </p:nvSpPr>
        <p:spPr bwMode="auto">
          <a:xfrm flipV="1">
            <a:off x="1905000" y="4419600"/>
            <a:ext cx="0" cy="533400"/>
          </a:xfrm>
          <a:prstGeom prst="line">
            <a:avLst/>
          </a:prstGeom>
          <a:noFill/>
          <a:ln w="9525">
            <a:solidFill>
              <a:schemeClr val="tx1"/>
            </a:solidFill>
            <a:round/>
            <a:headEnd/>
            <a:tailEnd type="stealth" w="lg" len="lg"/>
          </a:ln>
        </p:spPr>
        <p:txBody>
          <a:bodyPr/>
          <a:lstStyle/>
          <a:p>
            <a:endParaRPr lang="en-US"/>
          </a:p>
        </p:txBody>
      </p:sp>
      <p:sp>
        <p:nvSpPr>
          <p:cNvPr id="13330" name="Text Box 18"/>
          <p:cNvSpPr txBox="1">
            <a:spLocks noChangeArrowheads="1"/>
          </p:cNvSpPr>
          <p:nvPr/>
        </p:nvSpPr>
        <p:spPr bwMode="auto">
          <a:xfrm>
            <a:off x="8001000" y="3732213"/>
            <a:ext cx="862013" cy="457200"/>
          </a:xfrm>
          <a:prstGeom prst="rect">
            <a:avLst/>
          </a:prstGeom>
          <a:noFill/>
          <a:ln w="9525">
            <a:noFill/>
            <a:miter lim="800000"/>
            <a:headEnd/>
            <a:tailEnd/>
          </a:ln>
        </p:spPr>
        <p:txBody>
          <a:bodyPr wrap="none">
            <a:spAutoFit/>
          </a:bodyPr>
          <a:lstStyle/>
          <a:p>
            <a:r>
              <a:rPr lang="en-US">
                <a:solidFill>
                  <a:srgbClr val="969696"/>
                </a:solidFill>
                <a:latin typeface="Arial" charset="0"/>
              </a:rPr>
              <a:t>Y/N?</a:t>
            </a:r>
          </a:p>
        </p:txBody>
      </p:sp>
      <p:sp>
        <p:nvSpPr>
          <p:cNvPr id="13331" name="Rectangle 19"/>
          <p:cNvSpPr>
            <a:spLocks noChangeArrowheads="1"/>
          </p:cNvSpPr>
          <p:nvPr/>
        </p:nvSpPr>
        <p:spPr bwMode="auto">
          <a:xfrm>
            <a:off x="1447800" y="4953000"/>
            <a:ext cx="838200" cy="609600"/>
          </a:xfrm>
          <a:prstGeom prst="rect">
            <a:avLst/>
          </a:prstGeom>
          <a:noFill/>
          <a:ln w="28575">
            <a:solidFill>
              <a:srgbClr val="FF0000"/>
            </a:solidFill>
            <a:miter lim="800000"/>
            <a:headEnd/>
            <a:tailEnd/>
          </a:ln>
        </p:spPr>
        <p:txBody>
          <a:bodyPr wrap="none" anchor="ctr"/>
          <a:lstStyle/>
          <a:p>
            <a:endParaRPr lang="en-US"/>
          </a:p>
        </p:txBody>
      </p:sp>
      <p:sp>
        <p:nvSpPr>
          <p:cNvPr id="13332" name="Line 20"/>
          <p:cNvSpPr>
            <a:spLocks noChangeShapeType="1"/>
          </p:cNvSpPr>
          <p:nvPr/>
        </p:nvSpPr>
        <p:spPr bwMode="auto">
          <a:xfrm>
            <a:off x="6400800" y="4191000"/>
            <a:ext cx="533400" cy="0"/>
          </a:xfrm>
          <a:prstGeom prst="line">
            <a:avLst/>
          </a:prstGeom>
          <a:noFill/>
          <a:ln w="9525">
            <a:solidFill>
              <a:schemeClr val="tx1"/>
            </a:solidFill>
            <a:round/>
            <a:headEnd/>
            <a:tailEnd type="stealth" w="lg" len="lg"/>
          </a:ln>
        </p:spPr>
        <p:txBody>
          <a:bodyPr/>
          <a:lstStyle/>
          <a:p>
            <a:endParaRPr lang="en-US"/>
          </a:p>
        </p:txBody>
      </p:sp>
      <p:sp>
        <p:nvSpPr>
          <p:cNvPr id="13333" name="AutoShape 21"/>
          <p:cNvSpPr>
            <a:spLocks noChangeArrowheads="1"/>
          </p:cNvSpPr>
          <p:nvPr/>
        </p:nvSpPr>
        <p:spPr bwMode="auto">
          <a:xfrm rot="5422656">
            <a:off x="5258594" y="3201194"/>
            <a:ext cx="457200" cy="1979612"/>
          </a:xfrm>
          <a:prstGeom prst="can">
            <a:avLst>
              <a:gd name="adj" fmla="val 38508"/>
            </a:avLst>
          </a:prstGeom>
          <a:noFill/>
          <a:ln w="19050">
            <a:solidFill>
              <a:srgbClr val="808080"/>
            </a:solidFill>
            <a:round/>
            <a:headEnd/>
            <a:tailEnd/>
          </a:ln>
        </p:spPr>
        <p:txBody>
          <a:bodyPr rot="10800000" vert="eaVert" wrap="none" anchor="ctr"/>
          <a:lstStyle/>
          <a:p>
            <a:pPr algn="ctr" eaLnBrk="1" hangingPunct="1"/>
            <a:r>
              <a:rPr lang="en-GB" sz="2000">
                <a:solidFill>
                  <a:srgbClr val="969696"/>
                </a:solidFill>
                <a:latin typeface="Arial" charset="0"/>
              </a:rPr>
              <a:t>public channel</a:t>
            </a:r>
            <a:endParaRPr lang="el-GR" sz="2000">
              <a:solidFill>
                <a:srgbClr val="969696"/>
              </a:solidFill>
              <a:latin typeface="Arial" charset="0"/>
            </a:endParaRPr>
          </a:p>
        </p:txBody>
      </p:sp>
      <p:sp>
        <p:nvSpPr>
          <p:cNvPr id="13334" name="AutoShape 22"/>
          <p:cNvSpPr>
            <a:spLocks noChangeArrowheads="1"/>
          </p:cNvSpPr>
          <p:nvPr/>
        </p:nvSpPr>
        <p:spPr bwMode="auto">
          <a:xfrm>
            <a:off x="152400" y="3657600"/>
            <a:ext cx="914400" cy="1066800"/>
          </a:xfrm>
          <a:prstGeom prst="foldedCorner">
            <a:avLst>
              <a:gd name="adj" fmla="val 12500"/>
            </a:avLst>
          </a:prstGeom>
          <a:noFill/>
          <a:ln w="9525">
            <a:solidFill>
              <a:srgbClr val="808080"/>
            </a:solidFill>
            <a:round/>
            <a:headEnd/>
            <a:tailEnd/>
          </a:ln>
          <a:effectLst>
            <a:prstShdw prst="shdw17" dist="17961" dir="2700000">
              <a:srgbClr val="4D4D4D"/>
            </a:prstShdw>
          </a:effectLst>
        </p:spPr>
        <p:txBody>
          <a:bodyPr wrap="none"/>
          <a:lstStyle/>
          <a:p>
            <a:r>
              <a:rPr lang="en-US" sz="1400">
                <a:solidFill>
                  <a:srgbClr val="969696"/>
                </a:solidFill>
                <a:latin typeface="Arial" charset="0"/>
              </a:rPr>
              <a:t>Dear Bob</a:t>
            </a:r>
          </a:p>
          <a:p>
            <a:r>
              <a:rPr lang="en-US" sz="1200">
                <a:solidFill>
                  <a:srgbClr val="969696"/>
                </a:solidFill>
                <a:latin typeface="Arial" charset="0"/>
              </a:rPr>
              <a:t>Sell 20 </a:t>
            </a:r>
          </a:p>
          <a:p>
            <a:r>
              <a:rPr lang="en-US" sz="1200">
                <a:solidFill>
                  <a:srgbClr val="969696"/>
                </a:solidFill>
                <a:latin typeface="Arial" charset="0"/>
              </a:rPr>
              <a:t>shares of </a:t>
            </a:r>
          </a:p>
          <a:p>
            <a:r>
              <a:rPr lang="en-US" sz="1200">
                <a:solidFill>
                  <a:srgbClr val="969696"/>
                </a:solidFill>
                <a:latin typeface="Arial" charset="0"/>
              </a:rPr>
              <a:t>my IBM </a:t>
            </a:r>
          </a:p>
          <a:p>
            <a:r>
              <a:rPr lang="en-US" sz="1200">
                <a:solidFill>
                  <a:srgbClr val="969696"/>
                </a:solidFill>
                <a:latin typeface="Arial" charset="0"/>
              </a:rPr>
              <a:t>stock</a:t>
            </a:r>
          </a:p>
        </p:txBody>
      </p:sp>
      <p:sp>
        <p:nvSpPr>
          <p:cNvPr id="13335" name="AutoShape 23"/>
          <p:cNvSpPr>
            <a:spLocks noChangeArrowheads="1"/>
          </p:cNvSpPr>
          <p:nvPr/>
        </p:nvSpPr>
        <p:spPr bwMode="auto">
          <a:xfrm>
            <a:off x="2743200" y="3276600"/>
            <a:ext cx="914400" cy="1066800"/>
          </a:xfrm>
          <a:prstGeom prst="foldedCorner">
            <a:avLst>
              <a:gd name="adj" fmla="val 12500"/>
            </a:avLst>
          </a:prstGeom>
          <a:noFill/>
          <a:ln w="9525">
            <a:solidFill>
              <a:srgbClr val="808080"/>
            </a:solidFill>
            <a:round/>
            <a:headEnd/>
            <a:tailEnd/>
          </a:ln>
          <a:effectLst>
            <a:prstShdw prst="shdw17" dist="17961" dir="2700000">
              <a:srgbClr val="4D4D4D"/>
            </a:prstShdw>
          </a:effectLst>
        </p:spPr>
        <p:txBody>
          <a:bodyPr wrap="none"/>
          <a:lstStyle/>
          <a:p>
            <a:r>
              <a:rPr lang="en-US" sz="1400" dirty="0">
                <a:solidFill>
                  <a:srgbClr val="969696"/>
                </a:solidFill>
                <a:latin typeface="Arial" charset="0"/>
              </a:rPr>
              <a:t>Dear Bob</a:t>
            </a:r>
          </a:p>
          <a:p>
            <a:r>
              <a:rPr lang="en-US" sz="1200" dirty="0" smtClean="0">
                <a:solidFill>
                  <a:srgbClr val="969696"/>
                </a:solidFill>
                <a:latin typeface="Arial" charset="0"/>
              </a:rPr>
              <a:t>Sell </a:t>
            </a:r>
            <a:r>
              <a:rPr lang="en-US" sz="1200" dirty="0">
                <a:solidFill>
                  <a:srgbClr val="969696"/>
                </a:solidFill>
                <a:latin typeface="Arial" charset="0"/>
              </a:rPr>
              <a:t>20 </a:t>
            </a:r>
          </a:p>
          <a:p>
            <a:r>
              <a:rPr lang="en-US" sz="1200" dirty="0">
                <a:solidFill>
                  <a:srgbClr val="969696"/>
                </a:solidFill>
                <a:latin typeface="Arial" charset="0"/>
              </a:rPr>
              <a:t>shares of </a:t>
            </a:r>
            <a:endParaRPr lang="en-US" sz="1200" dirty="0" smtClean="0">
              <a:solidFill>
                <a:srgbClr val="969696"/>
              </a:solidFill>
              <a:latin typeface="Arial" charset="0"/>
            </a:endParaRPr>
          </a:p>
          <a:p>
            <a:r>
              <a:rPr lang="en-US" sz="1200" dirty="0" smtClean="0">
                <a:solidFill>
                  <a:srgbClr val="969696"/>
                </a:solidFill>
                <a:latin typeface="Arial" charset="0"/>
              </a:rPr>
              <a:t>My IBM</a:t>
            </a:r>
          </a:p>
          <a:p>
            <a:r>
              <a:rPr lang="en-US" sz="1200" dirty="0" smtClean="0">
                <a:solidFill>
                  <a:srgbClr val="969696"/>
                </a:solidFill>
                <a:latin typeface="Arial" charset="0"/>
              </a:rPr>
              <a:t>stock</a:t>
            </a:r>
            <a:endParaRPr lang="en-US" sz="1200" dirty="0">
              <a:solidFill>
                <a:srgbClr val="969696"/>
              </a:solidFill>
              <a:latin typeface="Arial" charset="0"/>
            </a:endParaRPr>
          </a:p>
          <a:p>
            <a:endParaRPr lang="en-US" sz="1200" dirty="0">
              <a:solidFill>
                <a:srgbClr val="969696"/>
              </a:solidFill>
              <a:latin typeface="Arial" charset="0"/>
            </a:endParaRPr>
          </a:p>
          <a:p>
            <a:r>
              <a:rPr lang="en-US" sz="1400" b="1" dirty="0">
                <a:solidFill>
                  <a:srgbClr val="969696"/>
                </a:solidFill>
                <a:latin typeface="Arial" charset="0"/>
              </a:rPr>
              <a:t>DIGITAL </a:t>
            </a:r>
          </a:p>
          <a:p>
            <a:r>
              <a:rPr lang="en-US" sz="1400" b="1" dirty="0">
                <a:solidFill>
                  <a:srgbClr val="969696"/>
                </a:solidFill>
                <a:latin typeface="Arial" charset="0"/>
              </a:rPr>
              <a:t>SIGNATURE</a:t>
            </a:r>
          </a:p>
        </p:txBody>
      </p:sp>
      <p:sp>
        <p:nvSpPr>
          <p:cNvPr id="13336" name="Line 24"/>
          <p:cNvSpPr>
            <a:spLocks noChangeShapeType="1"/>
          </p:cNvSpPr>
          <p:nvPr/>
        </p:nvSpPr>
        <p:spPr bwMode="auto">
          <a:xfrm>
            <a:off x="1066800" y="4191000"/>
            <a:ext cx="304800" cy="0"/>
          </a:xfrm>
          <a:prstGeom prst="line">
            <a:avLst/>
          </a:prstGeom>
          <a:noFill/>
          <a:ln w="9525">
            <a:solidFill>
              <a:schemeClr val="tx1"/>
            </a:solidFill>
            <a:round/>
            <a:headEnd/>
            <a:tailEnd type="stealth" w="med" len="lg"/>
          </a:ln>
        </p:spPr>
        <p:txBody>
          <a:bodyPr/>
          <a:lstStyle/>
          <a:p>
            <a:endParaRPr lang="en-US"/>
          </a:p>
        </p:txBody>
      </p:sp>
      <p:sp>
        <p:nvSpPr>
          <p:cNvPr id="13337" name="Line 25"/>
          <p:cNvSpPr>
            <a:spLocks noChangeShapeType="1"/>
          </p:cNvSpPr>
          <p:nvPr/>
        </p:nvSpPr>
        <p:spPr bwMode="auto">
          <a:xfrm>
            <a:off x="2362200" y="4191000"/>
            <a:ext cx="381000" cy="0"/>
          </a:xfrm>
          <a:prstGeom prst="line">
            <a:avLst/>
          </a:prstGeom>
          <a:noFill/>
          <a:ln w="9525">
            <a:solidFill>
              <a:schemeClr val="tx1"/>
            </a:solidFill>
            <a:round/>
            <a:headEnd/>
            <a:tailEnd type="stealth" w="med" len="lg"/>
          </a:ln>
        </p:spPr>
        <p:txBody>
          <a:bodyPr/>
          <a:lstStyle/>
          <a:p>
            <a:endParaRPr lang="en-US"/>
          </a:p>
        </p:txBody>
      </p:sp>
      <p:sp>
        <p:nvSpPr>
          <p:cNvPr id="13338" name="Line 26"/>
          <p:cNvSpPr>
            <a:spLocks noChangeShapeType="1"/>
          </p:cNvSpPr>
          <p:nvPr/>
        </p:nvSpPr>
        <p:spPr bwMode="auto">
          <a:xfrm>
            <a:off x="4038600" y="4191000"/>
            <a:ext cx="457200" cy="0"/>
          </a:xfrm>
          <a:prstGeom prst="line">
            <a:avLst/>
          </a:prstGeom>
          <a:noFill/>
          <a:ln w="9525">
            <a:solidFill>
              <a:schemeClr val="tx1"/>
            </a:solidFill>
            <a:round/>
            <a:headEnd/>
            <a:tailEnd type="stealth" w="med" len="lg"/>
          </a:ln>
        </p:spPr>
        <p:txBody>
          <a:bodyPr/>
          <a:lstStyle/>
          <a:p>
            <a:endParaRPr lang="en-US"/>
          </a:p>
        </p:txBody>
      </p:sp>
      <p:pic>
        <p:nvPicPr>
          <p:cNvPr id="13339" name="Picture 27"/>
          <p:cNvPicPr>
            <a:picLocks noGrp="1" noChangeAspect="1" noChangeArrowheads="1"/>
          </p:cNvPicPr>
          <p:nvPr>
            <p:ph sz="quarter" idx="2"/>
          </p:nvPr>
        </p:nvPicPr>
        <p:blipFill>
          <a:blip r:embed="rId4" cstate="print"/>
          <a:srcRect/>
          <a:stretch>
            <a:fillRect/>
          </a:stretch>
        </p:blipFill>
        <p:spPr>
          <a:xfrm>
            <a:off x="7086600" y="2286000"/>
            <a:ext cx="685800" cy="511175"/>
          </a:xfrm>
          <a:noFill/>
        </p:spPr>
      </p:pic>
      <p:sp>
        <p:nvSpPr>
          <p:cNvPr id="13340" name="Text Box 28"/>
          <p:cNvSpPr txBox="1">
            <a:spLocks noChangeArrowheads="1"/>
          </p:cNvSpPr>
          <p:nvPr/>
        </p:nvSpPr>
        <p:spPr bwMode="auto">
          <a:xfrm>
            <a:off x="5284788" y="2879725"/>
            <a:ext cx="735012" cy="457200"/>
          </a:xfrm>
          <a:prstGeom prst="rect">
            <a:avLst/>
          </a:prstGeom>
          <a:noFill/>
          <a:ln w="9525">
            <a:noFill/>
            <a:miter lim="800000"/>
            <a:headEnd/>
            <a:tailEnd/>
          </a:ln>
        </p:spPr>
        <p:txBody>
          <a:bodyPr>
            <a:spAutoFit/>
          </a:bodyPr>
          <a:lstStyle/>
          <a:p>
            <a:r>
              <a:rPr lang="en-US" altLang="zh-CN" b="1" i="1">
                <a:solidFill>
                  <a:srgbClr val="FF0000"/>
                </a:solidFill>
                <a:ea typeface="SimSun" pitchFamily="2" charset="-122"/>
              </a:rPr>
              <a:t>Eve</a:t>
            </a:r>
          </a:p>
        </p:txBody>
      </p:sp>
      <p:sp>
        <p:nvSpPr>
          <p:cNvPr id="13341" name="Line 29"/>
          <p:cNvSpPr>
            <a:spLocks noChangeShapeType="1"/>
          </p:cNvSpPr>
          <p:nvPr/>
        </p:nvSpPr>
        <p:spPr bwMode="auto">
          <a:xfrm>
            <a:off x="5437188" y="1981200"/>
            <a:ext cx="0" cy="974725"/>
          </a:xfrm>
          <a:prstGeom prst="line">
            <a:avLst/>
          </a:prstGeom>
          <a:noFill/>
          <a:ln w="9525">
            <a:solidFill>
              <a:schemeClr val="tx1"/>
            </a:solidFill>
            <a:round/>
            <a:headEnd/>
            <a:tailEnd type="stealth" w="med" len="lg"/>
          </a:ln>
        </p:spPr>
        <p:txBody>
          <a:bodyPr/>
          <a:lstStyle/>
          <a:p>
            <a:endParaRPr lang="en-US"/>
          </a:p>
        </p:txBody>
      </p:sp>
      <p:sp>
        <p:nvSpPr>
          <p:cNvPr id="13342" name="Line 30"/>
          <p:cNvSpPr>
            <a:spLocks noChangeShapeType="1"/>
          </p:cNvSpPr>
          <p:nvPr/>
        </p:nvSpPr>
        <p:spPr bwMode="auto">
          <a:xfrm flipV="1">
            <a:off x="5589588" y="3276600"/>
            <a:ext cx="0" cy="685800"/>
          </a:xfrm>
          <a:prstGeom prst="line">
            <a:avLst/>
          </a:prstGeom>
          <a:noFill/>
          <a:ln w="28575">
            <a:solidFill>
              <a:srgbClr val="808080"/>
            </a:solidFill>
            <a:round/>
            <a:headEnd type="stealth" w="med" len="lg"/>
            <a:tailEnd type="none" w="med" len="lg"/>
          </a:ln>
        </p:spPr>
        <p:txBody>
          <a:bodyPr wrap="none" anchor="ctr"/>
          <a:lstStyle/>
          <a:p>
            <a:endParaRPr lang="en-US"/>
          </a:p>
        </p:txBody>
      </p:sp>
      <p:sp>
        <p:nvSpPr>
          <p:cNvPr id="13343" name="Line 31"/>
          <p:cNvSpPr>
            <a:spLocks noChangeShapeType="1"/>
          </p:cNvSpPr>
          <p:nvPr/>
        </p:nvSpPr>
        <p:spPr bwMode="auto">
          <a:xfrm flipV="1">
            <a:off x="5818188" y="1981200"/>
            <a:ext cx="0" cy="914400"/>
          </a:xfrm>
          <a:prstGeom prst="line">
            <a:avLst/>
          </a:prstGeom>
          <a:noFill/>
          <a:ln w="28575">
            <a:solidFill>
              <a:schemeClr val="tx1"/>
            </a:solidFill>
            <a:round/>
            <a:headEnd/>
            <a:tailEnd type="stealth" w="med" len="lg"/>
          </a:ln>
        </p:spPr>
        <p:txBody>
          <a:bodyPr/>
          <a:lstStyle/>
          <a:p>
            <a:endParaRPr lang="en-US"/>
          </a:p>
        </p:txBody>
      </p:sp>
      <p:sp>
        <p:nvSpPr>
          <p:cNvPr id="1069088" name="AutoShape 32"/>
          <p:cNvSpPr>
            <a:spLocks noChangeArrowheads="1"/>
          </p:cNvSpPr>
          <p:nvPr/>
        </p:nvSpPr>
        <p:spPr bwMode="auto">
          <a:xfrm>
            <a:off x="5627688" y="2362200"/>
            <a:ext cx="381000" cy="3810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noFill/>
          <a:ln w="9525">
            <a:solidFill>
              <a:srgbClr val="FF0000"/>
            </a:solidFill>
            <a:miter lim="800000"/>
            <a:headEnd/>
            <a:tailEnd/>
          </a:ln>
        </p:spPr>
        <p:txBody>
          <a:bodyPr wrap="none" anchor="ctr"/>
          <a:lstStyle/>
          <a:p>
            <a:endParaRPr lang="en-US"/>
          </a:p>
        </p:txBody>
      </p:sp>
      <p:sp>
        <p:nvSpPr>
          <p:cNvPr id="13346" name="AutoShape 34"/>
          <p:cNvSpPr>
            <a:spLocks noChangeArrowheads="1"/>
          </p:cNvSpPr>
          <p:nvPr/>
        </p:nvSpPr>
        <p:spPr bwMode="auto">
          <a:xfrm>
            <a:off x="152400" y="1219200"/>
            <a:ext cx="1524000" cy="685800"/>
          </a:xfrm>
          <a:prstGeom prst="wedgeRoundRectCallout">
            <a:avLst>
              <a:gd name="adj1" fmla="val 42815"/>
              <a:gd name="adj2" fmla="val 95833"/>
              <a:gd name="adj3" fmla="val 16667"/>
            </a:avLst>
          </a:prstGeom>
          <a:noFill/>
          <a:ln w="9525">
            <a:solidFill>
              <a:schemeClr val="tx1"/>
            </a:solidFill>
            <a:miter lim="800000"/>
            <a:headEnd/>
            <a:tailEnd/>
          </a:ln>
        </p:spPr>
        <p:txBody>
          <a:bodyPr anchor="ctr" anchorCtr="1"/>
          <a:lstStyle/>
          <a:p>
            <a:pPr algn="ctr"/>
            <a:r>
              <a:rPr lang="en-US" sz="2000">
                <a:solidFill>
                  <a:srgbClr val="FF0000"/>
                </a:solidFill>
                <a:latin typeface="Arial" charset="0"/>
              </a:rPr>
              <a:t>Alice</a:t>
            </a:r>
            <a:r>
              <a:rPr lang="en-US" sz="2000">
                <a:latin typeface="Arial" charset="0"/>
              </a:rPr>
              <a:t>’s </a:t>
            </a:r>
            <a:r>
              <a:rPr lang="en-US" sz="2000">
                <a:solidFill>
                  <a:srgbClr val="969696"/>
                </a:solidFill>
                <a:latin typeface="Arial" charset="0"/>
              </a:rPr>
              <a:t>public key</a:t>
            </a:r>
          </a:p>
        </p:txBody>
      </p:sp>
      <p:sp>
        <p:nvSpPr>
          <p:cNvPr id="13347" name="AutoShape 35"/>
          <p:cNvSpPr>
            <a:spLocks noChangeArrowheads="1"/>
          </p:cNvSpPr>
          <p:nvPr/>
        </p:nvSpPr>
        <p:spPr bwMode="auto">
          <a:xfrm>
            <a:off x="7543800" y="1219200"/>
            <a:ext cx="1524000" cy="685800"/>
          </a:xfrm>
          <a:prstGeom prst="wedgeRoundRectCallout">
            <a:avLst>
              <a:gd name="adj1" fmla="val -45519"/>
              <a:gd name="adj2" fmla="val 123611"/>
              <a:gd name="adj3" fmla="val 16667"/>
            </a:avLst>
          </a:prstGeom>
          <a:noFill/>
          <a:ln w="9525">
            <a:solidFill>
              <a:schemeClr val="tx1"/>
            </a:solidFill>
            <a:miter lim="800000"/>
            <a:headEnd/>
            <a:tailEnd/>
          </a:ln>
        </p:spPr>
        <p:txBody>
          <a:bodyPr anchor="ctr" anchorCtr="1"/>
          <a:lstStyle/>
          <a:p>
            <a:pPr algn="ctr"/>
            <a:r>
              <a:rPr lang="en-US" sz="2000">
                <a:solidFill>
                  <a:srgbClr val="FF0000"/>
                </a:solidFill>
                <a:latin typeface="Arial" charset="0"/>
              </a:rPr>
              <a:t>Alice</a:t>
            </a:r>
            <a:r>
              <a:rPr lang="en-US" sz="2000">
                <a:latin typeface="Arial" charset="0"/>
              </a:rPr>
              <a:t>’s </a:t>
            </a:r>
            <a:r>
              <a:rPr lang="en-US" sz="2000">
                <a:solidFill>
                  <a:srgbClr val="969696"/>
                </a:solidFill>
                <a:latin typeface="Arial" charset="0"/>
              </a:rPr>
              <a:t>public key</a:t>
            </a:r>
          </a:p>
        </p:txBody>
      </p:sp>
      <p:sp>
        <p:nvSpPr>
          <p:cNvPr id="13348" name="AutoShape 36"/>
          <p:cNvSpPr>
            <a:spLocks noChangeArrowheads="1"/>
          </p:cNvSpPr>
          <p:nvPr/>
        </p:nvSpPr>
        <p:spPr bwMode="auto">
          <a:xfrm>
            <a:off x="2743200" y="5257800"/>
            <a:ext cx="1524000" cy="685800"/>
          </a:xfrm>
          <a:prstGeom prst="wedgeRoundRectCallout">
            <a:avLst>
              <a:gd name="adj1" fmla="val -77190"/>
              <a:gd name="adj2" fmla="val -31944"/>
              <a:gd name="adj3" fmla="val 16667"/>
            </a:avLst>
          </a:prstGeom>
          <a:noFill/>
          <a:ln w="9525">
            <a:solidFill>
              <a:schemeClr val="tx1"/>
            </a:solidFill>
            <a:miter lim="800000"/>
            <a:headEnd/>
            <a:tailEnd/>
          </a:ln>
        </p:spPr>
        <p:txBody>
          <a:bodyPr anchor="ctr" anchorCtr="1"/>
          <a:lstStyle/>
          <a:p>
            <a:pPr algn="ctr"/>
            <a:r>
              <a:rPr lang="en-US" sz="2000">
                <a:latin typeface="Arial" charset="0"/>
              </a:rPr>
              <a:t>Alice’s </a:t>
            </a:r>
            <a:r>
              <a:rPr lang="en-US" sz="2000">
                <a:solidFill>
                  <a:srgbClr val="969696"/>
                </a:solidFill>
                <a:latin typeface="Arial" charset="0"/>
              </a:rPr>
              <a:t>private key</a:t>
            </a:r>
          </a:p>
        </p:txBody>
      </p:sp>
      <p:graphicFrame>
        <p:nvGraphicFramePr>
          <p:cNvPr id="2" name="Object 1"/>
          <p:cNvGraphicFramePr>
            <a:graphicFrameLocks noChangeAspect="1"/>
          </p:cNvGraphicFramePr>
          <p:nvPr>
            <p:extLst>
              <p:ext uri="{D42A27DB-BD31-4B8C-83A1-F6EECF244321}">
                <p14:modId xmlns:p14="http://schemas.microsoft.com/office/powerpoint/2010/main" val="182129872"/>
              </p:ext>
            </p:extLst>
          </p:nvPr>
        </p:nvGraphicFramePr>
        <p:xfrm>
          <a:off x="1698625" y="5759450"/>
          <a:ext cx="565150" cy="901700"/>
        </p:xfrm>
        <a:graphic>
          <a:graphicData uri="http://schemas.openxmlformats.org/presentationml/2006/ole">
            <mc:AlternateContent xmlns:mc="http://schemas.openxmlformats.org/markup-compatibility/2006">
              <mc:Choice xmlns:v="urn:schemas-microsoft-com:vml" Requires="v">
                <p:oleObj spid="_x0000_s13120" name="VISIO" r:id="rId7" imgW="549706" imgH="879377" progId="Visio.Drawing.11">
                  <p:embed/>
                </p:oleObj>
              </mc:Choice>
              <mc:Fallback>
                <p:oleObj name="VISIO" r:id="rId7" imgW="549706" imgH="879377" progId="Visio.Drawing.11">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8625" y="575945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569015520"/>
              </p:ext>
            </p:extLst>
          </p:nvPr>
        </p:nvGraphicFramePr>
        <p:xfrm>
          <a:off x="7010400" y="5768975"/>
          <a:ext cx="498475" cy="889000"/>
        </p:xfrm>
        <a:graphic>
          <a:graphicData uri="http://schemas.openxmlformats.org/presentationml/2006/ole">
            <mc:AlternateContent xmlns:mc="http://schemas.openxmlformats.org/markup-compatibility/2006">
              <mc:Choice xmlns:v="urn:schemas-microsoft-com:vml" Requires="v">
                <p:oleObj spid="_x0000_s13121" name="VISIO" r:id="rId9" imgW="1078094" imgH="1941482" progId="Visio.Drawing.11">
                  <p:embed/>
                </p:oleObj>
              </mc:Choice>
              <mc:Fallback>
                <p:oleObj name="VISIO" r:id="rId9" imgW="1078094" imgH="1941482" progId="Visio.Drawing.11">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10400" y="5768975"/>
                        <a:ext cx="4984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741569527"/>
              </p:ext>
            </p:extLst>
          </p:nvPr>
        </p:nvGraphicFramePr>
        <p:xfrm>
          <a:off x="6858000" y="4787900"/>
          <a:ext cx="533400" cy="850900"/>
        </p:xfrm>
        <a:graphic>
          <a:graphicData uri="http://schemas.openxmlformats.org/presentationml/2006/ole">
            <mc:AlternateContent xmlns:mc="http://schemas.openxmlformats.org/markup-compatibility/2006">
              <mc:Choice xmlns:v="urn:schemas-microsoft-com:vml" Requires="v">
                <p:oleObj spid="_x0000_s13122" name="VISIO" r:id="rId11" imgW="549706" imgH="879377" progId="Visio.Drawing.11">
                  <p:embed/>
                </p:oleObj>
              </mc:Choice>
              <mc:Fallback>
                <p:oleObj name="VISIO" r:id="rId11" imgW="549706" imgH="879377" progId="Visio.Drawing.11">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0" y="478790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389847875"/>
              </p:ext>
            </p:extLst>
          </p:nvPr>
        </p:nvGraphicFramePr>
        <p:xfrm>
          <a:off x="5791200" y="2803525"/>
          <a:ext cx="365125" cy="368300"/>
        </p:xfrm>
        <a:graphic>
          <a:graphicData uri="http://schemas.openxmlformats.org/presentationml/2006/ole">
            <mc:AlternateContent xmlns:mc="http://schemas.openxmlformats.org/markup-compatibility/2006">
              <mc:Choice xmlns:v="urn:schemas-microsoft-com:vml" Requires="v">
                <p:oleObj spid="_x0000_s13123" name="Image" r:id="rId13" imgW="1244006" imgH="1257143" progId="Photoshop.Image.7">
                  <p:embed/>
                </p:oleObj>
              </mc:Choice>
              <mc:Fallback>
                <p:oleObj name="Image" r:id="rId13" imgW="1244006" imgH="1257143" progId="Photoshop.Image.7">
                  <p:embed/>
                  <p:pic>
                    <p:nvPicPr>
                      <p:cNvPr id="0"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912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AutoShape 43"/>
          <p:cNvSpPr>
            <a:spLocks noChangeArrowheads="1"/>
          </p:cNvSpPr>
          <p:nvPr/>
        </p:nvSpPr>
        <p:spPr bwMode="auto">
          <a:xfrm>
            <a:off x="5334000" y="228600"/>
            <a:ext cx="3505200" cy="1066800"/>
          </a:xfrm>
          <a:prstGeom prst="wedgeRoundRectCallout">
            <a:avLst>
              <a:gd name="adj1" fmla="val -46366"/>
              <a:gd name="adj2" fmla="val 162894"/>
              <a:gd name="adj3" fmla="val 16667"/>
            </a:avLst>
          </a:prstGeom>
          <a:solidFill>
            <a:schemeClr val="bg1">
              <a:lumMod val="95000"/>
            </a:schemeClr>
          </a:solidFill>
          <a:ln w="9525">
            <a:solidFill>
              <a:schemeClr val="tx1"/>
            </a:solidFill>
            <a:miter lim="800000"/>
            <a:headEnd/>
            <a:tailEnd/>
          </a:ln>
        </p:spPr>
        <p:txBody>
          <a:bodyPr anchor="ctr" anchorCtr="1"/>
          <a:lstStyle/>
          <a:p>
            <a:pPr algn="ctr"/>
            <a:r>
              <a:rPr lang="en-US" sz="2000" dirty="0" smtClean="0">
                <a:latin typeface="Arial" charset="0"/>
              </a:rPr>
              <a:t>Read-only </a:t>
            </a:r>
            <a:r>
              <a:rPr lang="en-US" sz="2000" b="1" u="sng" dirty="0" smtClean="0">
                <a:latin typeface="Arial" charset="0"/>
              </a:rPr>
              <a:t>paper</a:t>
            </a:r>
            <a:r>
              <a:rPr lang="en-US" sz="2000" dirty="0" smtClean="0">
                <a:latin typeface="Arial" charset="0"/>
              </a:rPr>
              <a:t> telephone directory does </a:t>
            </a:r>
            <a:r>
              <a:rPr lang="en-US" sz="2000" b="1" dirty="0" smtClean="0">
                <a:solidFill>
                  <a:srgbClr val="FF0000"/>
                </a:solidFill>
                <a:latin typeface="Arial" charset="0"/>
              </a:rPr>
              <a:t>not</a:t>
            </a:r>
            <a:r>
              <a:rPr lang="en-US" sz="2000" dirty="0" smtClean="0">
                <a:latin typeface="Arial" charset="0"/>
              </a:rPr>
              <a:t> work well in the digital world!</a:t>
            </a:r>
            <a:endParaRPr lang="en-US" sz="2000" dirty="0">
              <a:latin typeface="Arial" charset="0"/>
            </a:endParaRPr>
          </a:p>
        </p:txBody>
      </p:sp>
      <p:pic>
        <p:nvPicPr>
          <p:cNvPr id="40" name="Picture 3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07774" y="3051263"/>
            <a:ext cx="1207712" cy="904618"/>
          </a:xfrm>
          <a:prstGeom prst="rect">
            <a:avLst/>
          </a:prstGeom>
        </p:spPr>
      </p:pic>
    </p:spTree>
    <p:extLst>
      <p:ext uri="{BB962C8B-B14F-4D97-AF65-F5344CB8AC3E}">
        <p14:creationId xmlns:p14="http://schemas.microsoft.com/office/powerpoint/2010/main" val="3037853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6908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dissolve">
                                      <p:cBhvr>
                                        <p:cTn id="1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9088" grpId="0" animBg="1"/>
      <p:bldP spid="3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4"/>
          <p:cNvSpPr>
            <a:spLocks noGrp="1"/>
          </p:cNvSpPr>
          <p:nvPr>
            <p:ph type="ftr" sz="quarter" idx="10"/>
          </p:nvPr>
        </p:nvSpPr>
        <p:spPr/>
        <p:txBody>
          <a:bodyPr/>
          <a:lstStyle/>
          <a:p>
            <a:pPr>
              <a:defRPr/>
            </a:pPr>
            <a:r>
              <a:rPr lang="en-US" altLang="zh-CN" smtClean="0"/>
              <a:t>2016 Summer Camp</a:t>
            </a:r>
            <a:endParaRPr lang="en-US" altLang="zh-CN" dirty="0"/>
          </a:p>
        </p:txBody>
      </p:sp>
      <p:sp>
        <p:nvSpPr>
          <p:cNvPr id="24" name="Slide Number Placeholder 5"/>
          <p:cNvSpPr>
            <a:spLocks noGrp="1"/>
          </p:cNvSpPr>
          <p:nvPr>
            <p:ph type="sldNum" sz="quarter" idx="11"/>
          </p:nvPr>
        </p:nvSpPr>
        <p:spPr/>
        <p:txBody>
          <a:bodyPr/>
          <a:lstStyle/>
          <a:p>
            <a:pPr>
              <a:defRPr/>
            </a:pPr>
            <a:fld id="{01C6CEED-F28B-4DC7-8396-B0BA19C40CD3}" type="slidenum">
              <a:rPr lang="en-US"/>
              <a:pPr>
                <a:defRPr/>
              </a:pPr>
              <a:t>63</a:t>
            </a:fld>
            <a:endParaRPr lang="en-US"/>
          </a:p>
        </p:txBody>
      </p:sp>
      <p:sp>
        <p:nvSpPr>
          <p:cNvPr id="17414" name="Rectangle 2"/>
          <p:cNvSpPr>
            <a:spLocks noGrp="1" noChangeArrowheads="1"/>
          </p:cNvSpPr>
          <p:nvPr>
            <p:ph type="title"/>
          </p:nvPr>
        </p:nvSpPr>
        <p:spPr>
          <a:xfrm>
            <a:off x="76200" y="228600"/>
            <a:ext cx="8991600" cy="893762"/>
          </a:xfrm>
        </p:spPr>
        <p:txBody>
          <a:bodyPr>
            <a:noAutofit/>
          </a:bodyPr>
          <a:lstStyle/>
          <a:p>
            <a:r>
              <a:rPr lang="en-US" dirty="0" smtClean="0"/>
              <a:t>It is still </a:t>
            </a:r>
            <a:r>
              <a:rPr lang="en-US" b="1" dirty="0" smtClean="0">
                <a:solidFill>
                  <a:srgbClr val="FF0000"/>
                </a:solidFill>
              </a:rPr>
              <a:t>not</a:t>
            </a:r>
            <a:r>
              <a:rPr lang="en-US" dirty="0" smtClean="0"/>
              <a:t> simple enough</a:t>
            </a:r>
          </a:p>
        </p:txBody>
      </p:sp>
      <p:graphicFrame>
        <p:nvGraphicFramePr>
          <p:cNvPr id="17410" name="Object 3"/>
          <p:cNvGraphicFramePr>
            <a:graphicFrameLocks noGrp="1" noChangeAspect="1"/>
          </p:cNvGraphicFramePr>
          <p:nvPr>
            <p:ph sz="half" idx="2"/>
            <p:extLst>
              <p:ext uri="{D42A27DB-BD31-4B8C-83A1-F6EECF244321}">
                <p14:modId xmlns:p14="http://schemas.microsoft.com/office/powerpoint/2010/main" val="4010628787"/>
              </p:ext>
            </p:extLst>
          </p:nvPr>
        </p:nvGraphicFramePr>
        <p:xfrm>
          <a:off x="381000" y="762000"/>
          <a:ext cx="8305800" cy="5959475"/>
        </p:xfrm>
        <a:graphic>
          <a:graphicData uri="http://schemas.openxmlformats.org/presentationml/2006/ole">
            <mc:AlternateContent xmlns:mc="http://schemas.openxmlformats.org/markup-compatibility/2006">
              <mc:Choice xmlns:v="urn:schemas-microsoft-com:vml" Requires="v">
                <p:oleObj spid="_x0000_s38969" name="Visio" r:id="rId4" imgW="8254955" imgH="5923488" progId="Visio.Drawing.11">
                  <p:embed/>
                </p:oleObj>
              </mc:Choice>
              <mc:Fallback>
                <p:oleObj name="Visio" r:id="rId4" imgW="8254955" imgH="5923488" progId="Visio.Drawing.11">
                  <p:embed/>
                  <p:pic>
                    <p:nvPicPr>
                      <p:cNvPr id="0" name=""/>
                      <p:cNvPicPr>
                        <a:picLocks noGrp="1" noChangeAspect="1" noChangeArrowheads="1"/>
                      </p:cNvPicPr>
                      <p:nvPr/>
                    </p:nvPicPr>
                    <p:blipFill>
                      <a:blip r:embed="rId5"/>
                      <a:srcRect/>
                      <a:stretch>
                        <a:fillRect/>
                      </a:stretch>
                    </p:blipFill>
                    <p:spPr bwMode="auto">
                      <a:xfrm>
                        <a:off x="381000" y="762000"/>
                        <a:ext cx="8305800" cy="595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091125542"/>
              </p:ext>
            </p:extLst>
          </p:nvPr>
        </p:nvGraphicFramePr>
        <p:xfrm>
          <a:off x="3617913" y="2260600"/>
          <a:ext cx="698500" cy="703263"/>
        </p:xfrm>
        <a:graphic>
          <a:graphicData uri="http://schemas.openxmlformats.org/presentationml/2006/ole">
            <mc:AlternateContent xmlns:mc="http://schemas.openxmlformats.org/markup-compatibility/2006">
              <mc:Choice xmlns:v="urn:schemas-microsoft-com:vml" Requires="v">
                <p:oleObj spid="_x0000_s38970" name="Image" r:id="rId6" imgW="1244006" imgH="1257143" progId="Photoshop.Image.7">
                  <p:embed/>
                </p:oleObj>
              </mc:Choice>
              <mc:Fallback>
                <p:oleObj name="Image" r:id="rId6" imgW="1244006" imgH="125714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7913" y="2260600"/>
                        <a:ext cx="6985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 name="Freeform 26"/>
          <p:cNvSpPr/>
          <p:nvPr/>
        </p:nvSpPr>
        <p:spPr>
          <a:xfrm>
            <a:off x="2339163" y="595423"/>
            <a:ext cx="861237" cy="1004777"/>
          </a:xfrm>
          <a:custGeom>
            <a:avLst/>
            <a:gdLst>
              <a:gd name="connsiteX0" fmla="*/ 244549 w 1137684"/>
              <a:gd name="connsiteY0" fmla="*/ 1254642 h 1318437"/>
              <a:gd name="connsiteX1" fmla="*/ 0 w 1137684"/>
              <a:gd name="connsiteY1" fmla="*/ 425303 h 1318437"/>
              <a:gd name="connsiteX2" fmla="*/ 191386 w 1137684"/>
              <a:gd name="connsiteY2" fmla="*/ 0 h 1318437"/>
              <a:gd name="connsiteX3" fmla="*/ 627321 w 1137684"/>
              <a:gd name="connsiteY3" fmla="*/ 31898 h 1318437"/>
              <a:gd name="connsiteX4" fmla="*/ 903767 w 1137684"/>
              <a:gd name="connsiteY4" fmla="*/ 340242 h 1318437"/>
              <a:gd name="connsiteX5" fmla="*/ 1095153 w 1137684"/>
              <a:gd name="connsiteY5" fmla="*/ 712382 h 1318437"/>
              <a:gd name="connsiteX6" fmla="*/ 1095153 w 1137684"/>
              <a:gd name="connsiteY6" fmla="*/ 839972 h 1318437"/>
              <a:gd name="connsiteX7" fmla="*/ 1137684 w 1137684"/>
              <a:gd name="connsiteY7" fmla="*/ 1137684 h 1318437"/>
              <a:gd name="connsiteX8" fmla="*/ 818707 w 1137684"/>
              <a:gd name="connsiteY8" fmla="*/ 1318437 h 1318437"/>
              <a:gd name="connsiteX9" fmla="*/ 489097 w 1137684"/>
              <a:gd name="connsiteY9" fmla="*/ 1307805 h 1318437"/>
              <a:gd name="connsiteX10" fmla="*/ 244549 w 1137684"/>
              <a:gd name="connsiteY10" fmla="*/ 1254642 h 131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7684" h="1318437">
                <a:moveTo>
                  <a:pt x="244549" y="1254642"/>
                </a:moveTo>
                <a:lnTo>
                  <a:pt x="0" y="425303"/>
                </a:lnTo>
                <a:lnTo>
                  <a:pt x="191386" y="0"/>
                </a:lnTo>
                <a:lnTo>
                  <a:pt x="627321" y="31898"/>
                </a:lnTo>
                <a:lnTo>
                  <a:pt x="903767" y="340242"/>
                </a:lnTo>
                <a:lnTo>
                  <a:pt x="1095153" y="712382"/>
                </a:lnTo>
                <a:lnTo>
                  <a:pt x="1095153" y="839972"/>
                </a:lnTo>
                <a:lnTo>
                  <a:pt x="1137684" y="1137684"/>
                </a:lnTo>
                <a:lnTo>
                  <a:pt x="818707" y="1318437"/>
                </a:lnTo>
                <a:lnTo>
                  <a:pt x="489097" y="1307805"/>
                </a:lnTo>
                <a:lnTo>
                  <a:pt x="244549" y="1254642"/>
                </a:lnTo>
                <a:close/>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US" sz="2800" dirty="0" smtClean="0">
              <a:solidFill>
                <a:srgbClr val="0000FF"/>
              </a:solidFill>
            </a:endParaRPr>
          </a:p>
        </p:txBody>
      </p:sp>
      <p:sp>
        <p:nvSpPr>
          <p:cNvPr id="11" name="Freeform 10"/>
          <p:cNvSpPr/>
          <p:nvPr/>
        </p:nvSpPr>
        <p:spPr>
          <a:xfrm>
            <a:off x="1020726" y="1637414"/>
            <a:ext cx="2408274" cy="1222744"/>
          </a:xfrm>
          <a:custGeom>
            <a:avLst/>
            <a:gdLst>
              <a:gd name="connsiteX0" fmla="*/ 2105246 w 3317358"/>
              <a:gd name="connsiteY0" fmla="*/ 0 h 1222744"/>
              <a:gd name="connsiteX1" fmla="*/ 3317358 w 3317358"/>
              <a:gd name="connsiteY1" fmla="*/ 1116419 h 1222744"/>
              <a:gd name="connsiteX2" fmla="*/ 0 w 3317358"/>
              <a:gd name="connsiteY2" fmla="*/ 1222744 h 1222744"/>
            </a:gdLst>
            <a:ahLst/>
            <a:cxnLst>
              <a:cxn ang="0">
                <a:pos x="connsiteX0" y="connsiteY0"/>
              </a:cxn>
              <a:cxn ang="0">
                <a:pos x="connsiteX1" y="connsiteY1"/>
              </a:cxn>
              <a:cxn ang="0">
                <a:pos x="connsiteX2" y="connsiteY2"/>
              </a:cxn>
            </a:cxnLst>
            <a:rect l="l" t="t" r="r" b="b"/>
            <a:pathLst>
              <a:path w="3317358" h="1222744">
                <a:moveTo>
                  <a:pt x="2105246" y="0"/>
                </a:moveTo>
                <a:lnTo>
                  <a:pt x="3317358" y="1116419"/>
                </a:lnTo>
                <a:lnTo>
                  <a:pt x="0" y="1222744"/>
                </a:lnTo>
              </a:path>
            </a:pathLst>
          </a:custGeom>
          <a:noFill/>
          <a:ln w="15875">
            <a:solidFill>
              <a:srgbClr val="00CC00"/>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157870" y="1520456"/>
            <a:ext cx="3338623" cy="1137684"/>
          </a:xfrm>
          <a:custGeom>
            <a:avLst/>
            <a:gdLst>
              <a:gd name="connsiteX0" fmla="*/ 0 w 3338623"/>
              <a:gd name="connsiteY0" fmla="*/ 0 h 1137684"/>
              <a:gd name="connsiteX1" fmla="*/ 1350335 w 3338623"/>
              <a:gd name="connsiteY1" fmla="*/ 1137684 h 1137684"/>
              <a:gd name="connsiteX2" fmla="*/ 3338623 w 3338623"/>
              <a:gd name="connsiteY2" fmla="*/ 21265 h 1137684"/>
            </a:gdLst>
            <a:ahLst/>
            <a:cxnLst>
              <a:cxn ang="0">
                <a:pos x="connsiteX0" y="connsiteY0"/>
              </a:cxn>
              <a:cxn ang="0">
                <a:pos x="connsiteX1" y="connsiteY1"/>
              </a:cxn>
              <a:cxn ang="0">
                <a:pos x="connsiteX2" y="connsiteY2"/>
              </a:cxn>
            </a:cxnLst>
            <a:rect l="l" t="t" r="r" b="b"/>
            <a:pathLst>
              <a:path w="3338623" h="1137684">
                <a:moveTo>
                  <a:pt x="0" y="0"/>
                </a:moveTo>
                <a:lnTo>
                  <a:pt x="1350335" y="1137684"/>
                </a:lnTo>
                <a:lnTo>
                  <a:pt x="3338623" y="21265"/>
                </a:lnTo>
              </a:path>
            </a:pathLst>
          </a:custGeom>
          <a:noFill/>
          <a:ln w="15875">
            <a:solidFill>
              <a:srgbClr val="00CC00"/>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3157870" y="1594884"/>
            <a:ext cx="4859079" cy="1967023"/>
          </a:xfrm>
          <a:custGeom>
            <a:avLst/>
            <a:gdLst>
              <a:gd name="connsiteX0" fmla="*/ 0 w 4859079"/>
              <a:gd name="connsiteY0" fmla="*/ 0 h 1967023"/>
              <a:gd name="connsiteX1" fmla="*/ 1477925 w 4859079"/>
              <a:gd name="connsiteY1" fmla="*/ 1275907 h 1967023"/>
              <a:gd name="connsiteX2" fmla="*/ 4859079 w 4859079"/>
              <a:gd name="connsiteY2" fmla="*/ 1967023 h 1967023"/>
            </a:gdLst>
            <a:ahLst/>
            <a:cxnLst>
              <a:cxn ang="0">
                <a:pos x="connsiteX0" y="connsiteY0"/>
              </a:cxn>
              <a:cxn ang="0">
                <a:pos x="connsiteX1" y="connsiteY1"/>
              </a:cxn>
              <a:cxn ang="0">
                <a:pos x="connsiteX2" y="connsiteY2"/>
              </a:cxn>
            </a:cxnLst>
            <a:rect l="l" t="t" r="r" b="b"/>
            <a:pathLst>
              <a:path w="4859079" h="1967023">
                <a:moveTo>
                  <a:pt x="0" y="0"/>
                </a:moveTo>
                <a:lnTo>
                  <a:pt x="1477925" y="1275907"/>
                </a:lnTo>
                <a:lnTo>
                  <a:pt x="4859079" y="1967023"/>
                </a:lnTo>
              </a:path>
            </a:pathLst>
          </a:custGeom>
          <a:noFill/>
          <a:ln w="15875">
            <a:solidFill>
              <a:srgbClr val="00CC00"/>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062177" y="1584251"/>
            <a:ext cx="3785190" cy="3381154"/>
          </a:xfrm>
          <a:custGeom>
            <a:avLst/>
            <a:gdLst>
              <a:gd name="connsiteX0" fmla="*/ 0 w 3785190"/>
              <a:gd name="connsiteY0" fmla="*/ 0 h 3381154"/>
              <a:gd name="connsiteX1" fmla="*/ 1488558 w 3785190"/>
              <a:gd name="connsiteY1" fmla="*/ 1446028 h 3381154"/>
              <a:gd name="connsiteX2" fmla="*/ 3785190 w 3785190"/>
              <a:gd name="connsiteY2" fmla="*/ 3381154 h 3381154"/>
            </a:gdLst>
            <a:ahLst/>
            <a:cxnLst>
              <a:cxn ang="0">
                <a:pos x="connsiteX0" y="connsiteY0"/>
              </a:cxn>
              <a:cxn ang="0">
                <a:pos x="connsiteX1" y="connsiteY1"/>
              </a:cxn>
              <a:cxn ang="0">
                <a:pos x="connsiteX2" y="connsiteY2"/>
              </a:cxn>
            </a:cxnLst>
            <a:rect l="l" t="t" r="r" b="b"/>
            <a:pathLst>
              <a:path w="3785190" h="3381154">
                <a:moveTo>
                  <a:pt x="0" y="0"/>
                </a:moveTo>
                <a:lnTo>
                  <a:pt x="1488558" y="1446028"/>
                </a:lnTo>
                <a:lnTo>
                  <a:pt x="3785190" y="3381154"/>
                </a:lnTo>
              </a:path>
            </a:pathLst>
          </a:custGeom>
          <a:noFill/>
          <a:ln w="15875">
            <a:solidFill>
              <a:srgbClr val="00CC00"/>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955851" y="1626781"/>
            <a:ext cx="2413591" cy="4221126"/>
          </a:xfrm>
          <a:custGeom>
            <a:avLst/>
            <a:gdLst>
              <a:gd name="connsiteX0" fmla="*/ 0 w 2413591"/>
              <a:gd name="connsiteY0" fmla="*/ 0 h 4221126"/>
              <a:gd name="connsiteX1" fmla="*/ 1903228 w 2413591"/>
              <a:gd name="connsiteY1" fmla="*/ 2179675 h 4221126"/>
              <a:gd name="connsiteX2" fmla="*/ 2413591 w 2413591"/>
              <a:gd name="connsiteY2" fmla="*/ 4221126 h 4221126"/>
            </a:gdLst>
            <a:ahLst/>
            <a:cxnLst>
              <a:cxn ang="0">
                <a:pos x="connsiteX0" y="connsiteY0"/>
              </a:cxn>
              <a:cxn ang="0">
                <a:pos x="connsiteX1" y="connsiteY1"/>
              </a:cxn>
              <a:cxn ang="0">
                <a:pos x="connsiteX2" y="connsiteY2"/>
              </a:cxn>
            </a:cxnLst>
            <a:rect l="l" t="t" r="r" b="b"/>
            <a:pathLst>
              <a:path w="2413591" h="4221126">
                <a:moveTo>
                  <a:pt x="0" y="0"/>
                </a:moveTo>
                <a:lnTo>
                  <a:pt x="1903228" y="2179675"/>
                </a:lnTo>
                <a:lnTo>
                  <a:pt x="2413591" y="4221126"/>
                </a:lnTo>
              </a:path>
            </a:pathLst>
          </a:custGeom>
          <a:noFill/>
          <a:ln w="15875">
            <a:solidFill>
              <a:srgbClr val="00CC00"/>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669312" y="1669312"/>
            <a:ext cx="2519916" cy="3338623"/>
          </a:xfrm>
          <a:custGeom>
            <a:avLst/>
            <a:gdLst>
              <a:gd name="connsiteX0" fmla="*/ 1116418 w 2519916"/>
              <a:gd name="connsiteY0" fmla="*/ 0 h 3338623"/>
              <a:gd name="connsiteX1" fmla="*/ 2519916 w 2519916"/>
              <a:gd name="connsiteY1" fmla="*/ 1871330 h 3338623"/>
              <a:gd name="connsiteX2" fmla="*/ 0 w 2519916"/>
              <a:gd name="connsiteY2" fmla="*/ 3338623 h 3338623"/>
            </a:gdLst>
            <a:ahLst/>
            <a:cxnLst>
              <a:cxn ang="0">
                <a:pos x="connsiteX0" y="connsiteY0"/>
              </a:cxn>
              <a:cxn ang="0">
                <a:pos x="connsiteX1" y="connsiteY1"/>
              </a:cxn>
              <a:cxn ang="0">
                <a:pos x="connsiteX2" y="connsiteY2"/>
              </a:cxn>
            </a:cxnLst>
            <a:rect l="l" t="t" r="r" b="b"/>
            <a:pathLst>
              <a:path w="2519916" h="3338623">
                <a:moveTo>
                  <a:pt x="1116418" y="0"/>
                </a:moveTo>
                <a:lnTo>
                  <a:pt x="2519916" y="1871330"/>
                </a:lnTo>
                <a:lnTo>
                  <a:pt x="0" y="3338623"/>
                </a:lnTo>
              </a:path>
            </a:pathLst>
          </a:custGeom>
          <a:noFill/>
          <a:ln w="15875">
            <a:solidFill>
              <a:srgbClr val="00CC00"/>
            </a:solidFill>
            <a:prstDash val="dash"/>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ular Callout 16"/>
          <p:cNvSpPr/>
          <p:nvPr/>
        </p:nvSpPr>
        <p:spPr bwMode="auto">
          <a:xfrm>
            <a:off x="228600" y="3396769"/>
            <a:ext cx="3352800" cy="1251431"/>
          </a:xfrm>
          <a:prstGeom prst="wedgeRoundRectCallout">
            <a:avLst>
              <a:gd name="adj1" fmla="val 22660"/>
              <a:gd name="adj2" fmla="val -196639"/>
              <a:gd name="adj3" fmla="val 16667"/>
            </a:avLst>
          </a:prstGeom>
          <a:solidFill>
            <a:schemeClr val="bg1">
              <a:lumMod val="95000"/>
            </a:schemeClr>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FF0000"/>
                </a:solidFill>
                <a:effectLst/>
                <a:latin typeface="+mn-lt"/>
              </a:rPr>
              <a:t>“How can I get </a:t>
            </a:r>
            <a:r>
              <a:rPr lang="en-US" sz="2800" dirty="0" smtClean="0">
                <a:solidFill>
                  <a:srgbClr val="FF0000"/>
                </a:solidFill>
              </a:rPr>
              <a:t>everybody</a:t>
            </a:r>
            <a:r>
              <a:rPr kumimoji="0" lang="en-US" sz="2800" b="0" i="0" u="none" strike="noStrike" cap="none" normalizeH="0" baseline="0" dirty="0" smtClean="0">
                <a:ln>
                  <a:noFill/>
                </a:ln>
                <a:solidFill>
                  <a:srgbClr val="FF0000"/>
                </a:solidFill>
                <a:effectLst/>
                <a:latin typeface="+mn-lt"/>
              </a:rPr>
              <a:t>’s public key?”</a:t>
            </a:r>
          </a:p>
        </p:txBody>
      </p:sp>
    </p:spTree>
    <p:extLst>
      <p:ext uri="{BB962C8B-B14F-4D97-AF65-F5344CB8AC3E}">
        <p14:creationId xmlns:p14="http://schemas.microsoft.com/office/powerpoint/2010/main" val="332719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P spid="12" grpId="0" animBg="1"/>
      <p:bldP spid="13" grpId="0" animBg="1"/>
      <p:bldP spid="14" grpId="0" animBg="1"/>
      <p:bldP spid="15" grpId="0" animBg="1"/>
      <p:bldP spid="16" grpId="0"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oter Placeholder 4"/>
          <p:cNvSpPr>
            <a:spLocks noGrp="1"/>
          </p:cNvSpPr>
          <p:nvPr>
            <p:ph type="ftr" sz="quarter" idx="10"/>
          </p:nvPr>
        </p:nvSpPr>
        <p:spPr/>
        <p:txBody>
          <a:bodyPr/>
          <a:lstStyle/>
          <a:p>
            <a:pPr>
              <a:defRPr/>
            </a:pPr>
            <a:r>
              <a:rPr lang="en-US" altLang="zh-CN" smtClean="0"/>
              <a:t>2016 Summer Camp</a:t>
            </a:r>
            <a:endParaRPr lang="en-US" altLang="zh-CN" dirty="0"/>
          </a:p>
        </p:txBody>
      </p:sp>
      <p:sp>
        <p:nvSpPr>
          <p:cNvPr id="24" name="Slide Number Placeholder 5"/>
          <p:cNvSpPr>
            <a:spLocks noGrp="1"/>
          </p:cNvSpPr>
          <p:nvPr>
            <p:ph type="sldNum" sz="quarter" idx="11"/>
          </p:nvPr>
        </p:nvSpPr>
        <p:spPr/>
        <p:txBody>
          <a:bodyPr/>
          <a:lstStyle/>
          <a:p>
            <a:pPr>
              <a:defRPr/>
            </a:pPr>
            <a:fld id="{01C6CEED-F28B-4DC7-8396-B0BA19C40CD3}" type="slidenum">
              <a:rPr lang="en-US"/>
              <a:pPr>
                <a:defRPr/>
              </a:pPr>
              <a:t>64</a:t>
            </a:fld>
            <a:endParaRPr lang="en-US"/>
          </a:p>
        </p:txBody>
      </p:sp>
      <p:sp>
        <p:nvSpPr>
          <p:cNvPr id="17414" name="Rectangle 2"/>
          <p:cNvSpPr>
            <a:spLocks noGrp="1" noChangeArrowheads="1"/>
          </p:cNvSpPr>
          <p:nvPr>
            <p:ph type="title"/>
          </p:nvPr>
        </p:nvSpPr>
        <p:spPr>
          <a:xfrm>
            <a:off x="76200" y="228600"/>
            <a:ext cx="8991600" cy="893762"/>
          </a:xfrm>
        </p:spPr>
        <p:txBody>
          <a:bodyPr>
            <a:noAutofit/>
          </a:bodyPr>
          <a:lstStyle/>
          <a:p>
            <a:r>
              <a:rPr lang="en-US" dirty="0" smtClean="0"/>
              <a:t>It is still </a:t>
            </a:r>
            <a:r>
              <a:rPr lang="en-US" b="1" dirty="0" smtClean="0">
                <a:solidFill>
                  <a:srgbClr val="FF0000"/>
                </a:solidFill>
              </a:rPr>
              <a:t>not</a:t>
            </a:r>
            <a:r>
              <a:rPr lang="en-US" dirty="0" smtClean="0"/>
              <a:t> simple enough</a:t>
            </a:r>
          </a:p>
        </p:txBody>
      </p:sp>
      <p:graphicFrame>
        <p:nvGraphicFramePr>
          <p:cNvPr id="17410" name="Object 3"/>
          <p:cNvGraphicFramePr>
            <a:graphicFrameLocks noGrp="1" noChangeAspect="1"/>
          </p:cNvGraphicFramePr>
          <p:nvPr>
            <p:ph sz="half" idx="2"/>
            <p:extLst>
              <p:ext uri="{D42A27DB-BD31-4B8C-83A1-F6EECF244321}">
                <p14:modId xmlns:p14="http://schemas.microsoft.com/office/powerpoint/2010/main" val="133996742"/>
              </p:ext>
            </p:extLst>
          </p:nvPr>
        </p:nvGraphicFramePr>
        <p:xfrm>
          <a:off x="381000" y="762000"/>
          <a:ext cx="8305800" cy="5959475"/>
        </p:xfrm>
        <a:graphic>
          <a:graphicData uri="http://schemas.openxmlformats.org/presentationml/2006/ole">
            <mc:AlternateContent xmlns:mc="http://schemas.openxmlformats.org/markup-compatibility/2006">
              <mc:Choice xmlns:v="urn:schemas-microsoft-com:vml" Requires="v">
                <p:oleObj spid="_x0000_s40003" name="Visio" r:id="rId4" imgW="8254955" imgH="5923488" progId="Visio.Drawing.11">
                  <p:embed/>
                </p:oleObj>
              </mc:Choice>
              <mc:Fallback>
                <p:oleObj name="Visio" r:id="rId4" imgW="8254955" imgH="5923488" progId="Visio.Drawing.11">
                  <p:embed/>
                  <p:pic>
                    <p:nvPicPr>
                      <p:cNvPr id="0" name=""/>
                      <p:cNvPicPr>
                        <a:picLocks noGrp="1" noChangeAspect="1" noChangeArrowheads="1"/>
                      </p:cNvPicPr>
                      <p:nvPr/>
                    </p:nvPicPr>
                    <p:blipFill>
                      <a:blip r:embed="rId5"/>
                      <a:srcRect/>
                      <a:stretch>
                        <a:fillRect/>
                      </a:stretch>
                    </p:blipFill>
                    <p:spPr bwMode="auto">
                      <a:xfrm>
                        <a:off x="381000" y="762000"/>
                        <a:ext cx="8305800" cy="5959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437884359"/>
              </p:ext>
            </p:extLst>
          </p:nvPr>
        </p:nvGraphicFramePr>
        <p:xfrm>
          <a:off x="3617913" y="2260600"/>
          <a:ext cx="698500" cy="703263"/>
        </p:xfrm>
        <a:graphic>
          <a:graphicData uri="http://schemas.openxmlformats.org/presentationml/2006/ole">
            <mc:AlternateContent xmlns:mc="http://schemas.openxmlformats.org/markup-compatibility/2006">
              <mc:Choice xmlns:v="urn:schemas-microsoft-com:vml" Requires="v">
                <p:oleObj spid="_x0000_s40004" name="Image" r:id="rId6" imgW="1244006" imgH="1257143" progId="Photoshop.Image.7">
                  <p:embed/>
                </p:oleObj>
              </mc:Choice>
              <mc:Fallback>
                <p:oleObj name="Image" r:id="rId6" imgW="1244006" imgH="1257143" progId="Photoshop.Image.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7913" y="2260600"/>
                        <a:ext cx="6985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35"/>
          <p:cNvGraphicFramePr>
            <a:graphicFrameLocks noChangeAspect="1"/>
          </p:cNvGraphicFramePr>
          <p:nvPr>
            <p:extLst>
              <p:ext uri="{D42A27DB-BD31-4B8C-83A1-F6EECF244321}">
                <p14:modId xmlns:p14="http://schemas.microsoft.com/office/powerpoint/2010/main" val="3519475289"/>
              </p:ext>
            </p:extLst>
          </p:nvPr>
        </p:nvGraphicFramePr>
        <p:xfrm>
          <a:off x="4301860" y="3366098"/>
          <a:ext cx="977900" cy="774497"/>
        </p:xfrm>
        <a:graphic>
          <a:graphicData uri="http://schemas.openxmlformats.org/presentationml/2006/ole">
            <mc:AlternateContent xmlns:mc="http://schemas.openxmlformats.org/markup-compatibility/2006">
              <mc:Choice xmlns:v="urn:schemas-microsoft-com:vml" Requires="v">
                <p:oleObj spid="_x0000_s40005" name="Image" r:id="rId8" imgW="1587302" imgH="1257143" progId="">
                  <p:embed/>
                </p:oleObj>
              </mc:Choice>
              <mc:Fallback>
                <p:oleObj name="Image" r:id="rId8" imgW="1587302" imgH="1257143"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1860" y="3366098"/>
                        <a:ext cx="977900" cy="774497"/>
                      </a:xfrm>
                      <a:prstGeom prst="rect">
                        <a:avLst/>
                      </a:prstGeom>
                      <a:noFill/>
                      <a:ln>
                        <a:noFill/>
                      </a:ln>
                      <a:effectLst/>
                      <a:extLst/>
                    </p:spPr>
                  </p:pic>
                </p:oleObj>
              </mc:Fallback>
            </mc:AlternateContent>
          </a:graphicData>
        </a:graphic>
      </p:graphicFrame>
      <p:pic>
        <p:nvPicPr>
          <p:cNvPr id="18" name="Picture 45"/>
          <p:cNvPicPr>
            <a:picLocks noChangeAspect="1" noChangeArrowheads="1"/>
          </p:cNvPicPr>
          <p:nvPr/>
        </p:nvPicPr>
        <p:blipFill>
          <a:blip r:embed="rId10" cstate="print"/>
          <a:srcRect/>
          <a:stretch>
            <a:fillRect/>
          </a:stretch>
        </p:blipFill>
        <p:spPr bwMode="auto">
          <a:xfrm>
            <a:off x="4876800" y="3996082"/>
            <a:ext cx="422453" cy="273812"/>
          </a:xfrm>
          <a:prstGeom prst="rect">
            <a:avLst/>
          </a:prstGeom>
          <a:noFill/>
          <a:ln w="9525">
            <a:noFill/>
            <a:miter lim="800000"/>
            <a:headEnd/>
            <a:tailEnd/>
          </a:ln>
        </p:spPr>
      </p:pic>
      <p:grpSp>
        <p:nvGrpSpPr>
          <p:cNvPr id="19" name="Group 46"/>
          <p:cNvGrpSpPr>
            <a:grpSpLocks/>
          </p:cNvGrpSpPr>
          <p:nvPr/>
        </p:nvGrpSpPr>
        <p:grpSpPr bwMode="auto">
          <a:xfrm>
            <a:off x="5392522" y="3581400"/>
            <a:ext cx="516331" cy="320194"/>
            <a:chOff x="3552" y="3504"/>
            <a:chExt cx="528" cy="384"/>
          </a:xfrm>
        </p:grpSpPr>
        <p:sp>
          <p:nvSpPr>
            <p:cNvPr id="20" name="Rectangle 47"/>
            <p:cNvSpPr>
              <a:spLocks noChangeArrowheads="1"/>
            </p:cNvSpPr>
            <p:nvPr/>
          </p:nvSpPr>
          <p:spPr bwMode="auto">
            <a:xfrm>
              <a:off x="3552" y="3504"/>
              <a:ext cx="528" cy="384"/>
            </a:xfrm>
            <a:prstGeom prst="rect">
              <a:avLst/>
            </a:prstGeom>
            <a:noFill/>
            <a:ln w="28575">
              <a:solidFill>
                <a:srgbClr val="FF0000"/>
              </a:solidFill>
              <a:miter lim="800000"/>
              <a:headEnd/>
              <a:tailEnd/>
            </a:ln>
          </p:spPr>
          <p:txBody>
            <a:bodyPr wrap="none" anchor="ctr"/>
            <a:lstStyle/>
            <a:p>
              <a:endParaRPr lang="en-US"/>
            </a:p>
          </p:txBody>
        </p:sp>
        <p:pic>
          <p:nvPicPr>
            <p:cNvPr id="21" name="Picture 48"/>
            <p:cNvPicPr>
              <a:picLocks noChangeAspect="1" noChangeArrowheads="1"/>
            </p:cNvPicPr>
            <p:nvPr/>
          </p:nvPicPr>
          <p:blipFill>
            <a:blip r:embed="rId11" cstate="print"/>
            <a:srcRect/>
            <a:stretch>
              <a:fillRect/>
            </a:stretch>
          </p:blipFill>
          <p:spPr bwMode="auto">
            <a:xfrm>
              <a:off x="3568" y="3528"/>
              <a:ext cx="480" cy="336"/>
            </a:xfrm>
            <a:prstGeom prst="rect">
              <a:avLst/>
            </a:prstGeom>
            <a:noFill/>
            <a:ln w="9525">
              <a:noFill/>
              <a:miter lim="800000"/>
              <a:headEnd/>
              <a:tailEnd/>
            </a:ln>
          </p:spPr>
        </p:pic>
      </p:grpSp>
      <p:sp>
        <p:nvSpPr>
          <p:cNvPr id="22" name="Rounded Rectangular Callout 21"/>
          <p:cNvSpPr/>
          <p:nvPr/>
        </p:nvSpPr>
        <p:spPr bwMode="auto">
          <a:xfrm>
            <a:off x="228600" y="3396769"/>
            <a:ext cx="3352800" cy="873125"/>
          </a:xfrm>
          <a:prstGeom prst="wedgeRoundRectCallout">
            <a:avLst>
              <a:gd name="adj1" fmla="val 32491"/>
              <a:gd name="adj2" fmla="val -265459"/>
              <a:gd name="adj3" fmla="val 16667"/>
            </a:avLst>
          </a:prstGeom>
          <a:solidFill>
            <a:schemeClr val="bg1">
              <a:lumMod val="95000"/>
            </a:schemeClr>
          </a:solidFill>
          <a:ln w="635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00CC00"/>
                </a:solidFill>
                <a:effectLst/>
                <a:latin typeface="+mn-lt"/>
              </a:rPr>
              <a:t>“How can I get Cindy’s public key?”</a:t>
            </a:r>
          </a:p>
        </p:txBody>
      </p:sp>
    </p:spTree>
    <p:extLst>
      <p:ext uri="{BB962C8B-B14F-4D97-AF65-F5344CB8AC3E}">
        <p14:creationId xmlns:p14="http://schemas.microsoft.com/office/powerpoint/2010/main" val="122605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3"/>
          <p:cNvSpPr>
            <a:spLocks noGrp="1"/>
          </p:cNvSpPr>
          <p:nvPr>
            <p:ph type="ftr" sz="quarter" idx="4294967295"/>
          </p:nvPr>
        </p:nvSpPr>
        <p:spPr>
          <a:xfrm>
            <a:off x="0" y="6477000"/>
            <a:ext cx="2895600" cy="381000"/>
          </a:xfrm>
          <a:prstGeom prst="rect">
            <a:avLst/>
          </a:prstGeom>
        </p:spPr>
        <p:txBody>
          <a:bodyPr anchor="ctr" anchorCtr="0"/>
          <a:lstStyle/>
          <a:p>
            <a:pPr>
              <a:defRPr/>
            </a:pPr>
            <a:r>
              <a:rPr lang="en-US" altLang="zh-CN" sz="1200" smtClean="0">
                <a:solidFill>
                  <a:schemeClr val="bg1">
                    <a:lumMod val="65000"/>
                  </a:schemeClr>
                </a:solidFill>
              </a:rPr>
              <a:t>2016 Summer Camp</a:t>
            </a:r>
            <a:endParaRPr lang="en-US" altLang="zh-CN" sz="1200" dirty="0">
              <a:solidFill>
                <a:schemeClr val="bg1">
                  <a:lumMod val="65000"/>
                </a:schemeClr>
              </a:solidFill>
            </a:endParaRPr>
          </a:p>
        </p:txBody>
      </p:sp>
      <p:sp>
        <p:nvSpPr>
          <p:cNvPr id="20" name="Slide Number Placeholder 4"/>
          <p:cNvSpPr>
            <a:spLocks noGrp="1"/>
          </p:cNvSpPr>
          <p:nvPr>
            <p:ph type="sldNum" sz="quarter" idx="11"/>
          </p:nvPr>
        </p:nvSpPr>
        <p:spPr>
          <a:xfrm>
            <a:off x="6248400" y="6492875"/>
            <a:ext cx="2895600" cy="365125"/>
          </a:xfrm>
        </p:spPr>
        <p:txBody>
          <a:bodyPr/>
          <a:lstStyle/>
          <a:p>
            <a:pPr algn="r">
              <a:defRPr/>
            </a:pPr>
            <a:fld id="{E60F0E48-C2DE-42ED-99E4-A8C3B92BC521}" type="slidenum">
              <a:rPr lang="en-US"/>
              <a:pPr algn="r">
                <a:defRPr/>
              </a:pPr>
              <a:t>65</a:t>
            </a:fld>
            <a:endParaRPr lang="en-US" dirty="0"/>
          </a:p>
        </p:txBody>
      </p:sp>
      <p:sp>
        <p:nvSpPr>
          <p:cNvPr id="17414" name="Rectangle 2"/>
          <p:cNvSpPr>
            <a:spLocks noGrp="1" noChangeArrowheads="1"/>
          </p:cNvSpPr>
          <p:nvPr>
            <p:ph type="title"/>
          </p:nvPr>
        </p:nvSpPr>
        <p:spPr>
          <a:xfrm>
            <a:off x="685800" y="431800"/>
            <a:ext cx="7772400" cy="673100"/>
          </a:xfrm>
        </p:spPr>
        <p:txBody>
          <a:bodyPr>
            <a:normAutofit fontScale="90000"/>
          </a:bodyPr>
          <a:lstStyle/>
          <a:p>
            <a:r>
              <a:rPr lang="en-US" smtClean="0"/>
              <a:t>D</a:t>
            </a:r>
            <a:r>
              <a:rPr lang="en-US" altLang="zh-CN" smtClean="0">
                <a:ea typeface="SimSun" pitchFamily="2" charset="-122"/>
              </a:rPr>
              <a:t>igital</a:t>
            </a:r>
            <a:r>
              <a:rPr lang="en-US" smtClean="0"/>
              <a:t> C</a:t>
            </a:r>
            <a:r>
              <a:rPr lang="en-US" altLang="zh-CN" smtClean="0">
                <a:ea typeface="SimSun" pitchFamily="2" charset="-122"/>
              </a:rPr>
              <a:t>ertificate</a:t>
            </a:r>
            <a:r>
              <a:rPr lang="en-US" smtClean="0"/>
              <a:t> (1/6)</a:t>
            </a:r>
          </a:p>
        </p:txBody>
      </p:sp>
      <p:graphicFrame>
        <p:nvGraphicFramePr>
          <p:cNvPr id="17410" name="Object 4"/>
          <p:cNvGraphicFramePr>
            <a:graphicFrameLocks noGrp="1" noChangeAspect="1"/>
          </p:cNvGraphicFramePr>
          <p:nvPr>
            <p:ph idx="1"/>
          </p:nvPr>
        </p:nvGraphicFramePr>
        <p:xfrm>
          <a:off x="587375" y="4094163"/>
          <a:ext cx="868363" cy="1385887"/>
        </p:xfrm>
        <a:graphic>
          <a:graphicData uri="http://schemas.openxmlformats.org/presentationml/2006/ole">
            <mc:AlternateContent xmlns:mc="http://schemas.openxmlformats.org/markup-compatibility/2006">
              <mc:Choice xmlns:v="urn:schemas-microsoft-com:vml" Requires="v">
                <p:oleObj spid="_x0000_s13648" name="VISIO" r:id="rId4" imgW="550080" imgH="878760" progId="Visio.Drawing.11">
                  <p:embed/>
                </p:oleObj>
              </mc:Choice>
              <mc:Fallback>
                <p:oleObj name="VISIO" r:id="rId4" imgW="550080" imgH="87876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75" y="4094163"/>
                        <a:ext cx="868363"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44"/>
          <p:cNvGrpSpPr>
            <a:grpSpLocks/>
          </p:cNvGrpSpPr>
          <p:nvPr/>
        </p:nvGrpSpPr>
        <p:grpSpPr bwMode="auto">
          <a:xfrm>
            <a:off x="149225" y="1981200"/>
            <a:ext cx="2670175" cy="2057400"/>
            <a:chOff x="94" y="1248"/>
            <a:chExt cx="1682" cy="1296"/>
          </a:xfrm>
        </p:grpSpPr>
        <p:sp>
          <p:nvSpPr>
            <p:cNvPr id="17427" name="Line 5"/>
            <p:cNvSpPr>
              <a:spLocks noChangeShapeType="1"/>
            </p:cNvSpPr>
            <p:nvPr/>
          </p:nvSpPr>
          <p:spPr bwMode="auto">
            <a:xfrm flipV="1">
              <a:off x="800" y="1248"/>
              <a:ext cx="976" cy="1296"/>
            </a:xfrm>
            <a:prstGeom prst="line">
              <a:avLst/>
            </a:prstGeom>
            <a:noFill/>
            <a:ln w="9525">
              <a:solidFill>
                <a:schemeClr val="tx1"/>
              </a:solidFill>
              <a:round/>
              <a:headEnd/>
              <a:tailEnd type="stealth" w="med" len="lg"/>
            </a:ln>
          </p:spPr>
          <p:txBody>
            <a:bodyPr/>
            <a:lstStyle/>
            <a:p>
              <a:endParaRPr lang="en-US"/>
            </a:p>
          </p:txBody>
        </p:sp>
        <p:sp>
          <p:nvSpPr>
            <p:cNvPr id="17428" name="Text Box 6"/>
            <p:cNvSpPr txBox="1">
              <a:spLocks noChangeArrowheads="1"/>
            </p:cNvSpPr>
            <p:nvPr/>
          </p:nvSpPr>
          <p:spPr bwMode="auto">
            <a:xfrm>
              <a:off x="94" y="1743"/>
              <a:ext cx="1120" cy="442"/>
            </a:xfrm>
            <a:prstGeom prst="rect">
              <a:avLst/>
            </a:prstGeom>
            <a:noFill/>
            <a:ln w="9525">
              <a:noFill/>
              <a:miter lim="800000"/>
              <a:headEnd/>
              <a:tailEnd/>
            </a:ln>
          </p:spPr>
          <p:txBody>
            <a:bodyPr wrap="none">
              <a:spAutoFit/>
            </a:bodyPr>
            <a:lstStyle/>
            <a:p>
              <a:pPr algn="ctr"/>
              <a:r>
                <a:rPr lang="en-US" sz="2000">
                  <a:latin typeface="Arial" charset="0"/>
                  <a:sym typeface="Wingdings 2" pitchFamily="18" charset="2"/>
                </a:rPr>
                <a:t> </a:t>
              </a:r>
              <a:r>
                <a:rPr lang="en-US" sz="2000">
                  <a:latin typeface="Arial" charset="0"/>
                </a:rPr>
                <a:t>“Here is my</a:t>
              </a:r>
            </a:p>
            <a:p>
              <a:pPr algn="ctr"/>
              <a:r>
                <a:rPr lang="en-US" sz="2000">
                  <a:latin typeface="Arial" charset="0"/>
                </a:rPr>
                <a:t>public key”</a:t>
              </a:r>
            </a:p>
          </p:txBody>
        </p:sp>
      </p:grpSp>
      <p:graphicFrame>
        <p:nvGraphicFramePr>
          <p:cNvPr id="17411" name="Object 35"/>
          <p:cNvGraphicFramePr>
            <a:graphicFrameLocks noChangeAspect="1"/>
          </p:cNvGraphicFramePr>
          <p:nvPr/>
        </p:nvGraphicFramePr>
        <p:xfrm>
          <a:off x="3048000" y="1143000"/>
          <a:ext cx="1587500" cy="1257300"/>
        </p:xfrm>
        <a:graphic>
          <a:graphicData uri="http://schemas.openxmlformats.org/presentationml/2006/ole">
            <mc:AlternateContent xmlns:mc="http://schemas.openxmlformats.org/markup-compatibility/2006">
              <mc:Choice xmlns:v="urn:schemas-microsoft-com:vml" Requires="v">
                <p:oleObj spid="_x0000_s13649" name="Image" r:id="rId6" imgW="1587302" imgH="1257143" progId="">
                  <p:embed/>
                </p:oleObj>
              </mc:Choice>
              <mc:Fallback>
                <p:oleObj name="Image" r:id="rId6" imgW="1587302" imgH="1257143"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1143000"/>
                        <a:ext cx="15875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45188" name="AutoShape 36"/>
          <p:cNvSpPr>
            <a:spLocks noChangeArrowheads="1"/>
          </p:cNvSpPr>
          <p:nvPr/>
        </p:nvSpPr>
        <p:spPr bwMode="auto">
          <a:xfrm>
            <a:off x="457200" y="1295400"/>
            <a:ext cx="2057400" cy="685800"/>
          </a:xfrm>
          <a:prstGeom prst="wedgeRoundRectCallout">
            <a:avLst>
              <a:gd name="adj1" fmla="val 78394"/>
              <a:gd name="adj2" fmla="val 1852"/>
              <a:gd name="adj3" fmla="val 16667"/>
            </a:avLst>
          </a:prstGeom>
          <a:noFill/>
          <a:ln w="9525">
            <a:solidFill>
              <a:schemeClr val="tx1"/>
            </a:solidFill>
            <a:miter lim="800000"/>
            <a:headEnd/>
            <a:tailEnd/>
          </a:ln>
        </p:spPr>
        <p:txBody>
          <a:bodyPr anchor="ctr" anchorCtr="1"/>
          <a:lstStyle/>
          <a:p>
            <a:pPr algn="ctr"/>
            <a:r>
              <a:rPr lang="en-US" sz="2000">
                <a:solidFill>
                  <a:srgbClr val="0000FF"/>
                </a:solidFill>
                <a:latin typeface="Arial" charset="0"/>
              </a:rPr>
              <a:t>Certification Authority </a:t>
            </a:r>
            <a:r>
              <a:rPr lang="en-US" sz="2000">
                <a:latin typeface="Arial" charset="0"/>
              </a:rPr>
              <a:t>(</a:t>
            </a:r>
            <a:r>
              <a:rPr lang="en-US" sz="2000">
                <a:solidFill>
                  <a:srgbClr val="0000FF"/>
                </a:solidFill>
                <a:latin typeface="Arial" charset="0"/>
              </a:rPr>
              <a:t>CA</a:t>
            </a:r>
            <a:r>
              <a:rPr lang="en-US" sz="2000">
                <a:latin typeface="Arial" charset="0"/>
              </a:rPr>
              <a:t>)</a:t>
            </a:r>
          </a:p>
        </p:txBody>
      </p:sp>
      <p:sp>
        <p:nvSpPr>
          <p:cNvPr id="17417" name="Oval 39"/>
          <p:cNvSpPr>
            <a:spLocks noChangeArrowheads="1"/>
          </p:cNvSpPr>
          <p:nvPr/>
        </p:nvSpPr>
        <p:spPr bwMode="auto">
          <a:xfrm>
            <a:off x="2971800" y="914400"/>
            <a:ext cx="1828800" cy="1752600"/>
          </a:xfrm>
          <a:prstGeom prst="ellipse">
            <a:avLst/>
          </a:prstGeom>
          <a:noFill/>
          <a:ln w="28575">
            <a:solidFill>
              <a:srgbClr val="FF0000"/>
            </a:solidFill>
            <a:round/>
            <a:headEnd/>
            <a:tailEnd/>
          </a:ln>
        </p:spPr>
        <p:txBody>
          <a:bodyPr wrap="none" anchor="ctr"/>
          <a:lstStyle/>
          <a:p>
            <a:endParaRPr lang="en-US"/>
          </a:p>
        </p:txBody>
      </p:sp>
      <p:sp>
        <p:nvSpPr>
          <p:cNvPr id="17418" name="Text Box 41"/>
          <p:cNvSpPr txBox="1">
            <a:spLocks noChangeArrowheads="1"/>
          </p:cNvSpPr>
          <p:nvPr/>
        </p:nvSpPr>
        <p:spPr bwMode="auto">
          <a:xfrm>
            <a:off x="4784725" y="1258888"/>
            <a:ext cx="965200" cy="457200"/>
          </a:xfrm>
          <a:prstGeom prst="rect">
            <a:avLst/>
          </a:prstGeom>
          <a:noFill/>
          <a:ln w="9525">
            <a:noFill/>
            <a:miter lim="800000"/>
            <a:headEnd/>
            <a:tailEnd/>
          </a:ln>
        </p:spPr>
        <p:txBody>
          <a:bodyPr wrap="none">
            <a:spAutoFit/>
          </a:bodyPr>
          <a:lstStyle/>
          <a:p>
            <a:r>
              <a:rPr lang="en-US" dirty="0">
                <a:latin typeface="Arial" charset="0"/>
              </a:rPr>
              <a:t>Cindy</a:t>
            </a:r>
          </a:p>
        </p:txBody>
      </p:sp>
      <p:pic>
        <p:nvPicPr>
          <p:cNvPr id="945197" name="Picture 45"/>
          <p:cNvPicPr>
            <a:picLocks noChangeAspect="1" noChangeArrowheads="1"/>
          </p:cNvPicPr>
          <p:nvPr/>
        </p:nvPicPr>
        <p:blipFill>
          <a:blip r:embed="rId8" cstate="print"/>
          <a:srcRect/>
          <a:stretch>
            <a:fillRect/>
          </a:stretch>
        </p:blipFill>
        <p:spPr bwMode="auto">
          <a:xfrm>
            <a:off x="4419600" y="2514600"/>
            <a:ext cx="685800" cy="444500"/>
          </a:xfrm>
          <a:prstGeom prst="rect">
            <a:avLst/>
          </a:prstGeom>
          <a:noFill/>
          <a:ln w="9525">
            <a:noFill/>
            <a:miter lim="800000"/>
            <a:headEnd/>
            <a:tailEnd/>
          </a:ln>
        </p:spPr>
      </p:pic>
      <p:grpSp>
        <p:nvGrpSpPr>
          <p:cNvPr id="3" name="Group 46"/>
          <p:cNvGrpSpPr>
            <a:grpSpLocks/>
          </p:cNvGrpSpPr>
          <p:nvPr/>
        </p:nvGrpSpPr>
        <p:grpSpPr bwMode="auto">
          <a:xfrm>
            <a:off x="4876800" y="1981200"/>
            <a:ext cx="838200" cy="609600"/>
            <a:chOff x="3552" y="3504"/>
            <a:chExt cx="528" cy="384"/>
          </a:xfrm>
        </p:grpSpPr>
        <p:sp>
          <p:nvSpPr>
            <p:cNvPr id="17425" name="Rectangle 47"/>
            <p:cNvSpPr>
              <a:spLocks noChangeArrowheads="1"/>
            </p:cNvSpPr>
            <p:nvPr/>
          </p:nvSpPr>
          <p:spPr bwMode="auto">
            <a:xfrm>
              <a:off x="3552" y="3504"/>
              <a:ext cx="528" cy="384"/>
            </a:xfrm>
            <a:prstGeom prst="rect">
              <a:avLst/>
            </a:prstGeom>
            <a:noFill/>
            <a:ln w="28575">
              <a:solidFill>
                <a:srgbClr val="FF0000"/>
              </a:solidFill>
              <a:miter lim="800000"/>
              <a:headEnd/>
              <a:tailEnd/>
            </a:ln>
          </p:spPr>
          <p:txBody>
            <a:bodyPr wrap="none" anchor="ctr"/>
            <a:lstStyle/>
            <a:p>
              <a:endParaRPr lang="en-US"/>
            </a:p>
          </p:txBody>
        </p:sp>
        <p:pic>
          <p:nvPicPr>
            <p:cNvPr id="17426" name="Picture 48"/>
            <p:cNvPicPr>
              <a:picLocks noChangeAspect="1" noChangeArrowheads="1"/>
            </p:cNvPicPr>
            <p:nvPr/>
          </p:nvPicPr>
          <p:blipFill>
            <a:blip r:embed="rId9" cstate="print"/>
            <a:srcRect/>
            <a:stretch>
              <a:fillRect/>
            </a:stretch>
          </p:blipFill>
          <p:spPr bwMode="auto">
            <a:xfrm>
              <a:off x="3568" y="3528"/>
              <a:ext cx="480" cy="336"/>
            </a:xfrm>
            <a:prstGeom prst="rect">
              <a:avLst/>
            </a:prstGeom>
            <a:noFill/>
            <a:ln w="9525">
              <a:noFill/>
              <a:miter lim="800000"/>
              <a:headEnd/>
              <a:tailEnd/>
            </a:ln>
          </p:spPr>
        </p:pic>
      </p:grpSp>
      <p:pic>
        <p:nvPicPr>
          <p:cNvPr id="945201" name="Picture 49"/>
          <p:cNvPicPr>
            <a:picLocks noChangeAspect="1" noChangeArrowheads="1"/>
          </p:cNvPicPr>
          <p:nvPr/>
        </p:nvPicPr>
        <p:blipFill>
          <a:blip r:embed="rId10" cstate="print"/>
          <a:srcRect/>
          <a:stretch>
            <a:fillRect/>
          </a:stretch>
        </p:blipFill>
        <p:spPr bwMode="auto">
          <a:xfrm>
            <a:off x="228600" y="4038600"/>
            <a:ext cx="609600" cy="387350"/>
          </a:xfrm>
          <a:prstGeom prst="rect">
            <a:avLst/>
          </a:prstGeom>
          <a:noFill/>
          <a:ln w="9525">
            <a:noFill/>
            <a:miter lim="800000"/>
            <a:headEnd/>
            <a:tailEnd/>
          </a:ln>
        </p:spPr>
      </p:pic>
      <p:grpSp>
        <p:nvGrpSpPr>
          <p:cNvPr id="4" name="Group 50"/>
          <p:cNvGrpSpPr>
            <a:grpSpLocks/>
          </p:cNvGrpSpPr>
          <p:nvPr/>
        </p:nvGrpSpPr>
        <p:grpSpPr bwMode="auto">
          <a:xfrm>
            <a:off x="228600" y="3505200"/>
            <a:ext cx="609600" cy="457200"/>
            <a:chOff x="1056" y="1904"/>
            <a:chExt cx="528" cy="384"/>
          </a:xfrm>
        </p:grpSpPr>
        <p:sp>
          <p:nvSpPr>
            <p:cNvPr id="17423" name="Rectangle 51"/>
            <p:cNvSpPr>
              <a:spLocks noChangeArrowheads="1"/>
            </p:cNvSpPr>
            <p:nvPr/>
          </p:nvSpPr>
          <p:spPr bwMode="auto">
            <a:xfrm>
              <a:off x="1056" y="1904"/>
              <a:ext cx="528" cy="384"/>
            </a:xfrm>
            <a:prstGeom prst="rect">
              <a:avLst/>
            </a:prstGeom>
            <a:noFill/>
            <a:ln w="28575">
              <a:solidFill>
                <a:srgbClr val="FF0000"/>
              </a:solidFill>
              <a:miter lim="800000"/>
              <a:headEnd/>
              <a:tailEnd/>
            </a:ln>
          </p:spPr>
          <p:txBody>
            <a:bodyPr wrap="none" anchor="ctr"/>
            <a:lstStyle/>
            <a:p>
              <a:endParaRPr lang="en-US"/>
            </a:p>
          </p:txBody>
        </p:sp>
        <p:pic>
          <p:nvPicPr>
            <p:cNvPr id="17424" name="Picture 52"/>
            <p:cNvPicPr>
              <a:picLocks noChangeAspect="1" noChangeArrowheads="1"/>
            </p:cNvPicPr>
            <p:nvPr/>
          </p:nvPicPr>
          <p:blipFill>
            <a:blip r:embed="rId11" cstate="print"/>
            <a:srcRect/>
            <a:stretch>
              <a:fillRect/>
            </a:stretch>
          </p:blipFill>
          <p:spPr bwMode="auto">
            <a:xfrm>
              <a:off x="1056" y="1920"/>
              <a:ext cx="492" cy="366"/>
            </a:xfrm>
            <a:prstGeom prst="rect">
              <a:avLst/>
            </a:prstGeom>
            <a:noFill/>
            <a:ln w="9525">
              <a:noFill/>
              <a:miter lim="800000"/>
              <a:headEnd/>
              <a:tailEnd/>
            </a:ln>
          </p:spPr>
        </p:pic>
      </p:grpSp>
      <p:sp>
        <p:nvSpPr>
          <p:cNvPr id="21" name="AutoShape 36"/>
          <p:cNvSpPr>
            <a:spLocks noChangeArrowheads="1"/>
          </p:cNvSpPr>
          <p:nvPr/>
        </p:nvSpPr>
        <p:spPr bwMode="auto">
          <a:xfrm>
            <a:off x="6629400" y="1079938"/>
            <a:ext cx="1981200" cy="407550"/>
          </a:xfrm>
          <a:prstGeom prst="wedgeRoundRectCallout">
            <a:avLst>
              <a:gd name="adj1" fmla="val -109895"/>
              <a:gd name="adj2" fmla="val 39754"/>
              <a:gd name="adj3" fmla="val 16667"/>
            </a:avLst>
          </a:prstGeom>
          <a:noFill/>
          <a:ln w="9525">
            <a:solidFill>
              <a:schemeClr val="tx1"/>
            </a:solidFill>
            <a:miter lim="800000"/>
            <a:headEnd/>
            <a:tailEnd/>
          </a:ln>
        </p:spPr>
        <p:txBody>
          <a:bodyPr anchor="ctr" anchorCtr="1"/>
          <a:lstStyle/>
          <a:p>
            <a:pPr algn="ctr"/>
            <a:r>
              <a:rPr lang="en-US" sz="2000" dirty="0" smtClean="0">
                <a:solidFill>
                  <a:srgbClr val="0000FF"/>
                </a:solidFill>
                <a:latin typeface="Arial" charset="0"/>
              </a:rPr>
              <a:t>Notary public</a:t>
            </a:r>
            <a:endParaRPr lang="en-US" sz="2000" dirty="0">
              <a:latin typeface="Arial" charset="0"/>
            </a:endParaRPr>
          </a:p>
        </p:txBody>
      </p:sp>
    </p:spTree>
    <p:extLst>
      <p:ext uri="{BB962C8B-B14F-4D97-AF65-F5344CB8AC3E}">
        <p14:creationId xmlns:p14="http://schemas.microsoft.com/office/powerpoint/2010/main" val="254424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45188"/>
                                        </p:tgtEl>
                                        <p:attrNameLst>
                                          <p:attrName>style.visibility</p:attrName>
                                        </p:attrNameLst>
                                      </p:cBhvr>
                                      <p:to>
                                        <p:strVal val="visible"/>
                                      </p:to>
                                    </p:set>
                                    <p:animEffect transition="in" filter="dissolve">
                                      <p:cBhvr>
                                        <p:cTn id="7" dur="500"/>
                                        <p:tgtEl>
                                          <p:spTgt spid="945188"/>
                                        </p:tgtEl>
                                      </p:cBhvr>
                                    </p:animEffect>
                                  </p:childTnLst>
                                  <p:subTnLst>
                                    <p:animClr clrSpc="rgb" dir="cw">
                                      <p:cBhvr override="childStyle">
                                        <p:cTn dur="1" fill="hold" display="0" masterRel="nextClick" afterEffect="1"/>
                                        <p:tgtEl>
                                          <p:spTgt spid="945188"/>
                                        </p:tgtEl>
                                        <p:attrNameLst>
                                          <p:attrName>ppt_c</p:attrName>
                                        </p:attrNameLst>
                                      </p:cBhvr>
                                      <p:to>
                                        <a:srgbClr val="969696"/>
                                      </p:to>
                                    </p:animClr>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subTnLst>
                                    <p:animClr clrSpc="rgb" dir="cw">
                                      <p:cBhvr override="childStyle">
                                        <p:cTn dur="1" fill="hold" display="0" masterRel="nextClick" afterEffect="1"/>
                                        <p:tgtEl>
                                          <p:spTgt spid="21"/>
                                        </p:tgtEl>
                                        <p:attrNameLst>
                                          <p:attrName>ppt_c</p:attrName>
                                        </p:attrNameLst>
                                      </p:cBhvr>
                                      <p:to>
                                        <a:srgbClr val="969696"/>
                                      </p:to>
                                    </p:animClr>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9" presetClass="entr" presetSubtype="0" fill="hold" nodeType="withEffect">
                                  <p:stCondLst>
                                    <p:cond delay="0"/>
                                  </p:stCondLst>
                                  <p:childTnLst>
                                    <p:set>
                                      <p:cBhvr>
                                        <p:cTn id="19" dur="1" fill="hold">
                                          <p:stCondLst>
                                            <p:cond delay="0"/>
                                          </p:stCondLst>
                                        </p:cTn>
                                        <p:tgtEl>
                                          <p:spTgt spid="945197"/>
                                        </p:tgtEl>
                                        <p:attrNameLst>
                                          <p:attrName>style.visibility</p:attrName>
                                        </p:attrNameLst>
                                      </p:cBhvr>
                                      <p:to>
                                        <p:strVal val="visible"/>
                                      </p:to>
                                    </p:set>
                                    <p:animEffect transition="in" filter="dissolve">
                                      <p:cBhvr>
                                        <p:cTn id="20" dur="500"/>
                                        <p:tgtEl>
                                          <p:spTgt spid="94519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par>
                                <p:cTn id="26" presetID="9" presetClass="entr" presetSubtype="0" fill="hold" nodeType="withEffect">
                                  <p:stCondLst>
                                    <p:cond delay="0"/>
                                  </p:stCondLst>
                                  <p:childTnLst>
                                    <p:set>
                                      <p:cBhvr>
                                        <p:cTn id="27" dur="1" fill="hold">
                                          <p:stCondLst>
                                            <p:cond delay="0"/>
                                          </p:stCondLst>
                                        </p:cTn>
                                        <p:tgtEl>
                                          <p:spTgt spid="945201"/>
                                        </p:tgtEl>
                                        <p:attrNameLst>
                                          <p:attrName>style.visibility</p:attrName>
                                        </p:attrNameLst>
                                      </p:cBhvr>
                                      <p:to>
                                        <p:strVal val="visible"/>
                                      </p:to>
                                    </p:set>
                                    <p:animEffect transition="in" filter="dissolve">
                                      <p:cBhvr>
                                        <p:cTn id="28" dur="500"/>
                                        <p:tgtEl>
                                          <p:spTgt spid="94520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dissolv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3.33333E-6 -2.59259E-6 L 0.30834 -0.32222 " pathEditMode="relative" ptsTypes="AA">
                                      <p:cBhvr>
                                        <p:cTn id="37" dur="2000" fill="hold"/>
                                        <p:tgtEl>
                                          <p:spTgt spid="94520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88" grpId="0" animBg="1"/>
      <p:bldP spid="2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ooter Placeholder 3"/>
          <p:cNvSpPr>
            <a:spLocks noGrp="1"/>
          </p:cNvSpPr>
          <p:nvPr>
            <p:ph type="ftr" sz="quarter" idx="4294967295"/>
          </p:nvPr>
        </p:nvSpPr>
        <p:spPr>
          <a:xfrm>
            <a:off x="0" y="6477000"/>
            <a:ext cx="2895600" cy="381000"/>
          </a:xfrm>
          <a:prstGeom prst="rect">
            <a:avLst/>
          </a:prstGeom>
        </p:spPr>
        <p:txBody>
          <a:bodyPr anchor="ctr" anchorCtr="0"/>
          <a:lstStyle/>
          <a:p>
            <a:pPr>
              <a:defRPr/>
            </a:pPr>
            <a:r>
              <a:rPr lang="en-US" altLang="zh-CN" sz="1200" smtClean="0">
                <a:solidFill>
                  <a:schemeClr val="bg1">
                    <a:lumMod val="65000"/>
                  </a:schemeClr>
                </a:solidFill>
              </a:rPr>
              <a:t>2016 Summer Camp</a:t>
            </a:r>
            <a:endParaRPr lang="en-US" altLang="zh-CN" sz="1200" dirty="0">
              <a:solidFill>
                <a:schemeClr val="bg1">
                  <a:lumMod val="65000"/>
                </a:schemeClr>
              </a:solidFill>
            </a:endParaRPr>
          </a:p>
        </p:txBody>
      </p:sp>
      <p:sp>
        <p:nvSpPr>
          <p:cNvPr id="43" name="Slide Number Placeholder 4"/>
          <p:cNvSpPr>
            <a:spLocks noGrp="1"/>
          </p:cNvSpPr>
          <p:nvPr>
            <p:ph type="sldNum" sz="quarter" idx="11"/>
          </p:nvPr>
        </p:nvSpPr>
        <p:spPr>
          <a:xfrm>
            <a:off x="6248400" y="6492875"/>
            <a:ext cx="2895600" cy="365125"/>
          </a:xfrm>
        </p:spPr>
        <p:txBody>
          <a:bodyPr/>
          <a:lstStyle/>
          <a:p>
            <a:pPr algn="r">
              <a:defRPr/>
            </a:pPr>
            <a:fld id="{1DFB4C5A-BEB9-4214-A03B-2E4BEF029BDE}" type="slidenum">
              <a:rPr lang="en-US">
                <a:solidFill>
                  <a:schemeClr val="bg1">
                    <a:lumMod val="65000"/>
                  </a:schemeClr>
                </a:solidFill>
              </a:rPr>
              <a:pPr algn="r">
                <a:defRPr/>
              </a:pPr>
              <a:t>66</a:t>
            </a:fld>
            <a:endParaRPr lang="en-US">
              <a:solidFill>
                <a:schemeClr val="bg1">
                  <a:lumMod val="65000"/>
                </a:schemeClr>
              </a:solidFill>
            </a:endParaRPr>
          </a:p>
        </p:txBody>
      </p:sp>
      <p:sp>
        <p:nvSpPr>
          <p:cNvPr id="18438" name="Rectangle 2"/>
          <p:cNvSpPr>
            <a:spLocks noGrp="1" noChangeArrowheads="1"/>
          </p:cNvSpPr>
          <p:nvPr>
            <p:ph type="title"/>
          </p:nvPr>
        </p:nvSpPr>
        <p:spPr>
          <a:xfrm>
            <a:off x="685800" y="431800"/>
            <a:ext cx="7772400" cy="673100"/>
          </a:xfrm>
        </p:spPr>
        <p:txBody>
          <a:bodyPr>
            <a:normAutofit fontScale="90000"/>
          </a:bodyPr>
          <a:lstStyle/>
          <a:p>
            <a:r>
              <a:rPr lang="en-US" smtClean="0"/>
              <a:t>D</a:t>
            </a:r>
            <a:r>
              <a:rPr lang="en-US" altLang="zh-CN" smtClean="0">
                <a:ea typeface="SimSun" pitchFamily="2" charset="-122"/>
              </a:rPr>
              <a:t>igital</a:t>
            </a:r>
            <a:r>
              <a:rPr lang="en-US" smtClean="0"/>
              <a:t> C</a:t>
            </a:r>
            <a:r>
              <a:rPr lang="en-US" altLang="zh-CN" smtClean="0">
                <a:ea typeface="SimSun" pitchFamily="2" charset="-122"/>
              </a:rPr>
              <a:t>ertificate </a:t>
            </a:r>
            <a:r>
              <a:rPr lang="en-US" smtClean="0"/>
              <a:t>(2/6)</a:t>
            </a:r>
          </a:p>
        </p:txBody>
      </p:sp>
      <p:graphicFrame>
        <p:nvGraphicFramePr>
          <p:cNvPr id="18434" name="Object 3"/>
          <p:cNvGraphicFramePr>
            <a:graphicFrameLocks noGrp="1" noChangeAspect="1"/>
          </p:cNvGraphicFramePr>
          <p:nvPr>
            <p:ph idx="1"/>
          </p:nvPr>
        </p:nvGraphicFramePr>
        <p:xfrm>
          <a:off x="587375" y="4094163"/>
          <a:ext cx="868363" cy="1385887"/>
        </p:xfrm>
        <a:graphic>
          <a:graphicData uri="http://schemas.openxmlformats.org/presentationml/2006/ole">
            <mc:AlternateContent xmlns:mc="http://schemas.openxmlformats.org/markup-compatibility/2006">
              <mc:Choice xmlns:v="urn:schemas-microsoft-com:vml" Requires="v">
                <p:oleObj spid="_x0000_s14668" name="VISIO" r:id="rId4" imgW="550080" imgH="878760" progId="Visio.Drawing.11">
                  <p:embed/>
                </p:oleObj>
              </mc:Choice>
              <mc:Fallback>
                <p:oleObj name="VISIO" r:id="rId4" imgW="550080" imgH="878760"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75" y="4094163"/>
                        <a:ext cx="868363"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9" name="Line 4"/>
          <p:cNvSpPr>
            <a:spLocks noChangeShapeType="1"/>
          </p:cNvSpPr>
          <p:nvPr/>
        </p:nvSpPr>
        <p:spPr bwMode="auto">
          <a:xfrm flipV="1">
            <a:off x="1270000" y="1981200"/>
            <a:ext cx="1549400" cy="2057400"/>
          </a:xfrm>
          <a:prstGeom prst="line">
            <a:avLst/>
          </a:prstGeom>
          <a:noFill/>
          <a:ln w="9525">
            <a:solidFill>
              <a:srgbClr val="969696"/>
            </a:solidFill>
            <a:round/>
            <a:headEnd/>
            <a:tailEnd type="stealth" w="med" len="lg"/>
          </a:ln>
        </p:spPr>
        <p:txBody>
          <a:bodyPr/>
          <a:lstStyle/>
          <a:p>
            <a:endParaRPr lang="en-US"/>
          </a:p>
        </p:txBody>
      </p:sp>
      <p:sp>
        <p:nvSpPr>
          <p:cNvPr id="18440" name="Text Box 5"/>
          <p:cNvSpPr txBox="1">
            <a:spLocks noChangeArrowheads="1"/>
          </p:cNvSpPr>
          <p:nvPr/>
        </p:nvSpPr>
        <p:spPr bwMode="auto">
          <a:xfrm>
            <a:off x="149225" y="2767013"/>
            <a:ext cx="1778000" cy="701675"/>
          </a:xfrm>
          <a:prstGeom prst="rect">
            <a:avLst/>
          </a:prstGeom>
          <a:noFill/>
          <a:ln w="9525">
            <a:noFill/>
            <a:miter lim="800000"/>
            <a:headEnd/>
            <a:tailEnd/>
          </a:ln>
        </p:spPr>
        <p:txBody>
          <a:bodyPr wrap="none">
            <a:spAutoFit/>
          </a:bodyPr>
          <a:lstStyle/>
          <a:p>
            <a:pPr algn="ctr"/>
            <a:r>
              <a:rPr lang="en-US" sz="2000">
                <a:solidFill>
                  <a:srgbClr val="969696"/>
                </a:solidFill>
                <a:latin typeface="Arial" charset="0"/>
                <a:sym typeface="Wingdings 2" pitchFamily="18" charset="2"/>
              </a:rPr>
              <a:t> </a:t>
            </a:r>
            <a:r>
              <a:rPr lang="en-US" sz="2000">
                <a:solidFill>
                  <a:srgbClr val="969696"/>
                </a:solidFill>
                <a:latin typeface="Arial" charset="0"/>
              </a:rPr>
              <a:t>“Here is my</a:t>
            </a:r>
          </a:p>
          <a:p>
            <a:pPr algn="ctr"/>
            <a:r>
              <a:rPr lang="en-US" sz="2000">
                <a:solidFill>
                  <a:srgbClr val="969696"/>
                </a:solidFill>
                <a:latin typeface="Arial" charset="0"/>
              </a:rPr>
              <a:t>public key”</a:t>
            </a:r>
          </a:p>
        </p:txBody>
      </p:sp>
      <p:sp>
        <p:nvSpPr>
          <p:cNvPr id="1191942" name="Line 6"/>
          <p:cNvSpPr>
            <a:spLocks noChangeShapeType="1"/>
          </p:cNvSpPr>
          <p:nvPr/>
        </p:nvSpPr>
        <p:spPr bwMode="auto">
          <a:xfrm flipH="1">
            <a:off x="1409700" y="2209800"/>
            <a:ext cx="1562100" cy="2032000"/>
          </a:xfrm>
          <a:prstGeom prst="line">
            <a:avLst/>
          </a:prstGeom>
          <a:noFill/>
          <a:ln w="9525">
            <a:solidFill>
              <a:schemeClr val="tx1"/>
            </a:solidFill>
            <a:round/>
            <a:headEnd/>
            <a:tailEnd type="stealth" w="med" len="lg"/>
          </a:ln>
        </p:spPr>
        <p:txBody>
          <a:bodyPr/>
          <a:lstStyle/>
          <a:p>
            <a:endParaRPr lang="en-US"/>
          </a:p>
        </p:txBody>
      </p:sp>
      <p:sp>
        <p:nvSpPr>
          <p:cNvPr id="1191957" name="Text Box 21"/>
          <p:cNvSpPr txBox="1">
            <a:spLocks noChangeArrowheads="1"/>
          </p:cNvSpPr>
          <p:nvPr/>
        </p:nvSpPr>
        <p:spPr bwMode="auto">
          <a:xfrm>
            <a:off x="2255838" y="2879725"/>
            <a:ext cx="2159000" cy="701675"/>
          </a:xfrm>
          <a:prstGeom prst="rect">
            <a:avLst/>
          </a:prstGeom>
          <a:noFill/>
          <a:ln w="9525">
            <a:noFill/>
            <a:miter lim="800000"/>
            <a:headEnd/>
            <a:tailEnd/>
          </a:ln>
        </p:spPr>
        <p:txBody>
          <a:bodyPr wrap="none">
            <a:spAutoFit/>
          </a:bodyPr>
          <a:lstStyle/>
          <a:p>
            <a:pPr algn="ctr"/>
            <a:r>
              <a:rPr lang="en-US" sz="2000">
                <a:latin typeface="Arial" charset="0"/>
                <a:sym typeface="Wingdings 2" pitchFamily="18" charset="2"/>
              </a:rPr>
              <a:t> </a:t>
            </a:r>
            <a:r>
              <a:rPr lang="en-US" sz="2000">
                <a:latin typeface="Arial" charset="0"/>
              </a:rPr>
              <a:t>“Here is your</a:t>
            </a:r>
          </a:p>
          <a:p>
            <a:pPr algn="ctr"/>
            <a:r>
              <a:rPr lang="en-US" sz="2000">
                <a:latin typeface="Arial" charset="0"/>
              </a:rPr>
              <a:t> </a:t>
            </a:r>
            <a:r>
              <a:rPr lang="en-US" sz="2000">
                <a:solidFill>
                  <a:srgbClr val="0000FF"/>
                </a:solidFill>
                <a:latin typeface="Arial" charset="0"/>
              </a:rPr>
              <a:t>digital certificate</a:t>
            </a:r>
            <a:r>
              <a:rPr lang="en-US" sz="2000">
                <a:latin typeface="Arial" charset="0"/>
              </a:rPr>
              <a:t>”</a:t>
            </a:r>
          </a:p>
        </p:txBody>
      </p:sp>
      <p:sp>
        <p:nvSpPr>
          <p:cNvPr id="1191967" name="AutoShape 31"/>
          <p:cNvSpPr>
            <a:spLocks noChangeArrowheads="1"/>
          </p:cNvSpPr>
          <p:nvPr/>
        </p:nvSpPr>
        <p:spPr bwMode="auto">
          <a:xfrm>
            <a:off x="1143000" y="5943600"/>
            <a:ext cx="2743200" cy="304800"/>
          </a:xfrm>
          <a:prstGeom prst="wedgeRoundRectCallout">
            <a:avLst>
              <a:gd name="adj1" fmla="val -35069"/>
              <a:gd name="adj2" fmla="val -281773"/>
              <a:gd name="adj3" fmla="val 16667"/>
            </a:avLst>
          </a:prstGeom>
          <a:solidFill>
            <a:schemeClr val="bg1">
              <a:lumMod val="95000"/>
            </a:schemeClr>
          </a:solidFill>
          <a:ln w="9525">
            <a:solidFill>
              <a:schemeClr val="tx1"/>
            </a:solidFill>
            <a:miter lim="800000"/>
            <a:headEnd/>
            <a:tailEnd/>
          </a:ln>
        </p:spPr>
        <p:txBody>
          <a:bodyPr anchor="ctr" anchorCtr="1"/>
          <a:lstStyle/>
          <a:p>
            <a:pPr algn="ctr"/>
            <a:r>
              <a:rPr lang="en-US">
                <a:latin typeface="Arial" charset="0"/>
              </a:rPr>
              <a:t>What is</a:t>
            </a:r>
            <a:r>
              <a:rPr lang="en-US" altLang="zh-CN">
                <a:latin typeface="Arial" charset="0"/>
                <a:ea typeface="SimSun" pitchFamily="2" charset="-122"/>
              </a:rPr>
              <a:t> </a:t>
            </a:r>
            <a:r>
              <a:rPr lang="en-US">
                <a:latin typeface="Arial" charset="0"/>
              </a:rPr>
              <a:t>inside?</a:t>
            </a:r>
          </a:p>
        </p:txBody>
      </p:sp>
      <p:graphicFrame>
        <p:nvGraphicFramePr>
          <p:cNvPr id="18435" name="Object 32"/>
          <p:cNvGraphicFramePr>
            <a:graphicFrameLocks noChangeAspect="1"/>
          </p:cNvGraphicFramePr>
          <p:nvPr/>
        </p:nvGraphicFramePr>
        <p:xfrm>
          <a:off x="3048000" y="1143000"/>
          <a:ext cx="1587500" cy="1257300"/>
        </p:xfrm>
        <a:graphic>
          <a:graphicData uri="http://schemas.openxmlformats.org/presentationml/2006/ole">
            <mc:AlternateContent xmlns:mc="http://schemas.openxmlformats.org/markup-compatibility/2006">
              <mc:Choice xmlns:v="urn:schemas-microsoft-com:vml" Requires="v">
                <p:oleObj spid="_x0000_s14669" name="Image" r:id="rId6" imgW="1587302" imgH="1257143" progId="">
                  <p:embed/>
                </p:oleObj>
              </mc:Choice>
              <mc:Fallback>
                <p:oleObj name="Image" r:id="rId6" imgW="1587302" imgH="1257143"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1143000"/>
                        <a:ext cx="15875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45" name="AutoShape 33"/>
          <p:cNvSpPr>
            <a:spLocks noChangeArrowheads="1"/>
          </p:cNvSpPr>
          <p:nvPr/>
        </p:nvSpPr>
        <p:spPr bwMode="auto">
          <a:xfrm>
            <a:off x="457200" y="1295400"/>
            <a:ext cx="2057400" cy="685800"/>
          </a:xfrm>
          <a:prstGeom prst="wedgeRoundRectCallout">
            <a:avLst>
              <a:gd name="adj1" fmla="val 78394"/>
              <a:gd name="adj2" fmla="val 1852"/>
              <a:gd name="adj3" fmla="val 16667"/>
            </a:avLst>
          </a:prstGeom>
          <a:noFill/>
          <a:ln w="9525">
            <a:solidFill>
              <a:srgbClr val="969696"/>
            </a:solidFill>
            <a:miter lim="800000"/>
            <a:headEnd/>
            <a:tailEnd/>
          </a:ln>
        </p:spPr>
        <p:txBody>
          <a:bodyPr anchor="ctr" anchorCtr="1"/>
          <a:lstStyle/>
          <a:p>
            <a:pPr algn="ctr"/>
            <a:r>
              <a:rPr lang="en-US" sz="2000">
                <a:solidFill>
                  <a:srgbClr val="969696"/>
                </a:solidFill>
                <a:latin typeface="Arial" charset="0"/>
              </a:rPr>
              <a:t>Certification Authority (CA)</a:t>
            </a:r>
          </a:p>
        </p:txBody>
      </p:sp>
      <p:sp>
        <p:nvSpPr>
          <p:cNvPr id="18446" name="Oval 34"/>
          <p:cNvSpPr>
            <a:spLocks noChangeArrowheads="1"/>
          </p:cNvSpPr>
          <p:nvPr/>
        </p:nvSpPr>
        <p:spPr bwMode="auto">
          <a:xfrm>
            <a:off x="2971800" y="914400"/>
            <a:ext cx="1828800" cy="1752600"/>
          </a:xfrm>
          <a:prstGeom prst="ellipse">
            <a:avLst/>
          </a:prstGeom>
          <a:noFill/>
          <a:ln w="12700">
            <a:solidFill>
              <a:schemeClr val="tx1"/>
            </a:solidFill>
            <a:round/>
            <a:headEnd/>
            <a:tailEnd/>
          </a:ln>
        </p:spPr>
        <p:txBody>
          <a:bodyPr wrap="none" anchor="ctr"/>
          <a:lstStyle/>
          <a:p>
            <a:endParaRPr lang="en-US"/>
          </a:p>
        </p:txBody>
      </p:sp>
      <p:sp>
        <p:nvSpPr>
          <p:cNvPr id="18447" name="Text Box 36"/>
          <p:cNvSpPr txBox="1">
            <a:spLocks noChangeArrowheads="1"/>
          </p:cNvSpPr>
          <p:nvPr/>
        </p:nvSpPr>
        <p:spPr bwMode="auto">
          <a:xfrm>
            <a:off x="4784725" y="1258888"/>
            <a:ext cx="965200" cy="457200"/>
          </a:xfrm>
          <a:prstGeom prst="rect">
            <a:avLst/>
          </a:prstGeom>
          <a:noFill/>
          <a:ln w="9525">
            <a:noFill/>
            <a:miter lim="800000"/>
            <a:headEnd/>
            <a:tailEnd/>
          </a:ln>
        </p:spPr>
        <p:txBody>
          <a:bodyPr wrap="none">
            <a:spAutoFit/>
          </a:bodyPr>
          <a:lstStyle/>
          <a:p>
            <a:r>
              <a:rPr lang="en-US">
                <a:latin typeface="Arial" charset="0"/>
              </a:rPr>
              <a:t>Cindy</a:t>
            </a:r>
          </a:p>
        </p:txBody>
      </p:sp>
      <p:pic>
        <p:nvPicPr>
          <p:cNvPr id="18449" name="Picture 51"/>
          <p:cNvPicPr>
            <a:picLocks noChangeAspect="1" noChangeArrowheads="1"/>
          </p:cNvPicPr>
          <p:nvPr/>
        </p:nvPicPr>
        <p:blipFill>
          <a:blip r:embed="rId8" cstate="print"/>
          <a:srcRect/>
          <a:stretch>
            <a:fillRect/>
          </a:stretch>
        </p:blipFill>
        <p:spPr bwMode="auto">
          <a:xfrm>
            <a:off x="4592638" y="2536825"/>
            <a:ext cx="436562" cy="282575"/>
          </a:xfrm>
          <a:prstGeom prst="rect">
            <a:avLst/>
          </a:prstGeom>
          <a:noFill/>
          <a:ln w="9525">
            <a:noFill/>
            <a:miter lim="800000"/>
            <a:headEnd/>
            <a:tailEnd/>
          </a:ln>
        </p:spPr>
      </p:pic>
      <p:grpSp>
        <p:nvGrpSpPr>
          <p:cNvPr id="3" name="Group 52"/>
          <p:cNvGrpSpPr>
            <a:grpSpLocks/>
          </p:cNvGrpSpPr>
          <p:nvPr/>
        </p:nvGrpSpPr>
        <p:grpSpPr bwMode="auto">
          <a:xfrm>
            <a:off x="4800600" y="2146300"/>
            <a:ext cx="533400" cy="381000"/>
            <a:chOff x="3552" y="3504"/>
            <a:chExt cx="528" cy="384"/>
          </a:xfrm>
        </p:grpSpPr>
        <p:sp>
          <p:nvSpPr>
            <p:cNvPr id="18472" name="Rectangle 53"/>
            <p:cNvSpPr>
              <a:spLocks noChangeArrowheads="1"/>
            </p:cNvSpPr>
            <p:nvPr/>
          </p:nvSpPr>
          <p:spPr bwMode="auto">
            <a:xfrm>
              <a:off x="3552" y="3504"/>
              <a:ext cx="528" cy="384"/>
            </a:xfrm>
            <a:prstGeom prst="rect">
              <a:avLst/>
            </a:prstGeom>
            <a:noFill/>
            <a:ln w="28575">
              <a:solidFill>
                <a:srgbClr val="FF0000"/>
              </a:solidFill>
              <a:miter lim="800000"/>
              <a:headEnd/>
              <a:tailEnd/>
            </a:ln>
          </p:spPr>
          <p:txBody>
            <a:bodyPr wrap="none" anchor="ctr"/>
            <a:lstStyle/>
            <a:p>
              <a:endParaRPr lang="en-US"/>
            </a:p>
          </p:txBody>
        </p:sp>
        <p:pic>
          <p:nvPicPr>
            <p:cNvPr id="18473" name="Picture 54"/>
            <p:cNvPicPr>
              <a:picLocks noChangeAspect="1" noChangeArrowheads="1"/>
            </p:cNvPicPr>
            <p:nvPr/>
          </p:nvPicPr>
          <p:blipFill>
            <a:blip r:embed="rId9" cstate="print"/>
            <a:srcRect/>
            <a:stretch>
              <a:fillRect/>
            </a:stretch>
          </p:blipFill>
          <p:spPr bwMode="auto">
            <a:xfrm>
              <a:off x="3568" y="3528"/>
              <a:ext cx="480" cy="336"/>
            </a:xfrm>
            <a:prstGeom prst="rect">
              <a:avLst/>
            </a:prstGeom>
            <a:noFill/>
            <a:ln w="9525">
              <a:noFill/>
              <a:miter lim="800000"/>
              <a:headEnd/>
              <a:tailEnd/>
            </a:ln>
          </p:spPr>
        </p:pic>
      </p:grpSp>
      <p:pic>
        <p:nvPicPr>
          <p:cNvPr id="18451" name="Picture 55"/>
          <p:cNvPicPr>
            <a:picLocks noChangeAspect="1" noChangeArrowheads="1"/>
          </p:cNvPicPr>
          <p:nvPr/>
        </p:nvPicPr>
        <p:blipFill>
          <a:blip r:embed="rId10" cstate="print"/>
          <a:srcRect/>
          <a:stretch>
            <a:fillRect/>
          </a:stretch>
        </p:blipFill>
        <p:spPr bwMode="auto">
          <a:xfrm>
            <a:off x="304800" y="4325938"/>
            <a:ext cx="387350" cy="246062"/>
          </a:xfrm>
          <a:prstGeom prst="rect">
            <a:avLst/>
          </a:prstGeom>
          <a:noFill/>
          <a:ln w="9525">
            <a:noFill/>
            <a:miter lim="800000"/>
            <a:headEnd/>
            <a:tailEnd/>
          </a:ln>
        </p:spPr>
      </p:pic>
      <p:grpSp>
        <p:nvGrpSpPr>
          <p:cNvPr id="18452" name="Group 56"/>
          <p:cNvGrpSpPr>
            <a:grpSpLocks/>
          </p:cNvGrpSpPr>
          <p:nvPr/>
        </p:nvGrpSpPr>
        <p:grpSpPr bwMode="auto">
          <a:xfrm>
            <a:off x="304800" y="4032250"/>
            <a:ext cx="387350" cy="285750"/>
            <a:chOff x="1056" y="1904"/>
            <a:chExt cx="528" cy="384"/>
          </a:xfrm>
        </p:grpSpPr>
        <p:sp>
          <p:nvSpPr>
            <p:cNvPr id="18470" name="Rectangle 57"/>
            <p:cNvSpPr>
              <a:spLocks noChangeArrowheads="1"/>
            </p:cNvSpPr>
            <p:nvPr/>
          </p:nvSpPr>
          <p:spPr bwMode="auto">
            <a:xfrm>
              <a:off x="1056" y="1904"/>
              <a:ext cx="528" cy="384"/>
            </a:xfrm>
            <a:prstGeom prst="rect">
              <a:avLst/>
            </a:prstGeom>
            <a:noFill/>
            <a:ln w="28575">
              <a:solidFill>
                <a:srgbClr val="FF0000"/>
              </a:solidFill>
              <a:miter lim="800000"/>
              <a:headEnd/>
              <a:tailEnd/>
            </a:ln>
          </p:spPr>
          <p:txBody>
            <a:bodyPr wrap="none" anchor="ctr"/>
            <a:lstStyle/>
            <a:p>
              <a:endParaRPr lang="en-US"/>
            </a:p>
          </p:txBody>
        </p:sp>
        <p:pic>
          <p:nvPicPr>
            <p:cNvPr id="18471" name="Picture 58"/>
            <p:cNvPicPr>
              <a:picLocks noChangeAspect="1" noChangeArrowheads="1"/>
            </p:cNvPicPr>
            <p:nvPr/>
          </p:nvPicPr>
          <p:blipFill>
            <a:blip r:embed="rId11" cstate="print"/>
            <a:srcRect/>
            <a:stretch>
              <a:fillRect/>
            </a:stretch>
          </p:blipFill>
          <p:spPr bwMode="auto">
            <a:xfrm>
              <a:off x="1056" y="1920"/>
              <a:ext cx="492" cy="366"/>
            </a:xfrm>
            <a:prstGeom prst="rect">
              <a:avLst/>
            </a:prstGeom>
            <a:noFill/>
            <a:ln w="9525">
              <a:noFill/>
              <a:miter lim="800000"/>
              <a:headEnd/>
              <a:tailEnd/>
            </a:ln>
          </p:spPr>
        </p:pic>
      </p:grpSp>
      <p:pic>
        <p:nvPicPr>
          <p:cNvPr id="18453" name="Picture 59"/>
          <p:cNvPicPr>
            <a:picLocks noChangeAspect="1" noChangeArrowheads="1"/>
          </p:cNvPicPr>
          <p:nvPr/>
        </p:nvPicPr>
        <p:blipFill>
          <a:blip r:embed="rId10" cstate="print"/>
          <a:srcRect/>
          <a:stretch>
            <a:fillRect/>
          </a:stretch>
        </p:blipFill>
        <p:spPr bwMode="auto">
          <a:xfrm>
            <a:off x="3117850" y="1905000"/>
            <a:ext cx="387350" cy="246063"/>
          </a:xfrm>
          <a:prstGeom prst="rect">
            <a:avLst/>
          </a:prstGeom>
          <a:noFill/>
          <a:ln w="9525">
            <a:noFill/>
            <a:miter lim="800000"/>
            <a:headEnd/>
            <a:tailEnd/>
          </a:ln>
        </p:spPr>
      </p:pic>
      <p:grpSp>
        <p:nvGrpSpPr>
          <p:cNvPr id="5" name="Group 76"/>
          <p:cNvGrpSpPr>
            <a:grpSpLocks/>
          </p:cNvGrpSpPr>
          <p:nvPr/>
        </p:nvGrpSpPr>
        <p:grpSpPr bwMode="auto">
          <a:xfrm>
            <a:off x="3581400" y="2133600"/>
            <a:ext cx="609600" cy="685800"/>
            <a:chOff x="4651" y="2448"/>
            <a:chExt cx="869" cy="1152"/>
          </a:xfrm>
        </p:grpSpPr>
        <p:sp>
          <p:nvSpPr>
            <p:cNvPr id="18455" name="AutoShape 77"/>
            <p:cNvSpPr>
              <a:spLocks noChangeAspect="1" noChangeArrowheads="1" noTextEdit="1"/>
            </p:cNvSpPr>
            <p:nvPr/>
          </p:nvSpPr>
          <p:spPr bwMode="auto">
            <a:xfrm>
              <a:off x="4653" y="2448"/>
              <a:ext cx="862" cy="1024"/>
            </a:xfrm>
            <a:prstGeom prst="rect">
              <a:avLst/>
            </a:prstGeom>
            <a:solidFill>
              <a:srgbClr val="00CC99"/>
            </a:solidFill>
            <a:ln w="9525" algn="ctr">
              <a:solidFill>
                <a:schemeClr val="tx1"/>
              </a:solidFill>
              <a:miter lim="800000"/>
              <a:headEnd/>
              <a:tailEnd/>
            </a:ln>
          </p:spPr>
          <p:txBody>
            <a:bodyPr/>
            <a:lstStyle/>
            <a:p>
              <a:endParaRPr lang="en-US"/>
            </a:p>
          </p:txBody>
        </p:sp>
        <p:sp>
          <p:nvSpPr>
            <p:cNvPr id="18456" name="Freeform 78"/>
            <p:cNvSpPr>
              <a:spLocks/>
            </p:cNvSpPr>
            <p:nvPr/>
          </p:nvSpPr>
          <p:spPr bwMode="auto">
            <a:xfrm>
              <a:off x="4719" y="3307"/>
              <a:ext cx="157" cy="91"/>
            </a:xfrm>
            <a:custGeom>
              <a:avLst/>
              <a:gdLst>
                <a:gd name="T0" fmla="*/ 8 w 373"/>
                <a:gd name="T1" fmla="*/ 0 h 214"/>
                <a:gd name="T2" fmla="*/ 1 w 373"/>
                <a:gd name="T3" fmla="*/ 0 h 214"/>
                <a:gd name="T4" fmla="*/ 1 w 373"/>
                <a:gd name="T5" fmla="*/ 1 h 214"/>
                <a:gd name="T6" fmla="*/ 0 w 373"/>
                <a:gd name="T7" fmla="*/ 2 h 214"/>
                <a:gd name="T8" fmla="*/ 0 w 373"/>
                <a:gd name="T9" fmla="*/ 2 h 214"/>
                <a:gd name="T10" fmla="*/ 0 w 373"/>
                <a:gd name="T11" fmla="*/ 3 h 214"/>
                <a:gd name="T12" fmla="*/ 0 w 373"/>
                <a:gd name="T13" fmla="*/ 4 h 214"/>
                <a:gd name="T14" fmla="*/ 0 w 373"/>
                <a:gd name="T15" fmla="*/ 5 h 214"/>
                <a:gd name="T16" fmla="*/ 0 w 373"/>
                <a:gd name="T17" fmla="*/ 6 h 214"/>
                <a:gd name="T18" fmla="*/ 1 w 373"/>
                <a:gd name="T19" fmla="*/ 6 h 214"/>
                <a:gd name="T20" fmla="*/ 2 w 373"/>
                <a:gd name="T21" fmla="*/ 6 h 214"/>
                <a:gd name="T22" fmla="*/ 3 w 373"/>
                <a:gd name="T23" fmla="*/ 7 h 214"/>
                <a:gd name="T24" fmla="*/ 3 w 373"/>
                <a:gd name="T25" fmla="*/ 7 h 214"/>
                <a:gd name="T26" fmla="*/ 4 w 373"/>
                <a:gd name="T27" fmla="*/ 7 h 214"/>
                <a:gd name="T28" fmla="*/ 4 w 373"/>
                <a:gd name="T29" fmla="*/ 7 h 214"/>
                <a:gd name="T30" fmla="*/ 9 w 373"/>
                <a:gd name="T31" fmla="*/ 6 h 214"/>
                <a:gd name="T32" fmla="*/ 12 w 373"/>
                <a:gd name="T33" fmla="*/ 0 h 214"/>
                <a:gd name="T34" fmla="*/ 8 w 373"/>
                <a:gd name="T35" fmla="*/ 0 h 2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214"/>
                <a:gd name="T56" fmla="*/ 373 w 373"/>
                <a:gd name="T57" fmla="*/ 214 h 2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214">
                  <a:moveTo>
                    <a:pt x="239" y="0"/>
                  </a:moveTo>
                  <a:lnTo>
                    <a:pt x="48" y="18"/>
                  </a:lnTo>
                  <a:lnTo>
                    <a:pt x="29" y="32"/>
                  </a:lnTo>
                  <a:lnTo>
                    <a:pt x="18" y="48"/>
                  </a:lnTo>
                  <a:lnTo>
                    <a:pt x="7" y="67"/>
                  </a:lnTo>
                  <a:lnTo>
                    <a:pt x="0" y="97"/>
                  </a:lnTo>
                  <a:lnTo>
                    <a:pt x="1" y="130"/>
                  </a:lnTo>
                  <a:lnTo>
                    <a:pt x="7" y="148"/>
                  </a:lnTo>
                  <a:lnTo>
                    <a:pt x="18" y="168"/>
                  </a:lnTo>
                  <a:lnTo>
                    <a:pt x="38" y="185"/>
                  </a:lnTo>
                  <a:lnTo>
                    <a:pt x="61" y="200"/>
                  </a:lnTo>
                  <a:lnTo>
                    <a:pt x="85" y="208"/>
                  </a:lnTo>
                  <a:lnTo>
                    <a:pt x="106" y="212"/>
                  </a:lnTo>
                  <a:lnTo>
                    <a:pt x="133" y="214"/>
                  </a:lnTo>
                  <a:lnTo>
                    <a:pt x="131" y="212"/>
                  </a:lnTo>
                  <a:lnTo>
                    <a:pt x="279" y="198"/>
                  </a:lnTo>
                  <a:lnTo>
                    <a:pt x="373" y="0"/>
                  </a:lnTo>
                  <a:lnTo>
                    <a:pt x="239" y="0"/>
                  </a:lnTo>
                  <a:close/>
                </a:path>
              </a:pathLst>
            </a:custGeom>
            <a:solidFill>
              <a:srgbClr val="808080"/>
            </a:solidFill>
            <a:ln w="6350">
              <a:solidFill>
                <a:srgbClr val="000000"/>
              </a:solidFill>
              <a:round/>
              <a:headEnd/>
              <a:tailEnd/>
            </a:ln>
          </p:spPr>
          <p:txBody>
            <a:bodyPr/>
            <a:lstStyle/>
            <a:p>
              <a:endParaRPr lang="en-US"/>
            </a:p>
          </p:txBody>
        </p:sp>
        <p:sp>
          <p:nvSpPr>
            <p:cNvPr id="18457" name="Freeform 79"/>
            <p:cNvSpPr>
              <a:spLocks/>
            </p:cNvSpPr>
            <p:nvPr/>
          </p:nvSpPr>
          <p:spPr bwMode="auto">
            <a:xfrm>
              <a:off x="4651" y="2457"/>
              <a:ext cx="816" cy="940"/>
            </a:xfrm>
            <a:custGeom>
              <a:avLst/>
              <a:gdLst>
                <a:gd name="T0" fmla="*/ 3 w 2094"/>
                <a:gd name="T1" fmla="*/ 0 h 2186"/>
                <a:gd name="T2" fmla="*/ 2 w 2094"/>
                <a:gd name="T3" fmla="*/ 1 h 2186"/>
                <a:gd name="T4" fmla="*/ 1 w 2094"/>
                <a:gd name="T5" fmla="*/ 3 h 2186"/>
                <a:gd name="T6" fmla="*/ 0 w 2094"/>
                <a:gd name="T7" fmla="*/ 6 h 2186"/>
                <a:gd name="T8" fmla="*/ 0 w 2094"/>
                <a:gd name="T9" fmla="*/ 8 h 2186"/>
                <a:gd name="T10" fmla="*/ 0 w 2094"/>
                <a:gd name="T11" fmla="*/ 10 h 2186"/>
                <a:gd name="T12" fmla="*/ 1 w 2094"/>
                <a:gd name="T13" fmla="*/ 14 h 2186"/>
                <a:gd name="T14" fmla="*/ 3 w 2094"/>
                <a:gd name="T15" fmla="*/ 20 h 2186"/>
                <a:gd name="T16" fmla="*/ 5 w 2094"/>
                <a:gd name="T17" fmla="*/ 26 h 2186"/>
                <a:gd name="T18" fmla="*/ 7 w 2094"/>
                <a:gd name="T19" fmla="*/ 33 h 2186"/>
                <a:gd name="T20" fmla="*/ 8 w 2094"/>
                <a:gd name="T21" fmla="*/ 42 h 2186"/>
                <a:gd name="T22" fmla="*/ 9 w 2094"/>
                <a:gd name="T23" fmla="*/ 53 h 2186"/>
                <a:gd name="T24" fmla="*/ 9 w 2094"/>
                <a:gd name="T25" fmla="*/ 61 h 2186"/>
                <a:gd name="T26" fmla="*/ 9 w 2094"/>
                <a:gd name="T27" fmla="*/ 66 h 2186"/>
                <a:gd name="T28" fmla="*/ 9 w 2094"/>
                <a:gd name="T29" fmla="*/ 71 h 2186"/>
                <a:gd name="T30" fmla="*/ 8 w 2094"/>
                <a:gd name="T31" fmla="*/ 73 h 2186"/>
                <a:gd name="T32" fmla="*/ 7 w 2094"/>
                <a:gd name="T33" fmla="*/ 74 h 2186"/>
                <a:gd name="T34" fmla="*/ 11 w 2094"/>
                <a:gd name="T35" fmla="*/ 74 h 2186"/>
                <a:gd name="T36" fmla="*/ 26 w 2094"/>
                <a:gd name="T37" fmla="*/ 71 h 2186"/>
                <a:gd name="T38" fmla="*/ 40 w 2094"/>
                <a:gd name="T39" fmla="*/ 70 h 2186"/>
                <a:gd name="T40" fmla="*/ 46 w 2094"/>
                <a:gd name="T41" fmla="*/ 70 h 2186"/>
                <a:gd name="T42" fmla="*/ 47 w 2094"/>
                <a:gd name="T43" fmla="*/ 69 h 2186"/>
                <a:gd name="T44" fmla="*/ 48 w 2094"/>
                <a:gd name="T45" fmla="*/ 66 h 2186"/>
                <a:gd name="T46" fmla="*/ 48 w 2094"/>
                <a:gd name="T47" fmla="*/ 62 h 2186"/>
                <a:gd name="T48" fmla="*/ 48 w 2094"/>
                <a:gd name="T49" fmla="*/ 57 h 2186"/>
                <a:gd name="T50" fmla="*/ 48 w 2094"/>
                <a:gd name="T51" fmla="*/ 49 h 2186"/>
                <a:gd name="T52" fmla="*/ 46 w 2094"/>
                <a:gd name="T53" fmla="*/ 40 h 2186"/>
                <a:gd name="T54" fmla="*/ 44 w 2094"/>
                <a:gd name="T55" fmla="*/ 31 h 2186"/>
                <a:gd name="T56" fmla="*/ 42 w 2094"/>
                <a:gd name="T57" fmla="*/ 22 h 2186"/>
                <a:gd name="T58" fmla="*/ 39 w 2094"/>
                <a:gd name="T59" fmla="*/ 14 h 2186"/>
                <a:gd name="T60" fmla="*/ 39 w 2094"/>
                <a:gd name="T61" fmla="*/ 10 h 2186"/>
                <a:gd name="T62" fmla="*/ 39 w 2094"/>
                <a:gd name="T63" fmla="*/ 7 h 2186"/>
                <a:gd name="T64" fmla="*/ 39 w 2094"/>
                <a:gd name="T65" fmla="*/ 0 h 2186"/>
                <a:gd name="T66" fmla="*/ 3 w 2094"/>
                <a:gd name="T67" fmla="*/ 0 h 2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94"/>
                <a:gd name="T103" fmla="*/ 0 h 2186"/>
                <a:gd name="T104" fmla="*/ 2094 w 2094"/>
                <a:gd name="T105" fmla="*/ 2186 h 2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94" h="2186">
                  <a:moveTo>
                    <a:pt x="132" y="4"/>
                  </a:moveTo>
                  <a:lnTo>
                    <a:pt x="117" y="8"/>
                  </a:lnTo>
                  <a:lnTo>
                    <a:pt x="98" y="17"/>
                  </a:lnTo>
                  <a:lnTo>
                    <a:pt x="75" y="37"/>
                  </a:lnTo>
                  <a:lnTo>
                    <a:pt x="44" y="67"/>
                  </a:lnTo>
                  <a:lnTo>
                    <a:pt x="22" y="98"/>
                  </a:lnTo>
                  <a:lnTo>
                    <a:pt x="9" y="131"/>
                  </a:lnTo>
                  <a:lnTo>
                    <a:pt x="4" y="160"/>
                  </a:lnTo>
                  <a:lnTo>
                    <a:pt x="0" y="199"/>
                  </a:lnTo>
                  <a:lnTo>
                    <a:pt x="0" y="236"/>
                  </a:lnTo>
                  <a:lnTo>
                    <a:pt x="5" y="267"/>
                  </a:lnTo>
                  <a:lnTo>
                    <a:pt x="9" y="299"/>
                  </a:lnTo>
                  <a:lnTo>
                    <a:pt x="16" y="328"/>
                  </a:lnTo>
                  <a:lnTo>
                    <a:pt x="37" y="402"/>
                  </a:lnTo>
                  <a:lnTo>
                    <a:pt x="66" y="485"/>
                  </a:lnTo>
                  <a:lnTo>
                    <a:pt x="111" y="576"/>
                  </a:lnTo>
                  <a:lnTo>
                    <a:pt x="155" y="679"/>
                  </a:lnTo>
                  <a:lnTo>
                    <a:pt x="200" y="770"/>
                  </a:lnTo>
                  <a:lnTo>
                    <a:pt x="238" y="861"/>
                  </a:lnTo>
                  <a:lnTo>
                    <a:pt x="282" y="969"/>
                  </a:lnTo>
                  <a:lnTo>
                    <a:pt x="320" y="1109"/>
                  </a:lnTo>
                  <a:lnTo>
                    <a:pt x="346" y="1229"/>
                  </a:lnTo>
                  <a:lnTo>
                    <a:pt x="371" y="1381"/>
                  </a:lnTo>
                  <a:lnTo>
                    <a:pt x="384" y="1544"/>
                  </a:lnTo>
                  <a:lnTo>
                    <a:pt x="403" y="1689"/>
                  </a:lnTo>
                  <a:lnTo>
                    <a:pt x="403" y="1769"/>
                  </a:lnTo>
                  <a:lnTo>
                    <a:pt x="403" y="1871"/>
                  </a:lnTo>
                  <a:lnTo>
                    <a:pt x="403" y="1938"/>
                  </a:lnTo>
                  <a:lnTo>
                    <a:pt x="398" y="2000"/>
                  </a:lnTo>
                  <a:lnTo>
                    <a:pt x="378" y="2065"/>
                  </a:lnTo>
                  <a:lnTo>
                    <a:pt x="364" y="2103"/>
                  </a:lnTo>
                  <a:lnTo>
                    <a:pt x="346" y="2137"/>
                  </a:lnTo>
                  <a:lnTo>
                    <a:pt x="328" y="2159"/>
                  </a:lnTo>
                  <a:lnTo>
                    <a:pt x="315" y="2173"/>
                  </a:lnTo>
                  <a:lnTo>
                    <a:pt x="301" y="2186"/>
                  </a:lnTo>
                  <a:lnTo>
                    <a:pt x="488" y="2167"/>
                  </a:lnTo>
                  <a:lnTo>
                    <a:pt x="848" y="2119"/>
                  </a:lnTo>
                  <a:lnTo>
                    <a:pt x="1147" y="2083"/>
                  </a:lnTo>
                  <a:lnTo>
                    <a:pt x="1490" y="2047"/>
                  </a:lnTo>
                  <a:lnTo>
                    <a:pt x="1745" y="2035"/>
                  </a:lnTo>
                  <a:lnTo>
                    <a:pt x="1942" y="2041"/>
                  </a:lnTo>
                  <a:lnTo>
                    <a:pt x="1992" y="2041"/>
                  </a:lnTo>
                  <a:lnTo>
                    <a:pt x="2024" y="2035"/>
                  </a:lnTo>
                  <a:lnTo>
                    <a:pt x="2043" y="2004"/>
                  </a:lnTo>
                  <a:lnTo>
                    <a:pt x="2062" y="1971"/>
                  </a:lnTo>
                  <a:lnTo>
                    <a:pt x="2078" y="1922"/>
                  </a:lnTo>
                  <a:lnTo>
                    <a:pt x="2088" y="1862"/>
                  </a:lnTo>
                  <a:lnTo>
                    <a:pt x="2094" y="1805"/>
                  </a:lnTo>
                  <a:lnTo>
                    <a:pt x="2094" y="1721"/>
                  </a:lnTo>
                  <a:lnTo>
                    <a:pt x="2091" y="1656"/>
                  </a:lnTo>
                  <a:lnTo>
                    <a:pt x="2088" y="1550"/>
                  </a:lnTo>
                  <a:lnTo>
                    <a:pt x="2068" y="1435"/>
                  </a:lnTo>
                  <a:lnTo>
                    <a:pt x="2037" y="1287"/>
                  </a:lnTo>
                  <a:lnTo>
                    <a:pt x="1999" y="1151"/>
                  </a:lnTo>
                  <a:lnTo>
                    <a:pt x="1967" y="1030"/>
                  </a:lnTo>
                  <a:lnTo>
                    <a:pt x="1916" y="897"/>
                  </a:lnTo>
                  <a:lnTo>
                    <a:pt x="1865" y="776"/>
                  </a:lnTo>
                  <a:lnTo>
                    <a:pt x="1821" y="661"/>
                  </a:lnTo>
                  <a:lnTo>
                    <a:pt x="1751" y="497"/>
                  </a:lnTo>
                  <a:lnTo>
                    <a:pt x="1713" y="400"/>
                  </a:lnTo>
                  <a:lnTo>
                    <a:pt x="1690" y="336"/>
                  </a:lnTo>
                  <a:lnTo>
                    <a:pt x="1677" y="285"/>
                  </a:lnTo>
                  <a:lnTo>
                    <a:pt x="1672" y="238"/>
                  </a:lnTo>
                  <a:lnTo>
                    <a:pt x="1672" y="197"/>
                  </a:lnTo>
                  <a:lnTo>
                    <a:pt x="1700" y="50"/>
                  </a:lnTo>
                  <a:lnTo>
                    <a:pt x="1713" y="19"/>
                  </a:lnTo>
                  <a:lnTo>
                    <a:pt x="152" y="0"/>
                  </a:lnTo>
                  <a:lnTo>
                    <a:pt x="132" y="4"/>
                  </a:lnTo>
                  <a:close/>
                </a:path>
              </a:pathLst>
            </a:custGeom>
            <a:solidFill>
              <a:srgbClr val="FFFFFF"/>
            </a:solidFill>
            <a:ln w="6350">
              <a:solidFill>
                <a:srgbClr val="000000"/>
              </a:solidFill>
              <a:round/>
              <a:headEnd/>
              <a:tailEnd/>
            </a:ln>
          </p:spPr>
          <p:txBody>
            <a:bodyPr/>
            <a:lstStyle/>
            <a:p>
              <a:endParaRPr lang="en-US"/>
            </a:p>
          </p:txBody>
        </p:sp>
        <p:sp>
          <p:nvSpPr>
            <p:cNvPr id="18458" name="Freeform 80"/>
            <p:cNvSpPr>
              <a:spLocks/>
            </p:cNvSpPr>
            <p:nvPr/>
          </p:nvSpPr>
          <p:spPr bwMode="auto">
            <a:xfrm>
              <a:off x="4697" y="2500"/>
              <a:ext cx="72" cy="62"/>
            </a:xfrm>
            <a:custGeom>
              <a:avLst/>
              <a:gdLst>
                <a:gd name="T0" fmla="*/ 5 w 172"/>
                <a:gd name="T1" fmla="*/ 0 h 143"/>
                <a:gd name="T2" fmla="*/ 4 w 172"/>
                <a:gd name="T3" fmla="*/ 5 h 143"/>
                <a:gd name="T4" fmla="*/ 3 w 172"/>
                <a:gd name="T5" fmla="*/ 5 h 143"/>
                <a:gd name="T6" fmla="*/ 2 w 172"/>
                <a:gd name="T7" fmla="*/ 5 h 143"/>
                <a:gd name="T8" fmla="*/ 1 w 172"/>
                <a:gd name="T9" fmla="*/ 5 h 143"/>
                <a:gd name="T10" fmla="*/ 1 w 172"/>
                <a:gd name="T11" fmla="*/ 4 h 143"/>
                <a:gd name="T12" fmla="*/ 0 w 172"/>
                <a:gd name="T13" fmla="*/ 4 h 143"/>
                <a:gd name="T14" fmla="*/ 0 w 172"/>
                <a:gd name="T15" fmla="*/ 3 h 143"/>
                <a:gd name="T16" fmla="*/ 0 w 172"/>
                <a:gd name="T17" fmla="*/ 3 h 143"/>
                <a:gd name="T18" fmla="*/ 0 w 172"/>
                <a:gd name="T19" fmla="*/ 2 h 143"/>
                <a:gd name="T20" fmla="*/ 0 w 172"/>
                <a:gd name="T21" fmla="*/ 1 h 143"/>
                <a:gd name="T22" fmla="*/ 0 w 172"/>
                <a:gd name="T23" fmla="*/ 1 h 143"/>
                <a:gd name="T24" fmla="*/ 1 w 172"/>
                <a:gd name="T25" fmla="*/ 0 h 143"/>
                <a:gd name="T26" fmla="*/ 2 w 172"/>
                <a:gd name="T27" fmla="*/ 0 h 143"/>
                <a:gd name="T28" fmla="*/ 2 w 172"/>
                <a:gd name="T29" fmla="*/ 0 h 143"/>
                <a:gd name="T30" fmla="*/ 3 w 172"/>
                <a:gd name="T31" fmla="*/ 0 h 143"/>
                <a:gd name="T32" fmla="*/ 3 w 172"/>
                <a:gd name="T33" fmla="*/ 0 h 143"/>
                <a:gd name="T34" fmla="*/ 4 w 172"/>
                <a:gd name="T35" fmla="*/ 0 h 143"/>
                <a:gd name="T36" fmla="*/ 5 w 172"/>
                <a:gd name="T37" fmla="*/ 0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2"/>
                <a:gd name="T58" fmla="*/ 0 h 143"/>
                <a:gd name="T59" fmla="*/ 172 w 172"/>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2" h="143">
                  <a:moveTo>
                    <a:pt x="172" y="10"/>
                  </a:moveTo>
                  <a:lnTo>
                    <a:pt x="128" y="131"/>
                  </a:lnTo>
                  <a:lnTo>
                    <a:pt x="83" y="143"/>
                  </a:lnTo>
                  <a:lnTo>
                    <a:pt x="61" y="141"/>
                  </a:lnTo>
                  <a:lnTo>
                    <a:pt x="39" y="133"/>
                  </a:lnTo>
                  <a:lnTo>
                    <a:pt x="22" y="119"/>
                  </a:lnTo>
                  <a:lnTo>
                    <a:pt x="10" y="105"/>
                  </a:lnTo>
                  <a:lnTo>
                    <a:pt x="3" y="87"/>
                  </a:lnTo>
                  <a:lnTo>
                    <a:pt x="0" y="70"/>
                  </a:lnTo>
                  <a:lnTo>
                    <a:pt x="1" y="49"/>
                  </a:lnTo>
                  <a:lnTo>
                    <a:pt x="7" y="34"/>
                  </a:lnTo>
                  <a:lnTo>
                    <a:pt x="20" y="22"/>
                  </a:lnTo>
                  <a:lnTo>
                    <a:pt x="36" y="12"/>
                  </a:lnTo>
                  <a:lnTo>
                    <a:pt x="55" y="7"/>
                  </a:lnTo>
                  <a:lnTo>
                    <a:pt x="71" y="4"/>
                  </a:lnTo>
                  <a:lnTo>
                    <a:pt x="89" y="1"/>
                  </a:lnTo>
                  <a:lnTo>
                    <a:pt x="102" y="1"/>
                  </a:lnTo>
                  <a:lnTo>
                    <a:pt x="120" y="0"/>
                  </a:lnTo>
                  <a:lnTo>
                    <a:pt x="172" y="10"/>
                  </a:lnTo>
                  <a:close/>
                </a:path>
              </a:pathLst>
            </a:custGeom>
            <a:solidFill>
              <a:srgbClr val="808080"/>
            </a:solidFill>
            <a:ln w="6350">
              <a:solidFill>
                <a:srgbClr val="000000"/>
              </a:solidFill>
              <a:round/>
              <a:headEnd/>
              <a:tailEnd/>
            </a:ln>
          </p:spPr>
          <p:txBody>
            <a:bodyPr/>
            <a:lstStyle/>
            <a:p>
              <a:endParaRPr lang="en-US"/>
            </a:p>
          </p:txBody>
        </p:sp>
        <p:sp>
          <p:nvSpPr>
            <p:cNvPr id="18459" name="Freeform 81"/>
            <p:cNvSpPr>
              <a:spLocks/>
            </p:cNvSpPr>
            <p:nvPr/>
          </p:nvSpPr>
          <p:spPr bwMode="auto">
            <a:xfrm>
              <a:off x="4726" y="2497"/>
              <a:ext cx="50" cy="50"/>
            </a:xfrm>
            <a:custGeom>
              <a:avLst/>
              <a:gdLst>
                <a:gd name="T0" fmla="*/ 0 w 121"/>
                <a:gd name="T1" fmla="*/ 0 h 117"/>
                <a:gd name="T2" fmla="*/ 1 w 121"/>
                <a:gd name="T3" fmla="*/ 1 h 117"/>
                <a:gd name="T4" fmla="*/ 1 w 121"/>
                <a:gd name="T5" fmla="*/ 1 h 117"/>
                <a:gd name="T6" fmla="*/ 1 w 121"/>
                <a:gd name="T7" fmla="*/ 2 h 117"/>
                <a:gd name="T8" fmla="*/ 1 w 121"/>
                <a:gd name="T9" fmla="*/ 3 h 117"/>
                <a:gd name="T10" fmla="*/ 1 w 121"/>
                <a:gd name="T11" fmla="*/ 3 h 117"/>
                <a:gd name="T12" fmla="*/ 1 w 121"/>
                <a:gd name="T13" fmla="*/ 4 h 117"/>
                <a:gd name="T14" fmla="*/ 4 w 121"/>
                <a:gd name="T15" fmla="*/ 3 h 117"/>
                <a:gd name="T16" fmla="*/ 3 w 121"/>
                <a:gd name="T17" fmla="*/ 0 h 117"/>
                <a:gd name="T18" fmla="*/ 0 w 121"/>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17"/>
                <a:gd name="T32" fmla="*/ 121 w 121"/>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17">
                  <a:moveTo>
                    <a:pt x="0" y="14"/>
                  </a:moveTo>
                  <a:lnTo>
                    <a:pt x="23" y="29"/>
                  </a:lnTo>
                  <a:lnTo>
                    <a:pt x="33" y="44"/>
                  </a:lnTo>
                  <a:lnTo>
                    <a:pt x="39" y="59"/>
                  </a:lnTo>
                  <a:lnTo>
                    <a:pt x="40" y="81"/>
                  </a:lnTo>
                  <a:lnTo>
                    <a:pt x="35" y="100"/>
                  </a:lnTo>
                  <a:lnTo>
                    <a:pt x="23" y="117"/>
                  </a:lnTo>
                  <a:lnTo>
                    <a:pt x="121" y="97"/>
                  </a:lnTo>
                  <a:lnTo>
                    <a:pt x="113" y="0"/>
                  </a:lnTo>
                  <a:lnTo>
                    <a:pt x="0" y="14"/>
                  </a:lnTo>
                  <a:close/>
                </a:path>
              </a:pathLst>
            </a:custGeom>
            <a:solidFill>
              <a:srgbClr val="000000"/>
            </a:solidFill>
            <a:ln w="6350">
              <a:solidFill>
                <a:srgbClr val="000000"/>
              </a:solidFill>
              <a:round/>
              <a:headEnd/>
              <a:tailEnd/>
            </a:ln>
          </p:spPr>
          <p:txBody>
            <a:bodyPr/>
            <a:lstStyle/>
            <a:p>
              <a:endParaRPr lang="en-US"/>
            </a:p>
          </p:txBody>
        </p:sp>
        <p:sp>
          <p:nvSpPr>
            <p:cNvPr id="18460" name="Freeform 82"/>
            <p:cNvSpPr>
              <a:spLocks/>
            </p:cNvSpPr>
            <p:nvPr/>
          </p:nvSpPr>
          <p:spPr bwMode="auto">
            <a:xfrm>
              <a:off x="4711" y="2457"/>
              <a:ext cx="731" cy="105"/>
            </a:xfrm>
            <a:custGeom>
              <a:avLst/>
              <a:gdLst>
                <a:gd name="T0" fmla="*/ 50 w 1753"/>
                <a:gd name="T1" fmla="*/ 0 h 242"/>
                <a:gd name="T2" fmla="*/ 0 w 1753"/>
                <a:gd name="T3" fmla="*/ 0 h 242"/>
                <a:gd name="T4" fmla="*/ 1 w 1753"/>
                <a:gd name="T5" fmla="*/ 0 h 242"/>
                <a:gd name="T6" fmla="*/ 2 w 1753"/>
                <a:gd name="T7" fmla="*/ 0 h 242"/>
                <a:gd name="T8" fmla="*/ 3 w 1753"/>
                <a:gd name="T9" fmla="*/ 0 h 242"/>
                <a:gd name="T10" fmla="*/ 3 w 1753"/>
                <a:gd name="T11" fmla="*/ 1 h 242"/>
                <a:gd name="T12" fmla="*/ 3 w 1753"/>
                <a:gd name="T13" fmla="*/ 2 h 242"/>
                <a:gd name="T14" fmla="*/ 3 w 1753"/>
                <a:gd name="T15" fmla="*/ 3 h 242"/>
                <a:gd name="T16" fmla="*/ 3 w 1753"/>
                <a:gd name="T17" fmla="*/ 3 h 242"/>
                <a:gd name="T18" fmla="*/ 4 w 1753"/>
                <a:gd name="T19" fmla="*/ 4 h 242"/>
                <a:gd name="T20" fmla="*/ 4 w 1753"/>
                <a:gd name="T21" fmla="*/ 4 h 242"/>
                <a:gd name="T22" fmla="*/ 3 w 1753"/>
                <a:gd name="T23" fmla="*/ 5 h 242"/>
                <a:gd name="T24" fmla="*/ 3 w 1753"/>
                <a:gd name="T25" fmla="*/ 6 h 242"/>
                <a:gd name="T26" fmla="*/ 3 w 1753"/>
                <a:gd name="T27" fmla="*/ 7 h 242"/>
                <a:gd name="T28" fmla="*/ 3 w 1753"/>
                <a:gd name="T29" fmla="*/ 7 h 242"/>
                <a:gd name="T30" fmla="*/ 2 w 1753"/>
                <a:gd name="T31" fmla="*/ 8 h 242"/>
                <a:gd name="T32" fmla="*/ 1 w 1753"/>
                <a:gd name="T33" fmla="*/ 9 h 242"/>
                <a:gd name="T34" fmla="*/ 5 w 1753"/>
                <a:gd name="T35" fmla="*/ 8 h 242"/>
                <a:gd name="T36" fmla="*/ 8 w 1753"/>
                <a:gd name="T37" fmla="*/ 7 h 242"/>
                <a:gd name="T38" fmla="*/ 14 w 1753"/>
                <a:gd name="T39" fmla="*/ 7 h 242"/>
                <a:gd name="T40" fmla="*/ 19 w 1753"/>
                <a:gd name="T41" fmla="*/ 7 h 242"/>
                <a:gd name="T42" fmla="*/ 25 w 1753"/>
                <a:gd name="T43" fmla="*/ 7 h 242"/>
                <a:gd name="T44" fmla="*/ 31 w 1753"/>
                <a:gd name="T45" fmla="*/ 7 h 242"/>
                <a:gd name="T46" fmla="*/ 39 w 1753"/>
                <a:gd name="T47" fmla="*/ 7 h 242"/>
                <a:gd name="T48" fmla="*/ 46 w 1753"/>
                <a:gd name="T49" fmla="*/ 8 h 242"/>
                <a:gd name="T50" fmla="*/ 49 w 1753"/>
                <a:gd name="T51" fmla="*/ 8 h 242"/>
                <a:gd name="T52" fmla="*/ 50 w 1753"/>
                <a:gd name="T53" fmla="*/ 9 h 242"/>
                <a:gd name="T54" fmla="*/ 51 w 1753"/>
                <a:gd name="T55" fmla="*/ 9 h 242"/>
                <a:gd name="T56" fmla="*/ 52 w 1753"/>
                <a:gd name="T57" fmla="*/ 8 h 242"/>
                <a:gd name="T58" fmla="*/ 53 w 1753"/>
                <a:gd name="T59" fmla="*/ 8 h 242"/>
                <a:gd name="T60" fmla="*/ 53 w 1753"/>
                <a:gd name="T61" fmla="*/ 7 h 242"/>
                <a:gd name="T62" fmla="*/ 53 w 1753"/>
                <a:gd name="T63" fmla="*/ 6 h 242"/>
                <a:gd name="T64" fmla="*/ 53 w 1753"/>
                <a:gd name="T65" fmla="*/ 6 h 242"/>
                <a:gd name="T66" fmla="*/ 53 w 1753"/>
                <a:gd name="T67" fmla="*/ 4 h 242"/>
                <a:gd name="T68" fmla="*/ 53 w 1753"/>
                <a:gd name="T69" fmla="*/ 3 h 242"/>
                <a:gd name="T70" fmla="*/ 53 w 1753"/>
                <a:gd name="T71" fmla="*/ 3 h 242"/>
                <a:gd name="T72" fmla="*/ 52 w 1753"/>
                <a:gd name="T73" fmla="*/ 2 h 242"/>
                <a:gd name="T74" fmla="*/ 51 w 1753"/>
                <a:gd name="T75" fmla="*/ 1 h 242"/>
                <a:gd name="T76" fmla="*/ 51 w 1753"/>
                <a:gd name="T77" fmla="*/ 1 h 242"/>
                <a:gd name="T78" fmla="*/ 50 w 1753"/>
                <a:gd name="T79" fmla="*/ 0 h 2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3"/>
                <a:gd name="T121" fmla="*/ 0 h 242"/>
                <a:gd name="T122" fmla="*/ 1753 w 1753"/>
                <a:gd name="T123" fmla="*/ 242 h 2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3" h="242">
                  <a:moveTo>
                    <a:pt x="1659" y="18"/>
                  </a:moveTo>
                  <a:lnTo>
                    <a:pt x="0" y="0"/>
                  </a:lnTo>
                  <a:lnTo>
                    <a:pt x="46" y="7"/>
                  </a:lnTo>
                  <a:lnTo>
                    <a:pt x="63" y="12"/>
                  </a:lnTo>
                  <a:lnTo>
                    <a:pt x="81" y="19"/>
                  </a:lnTo>
                  <a:lnTo>
                    <a:pt x="93" y="30"/>
                  </a:lnTo>
                  <a:lnTo>
                    <a:pt x="106" y="47"/>
                  </a:lnTo>
                  <a:lnTo>
                    <a:pt x="113" y="66"/>
                  </a:lnTo>
                  <a:lnTo>
                    <a:pt x="117" y="86"/>
                  </a:lnTo>
                  <a:lnTo>
                    <a:pt x="119" y="106"/>
                  </a:lnTo>
                  <a:lnTo>
                    <a:pt x="120" y="123"/>
                  </a:lnTo>
                  <a:lnTo>
                    <a:pt x="117" y="148"/>
                  </a:lnTo>
                  <a:lnTo>
                    <a:pt x="113" y="172"/>
                  </a:lnTo>
                  <a:lnTo>
                    <a:pt x="101" y="194"/>
                  </a:lnTo>
                  <a:lnTo>
                    <a:pt x="83" y="215"/>
                  </a:lnTo>
                  <a:lnTo>
                    <a:pt x="61" y="229"/>
                  </a:lnTo>
                  <a:lnTo>
                    <a:pt x="43" y="242"/>
                  </a:lnTo>
                  <a:lnTo>
                    <a:pt x="152" y="230"/>
                  </a:lnTo>
                  <a:lnTo>
                    <a:pt x="273" y="212"/>
                  </a:lnTo>
                  <a:lnTo>
                    <a:pt x="464" y="200"/>
                  </a:lnTo>
                  <a:lnTo>
                    <a:pt x="623" y="188"/>
                  </a:lnTo>
                  <a:lnTo>
                    <a:pt x="813" y="188"/>
                  </a:lnTo>
                  <a:lnTo>
                    <a:pt x="1023" y="194"/>
                  </a:lnTo>
                  <a:lnTo>
                    <a:pt x="1283" y="200"/>
                  </a:lnTo>
                  <a:lnTo>
                    <a:pt x="1532" y="218"/>
                  </a:lnTo>
                  <a:lnTo>
                    <a:pt x="1633" y="236"/>
                  </a:lnTo>
                  <a:lnTo>
                    <a:pt x="1662" y="240"/>
                  </a:lnTo>
                  <a:lnTo>
                    <a:pt x="1694" y="241"/>
                  </a:lnTo>
                  <a:lnTo>
                    <a:pt x="1716" y="236"/>
                  </a:lnTo>
                  <a:lnTo>
                    <a:pt x="1735" y="218"/>
                  </a:lnTo>
                  <a:lnTo>
                    <a:pt x="1746" y="196"/>
                  </a:lnTo>
                  <a:lnTo>
                    <a:pt x="1751" y="176"/>
                  </a:lnTo>
                  <a:lnTo>
                    <a:pt x="1753" y="155"/>
                  </a:lnTo>
                  <a:lnTo>
                    <a:pt x="1749" y="117"/>
                  </a:lnTo>
                  <a:lnTo>
                    <a:pt x="1740" y="93"/>
                  </a:lnTo>
                  <a:lnTo>
                    <a:pt x="1728" y="68"/>
                  </a:lnTo>
                  <a:lnTo>
                    <a:pt x="1716" y="52"/>
                  </a:lnTo>
                  <a:lnTo>
                    <a:pt x="1702" y="38"/>
                  </a:lnTo>
                  <a:lnTo>
                    <a:pt x="1682" y="25"/>
                  </a:lnTo>
                  <a:lnTo>
                    <a:pt x="1659" y="18"/>
                  </a:lnTo>
                  <a:close/>
                </a:path>
              </a:pathLst>
            </a:custGeom>
            <a:solidFill>
              <a:srgbClr val="FFFFFF"/>
            </a:solidFill>
            <a:ln w="6350">
              <a:solidFill>
                <a:srgbClr val="000000"/>
              </a:solidFill>
              <a:round/>
              <a:headEnd/>
              <a:tailEnd/>
            </a:ln>
          </p:spPr>
          <p:txBody>
            <a:bodyPr/>
            <a:lstStyle/>
            <a:p>
              <a:endParaRPr lang="en-US"/>
            </a:p>
          </p:txBody>
        </p:sp>
        <p:grpSp>
          <p:nvGrpSpPr>
            <p:cNvPr id="18461" name="Group 83"/>
            <p:cNvGrpSpPr>
              <a:grpSpLocks/>
            </p:cNvGrpSpPr>
            <p:nvPr/>
          </p:nvGrpSpPr>
          <p:grpSpPr bwMode="auto">
            <a:xfrm>
              <a:off x="5287" y="3256"/>
              <a:ext cx="233" cy="344"/>
              <a:chOff x="708" y="3830"/>
              <a:chExt cx="140" cy="200"/>
            </a:xfrm>
          </p:grpSpPr>
          <p:sp>
            <p:nvSpPr>
              <p:cNvPr id="18465" name="Freeform 84"/>
              <p:cNvSpPr>
                <a:spLocks/>
              </p:cNvSpPr>
              <p:nvPr/>
            </p:nvSpPr>
            <p:spPr bwMode="auto">
              <a:xfrm>
                <a:off x="708" y="3882"/>
                <a:ext cx="140" cy="148"/>
              </a:xfrm>
              <a:custGeom>
                <a:avLst/>
                <a:gdLst>
                  <a:gd name="T0" fmla="*/ 1 w 562"/>
                  <a:gd name="T1" fmla="*/ 0 h 592"/>
                  <a:gd name="T2" fmla="*/ 0 w 562"/>
                  <a:gd name="T3" fmla="*/ 1 h 592"/>
                  <a:gd name="T4" fmla="*/ 0 w 562"/>
                  <a:gd name="T5" fmla="*/ 1 h 592"/>
                  <a:gd name="T6" fmla="*/ 0 w 562"/>
                  <a:gd name="T7" fmla="*/ 2 h 592"/>
                  <a:gd name="T8" fmla="*/ 0 w 562"/>
                  <a:gd name="T9" fmla="*/ 2 h 592"/>
                  <a:gd name="T10" fmla="*/ 0 w 562"/>
                  <a:gd name="T11" fmla="*/ 2 h 592"/>
                  <a:gd name="T12" fmla="*/ 1 w 562"/>
                  <a:gd name="T13" fmla="*/ 2 h 592"/>
                  <a:gd name="T14" fmla="*/ 1 w 562"/>
                  <a:gd name="T15" fmla="*/ 2 h 592"/>
                  <a:gd name="T16" fmla="*/ 1 w 562"/>
                  <a:gd name="T17" fmla="*/ 2 h 592"/>
                  <a:gd name="T18" fmla="*/ 1 w 562"/>
                  <a:gd name="T19" fmla="*/ 2 h 592"/>
                  <a:gd name="T20" fmla="*/ 1 w 562"/>
                  <a:gd name="T21" fmla="*/ 2 h 592"/>
                  <a:gd name="T22" fmla="*/ 1 w 562"/>
                  <a:gd name="T23" fmla="*/ 1 h 592"/>
                  <a:gd name="T24" fmla="*/ 1 w 562"/>
                  <a:gd name="T25" fmla="*/ 1 h 592"/>
                  <a:gd name="T26" fmla="*/ 1 w 562"/>
                  <a:gd name="T27" fmla="*/ 1 h 592"/>
                  <a:gd name="T28" fmla="*/ 1 w 562"/>
                  <a:gd name="T29" fmla="*/ 1 h 592"/>
                  <a:gd name="T30" fmla="*/ 1 w 562"/>
                  <a:gd name="T31" fmla="*/ 2 h 592"/>
                  <a:gd name="T32" fmla="*/ 2 w 562"/>
                  <a:gd name="T33" fmla="*/ 2 h 592"/>
                  <a:gd name="T34" fmla="*/ 2 w 562"/>
                  <a:gd name="T35" fmla="*/ 2 h 592"/>
                  <a:gd name="T36" fmla="*/ 2 w 562"/>
                  <a:gd name="T37" fmla="*/ 2 h 592"/>
                  <a:gd name="T38" fmla="*/ 2 w 562"/>
                  <a:gd name="T39" fmla="*/ 2 h 592"/>
                  <a:gd name="T40" fmla="*/ 2 w 562"/>
                  <a:gd name="T41" fmla="*/ 1 h 592"/>
                  <a:gd name="T42" fmla="*/ 2 w 562"/>
                  <a:gd name="T43" fmla="*/ 1 h 592"/>
                  <a:gd name="T44" fmla="*/ 2 w 562"/>
                  <a:gd name="T45" fmla="*/ 1 h 592"/>
                  <a:gd name="T46" fmla="*/ 2 w 562"/>
                  <a:gd name="T47" fmla="*/ 1 h 592"/>
                  <a:gd name="T48" fmla="*/ 2 w 562"/>
                  <a:gd name="T49" fmla="*/ 0 h 592"/>
                  <a:gd name="T50" fmla="*/ 2 w 562"/>
                  <a:gd name="T51" fmla="*/ 0 h 592"/>
                  <a:gd name="T52" fmla="*/ 1 w 562"/>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2"/>
                  <a:gd name="T82" fmla="*/ 0 h 592"/>
                  <a:gd name="T83" fmla="*/ 562 w 562"/>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2" h="592">
                    <a:moveTo>
                      <a:pt x="193" y="31"/>
                    </a:moveTo>
                    <a:lnTo>
                      <a:pt x="138" y="229"/>
                    </a:lnTo>
                    <a:lnTo>
                      <a:pt x="74" y="398"/>
                    </a:lnTo>
                    <a:lnTo>
                      <a:pt x="0" y="592"/>
                    </a:lnTo>
                    <a:lnTo>
                      <a:pt x="62" y="554"/>
                    </a:lnTo>
                    <a:lnTo>
                      <a:pt x="134" y="510"/>
                    </a:lnTo>
                    <a:lnTo>
                      <a:pt x="174" y="490"/>
                    </a:lnTo>
                    <a:lnTo>
                      <a:pt x="206" y="477"/>
                    </a:lnTo>
                    <a:lnTo>
                      <a:pt x="238" y="470"/>
                    </a:lnTo>
                    <a:lnTo>
                      <a:pt x="268" y="467"/>
                    </a:lnTo>
                    <a:lnTo>
                      <a:pt x="309" y="459"/>
                    </a:lnTo>
                    <a:lnTo>
                      <a:pt x="283" y="394"/>
                    </a:lnTo>
                    <a:lnTo>
                      <a:pt x="315" y="390"/>
                    </a:lnTo>
                    <a:lnTo>
                      <a:pt x="353" y="398"/>
                    </a:lnTo>
                    <a:lnTo>
                      <a:pt x="391" y="417"/>
                    </a:lnTo>
                    <a:lnTo>
                      <a:pt x="421" y="434"/>
                    </a:lnTo>
                    <a:lnTo>
                      <a:pt x="446" y="454"/>
                    </a:lnTo>
                    <a:lnTo>
                      <a:pt x="473" y="474"/>
                    </a:lnTo>
                    <a:lnTo>
                      <a:pt x="514" y="510"/>
                    </a:lnTo>
                    <a:lnTo>
                      <a:pt x="562" y="546"/>
                    </a:lnTo>
                    <a:lnTo>
                      <a:pt x="551" y="420"/>
                    </a:lnTo>
                    <a:lnTo>
                      <a:pt x="526" y="319"/>
                    </a:lnTo>
                    <a:lnTo>
                      <a:pt x="499" y="202"/>
                    </a:lnTo>
                    <a:lnTo>
                      <a:pt x="477" y="116"/>
                    </a:lnTo>
                    <a:lnTo>
                      <a:pt x="462" y="49"/>
                    </a:lnTo>
                    <a:lnTo>
                      <a:pt x="456" y="0"/>
                    </a:lnTo>
                    <a:lnTo>
                      <a:pt x="193" y="31"/>
                    </a:lnTo>
                    <a:close/>
                  </a:path>
                </a:pathLst>
              </a:custGeom>
              <a:solidFill>
                <a:srgbClr val="FF0000"/>
              </a:solidFill>
              <a:ln w="3175">
                <a:solidFill>
                  <a:srgbClr val="000000"/>
                </a:solidFill>
                <a:round/>
                <a:headEnd/>
                <a:tailEnd/>
              </a:ln>
            </p:spPr>
            <p:txBody>
              <a:bodyPr/>
              <a:lstStyle/>
              <a:p>
                <a:endParaRPr lang="en-US"/>
              </a:p>
            </p:txBody>
          </p:sp>
          <p:sp>
            <p:nvSpPr>
              <p:cNvPr id="18466" name="Oval 85"/>
              <p:cNvSpPr>
                <a:spLocks noChangeArrowheads="1"/>
              </p:cNvSpPr>
              <p:nvPr/>
            </p:nvSpPr>
            <p:spPr bwMode="auto">
              <a:xfrm>
                <a:off x="745" y="3830"/>
                <a:ext cx="86" cy="77"/>
              </a:xfrm>
              <a:prstGeom prst="ellipse">
                <a:avLst/>
              </a:prstGeom>
              <a:solidFill>
                <a:srgbClr val="FFFF00"/>
              </a:solidFill>
              <a:ln w="3175">
                <a:solidFill>
                  <a:srgbClr val="000000"/>
                </a:solidFill>
                <a:round/>
                <a:headEnd/>
                <a:tailEnd/>
              </a:ln>
            </p:spPr>
            <p:txBody>
              <a:bodyPr/>
              <a:lstStyle/>
              <a:p>
                <a:endParaRPr lang="en-US"/>
              </a:p>
            </p:txBody>
          </p:sp>
          <p:sp>
            <p:nvSpPr>
              <p:cNvPr id="18467" name="Freeform 86"/>
              <p:cNvSpPr>
                <a:spLocks/>
              </p:cNvSpPr>
              <p:nvPr/>
            </p:nvSpPr>
            <p:spPr bwMode="auto">
              <a:xfrm>
                <a:off x="747" y="3832"/>
                <a:ext cx="81" cy="75"/>
              </a:xfrm>
              <a:custGeom>
                <a:avLst/>
                <a:gdLst>
                  <a:gd name="T0" fmla="*/ 0 w 327"/>
                  <a:gd name="T1" fmla="*/ 0 h 301"/>
                  <a:gd name="T2" fmla="*/ 0 w 327"/>
                  <a:gd name="T3" fmla="*/ 0 h 301"/>
                  <a:gd name="T4" fmla="*/ 0 w 327"/>
                  <a:gd name="T5" fmla="*/ 0 h 301"/>
                  <a:gd name="T6" fmla="*/ 0 w 327"/>
                  <a:gd name="T7" fmla="*/ 0 h 301"/>
                  <a:gd name="T8" fmla="*/ 0 w 327"/>
                  <a:gd name="T9" fmla="*/ 0 h 301"/>
                  <a:gd name="T10" fmla="*/ 0 w 327"/>
                  <a:gd name="T11" fmla="*/ 0 h 301"/>
                  <a:gd name="T12" fmla="*/ 0 w 327"/>
                  <a:gd name="T13" fmla="*/ 0 h 301"/>
                  <a:gd name="T14" fmla="*/ 0 w 327"/>
                  <a:gd name="T15" fmla="*/ 0 h 301"/>
                  <a:gd name="T16" fmla="*/ 0 w 327"/>
                  <a:gd name="T17" fmla="*/ 0 h 301"/>
                  <a:gd name="T18" fmla="*/ 0 w 327"/>
                  <a:gd name="T19" fmla="*/ 0 h 301"/>
                  <a:gd name="T20" fmla="*/ 0 w 327"/>
                  <a:gd name="T21" fmla="*/ 0 h 301"/>
                  <a:gd name="T22" fmla="*/ 0 w 327"/>
                  <a:gd name="T23" fmla="*/ 0 h 301"/>
                  <a:gd name="T24" fmla="*/ 0 w 327"/>
                  <a:gd name="T25" fmla="*/ 0 h 301"/>
                  <a:gd name="T26" fmla="*/ 0 w 327"/>
                  <a:gd name="T27" fmla="*/ 0 h 301"/>
                  <a:gd name="T28" fmla="*/ 0 w 327"/>
                  <a:gd name="T29" fmla="*/ 1 h 301"/>
                  <a:gd name="T30" fmla="*/ 0 w 327"/>
                  <a:gd name="T31" fmla="*/ 1 h 301"/>
                  <a:gd name="T32" fmla="*/ 0 w 327"/>
                  <a:gd name="T33" fmla="*/ 1 h 301"/>
                  <a:gd name="T34" fmla="*/ 0 w 327"/>
                  <a:gd name="T35" fmla="*/ 1 h 301"/>
                  <a:gd name="T36" fmla="*/ 0 w 327"/>
                  <a:gd name="T37" fmla="*/ 1 h 301"/>
                  <a:gd name="T38" fmla="*/ 0 w 327"/>
                  <a:gd name="T39" fmla="*/ 1 h 301"/>
                  <a:gd name="T40" fmla="*/ 0 w 327"/>
                  <a:gd name="T41" fmla="*/ 1 h 301"/>
                  <a:gd name="T42" fmla="*/ 0 w 327"/>
                  <a:gd name="T43" fmla="*/ 1 h 301"/>
                  <a:gd name="T44" fmla="*/ 0 w 327"/>
                  <a:gd name="T45" fmla="*/ 1 h 301"/>
                  <a:gd name="T46" fmla="*/ 0 w 327"/>
                  <a:gd name="T47" fmla="*/ 1 h 301"/>
                  <a:gd name="T48" fmla="*/ 0 w 327"/>
                  <a:gd name="T49" fmla="*/ 1 h 301"/>
                  <a:gd name="T50" fmla="*/ 1 w 327"/>
                  <a:gd name="T51" fmla="*/ 1 h 301"/>
                  <a:gd name="T52" fmla="*/ 1 w 327"/>
                  <a:gd name="T53" fmla="*/ 1 h 301"/>
                  <a:gd name="T54" fmla="*/ 1 w 327"/>
                  <a:gd name="T55" fmla="*/ 1 h 301"/>
                  <a:gd name="T56" fmla="*/ 1 w 327"/>
                  <a:gd name="T57" fmla="*/ 1 h 301"/>
                  <a:gd name="T58" fmla="*/ 1 w 327"/>
                  <a:gd name="T59" fmla="*/ 1 h 301"/>
                  <a:gd name="T60" fmla="*/ 1 w 327"/>
                  <a:gd name="T61" fmla="*/ 1 h 301"/>
                  <a:gd name="T62" fmla="*/ 1 w 327"/>
                  <a:gd name="T63" fmla="*/ 1 h 301"/>
                  <a:gd name="T64" fmla="*/ 1 w 327"/>
                  <a:gd name="T65" fmla="*/ 1 h 301"/>
                  <a:gd name="T66" fmla="*/ 1 w 327"/>
                  <a:gd name="T67" fmla="*/ 1 h 301"/>
                  <a:gd name="T68" fmla="*/ 1 w 327"/>
                  <a:gd name="T69" fmla="*/ 1 h 301"/>
                  <a:gd name="T70" fmla="*/ 1 w 327"/>
                  <a:gd name="T71" fmla="*/ 0 h 301"/>
                  <a:gd name="T72" fmla="*/ 1 w 327"/>
                  <a:gd name="T73" fmla="*/ 0 h 301"/>
                  <a:gd name="T74" fmla="*/ 1 w 327"/>
                  <a:gd name="T75" fmla="*/ 0 h 301"/>
                  <a:gd name="T76" fmla="*/ 1 w 327"/>
                  <a:gd name="T77" fmla="*/ 0 h 301"/>
                  <a:gd name="T78" fmla="*/ 1 w 327"/>
                  <a:gd name="T79" fmla="*/ 0 h 301"/>
                  <a:gd name="T80" fmla="*/ 1 w 327"/>
                  <a:gd name="T81" fmla="*/ 0 h 301"/>
                  <a:gd name="T82" fmla="*/ 1 w 327"/>
                  <a:gd name="T83" fmla="*/ 0 h 301"/>
                  <a:gd name="T84" fmla="*/ 1 w 327"/>
                  <a:gd name="T85" fmla="*/ 0 h 301"/>
                  <a:gd name="T86" fmla="*/ 1 w 327"/>
                  <a:gd name="T87" fmla="*/ 0 h 301"/>
                  <a:gd name="T88" fmla="*/ 1 w 327"/>
                  <a:gd name="T89" fmla="*/ 0 h 301"/>
                  <a:gd name="T90" fmla="*/ 1 w 327"/>
                  <a:gd name="T91" fmla="*/ 0 h 301"/>
                  <a:gd name="T92" fmla="*/ 1 w 327"/>
                  <a:gd name="T93" fmla="*/ 0 h 301"/>
                  <a:gd name="T94" fmla="*/ 1 w 327"/>
                  <a:gd name="T95" fmla="*/ 0 h 301"/>
                  <a:gd name="T96" fmla="*/ 0 w 327"/>
                  <a:gd name="T97" fmla="*/ 0 h 3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7"/>
                  <a:gd name="T148" fmla="*/ 0 h 301"/>
                  <a:gd name="T149" fmla="*/ 327 w 327"/>
                  <a:gd name="T150" fmla="*/ 301 h 3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7" h="301">
                    <a:moveTo>
                      <a:pt x="161" y="0"/>
                    </a:moveTo>
                    <a:lnTo>
                      <a:pt x="149" y="55"/>
                    </a:lnTo>
                    <a:lnTo>
                      <a:pt x="116" y="7"/>
                    </a:lnTo>
                    <a:lnTo>
                      <a:pt x="123" y="60"/>
                    </a:lnTo>
                    <a:lnTo>
                      <a:pt x="82" y="20"/>
                    </a:lnTo>
                    <a:lnTo>
                      <a:pt x="98" y="73"/>
                    </a:lnTo>
                    <a:lnTo>
                      <a:pt x="53" y="41"/>
                    </a:lnTo>
                    <a:lnTo>
                      <a:pt x="79" y="92"/>
                    </a:lnTo>
                    <a:lnTo>
                      <a:pt x="24" y="72"/>
                    </a:lnTo>
                    <a:lnTo>
                      <a:pt x="63" y="114"/>
                    </a:lnTo>
                    <a:lnTo>
                      <a:pt x="6" y="108"/>
                    </a:lnTo>
                    <a:lnTo>
                      <a:pt x="60" y="135"/>
                    </a:lnTo>
                    <a:lnTo>
                      <a:pt x="0" y="149"/>
                    </a:lnTo>
                    <a:lnTo>
                      <a:pt x="60" y="162"/>
                    </a:lnTo>
                    <a:lnTo>
                      <a:pt x="6" y="186"/>
                    </a:lnTo>
                    <a:lnTo>
                      <a:pt x="64" y="187"/>
                    </a:lnTo>
                    <a:lnTo>
                      <a:pt x="21" y="226"/>
                    </a:lnTo>
                    <a:lnTo>
                      <a:pt x="78" y="210"/>
                    </a:lnTo>
                    <a:lnTo>
                      <a:pt x="47" y="256"/>
                    </a:lnTo>
                    <a:lnTo>
                      <a:pt x="98" y="229"/>
                    </a:lnTo>
                    <a:lnTo>
                      <a:pt x="82" y="280"/>
                    </a:lnTo>
                    <a:lnTo>
                      <a:pt x="118" y="243"/>
                    </a:lnTo>
                    <a:lnTo>
                      <a:pt x="117" y="296"/>
                    </a:lnTo>
                    <a:lnTo>
                      <a:pt x="143" y="247"/>
                    </a:lnTo>
                    <a:lnTo>
                      <a:pt x="161" y="301"/>
                    </a:lnTo>
                    <a:lnTo>
                      <a:pt x="175" y="249"/>
                    </a:lnTo>
                    <a:lnTo>
                      <a:pt x="193" y="298"/>
                    </a:lnTo>
                    <a:lnTo>
                      <a:pt x="203" y="244"/>
                    </a:lnTo>
                    <a:lnTo>
                      <a:pt x="233" y="286"/>
                    </a:lnTo>
                    <a:lnTo>
                      <a:pt x="226" y="232"/>
                    </a:lnTo>
                    <a:lnTo>
                      <a:pt x="267" y="263"/>
                    </a:lnTo>
                    <a:lnTo>
                      <a:pt x="247" y="213"/>
                    </a:lnTo>
                    <a:lnTo>
                      <a:pt x="300" y="231"/>
                    </a:lnTo>
                    <a:lnTo>
                      <a:pt x="264" y="191"/>
                    </a:lnTo>
                    <a:lnTo>
                      <a:pt x="320" y="190"/>
                    </a:lnTo>
                    <a:lnTo>
                      <a:pt x="270" y="168"/>
                    </a:lnTo>
                    <a:lnTo>
                      <a:pt x="327" y="149"/>
                    </a:lnTo>
                    <a:lnTo>
                      <a:pt x="268" y="136"/>
                    </a:lnTo>
                    <a:lnTo>
                      <a:pt x="323" y="115"/>
                    </a:lnTo>
                    <a:lnTo>
                      <a:pt x="262" y="112"/>
                    </a:lnTo>
                    <a:lnTo>
                      <a:pt x="310" y="82"/>
                    </a:lnTo>
                    <a:lnTo>
                      <a:pt x="252" y="90"/>
                    </a:lnTo>
                    <a:lnTo>
                      <a:pt x="287" y="49"/>
                    </a:lnTo>
                    <a:lnTo>
                      <a:pt x="234" y="72"/>
                    </a:lnTo>
                    <a:lnTo>
                      <a:pt x="254" y="27"/>
                    </a:lnTo>
                    <a:lnTo>
                      <a:pt x="211" y="60"/>
                    </a:lnTo>
                    <a:lnTo>
                      <a:pt x="218" y="9"/>
                    </a:lnTo>
                    <a:lnTo>
                      <a:pt x="183" y="52"/>
                    </a:lnTo>
                    <a:lnTo>
                      <a:pt x="161" y="0"/>
                    </a:lnTo>
                    <a:close/>
                  </a:path>
                </a:pathLst>
              </a:custGeom>
              <a:solidFill>
                <a:srgbClr val="808000"/>
              </a:solidFill>
              <a:ln w="3175">
                <a:solidFill>
                  <a:srgbClr val="000000"/>
                </a:solidFill>
                <a:round/>
                <a:headEnd/>
                <a:tailEnd/>
              </a:ln>
            </p:spPr>
            <p:txBody>
              <a:bodyPr/>
              <a:lstStyle/>
              <a:p>
                <a:endParaRPr lang="en-US"/>
              </a:p>
            </p:txBody>
          </p:sp>
          <p:sp>
            <p:nvSpPr>
              <p:cNvPr id="18468" name="Oval 87"/>
              <p:cNvSpPr>
                <a:spLocks noChangeArrowheads="1"/>
              </p:cNvSpPr>
              <p:nvPr/>
            </p:nvSpPr>
            <p:spPr bwMode="auto">
              <a:xfrm>
                <a:off x="761" y="3842"/>
                <a:ext cx="54" cy="53"/>
              </a:xfrm>
              <a:prstGeom prst="ellipse">
                <a:avLst/>
              </a:prstGeom>
              <a:solidFill>
                <a:srgbClr val="FFFF00"/>
              </a:solidFill>
              <a:ln w="6350">
                <a:solidFill>
                  <a:srgbClr val="808000"/>
                </a:solidFill>
                <a:round/>
                <a:headEnd/>
                <a:tailEnd/>
              </a:ln>
            </p:spPr>
            <p:txBody>
              <a:bodyPr/>
              <a:lstStyle/>
              <a:p>
                <a:endParaRPr lang="en-US"/>
              </a:p>
            </p:txBody>
          </p:sp>
          <p:sp>
            <p:nvSpPr>
              <p:cNvPr id="18469" name="Freeform 88"/>
              <p:cNvSpPr>
                <a:spLocks/>
              </p:cNvSpPr>
              <p:nvPr/>
            </p:nvSpPr>
            <p:spPr bwMode="auto">
              <a:xfrm>
                <a:off x="766" y="3906"/>
                <a:ext cx="13" cy="81"/>
              </a:xfrm>
              <a:custGeom>
                <a:avLst/>
                <a:gdLst>
                  <a:gd name="T0" fmla="*/ 0 w 50"/>
                  <a:gd name="T1" fmla="*/ 1 h 324"/>
                  <a:gd name="T2" fmla="*/ 0 w 50"/>
                  <a:gd name="T3" fmla="*/ 1 h 324"/>
                  <a:gd name="T4" fmla="*/ 0 w 50"/>
                  <a:gd name="T5" fmla="*/ 1 h 324"/>
                  <a:gd name="T6" fmla="*/ 0 w 50"/>
                  <a:gd name="T7" fmla="*/ 0 h 324"/>
                  <a:gd name="T8" fmla="*/ 0 w 50"/>
                  <a:gd name="T9" fmla="*/ 0 h 324"/>
                  <a:gd name="T10" fmla="*/ 0 60000 65536"/>
                  <a:gd name="T11" fmla="*/ 0 60000 65536"/>
                  <a:gd name="T12" fmla="*/ 0 60000 65536"/>
                  <a:gd name="T13" fmla="*/ 0 60000 65536"/>
                  <a:gd name="T14" fmla="*/ 0 60000 65536"/>
                  <a:gd name="T15" fmla="*/ 0 w 50"/>
                  <a:gd name="T16" fmla="*/ 0 h 324"/>
                  <a:gd name="T17" fmla="*/ 50 w 50"/>
                  <a:gd name="T18" fmla="*/ 324 h 324"/>
                </a:gdLst>
                <a:ahLst/>
                <a:cxnLst>
                  <a:cxn ang="T10">
                    <a:pos x="T0" y="T1"/>
                  </a:cxn>
                  <a:cxn ang="T11">
                    <a:pos x="T2" y="T3"/>
                  </a:cxn>
                  <a:cxn ang="T12">
                    <a:pos x="T4" y="T5"/>
                  </a:cxn>
                  <a:cxn ang="T13">
                    <a:pos x="T6" y="T7"/>
                  </a:cxn>
                  <a:cxn ang="T14">
                    <a:pos x="T8" y="T9"/>
                  </a:cxn>
                </a:cxnLst>
                <a:rect l="T15" t="T16" r="T17" b="T18"/>
                <a:pathLst>
                  <a:path w="50" h="324">
                    <a:moveTo>
                      <a:pt x="50" y="297"/>
                    </a:moveTo>
                    <a:lnTo>
                      <a:pt x="22" y="311"/>
                    </a:lnTo>
                    <a:lnTo>
                      <a:pt x="0" y="324"/>
                    </a:lnTo>
                    <a:lnTo>
                      <a:pt x="48" y="0"/>
                    </a:lnTo>
                  </a:path>
                </a:pathLst>
              </a:custGeom>
              <a:noFill/>
              <a:ln w="3175">
                <a:solidFill>
                  <a:srgbClr val="000000"/>
                </a:solidFill>
                <a:round/>
                <a:headEnd/>
                <a:tailEnd/>
              </a:ln>
            </p:spPr>
            <p:txBody>
              <a:bodyPr/>
              <a:lstStyle/>
              <a:p>
                <a:endParaRPr lang="en-US"/>
              </a:p>
            </p:txBody>
          </p:sp>
        </p:grpSp>
        <p:sp>
          <p:nvSpPr>
            <p:cNvPr id="18462" name="AutoShape 89"/>
            <p:cNvSpPr>
              <a:spLocks noChangeArrowheads="1"/>
            </p:cNvSpPr>
            <p:nvPr/>
          </p:nvSpPr>
          <p:spPr bwMode="auto">
            <a:xfrm>
              <a:off x="4818" y="2976"/>
              <a:ext cx="702" cy="288"/>
            </a:xfrm>
            <a:prstGeom prst="foldedCorner">
              <a:avLst>
                <a:gd name="adj" fmla="val 12500"/>
              </a:avLst>
            </a:prstGeom>
            <a:noFill/>
            <a:ln w="9525">
              <a:noFill/>
              <a:round/>
              <a:headEnd/>
              <a:tailEnd/>
            </a:ln>
            <a:effectLst>
              <a:prstShdw prst="shdw17" dist="17961" dir="2700000">
                <a:srgbClr val="959595"/>
              </a:prstShdw>
            </a:effectLst>
          </p:spPr>
          <p:txBody>
            <a:bodyPr wrap="none" anchor="ctr" anchorCtr="1"/>
            <a:lstStyle/>
            <a:p>
              <a:endParaRPr lang="en-US" sz="1200" b="1">
                <a:solidFill>
                  <a:srgbClr val="FF0000"/>
                </a:solidFill>
                <a:latin typeface="Arial" charset="0"/>
              </a:endParaRPr>
            </a:p>
          </p:txBody>
        </p:sp>
        <p:pic>
          <p:nvPicPr>
            <p:cNvPr id="18463" name="Picture 90"/>
            <p:cNvPicPr>
              <a:picLocks noChangeAspect="1" noChangeArrowheads="1"/>
            </p:cNvPicPr>
            <p:nvPr/>
          </p:nvPicPr>
          <p:blipFill>
            <a:blip r:embed="rId12" cstate="print"/>
            <a:srcRect/>
            <a:stretch>
              <a:fillRect/>
            </a:stretch>
          </p:blipFill>
          <p:spPr bwMode="auto">
            <a:xfrm>
              <a:off x="4843" y="2702"/>
              <a:ext cx="432" cy="322"/>
            </a:xfrm>
            <a:prstGeom prst="rect">
              <a:avLst/>
            </a:prstGeom>
            <a:noFill/>
            <a:ln w="9525">
              <a:noFill/>
              <a:miter lim="800000"/>
              <a:headEnd/>
              <a:tailEnd/>
            </a:ln>
          </p:spPr>
        </p:pic>
        <p:sp>
          <p:nvSpPr>
            <p:cNvPr id="18464" name="Text Box 91"/>
            <p:cNvSpPr txBox="1">
              <a:spLocks noChangeArrowheads="1"/>
            </p:cNvSpPr>
            <p:nvPr/>
          </p:nvSpPr>
          <p:spPr bwMode="auto">
            <a:xfrm>
              <a:off x="4781" y="2504"/>
              <a:ext cx="210" cy="616"/>
            </a:xfrm>
            <a:prstGeom prst="rect">
              <a:avLst/>
            </a:prstGeom>
            <a:noFill/>
            <a:ln w="9525">
              <a:noFill/>
              <a:miter lim="800000"/>
              <a:headEnd/>
              <a:tailEnd/>
            </a:ln>
          </p:spPr>
          <p:txBody>
            <a:bodyPr wrap="none">
              <a:spAutoFit/>
            </a:bodyPr>
            <a:lstStyle/>
            <a:p>
              <a:endParaRPr lang="en-US" sz="1800">
                <a:latin typeface="Arial" charset="0"/>
              </a:endParaRPr>
            </a:p>
          </p:txBody>
        </p:sp>
      </p:gr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63444" y="2879725"/>
            <a:ext cx="1207712" cy="904618"/>
          </a:xfrm>
          <a:prstGeom prst="rect">
            <a:avLst/>
          </a:prstGeom>
        </p:spPr>
      </p:pic>
      <p:sp>
        <p:nvSpPr>
          <p:cNvPr id="45" name="Rounded Rectangular Callout 44"/>
          <p:cNvSpPr/>
          <p:nvPr/>
        </p:nvSpPr>
        <p:spPr>
          <a:xfrm>
            <a:off x="3124200" y="4038600"/>
            <a:ext cx="2895600" cy="1295400"/>
          </a:xfrm>
          <a:prstGeom prst="wedgeRoundRectCallout">
            <a:avLst>
              <a:gd name="adj1" fmla="val -18997"/>
              <a:gd name="adj2" fmla="val -186200"/>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CC00"/>
                </a:solidFill>
              </a:rPr>
              <a:t>“by stamping it, I endorse this message”</a:t>
            </a:r>
            <a:endParaRPr lang="en-US" sz="2800" dirty="0">
              <a:solidFill>
                <a:srgbClr val="00CC00"/>
              </a:solidFill>
            </a:endParaRPr>
          </a:p>
        </p:txBody>
      </p:sp>
      <p:sp>
        <p:nvSpPr>
          <p:cNvPr id="46" name="Rounded Rectangular Callout 45"/>
          <p:cNvSpPr/>
          <p:nvPr/>
        </p:nvSpPr>
        <p:spPr>
          <a:xfrm>
            <a:off x="6172200" y="4038600"/>
            <a:ext cx="2895600" cy="1295400"/>
          </a:xfrm>
          <a:prstGeom prst="wedgeRoundRectCallout">
            <a:avLst>
              <a:gd name="adj1" fmla="val -128789"/>
              <a:gd name="adj2" fmla="val -179634"/>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2800" dirty="0" smtClean="0">
                <a:solidFill>
                  <a:srgbClr val="00CC00"/>
                </a:solidFill>
              </a:rPr>
              <a:t>“</a:t>
            </a:r>
            <a:r>
              <a:rPr lang="en-US" sz="2800" dirty="0" smtClean="0">
                <a:solidFill>
                  <a:srgbClr val="CC0000"/>
                </a:solidFill>
              </a:rPr>
              <a:t>This public key really belongs to Alice</a:t>
            </a:r>
            <a:r>
              <a:rPr lang="en-US" sz="2800" dirty="0" smtClean="0">
                <a:solidFill>
                  <a:srgbClr val="00CC00"/>
                </a:solidFill>
              </a:rPr>
              <a:t>”</a:t>
            </a:r>
            <a:endParaRPr lang="en-US" sz="2800" dirty="0">
              <a:solidFill>
                <a:srgbClr val="00CC00"/>
              </a:solidFill>
            </a:endParaRPr>
          </a:p>
        </p:txBody>
      </p:sp>
    </p:spTree>
    <p:extLst>
      <p:ext uri="{BB962C8B-B14F-4D97-AF65-F5344CB8AC3E}">
        <p14:creationId xmlns:p14="http://schemas.microsoft.com/office/powerpoint/2010/main" val="63470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191957"/>
                                        </p:tgtEl>
                                        <p:attrNameLst>
                                          <p:attrName>style.visibility</p:attrName>
                                        </p:attrNameLst>
                                      </p:cBhvr>
                                      <p:to>
                                        <p:strVal val="visible"/>
                                      </p:to>
                                    </p:set>
                                    <p:animEffect transition="in" filter="dissolve">
                                      <p:cBhvr>
                                        <p:cTn id="28" dur="500"/>
                                        <p:tgtEl>
                                          <p:spTgt spid="119195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191942"/>
                                        </p:tgtEl>
                                        <p:attrNameLst>
                                          <p:attrName>style.visibility</p:attrName>
                                        </p:attrNameLst>
                                      </p:cBhvr>
                                      <p:to>
                                        <p:strVal val="visible"/>
                                      </p:to>
                                    </p:set>
                                    <p:animEffect transition="in" filter="dissolve">
                                      <p:cBhvr>
                                        <p:cTn id="31" dur="500"/>
                                        <p:tgtEl>
                                          <p:spTgt spid="1191942"/>
                                        </p:tgtEl>
                                      </p:cBhvr>
                                    </p:animEffect>
                                  </p:childTnLst>
                                </p:cTn>
                              </p:par>
                              <p:par>
                                <p:cTn id="32" presetID="0" presetClass="path" presetSubtype="0" accel="50000" decel="50000" fill="hold" nodeType="withEffect">
                                  <p:stCondLst>
                                    <p:cond delay="0"/>
                                  </p:stCondLst>
                                  <p:childTnLst>
                                    <p:animMotion origin="layout" path="M 3.33333E-6 5.55556E-6 L -0.275 0.31112 " pathEditMode="relative" ptsTypes="AA">
                                      <p:cBhvr>
                                        <p:cTn id="33" dur="2000" fill="hold"/>
                                        <p:tgtEl>
                                          <p:spTgt spid="5"/>
                                        </p:tgtEl>
                                        <p:attrNameLst>
                                          <p:attrName>ppt_x</p:attrName>
                                          <p:attrName>ppt_y</p:attrName>
                                        </p:attrNameLst>
                                      </p:cBhvr>
                                    </p:animMotion>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191967"/>
                                        </p:tgtEl>
                                        <p:attrNameLst>
                                          <p:attrName>style.visibility</p:attrName>
                                        </p:attrNameLst>
                                      </p:cBhvr>
                                      <p:to>
                                        <p:strVal val="visible"/>
                                      </p:to>
                                    </p:set>
                                    <p:animEffect transition="in" filter="dissolve">
                                      <p:cBhvr>
                                        <p:cTn id="38" dur="500"/>
                                        <p:tgtEl>
                                          <p:spTgt spid="1191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1942" grpId="0" animBg="1"/>
      <p:bldP spid="1191957" grpId="0"/>
      <p:bldP spid="1191967" grpId="0" animBg="1"/>
      <p:bldP spid="45" grpId="0" animBg="1"/>
      <p:bldP spid="4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3"/>
          <p:cNvSpPr>
            <a:spLocks noGrp="1"/>
          </p:cNvSpPr>
          <p:nvPr>
            <p:ph type="ftr" sz="quarter" idx="4294967295"/>
          </p:nvPr>
        </p:nvSpPr>
        <p:spPr>
          <a:xfrm>
            <a:off x="0" y="6477000"/>
            <a:ext cx="2895600" cy="381000"/>
          </a:xfrm>
          <a:prstGeom prst="rect">
            <a:avLst/>
          </a:prstGeom>
        </p:spPr>
        <p:txBody>
          <a:bodyPr anchor="ctr" anchorCtr="0"/>
          <a:lstStyle/>
          <a:p>
            <a:pPr>
              <a:defRPr/>
            </a:pPr>
            <a:r>
              <a:rPr lang="en-US" altLang="zh-CN" sz="1200" smtClean="0">
                <a:solidFill>
                  <a:schemeClr val="bg1">
                    <a:lumMod val="65000"/>
                  </a:schemeClr>
                </a:solidFill>
              </a:rPr>
              <a:t>2016 Summer Camp</a:t>
            </a:r>
            <a:endParaRPr lang="en-US" altLang="zh-CN" sz="1200" dirty="0">
              <a:solidFill>
                <a:schemeClr val="bg1">
                  <a:lumMod val="65000"/>
                </a:schemeClr>
              </a:solidFill>
            </a:endParaRPr>
          </a:p>
        </p:txBody>
      </p:sp>
      <p:sp>
        <p:nvSpPr>
          <p:cNvPr id="17" name="Slide Number Placeholder 4"/>
          <p:cNvSpPr>
            <a:spLocks noGrp="1"/>
          </p:cNvSpPr>
          <p:nvPr>
            <p:ph type="sldNum" sz="quarter" idx="11"/>
          </p:nvPr>
        </p:nvSpPr>
        <p:spPr>
          <a:xfrm>
            <a:off x="6240483" y="6492875"/>
            <a:ext cx="2895600" cy="365125"/>
          </a:xfrm>
        </p:spPr>
        <p:txBody>
          <a:bodyPr/>
          <a:lstStyle/>
          <a:p>
            <a:pPr algn="r">
              <a:defRPr/>
            </a:pPr>
            <a:fld id="{8AA5ECD2-D31D-4215-BF8E-EA0F0DAC87E1}" type="slidenum">
              <a:rPr lang="en-US"/>
              <a:pPr algn="r">
                <a:defRPr/>
              </a:pPr>
              <a:t>67</a:t>
            </a:fld>
            <a:endParaRPr lang="en-US" dirty="0"/>
          </a:p>
        </p:txBody>
      </p:sp>
      <p:sp>
        <p:nvSpPr>
          <p:cNvPr id="131076" name="Rectangle 2"/>
          <p:cNvSpPr>
            <a:spLocks noGrp="1" noChangeArrowheads="1"/>
          </p:cNvSpPr>
          <p:nvPr>
            <p:ph type="title"/>
          </p:nvPr>
        </p:nvSpPr>
        <p:spPr>
          <a:xfrm>
            <a:off x="685800" y="425450"/>
            <a:ext cx="7772400" cy="685800"/>
          </a:xfrm>
        </p:spPr>
        <p:txBody>
          <a:bodyPr>
            <a:normAutofit fontScale="90000"/>
          </a:bodyPr>
          <a:lstStyle/>
          <a:p>
            <a:r>
              <a:rPr lang="en-US" smtClean="0"/>
              <a:t>D</a:t>
            </a:r>
            <a:r>
              <a:rPr lang="en-US" altLang="zh-CN" smtClean="0">
                <a:ea typeface="SimSun" pitchFamily="2" charset="-122"/>
              </a:rPr>
              <a:t>igital</a:t>
            </a:r>
            <a:r>
              <a:rPr lang="en-US" smtClean="0"/>
              <a:t> C</a:t>
            </a:r>
            <a:r>
              <a:rPr lang="en-US" altLang="zh-CN" smtClean="0">
                <a:ea typeface="SimSun" pitchFamily="2" charset="-122"/>
              </a:rPr>
              <a:t>ertificate </a:t>
            </a:r>
            <a:r>
              <a:rPr lang="en-US" smtClean="0"/>
              <a:t>(3/6)</a:t>
            </a:r>
          </a:p>
        </p:txBody>
      </p:sp>
      <p:sp>
        <p:nvSpPr>
          <p:cNvPr id="1109016" name="Rectangle 24"/>
          <p:cNvSpPr>
            <a:spLocks noGrp="1" noChangeArrowheads="1"/>
          </p:cNvSpPr>
          <p:nvPr>
            <p:ph type="body" idx="1"/>
          </p:nvPr>
        </p:nvSpPr>
        <p:spPr>
          <a:xfrm>
            <a:off x="685800" y="4495800"/>
            <a:ext cx="7772400" cy="1981200"/>
          </a:xfrm>
        </p:spPr>
        <p:txBody>
          <a:bodyPr/>
          <a:lstStyle/>
          <a:p>
            <a:pPr>
              <a:lnSpc>
                <a:spcPct val="90000"/>
              </a:lnSpc>
            </a:pPr>
            <a:r>
              <a:rPr lang="en-US" smtClean="0"/>
              <a:t>Questions: </a:t>
            </a:r>
          </a:p>
          <a:p>
            <a:pPr lvl="1">
              <a:lnSpc>
                <a:spcPct val="90000"/>
              </a:lnSpc>
            </a:pPr>
            <a:r>
              <a:rPr lang="en-US" smtClean="0"/>
              <a:t>How to verify the authenticity of the signed </a:t>
            </a:r>
            <a:r>
              <a:rPr lang="en-US" smtClean="0">
                <a:solidFill>
                  <a:srgbClr val="FF0000"/>
                </a:solidFill>
              </a:rPr>
              <a:t>message</a:t>
            </a:r>
            <a:r>
              <a:rPr lang="en-US" smtClean="0"/>
              <a:t>?</a:t>
            </a:r>
          </a:p>
          <a:p>
            <a:pPr lvl="1">
              <a:lnSpc>
                <a:spcPct val="90000"/>
              </a:lnSpc>
            </a:pPr>
            <a:r>
              <a:rPr lang="en-US" smtClean="0"/>
              <a:t>What do you need to verify?</a:t>
            </a:r>
          </a:p>
        </p:txBody>
      </p:sp>
      <p:sp>
        <p:nvSpPr>
          <p:cNvPr id="1109000" name="AutoShape 8"/>
          <p:cNvSpPr>
            <a:spLocks noChangeArrowheads="1"/>
          </p:cNvSpPr>
          <p:nvPr/>
        </p:nvSpPr>
        <p:spPr bwMode="auto">
          <a:xfrm>
            <a:off x="381000" y="1727200"/>
            <a:ext cx="914400" cy="1066800"/>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defRPr/>
            </a:pPr>
            <a:r>
              <a:rPr lang="en-US" sz="1400">
                <a:latin typeface="Arial" charset="0"/>
              </a:rPr>
              <a:t>Dear Bob</a:t>
            </a:r>
          </a:p>
          <a:p>
            <a:pPr>
              <a:defRPr/>
            </a:pPr>
            <a:r>
              <a:rPr lang="en-US" sz="1200">
                <a:latin typeface="Arial" charset="0"/>
              </a:rPr>
              <a:t>Sell 20 </a:t>
            </a:r>
          </a:p>
          <a:p>
            <a:pPr>
              <a:defRPr/>
            </a:pPr>
            <a:r>
              <a:rPr lang="en-US" sz="1200">
                <a:latin typeface="Arial" charset="0"/>
              </a:rPr>
              <a:t>shares of </a:t>
            </a:r>
          </a:p>
          <a:p>
            <a:pPr>
              <a:defRPr/>
            </a:pPr>
            <a:r>
              <a:rPr lang="en-US" sz="1200">
                <a:latin typeface="Arial" charset="0"/>
              </a:rPr>
              <a:t>My IBM </a:t>
            </a:r>
          </a:p>
          <a:p>
            <a:pPr>
              <a:defRPr/>
            </a:pPr>
            <a:r>
              <a:rPr lang="en-US" sz="1200">
                <a:latin typeface="Arial" charset="0"/>
              </a:rPr>
              <a:t>stock</a:t>
            </a:r>
          </a:p>
        </p:txBody>
      </p:sp>
      <p:grpSp>
        <p:nvGrpSpPr>
          <p:cNvPr id="2" name="Group 26"/>
          <p:cNvGrpSpPr>
            <a:grpSpLocks/>
          </p:cNvGrpSpPr>
          <p:nvPr/>
        </p:nvGrpSpPr>
        <p:grpSpPr bwMode="auto">
          <a:xfrm>
            <a:off x="1295400" y="2032000"/>
            <a:ext cx="1295400" cy="990600"/>
            <a:chOff x="816" y="1280"/>
            <a:chExt cx="816" cy="624"/>
          </a:xfrm>
        </p:grpSpPr>
        <p:sp>
          <p:nvSpPr>
            <p:cNvPr id="131087" name="AutoShape 5"/>
            <p:cNvSpPr>
              <a:spLocks noChangeArrowheads="1"/>
            </p:cNvSpPr>
            <p:nvPr/>
          </p:nvSpPr>
          <p:spPr bwMode="auto">
            <a:xfrm>
              <a:off x="1008" y="1280"/>
              <a:ext cx="624" cy="288"/>
            </a:xfrm>
            <a:prstGeom prst="flowChartAlternateProcess">
              <a:avLst/>
            </a:prstGeom>
            <a:solidFill>
              <a:srgbClr val="EAEAEA"/>
            </a:solidFill>
            <a:ln w="9525">
              <a:solidFill>
                <a:schemeClr val="tx1"/>
              </a:solidFill>
              <a:miter lim="800000"/>
              <a:headEnd/>
              <a:tailEnd/>
            </a:ln>
          </p:spPr>
          <p:txBody>
            <a:bodyPr wrap="none" anchor="ctr"/>
            <a:lstStyle/>
            <a:p>
              <a:pPr algn="ctr"/>
              <a:r>
                <a:rPr lang="en-US">
                  <a:latin typeface="Arial" charset="0"/>
                </a:rPr>
                <a:t>Sign</a:t>
              </a:r>
            </a:p>
          </p:txBody>
        </p:sp>
        <p:sp>
          <p:nvSpPr>
            <p:cNvPr id="131088" name="Line 6"/>
            <p:cNvSpPr>
              <a:spLocks noChangeShapeType="1"/>
            </p:cNvSpPr>
            <p:nvPr/>
          </p:nvSpPr>
          <p:spPr bwMode="auto">
            <a:xfrm flipV="1">
              <a:off x="1344" y="1568"/>
              <a:ext cx="0" cy="336"/>
            </a:xfrm>
            <a:prstGeom prst="line">
              <a:avLst/>
            </a:prstGeom>
            <a:noFill/>
            <a:ln w="9525">
              <a:solidFill>
                <a:schemeClr val="tx1"/>
              </a:solidFill>
              <a:round/>
              <a:headEnd/>
              <a:tailEnd type="stealth" w="lg" len="lg"/>
            </a:ln>
          </p:spPr>
          <p:txBody>
            <a:bodyPr/>
            <a:lstStyle/>
            <a:p>
              <a:endParaRPr lang="en-US"/>
            </a:p>
          </p:txBody>
        </p:sp>
        <p:sp>
          <p:nvSpPr>
            <p:cNvPr id="131089" name="Line 10"/>
            <p:cNvSpPr>
              <a:spLocks noChangeShapeType="1"/>
            </p:cNvSpPr>
            <p:nvPr/>
          </p:nvSpPr>
          <p:spPr bwMode="auto">
            <a:xfrm>
              <a:off x="816" y="1424"/>
              <a:ext cx="192" cy="0"/>
            </a:xfrm>
            <a:prstGeom prst="line">
              <a:avLst/>
            </a:prstGeom>
            <a:noFill/>
            <a:ln w="9525">
              <a:solidFill>
                <a:schemeClr val="tx1"/>
              </a:solidFill>
              <a:round/>
              <a:headEnd/>
              <a:tailEnd type="stealth" w="med" len="lg"/>
            </a:ln>
          </p:spPr>
          <p:txBody>
            <a:bodyPr/>
            <a:lstStyle/>
            <a:p>
              <a:endParaRPr lang="en-US"/>
            </a:p>
          </p:txBody>
        </p:sp>
      </p:grpSp>
      <p:grpSp>
        <p:nvGrpSpPr>
          <p:cNvPr id="3" name="Group 27"/>
          <p:cNvGrpSpPr>
            <a:grpSpLocks/>
          </p:cNvGrpSpPr>
          <p:nvPr/>
        </p:nvGrpSpPr>
        <p:grpSpPr bwMode="auto">
          <a:xfrm>
            <a:off x="2590800" y="1346200"/>
            <a:ext cx="1676400" cy="1676400"/>
            <a:chOff x="1632" y="848"/>
            <a:chExt cx="1056" cy="1056"/>
          </a:xfrm>
        </p:grpSpPr>
        <p:sp>
          <p:nvSpPr>
            <p:cNvPr id="1109001" name="AutoShape 9"/>
            <p:cNvSpPr>
              <a:spLocks noChangeArrowheads="1"/>
            </p:cNvSpPr>
            <p:nvPr/>
          </p:nvSpPr>
          <p:spPr bwMode="auto">
            <a:xfrm>
              <a:off x="1872" y="848"/>
              <a:ext cx="816" cy="1056"/>
            </a:xfrm>
            <a:prstGeom prst="foldedCorner">
              <a:avLst>
                <a:gd name="adj" fmla="val 12500"/>
              </a:avLst>
            </a:prstGeom>
            <a:noFill/>
            <a:ln w="9525">
              <a:solidFill>
                <a:schemeClr val="tx1"/>
              </a:solidFill>
              <a:round/>
              <a:headEnd/>
              <a:tailEnd/>
            </a:ln>
            <a:effectLst>
              <a:prstShdw prst="shdw17" dist="17961" dir="2700000">
                <a:schemeClr val="tx1">
                  <a:gamma/>
                  <a:shade val="60000"/>
                  <a:invGamma/>
                </a:schemeClr>
              </a:prstShdw>
            </a:effectLst>
          </p:spPr>
          <p:txBody>
            <a:bodyPr wrap="none"/>
            <a:lstStyle/>
            <a:p>
              <a:pPr>
                <a:defRPr/>
              </a:pPr>
              <a:r>
                <a:rPr lang="en-US" sz="1400">
                  <a:latin typeface="Arial" charset="0"/>
                </a:rPr>
                <a:t>Dear Bob</a:t>
              </a:r>
            </a:p>
            <a:p>
              <a:pPr>
                <a:defRPr/>
              </a:pPr>
              <a:endParaRPr lang="en-US" sz="1200">
                <a:latin typeface="Arial" charset="0"/>
              </a:endParaRPr>
            </a:p>
            <a:p>
              <a:pPr>
                <a:defRPr/>
              </a:pPr>
              <a:r>
                <a:rPr lang="en-US" sz="1200">
                  <a:latin typeface="Arial" charset="0"/>
                </a:rPr>
                <a:t>Sell 20 </a:t>
              </a:r>
            </a:p>
            <a:p>
              <a:pPr>
                <a:defRPr/>
              </a:pPr>
              <a:r>
                <a:rPr lang="en-US" sz="1200">
                  <a:latin typeface="Arial" charset="0"/>
                </a:rPr>
                <a:t>shares of my</a:t>
              </a:r>
            </a:p>
            <a:p>
              <a:pPr>
                <a:defRPr/>
              </a:pPr>
              <a:r>
                <a:rPr lang="en-US" sz="1200">
                  <a:latin typeface="Arial" charset="0"/>
                </a:rPr>
                <a:t>IBM stock</a:t>
              </a:r>
            </a:p>
            <a:p>
              <a:pPr>
                <a:defRPr/>
              </a:pPr>
              <a:endParaRPr lang="en-US" sz="1200">
                <a:latin typeface="Arial" charset="0"/>
              </a:endParaRPr>
            </a:p>
            <a:p>
              <a:pPr>
                <a:defRPr/>
              </a:pPr>
              <a:r>
                <a:rPr lang="en-US" sz="1400" b="1">
                  <a:solidFill>
                    <a:srgbClr val="0000FF"/>
                  </a:solidFill>
                  <a:latin typeface="Arial" charset="0"/>
                </a:rPr>
                <a:t>DIGITAL </a:t>
              </a:r>
            </a:p>
            <a:p>
              <a:pPr>
                <a:defRPr/>
              </a:pPr>
              <a:r>
                <a:rPr lang="en-US" sz="1400" b="1">
                  <a:solidFill>
                    <a:srgbClr val="0000FF"/>
                  </a:solidFill>
                  <a:latin typeface="Arial" charset="0"/>
                </a:rPr>
                <a:t>SIGNATURE</a:t>
              </a:r>
            </a:p>
          </p:txBody>
        </p:sp>
        <p:sp>
          <p:nvSpPr>
            <p:cNvPr id="131086" name="Line 11"/>
            <p:cNvSpPr>
              <a:spLocks noChangeShapeType="1"/>
            </p:cNvSpPr>
            <p:nvPr/>
          </p:nvSpPr>
          <p:spPr bwMode="auto">
            <a:xfrm>
              <a:off x="1632" y="1424"/>
              <a:ext cx="240" cy="0"/>
            </a:xfrm>
            <a:prstGeom prst="line">
              <a:avLst/>
            </a:prstGeom>
            <a:noFill/>
            <a:ln w="9525">
              <a:solidFill>
                <a:schemeClr val="tx1"/>
              </a:solidFill>
              <a:round/>
              <a:headEnd/>
              <a:tailEnd type="stealth" w="med" len="lg"/>
            </a:ln>
          </p:spPr>
          <p:txBody>
            <a:bodyPr/>
            <a:lstStyle/>
            <a:p>
              <a:endParaRPr lang="en-US"/>
            </a:p>
          </p:txBody>
        </p:sp>
      </p:grpSp>
      <p:sp>
        <p:nvSpPr>
          <p:cNvPr id="1109004" name="AutoShape 12"/>
          <p:cNvSpPr>
            <a:spLocks noChangeArrowheads="1"/>
          </p:cNvSpPr>
          <p:nvPr/>
        </p:nvSpPr>
        <p:spPr bwMode="auto">
          <a:xfrm>
            <a:off x="2971800" y="3327400"/>
            <a:ext cx="1524000" cy="685800"/>
          </a:xfrm>
          <a:prstGeom prst="wedgeRoundRectCallout">
            <a:avLst>
              <a:gd name="adj1" fmla="val -77190"/>
              <a:gd name="adj2" fmla="val -31944"/>
              <a:gd name="adj3" fmla="val 16667"/>
            </a:avLst>
          </a:prstGeom>
          <a:noFill/>
          <a:ln w="9525">
            <a:solidFill>
              <a:schemeClr val="tx1"/>
            </a:solidFill>
            <a:miter lim="800000"/>
            <a:headEnd/>
            <a:tailEnd/>
          </a:ln>
        </p:spPr>
        <p:txBody>
          <a:bodyPr anchor="ctr" anchorCtr="1"/>
          <a:lstStyle/>
          <a:p>
            <a:pPr algn="ctr"/>
            <a:r>
              <a:rPr lang="en-US" altLang="zh-CN" sz="2000">
                <a:solidFill>
                  <a:srgbClr val="FF0000"/>
                </a:solidFill>
                <a:latin typeface="Arial" charset="0"/>
                <a:ea typeface="SimSun" pitchFamily="2" charset="-122"/>
              </a:rPr>
              <a:t>Cindy</a:t>
            </a:r>
            <a:r>
              <a:rPr lang="en-US" sz="2000">
                <a:latin typeface="Arial" charset="0"/>
              </a:rPr>
              <a:t>’s </a:t>
            </a:r>
            <a:r>
              <a:rPr lang="en-US" sz="2000">
                <a:solidFill>
                  <a:srgbClr val="0000FF"/>
                </a:solidFill>
                <a:latin typeface="Arial" charset="0"/>
              </a:rPr>
              <a:t>private key</a:t>
            </a:r>
          </a:p>
        </p:txBody>
      </p:sp>
      <p:grpSp>
        <p:nvGrpSpPr>
          <p:cNvPr id="4" name="Group 25"/>
          <p:cNvGrpSpPr>
            <a:grpSpLocks/>
          </p:cNvGrpSpPr>
          <p:nvPr/>
        </p:nvGrpSpPr>
        <p:grpSpPr bwMode="auto">
          <a:xfrm>
            <a:off x="1676400" y="3022600"/>
            <a:ext cx="838200" cy="609600"/>
            <a:chOff x="1056" y="1904"/>
            <a:chExt cx="528" cy="384"/>
          </a:xfrm>
        </p:grpSpPr>
        <p:sp>
          <p:nvSpPr>
            <p:cNvPr id="131083" name="Rectangle 7"/>
            <p:cNvSpPr>
              <a:spLocks noChangeArrowheads="1"/>
            </p:cNvSpPr>
            <p:nvPr/>
          </p:nvSpPr>
          <p:spPr bwMode="auto">
            <a:xfrm>
              <a:off x="1056" y="1904"/>
              <a:ext cx="528" cy="384"/>
            </a:xfrm>
            <a:prstGeom prst="rect">
              <a:avLst/>
            </a:prstGeom>
            <a:noFill/>
            <a:ln w="28575">
              <a:solidFill>
                <a:srgbClr val="FF0000"/>
              </a:solidFill>
              <a:miter lim="800000"/>
              <a:headEnd/>
              <a:tailEnd/>
            </a:ln>
          </p:spPr>
          <p:txBody>
            <a:bodyPr wrap="none" anchor="ctr"/>
            <a:lstStyle/>
            <a:p>
              <a:endParaRPr lang="en-US"/>
            </a:p>
          </p:txBody>
        </p:sp>
        <p:pic>
          <p:nvPicPr>
            <p:cNvPr id="131084" name="Picture 13"/>
            <p:cNvPicPr>
              <a:picLocks noChangeAspect="1" noChangeArrowheads="1"/>
            </p:cNvPicPr>
            <p:nvPr/>
          </p:nvPicPr>
          <p:blipFill>
            <a:blip r:embed="rId3" cstate="print"/>
            <a:srcRect/>
            <a:stretch>
              <a:fillRect/>
            </a:stretch>
          </p:blipFill>
          <p:spPr bwMode="auto">
            <a:xfrm>
              <a:off x="1056" y="1920"/>
              <a:ext cx="492" cy="366"/>
            </a:xfrm>
            <a:prstGeom prst="rect">
              <a:avLst/>
            </a:prstGeom>
            <a:noFill/>
            <a:ln w="9525">
              <a:noFill/>
              <a:miter lim="800000"/>
              <a:headEnd/>
              <a:tailEnd/>
            </a:ln>
          </p:spPr>
        </p:pic>
      </p:gr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0868" y="1050888"/>
            <a:ext cx="902912" cy="676312"/>
          </a:xfrm>
          <a:prstGeom prst="rect">
            <a:avLst/>
          </a:prstGeom>
        </p:spPr>
      </p:pic>
    </p:spTree>
    <p:extLst>
      <p:ext uri="{BB962C8B-B14F-4D97-AF65-F5344CB8AC3E}">
        <p14:creationId xmlns:p14="http://schemas.microsoft.com/office/powerpoint/2010/main" val="413394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09000"/>
                                        </p:tgtEl>
                                        <p:attrNameLst>
                                          <p:attrName>style.visibility</p:attrName>
                                        </p:attrNameLst>
                                      </p:cBhvr>
                                      <p:to>
                                        <p:strVal val="visible"/>
                                      </p:to>
                                    </p:set>
                                    <p:animEffect transition="in" filter="dissolve">
                                      <p:cBhvr>
                                        <p:cTn id="7" dur="500"/>
                                        <p:tgtEl>
                                          <p:spTgt spid="11090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09004"/>
                                        </p:tgtEl>
                                        <p:attrNameLst>
                                          <p:attrName>style.visibility</p:attrName>
                                        </p:attrNameLst>
                                      </p:cBhvr>
                                      <p:to>
                                        <p:strVal val="visible"/>
                                      </p:to>
                                    </p:set>
                                    <p:animEffect transition="in" filter="dissolve">
                                      <p:cBhvr>
                                        <p:cTn id="17" dur="500"/>
                                        <p:tgtEl>
                                          <p:spTgt spid="110900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109016">
                                            <p:txEl>
                                              <p:pRg st="0" end="0"/>
                                            </p:txEl>
                                          </p:spTgt>
                                        </p:tgtEl>
                                        <p:attrNameLst>
                                          <p:attrName>style.visibility</p:attrName>
                                        </p:attrNameLst>
                                      </p:cBhvr>
                                      <p:to>
                                        <p:strVal val="visible"/>
                                      </p:to>
                                    </p:set>
                                    <p:animEffect transition="in" filter="dissolve">
                                      <p:cBhvr>
                                        <p:cTn id="36" dur="500"/>
                                        <p:tgtEl>
                                          <p:spTgt spid="1109016">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1109016">
                                            <p:txEl>
                                              <p:pRg st="1" end="1"/>
                                            </p:txEl>
                                          </p:spTgt>
                                        </p:tgtEl>
                                        <p:attrNameLst>
                                          <p:attrName>style.visibility</p:attrName>
                                        </p:attrNameLst>
                                      </p:cBhvr>
                                      <p:to>
                                        <p:strVal val="visible"/>
                                      </p:to>
                                    </p:set>
                                    <p:animEffect transition="in" filter="dissolve">
                                      <p:cBhvr>
                                        <p:cTn id="39" dur="500"/>
                                        <p:tgtEl>
                                          <p:spTgt spid="110901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109016">
                                            <p:txEl>
                                              <p:pRg st="2" end="2"/>
                                            </p:txEl>
                                          </p:spTgt>
                                        </p:tgtEl>
                                        <p:attrNameLst>
                                          <p:attrName>style.visibility</p:attrName>
                                        </p:attrNameLst>
                                      </p:cBhvr>
                                      <p:to>
                                        <p:strVal val="visible"/>
                                      </p:to>
                                    </p:set>
                                    <p:animEffect transition="in" filter="dissolve">
                                      <p:cBhvr>
                                        <p:cTn id="44" dur="500"/>
                                        <p:tgtEl>
                                          <p:spTgt spid="11090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9000" grpId="0" animBg="1"/>
      <p:bldP spid="110900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4294967295"/>
          </p:nvPr>
        </p:nvSpPr>
        <p:spPr>
          <a:xfrm>
            <a:off x="0" y="6477000"/>
            <a:ext cx="2895600" cy="381000"/>
          </a:xfrm>
          <a:prstGeom prst="rect">
            <a:avLst/>
          </a:prstGeom>
        </p:spPr>
        <p:txBody>
          <a:bodyPr anchor="ctr" anchorCtr="0"/>
          <a:lstStyle/>
          <a:p>
            <a:pPr>
              <a:defRPr/>
            </a:pPr>
            <a:r>
              <a:rPr lang="en-US" altLang="zh-CN" sz="1200" smtClean="0">
                <a:solidFill>
                  <a:schemeClr val="bg1">
                    <a:lumMod val="65000"/>
                  </a:schemeClr>
                </a:solidFill>
              </a:rPr>
              <a:t>2016 Summer Camp</a:t>
            </a:r>
            <a:endParaRPr lang="en-US" altLang="zh-CN" sz="1200" dirty="0">
              <a:solidFill>
                <a:schemeClr val="bg1">
                  <a:lumMod val="65000"/>
                </a:schemeClr>
              </a:solidFill>
            </a:endParaRPr>
          </a:p>
        </p:txBody>
      </p:sp>
      <p:sp>
        <p:nvSpPr>
          <p:cNvPr id="17" name="Slide Number Placeholder 3"/>
          <p:cNvSpPr>
            <a:spLocks noGrp="1"/>
          </p:cNvSpPr>
          <p:nvPr>
            <p:ph type="sldNum" sz="quarter" idx="11"/>
          </p:nvPr>
        </p:nvSpPr>
        <p:spPr>
          <a:xfrm>
            <a:off x="6248400" y="6492875"/>
            <a:ext cx="2895600" cy="365125"/>
          </a:xfrm>
        </p:spPr>
        <p:txBody>
          <a:bodyPr/>
          <a:lstStyle/>
          <a:p>
            <a:pPr algn="r">
              <a:defRPr/>
            </a:pPr>
            <a:fld id="{603B510E-547C-4BB0-9FAC-6954B751BFB7}" type="slidenum">
              <a:rPr lang="en-US"/>
              <a:pPr algn="r">
                <a:defRPr/>
              </a:pPr>
              <a:t>68</a:t>
            </a:fld>
            <a:endParaRPr lang="en-US"/>
          </a:p>
        </p:txBody>
      </p:sp>
      <p:sp>
        <p:nvSpPr>
          <p:cNvPr id="132100" name="Rectangle 2"/>
          <p:cNvSpPr>
            <a:spLocks noGrp="1" noChangeArrowheads="1"/>
          </p:cNvSpPr>
          <p:nvPr>
            <p:ph type="title"/>
          </p:nvPr>
        </p:nvSpPr>
        <p:spPr>
          <a:xfrm>
            <a:off x="685800" y="423863"/>
            <a:ext cx="7772400" cy="685800"/>
          </a:xfrm>
        </p:spPr>
        <p:txBody>
          <a:bodyPr>
            <a:normAutofit fontScale="90000"/>
          </a:bodyPr>
          <a:lstStyle/>
          <a:p>
            <a:r>
              <a:rPr lang="en-US" smtClean="0"/>
              <a:t>D</a:t>
            </a:r>
            <a:r>
              <a:rPr lang="en-US" altLang="zh-CN" smtClean="0">
                <a:ea typeface="SimSun" pitchFamily="2" charset="-122"/>
              </a:rPr>
              <a:t>igital</a:t>
            </a:r>
            <a:r>
              <a:rPr lang="en-US" smtClean="0"/>
              <a:t> C</a:t>
            </a:r>
            <a:r>
              <a:rPr lang="en-US" altLang="zh-CN" smtClean="0">
                <a:ea typeface="SimSun" pitchFamily="2" charset="-122"/>
              </a:rPr>
              <a:t>ertificate </a:t>
            </a:r>
            <a:r>
              <a:rPr lang="en-US" smtClean="0"/>
              <a:t>(4/6)</a:t>
            </a:r>
          </a:p>
        </p:txBody>
      </p:sp>
      <p:grpSp>
        <p:nvGrpSpPr>
          <p:cNvPr id="132101" name="Group 3"/>
          <p:cNvGrpSpPr>
            <a:grpSpLocks/>
          </p:cNvGrpSpPr>
          <p:nvPr/>
        </p:nvGrpSpPr>
        <p:grpSpPr bwMode="auto">
          <a:xfrm>
            <a:off x="381000" y="1346200"/>
            <a:ext cx="4114800" cy="2667000"/>
            <a:chOff x="240" y="848"/>
            <a:chExt cx="2592" cy="1680"/>
          </a:xfrm>
        </p:grpSpPr>
        <p:sp>
          <p:nvSpPr>
            <p:cNvPr id="132105" name="AutoShape 4"/>
            <p:cNvSpPr>
              <a:spLocks noChangeArrowheads="1"/>
            </p:cNvSpPr>
            <p:nvPr/>
          </p:nvSpPr>
          <p:spPr bwMode="auto">
            <a:xfrm>
              <a:off x="1008" y="1280"/>
              <a:ext cx="624" cy="288"/>
            </a:xfrm>
            <a:prstGeom prst="flowChartAlternateProcess">
              <a:avLst/>
            </a:prstGeom>
            <a:solidFill>
              <a:srgbClr val="EAEAEA"/>
            </a:solidFill>
            <a:ln w="9525">
              <a:solidFill>
                <a:schemeClr val="tx1"/>
              </a:solidFill>
              <a:miter lim="800000"/>
              <a:headEnd/>
              <a:tailEnd/>
            </a:ln>
          </p:spPr>
          <p:txBody>
            <a:bodyPr wrap="none" anchor="ctr"/>
            <a:lstStyle/>
            <a:p>
              <a:pPr algn="ctr"/>
              <a:r>
                <a:rPr lang="en-US">
                  <a:solidFill>
                    <a:srgbClr val="969696"/>
                  </a:solidFill>
                  <a:latin typeface="Arial" charset="0"/>
                </a:rPr>
                <a:t>Sign</a:t>
              </a:r>
            </a:p>
          </p:txBody>
        </p:sp>
        <p:sp>
          <p:nvSpPr>
            <p:cNvPr id="132106" name="Line 5"/>
            <p:cNvSpPr>
              <a:spLocks noChangeShapeType="1"/>
            </p:cNvSpPr>
            <p:nvPr/>
          </p:nvSpPr>
          <p:spPr bwMode="auto">
            <a:xfrm flipV="1">
              <a:off x="1344" y="1568"/>
              <a:ext cx="0" cy="336"/>
            </a:xfrm>
            <a:prstGeom prst="line">
              <a:avLst/>
            </a:prstGeom>
            <a:noFill/>
            <a:ln w="9525">
              <a:solidFill>
                <a:schemeClr val="tx1"/>
              </a:solidFill>
              <a:round/>
              <a:headEnd/>
              <a:tailEnd type="stealth" w="lg" len="lg"/>
            </a:ln>
          </p:spPr>
          <p:txBody>
            <a:bodyPr/>
            <a:lstStyle/>
            <a:p>
              <a:endParaRPr lang="en-US"/>
            </a:p>
          </p:txBody>
        </p:sp>
        <p:sp>
          <p:nvSpPr>
            <p:cNvPr id="132107" name="Rectangle 6"/>
            <p:cNvSpPr>
              <a:spLocks noChangeArrowheads="1"/>
            </p:cNvSpPr>
            <p:nvPr/>
          </p:nvSpPr>
          <p:spPr bwMode="auto">
            <a:xfrm>
              <a:off x="1056" y="1904"/>
              <a:ext cx="528" cy="384"/>
            </a:xfrm>
            <a:prstGeom prst="rect">
              <a:avLst/>
            </a:prstGeom>
            <a:noFill/>
            <a:ln w="28575">
              <a:solidFill>
                <a:srgbClr val="969696"/>
              </a:solidFill>
              <a:miter lim="800000"/>
              <a:headEnd/>
              <a:tailEnd/>
            </a:ln>
          </p:spPr>
          <p:txBody>
            <a:bodyPr wrap="none" anchor="ctr"/>
            <a:lstStyle/>
            <a:p>
              <a:endParaRPr lang="en-US"/>
            </a:p>
          </p:txBody>
        </p:sp>
        <p:sp>
          <p:nvSpPr>
            <p:cNvPr id="132108" name="AutoShape 7"/>
            <p:cNvSpPr>
              <a:spLocks noChangeArrowheads="1"/>
            </p:cNvSpPr>
            <p:nvPr/>
          </p:nvSpPr>
          <p:spPr bwMode="auto">
            <a:xfrm>
              <a:off x="240" y="1088"/>
              <a:ext cx="576" cy="672"/>
            </a:xfrm>
            <a:prstGeom prst="foldedCorner">
              <a:avLst>
                <a:gd name="adj" fmla="val 12500"/>
              </a:avLst>
            </a:prstGeom>
            <a:noFill/>
            <a:ln w="9525">
              <a:solidFill>
                <a:srgbClr val="969696"/>
              </a:solidFill>
              <a:round/>
              <a:headEnd/>
              <a:tailEnd/>
            </a:ln>
            <a:effectLst>
              <a:prstShdw prst="shdw17" dist="17961" dir="2700000">
                <a:srgbClr val="5A5A5A"/>
              </a:prstShdw>
            </a:effectLst>
          </p:spPr>
          <p:txBody>
            <a:bodyPr wrap="none"/>
            <a:lstStyle/>
            <a:p>
              <a:r>
                <a:rPr lang="en-US" sz="1400">
                  <a:solidFill>
                    <a:srgbClr val="969696"/>
                  </a:solidFill>
                  <a:latin typeface="Arial" charset="0"/>
                </a:rPr>
                <a:t>Dear Bob</a:t>
              </a:r>
            </a:p>
            <a:p>
              <a:r>
                <a:rPr lang="en-US" sz="1200">
                  <a:solidFill>
                    <a:srgbClr val="969696"/>
                  </a:solidFill>
                  <a:latin typeface="Arial" charset="0"/>
                </a:rPr>
                <a:t>Sell 20 </a:t>
              </a:r>
            </a:p>
            <a:p>
              <a:r>
                <a:rPr lang="en-US" sz="1200">
                  <a:solidFill>
                    <a:srgbClr val="969696"/>
                  </a:solidFill>
                  <a:latin typeface="Arial" charset="0"/>
                </a:rPr>
                <a:t>shares of </a:t>
              </a:r>
            </a:p>
            <a:p>
              <a:r>
                <a:rPr lang="en-US" sz="1200">
                  <a:solidFill>
                    <a:srgbClr val="969696"/>
                  </a:solidFill>
                  <a:latin typeface="Arial" charset="0"/>
                </a:rPr>
                <a:t>My IBM </a:t>
              </a:r>
            </a:p>
            <a:p>
              <a:r>
                <a:rPr lang="en-US" sz="1200">
                  <a:solidFill>
                    <a:srgbClr val="969696"/>
                  </a:solidFill>
                  <a:latin typeface="Arial" charset="0"/>
                </a:rPr>
                <a:t>stock</a:t>
              </a:r>
            </a:p>
          </p:txBody>
        </p:sp>
        <p:sp>
          <p:nvSpPr>
            <p:cNvPr id="132109" name="AutoShape 8"/>
            <p:cNvSpPr>
              <a:spLocks noChangeArrowheads="1"/>
            </p:cNvSpPr>
            <p:nvPr/>
          </p:nvSpPr>
          <p:spPr bwMode="auto">
            <a:xfrm>
              <a:off x="1872" y="848"/>
              <a:ext cx="816" cy="1056"/>
            </a:xfrm>
            <a:prstGeom prst="foldedCorner">
              <a:avLst>
                <a:gd name="adj" fmla="val 12500"/>
              </a:avLst>
            </a:prstGeom>
            <a:noFill/>
            <a:ln w="9525">
              <a:solidFill>
                <a:srgbClr val="969696"/>
              </a:solidFill>
              <a:round/>
              <a:headEnd/>
              <a:tailEnd/>
            </a:ln>
            <a:effectLst>
              <a:prstShdw prst="shdw17" dist="17961" dir="2700000">
                <a:srgbClr val="5A5A5A"/>
              </a:prstShdw>
            </a:effectLst>
          </p:spPr>
          <p:txBody>
            <a:bodyPr wrap="none"/>
            <a:lstStyle/>
            <a:p>
              <a:r>
                <a:rPr lang="en-US" sz="1400">
                  <a:solidFill>
                    <a:srgbClr val="969696"/>
                  </a:solidFill>
                  <a:latin typeface="Arial" charset="0"/>
                </a:rPr>
                <a:t>Dear Bob</a:t>
              </a:r>
            </a:p>
            <a:p>
              <a:endParaRPr lang="en-US" sz="1200">
                <a:solidFill>
                  <a:srgbClr val="969696"/>
                </a:solidFill>
                <a:latin typeface="Arial" charset="0"/>
              </a:endParaRPr>
            </a:p>
            <a:p>
              <a:r>
                <a:rPr lang="en-US" sz="1200">
                  <a:solidFill>
                    <a:srgbClr val="969696"/>
                  </a:solidFill>
                  <a:latin typeface="Arial" charset="0"/>
                </a:rPr>
                <a:t>Sell 20 </a:t>
              </a:r>
            </a:p>
            <a:p>
              <a:r>
                <a:rPr lang="en-US" sz="1200">
                  <a:solidFill>
                    <a:srgbClr val="969696"/>
                  </a:solidFill>
                  <a:latin typeface="Arial" charset="0"/>
                </a:rPr>
                <a:t>shares of my</a:t>
              </a:r>
            </a:p>
            <a:p>
              <a:r>
                <a:rPr lang="en-US" sz="1200">
                  <a:solidFill>
                    <a:srgbClr val="969696"/>
                  </a:solidFill>
                  <a:latin typeface="Arial" charset="0"/>
                </a:rPr>
                <a:t>IBM stock</a:t>
              </a:r>
            </a:p>
            <a:p>
              <a:endParaRPr lang="en-US" sz="1200">
                <a:solidFill>
                  <a:srgbClr val="969696"/>
                </a:solidFill>
                <a:latin typeface="Arial" charset="0"/>
              </a:endParaRPr>
            </a:p>
            <a:p>
              <a:r>
                <a:rPr lang="en-US" sz="1400" b="1">
                  <a:solidFill>
                    <a:srgbClr val="969696"/>
                  </a:solidFill>
                  <a:latin typeface="Arial" charset="0"/>
                </a:rPr>
                <a:t>DIGITAL </a:t>
              </a:r>
            </a:p>
            <a:p>
              <a:r>
                <a:rPr lang="en-US" sz="1400" b="1">
                  <a:solidFill>
                    <a:srgbClr val="969696"/>
                  </a:solidFill>
                  <a:latin typeface="Arial" charset="0"/>
                </a:rPr>
                <a:t>SIGNATURE</a:t>
              </a:r>
            </a:p>
          </p:txBody>
        </p:sp>
        <p:sp>
          <p:nvSpPr>
            <p:cNvPr id="132110" name="Line 9"/>
            <p:cNvSpPr>
              <a:spLocks noChangeShapeType="1"/>
            </p:cNvSpPr>
            <p:nvPr/>
          </p:nvSpPr>
          <p:spPr bwMode="auto">
            <a:xfrm>
              <a:off x="816" y="1424"/>
              <a:ext cx="192" cy="0"/>
            </a:xfrm>
            <a:prstGeom prst="line">
              <a:avLst/>
            </a:prstGeom>
            <a:noFill/>
            <a:ln w="9525">
              <a:solidFill>
                <a:schemeClr val="tx1"/>
              </a:solidFill>
              <a:round/>
              <a:headEnd/>
              <a:tailEnd type="stealth" w="med" len="lg"/>
            </a:ln>
          </p:spPr>
          <p:txBody>
            <a:bodyPr/>
            <a:lstStyle/>
            <a:p>
              <a:endParaRPr lang="en-US"/>
            </a:p>
          </p:txBody>
        </p:sp>
        <p:sp>
          <p:nvSpPr>
            <p:cNvPr id="132111" name="Line 10"/>
            <p:cNvSpPr>
              <a:spLocks noChangeShapeType="1"/>
            </p:cNvSpPr>
            <p:nvPr/>
          </p:nvSpPr>
          <p:spPr bwMode="auto">
            <a:xfrm>
              <a:off x="1632" y="1424"/>
              <a:ext cx="240" cy="0"/>
            </a:xfrm>
            <a:prstGeom prst="line">
              <a:avLst/>
            </a:prstGeom>
            <a:noFill/>
            <a:ln w="9525">
              <a:solidFill>
                <a:schemeClr val="tx1"/>
              </a:solidFill>
              <a:round/>
              <a:headEnd/>
              <a:tailEnd type="stealth" w="med" len="lg"/>
            </a:ln>
          </p:spPr>
          <p:txBody>
            <a:bodyPr/>
            <a:lstStyle/>
            <a:p>
              <a:endParaRPr lang="en-US"/>
            </a:p>
          </p:txBody>
        </p:sp>
        <p:sp>
          <p:nvSpPr>
            <p:cNvPr id="132112" name="AutoShape 11"/>
            <p:cNvSpPr>
              <a:spLocks noChangeArrowheads="1"/>
            </p:cNvSpPr>
            <p:nvPr/>
          </p:nvSpPr>
          <p:spPr bwMode="auto">
            <a:xfrm>
              <a:off x="1872" y="2096"/>
              <a:ext cx="960" cy="432"/>
            </a:xfrm>
            <a:prstGeom prst="wedgeRoundRectCallout">
              <a:avLst>
                <a:gd name="adj1" fmla="val -77190"/>
                <a:gd name="adj2" fmla="val -31944"/>
                <a:gd name="adj3" fmla="val 16667"/>
              </a:avLst>
            </a:prstGeom>
            <a:noFill/>
            <a:ln w="9525">
              <a:solidFill>
                <a:schemeClr val="tx1"/>
              </a:solidFill>
              <a:miter lim="800000"/>
              <a:headEnd/>
              <a:tailEnd/>
            </a:ln>
          </p:spPr>
          <p:txBody>
            <a:bodyPr anchor="ctr" anchorCtr="1"/>
            <a:lstStyle/>
            <a:p>
              <a:pPr algn="ctr"/>
              <a:r>
                <a:rPr lang="en-US" altLang="zh-CN" sz="2000">
                  <a:solidFill>
                    <a:srgbClr val="969696"/>
                  </a:solidFill>
                  <a:latin typeface="Arial" charset="0"/>
                  <a:ea typeface="SimSun" pitchFamily="2" charset="-122"/>
                </a:rPr>
                <a:t>Cindy</a:t>
              </a:r>
              <a:r>
                <a:rPr lang="en-US" sz="2000">
                  <a:solidFill>
                    <a:srgbClr val="969696"/>
                  </a:solidFill>
                  <a:latin typeface="Arial" charset="0"/>
                </a:rPr>
                <a:t>’s private key</a:t>
              </a:r>
            </a:p>
          </p:txBody>
        </p:sp>
        <p:pic>
          <p:nvPicPr>
            <p:cNvPr id="132113" name="Picture 12"/>
            <p:cNvPicPr>
              <a:picLocks noChangeAspect="1" noChangeArrowheads="1"/>
            </p:cNvPicPr>
            <p:nvPr/>
          </p:nvPicPr>
          <p:blipFill>
            <a:blip r:embed="rId3" cstate="print"/>
            <a:srcRect/>
            <a:stretch>
              <a:fillRect/>
            </a:stretch>
          </p:blipFill>
          <p:spPr bwMode="auto">
            <a:xfrm>
              <a:off x="1056" y="1920"/>
              <a:ext cx="492" cy="366"/>
            </a:xfrm>
            <a:prstGeom prst="rect">
              <a:avLst/>
            </a:prstGeom>
            <a:noFill/>
            <a:ln w="9525">
              <a:noFill/>
              <a:miter lim="800000"/>
              <a:headEnd/>
              <a:tailEnd/>
            </a:ln>
          </p:spPr>
        </p:pic>
      </p:grpSp>
      <p:pic>
        <p:nvPicPr>
          <p:cNvPr id="132102" name="Picture 13"/>
          <p:cNvPicPr>
            <a:picLocks noChangeAspect="1" noChangeArrowheads="1"/>
          </p:cNvPicPr>
          <p:nvPr/>
        </p:nvPicPr>
        <p:blipFill>
          <a:blip r:embed="rId4" cstate="print"/>
          <a:srcRect/>
          <a:stretch>
            <a:fillRect/>
          </a:stretch>
        </p:blipFill>
        <p:spPr bwMode="auto">
          <a:xfrm>
            <a:off x="6781800" y="1676400"/>
            <a:ext cx="685800" cy="436563"/>
          </a:xfrm>
          <a:prstGeom prst="rect">
            <a:avLst/>
          </a:prstGeom>
          <a:noFill/>
          <a:ln w="9525">
            <a:noFill/>
            <a:miter lim="800000"/>
            <a:headEnd/>
            <a:tailEnd/>
          </a:ln>
        </p:spPr>
      </p:pic>
      <p:sp>
        <p:nvSpPr>
          <p:cNvPr id="1141774" name="Rectangle 14"/>
          <p:cNvSpPr>
            <a:spLocks noChangeArrowheads="1"/>
          </p:cNvSpPr>
          <p:nvPr/>
        </p:nvSpPr>
        <p:spPr bwMode="auto">
          <a:xfrm>
            <a:off x="685800" y="4495800"/>
            <a:ext cx="7772400" cy="19812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3200">
                <a:latin typeface="Arial" charset="0"/>
              </a:rPr>
              <a:t>You need the signer’s public key!</a:t>
            </a:r>
          </a:p>
          <a:p>
            <a:pPr marL="342900" indent="-342900">
              <a:lnSpc>
                <a:spcPct val="90000"/>
              </a:lnSpc>
              <a:spcBef>
                <a:spcPct val="20000"/>
              </a:spcBef>
              <a:buFontTx/>
              <a:buChar char="•"/>
            </a:pPr>
            <a:r>
              <a:rPr lang="en-US" sz="3200">
                <a:latin typeface="Arial" charset="0"/>
              </a:rPr>
              <a:t>What if you mistook a bad guy’s public key as the signer’s public key</a:t>
            </a:r>
            <a:r>
              <a:rPr lang="en-US" sz="3200">
                <a:solidFill>
                  <a:srgbClr val="FF0000"/>
                </a:solidFill>
                <a:latin typeface="Arial" charset="0"/>
              </a:rPr>
              <a:t>?</a:t>
            </a:r>
          </a:p>
        </p:txBody>
      </p:sp>
      <p:sp>
        <p:nvSpPr>
          <p:cNvPr id="132104" name="Line 15"/>
          <p:cNvSpPr>
            <a:spLocks noChangeShapeType="1"/>
          </p:cNvSpPr>
          <p:nvPr/>
        </p:nvSpPr>
        <p:spPr bwMode="auto">
          <a:xfrm flipV="1">
            <a:off x="5334000" y="2133600"/>
            <a:ext cx="1524000" cy="2438400"/>
          </a:xfrm>
          <a:prstGeom prst="line">
            <a:avLst/>
          </a:prstGeom>
          <a:noFill/>
          <a:ln w="28575">
            <a:solidFill>
              <a:schemeClr val="tx1"/>
            </a:solidFill>
            <a:round/>
            <a:headEnd/>
            <a:tailEnd type="stealth" w="med" len="lg"/>
          </a:ln>
        </p:spPr>
        <p:txBody>
          <a:bodyPr/>
          <a:lstStyle/>
          <a:p>
            <a:endParaRPr lang="en-US"/>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0868" y="1050888"/>
            <a:ext cx="902912" cy="676312"/>
          </a:xfrm>
          <a:prstGeom prst="rect">
            <a:avLst/>
          </a:prstGeom>
        </p:spPr>
      </p:pic>
    </p:spTree>
    <p:extLst>
      <p:ext uri="{BB962C8B-B14F-4D97-AF65-F5344CB8AC3E}">
        <p14:creationId xmlns:p14="http://schemas.microsoft.com/office/powerpoint/2010/main" val="931269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41774">
                                            <p:txEl>
                                              <p:pRg st="1" end="1"/>
                                            </p:txEl>
                                          </p:spTgt>
                                        </p:tgtEl>
                                        <p:attrNameLst>
                                          <p:attrName>style.visibility</p:attrName>
                                        </p:attrNameLst>
                                      </p:cBhvr>
                                      <p:to>
                                        <p:strVal val="visible"/>
                                      </p:to>
                                    </p:set>
                                    <p:animEffect transition="in" filter="dissolve">
                                      <p:cBhvr>
                                        <p:cTn id="7" dur="500"/>
                                        <p:tgtEl>
                                          <p:spTgt spid="11417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Vertical Scroll 37"/>
          <p:cNvSpPr/>
          <p:nvPr/>
        </p:nvSpPr>
        <p:spPr bwMode="auto">
          <a:xfrm>
            <a:off x="2590800" y="4289425"/>
            <a:ext cx="2667000" cy="960438"/>
          </a:xfrm>
          <a:prstGeom prst="verticalScroll">
            <a:avLst/>
          </a:prstGeom>
          <a:solidFill>
            <a:schemeClr val="bg1">
              <a:lumMod val="85000"/>
            </a:schemeClr>
          </a:solid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35" name="Footer Placeholder 2"/>
          <p:cNvSpPr>
            <a:spLocks noGrp="1"/>
          </p:cNvSpPr>
          <p:nvPr>
            <p:ph type="ftr" sz="quarter" idx="4294967295"/>
          </p:nvPr>
        </p:nvSpPr>
        <p:spPr>
          <a:xfrm>
            <a:off x="0" y="6477000"/>
            <a:ext cx="2895600" cy="381000"/>
          </a:xfrm>
          <a:prstGeom prst="rect">
            <a:avLst/>
          </a:prstGeom>
        </p:spPr>
        <p:txBody>
          <a:bodyPr anchor="ctr" anchorCtr="0"/>
          <a:lstStyle/>
          <a:p>
            <a:pPr>
              <a:defRPr/>
            </a:pPr>
            <a:r>
              <a:rPr lang="en-US" altLang="zh-CN" sz="1200" smtClean="0">
                <a:solidFill>
                  <a:schemeClr val="bg1">
                    <a:lumMod val="65000"/>
                  </a:schemeClr>
                </a:solidFill>
              </a:rPr>
              <a:t>2016 Summer Camp</a:t>
            </a:r>
            <a:endParaRPr lang="en-US" altLang="zh-CN" sz="1200" dirty="0">
              <a:solidFill>
                <a:schemeClr val="bg1">
                  <a:lumMod val="65000"/>
                </a:schemeClr>
              </a:solidFill>
            </a:endParaRPr>
          </a:p>
        </p:txBody>
      </p:sp>
      <p:sp>
        <p:nvSpPr>
          <p:cNvPr id="36" name="Slide Number Placeholder 3"/>
          <p:cNvSpPr>
            <a:spLocks noGrp="1"/>
          </p:cNvSpPr>
          <p:nvPr>
            <p:ph type="sldNum" sz="quarter" idx="11"/>
          </p:nvPr>
        </p:nvSpPr>
        <p:spPr>
          <a:xfrm>
            <a:off x="6248400" y="6492875"/>
            <a:ext cx="2895600" cy="365125"/>
          </a:xfrm>
        </p:spPr>
        <p:txBody>
          <a:bodyPr/>
          <a:lstStyle/>
          <a:p>
            <a:pPr algn="r">
              <a:defRPr/>
            </a:pPr>
            <a:fld id="{5CE280D6-4A6A-404B-BD8D-47FDD9BF134B}" type="slidenum">
              <a:rPr lang="en-US"/>
              <a:pPr algn="r">
                <a:defRPr/>
              </a:pPr>
              <a:t>69</a:t>
            </a:fld>
            <a:endParaRPr lang="en-US" dirty="0"/>
          </a:p>
        </p:txBody>
      </p:sp>
      <p:sp>
        <p:nvSpPr>
          <p:cNvPr id="133124" name="Rectangle 2"/>
          <p:cNvSpPr>
            <a:spLocks noGrp="1" noChangeArrowheads="1"/>
          </p:cNvSpPr>
          <p:nvPr>
            <p:ph type="title"/>
          </p:nvPr>
        </p:nvSpPr>
        <p:spPr>
          <a:xfrm>
            <a:off x="685800" y="390525"/>
            <a:ext cx="7772400" cy="762000"/>
          </a:xfrm>
        </p:spPr>
        <p:txBody>
          <a:bodyPr/>
          <a:lstStyle/>
          <a:p>
            <a:r>
              <a:rPr lang="en-US" smtClean="0"/>
              <a:t>D</a:t>
            </a:r>
            <a:r>
              <a:rPr lang="en-US" altLang="zh-CN" smtClean="0">
                <a:ea typeface="SimSun" pitchFamily="2" charset="-122"/>
              </a:rPr>
              <a:t>igital</a:t>
            </a:r>
            <a:r>
              <a:rPr lang="en-US" smtClean="0"/>
              <a:t> C</a:t>
            </a:r>
            <a:r>
              <a:rPr lang="en-US" altLang="zh-CN" smtClean="0">
                <a:ea typeface="SimSun" pitchFamily="2" charset="-122"/>
              </a:rPr>
              <a:t>ertificate </a:t>
            </a:r>
            <a:r>
              <a:rPr lang="en-US" smtClean="0"/>
              <a:t>(5/6)</a:t>
            </a:r>
          </a:p>
        </p:txBody>
      </p:sp>
      <p:grpSp>
        <p:nvGrpSpPr>
          <p:cNvPr id="2" name="Group 54"/>
          <p:cNvGrpSpPr>
            <a:grpSpLocks/>
          </p:cNvGrpSpPr>
          <p:nvPr/>
        </p:nvGrpSpPr>
        <p:grpSpPr bwMode="auto">
          <a:xfrm>
            <a:off x="4953000" y="4572000"/>
            <a:ext cx="1600200" cy="990600"/>
            <a:chOff x="3120" y="2880"/>
            <a:chExt cx="1008" cy="624"/>
          </a:xfrm>
        </p:grpSpPr>
        <p:sp>
          <p:nvSpPr>
            <p:cNvPr id="133154" name="AutoShape 15"/>
            <p:cNvSpPr>
              <a:spLocks noChangeArrowheads="1"/>
            </p:cNvSpPr>
            <p:nvPr/>
          </p:nvSpPr>
          <p:spPr bwMode="auto">
            <a:xfrm>
              <a:off x="3504" y="2880"/>
              <a:ext cx="624" cy="288"/>
            </a:xfrm>
            <a:prstGeom prst="flowChartAlternateProcess">
              <a:avLst/>
            </a:prstGeom>
            <a:solidFill>
              <a:srgbClr val="EAEAEA"/>
            </a:solidFill>
            <a:ln w="9525">
              <a:solidFill>
                <a:schemeClr val="tx1"/>
              </a:solidFill>
              <a:miter lim="800000"/>
              <a:headEnd/>
              <a:tailEnd/>
            </a:ln>
          </p:spPr>
          <p:txBody>
            <a:bodyPr wrap="none" anchor="ctr"/>
            <a:lstStyle/>
            <a:p>
              <a:pPr algn="ctr"/>
              <a:r>
                <a:rPr lang="en-US">
                  <a:latin typeface="Arial" charset="0"/>
                </a:rPr>
                <a:t>Sign</a:t>
              </a:r>
            </a:p>
          </p:txBody>
        </p:sp>
        <p:sp>
          <p:nvSpPr>
            <p:cNvPr id="133155" name="Line 16"/>
            <p:cNvSpPr>
              <a:spLocks noChangeShapeType="1"/>
            </p:cNvSpPr>
            <p:nvPr/>
          </p:nvSpPr>
          <p:spPr bwMode="auto">
            <a:xfrm flipV="1">
              <a:off x="3840" y="3168"/>
              <a:ext cx="0" cy="336"/>
            </a:xfrm>
            <a:prstGeom prst="line">
              <a:avLst/>
            </a:prstGeom>
            <a:noFill/>
            <a:ln w="9525">
              <a:solidFill>
                <a:schemeClr val="tx1"/>
              </a:solidFill>
              <a:round/>
              <a:headEnd/>
              <a:tailEnd type="stealth" w="lg" len="lg"/>
            </a:ln>
          </p:spPr>
          <p:txBody>
            <a:bodyPr/>
            <a:lstStyle/>
            <a:p>
              <a:endParaRPr lang="en-US"/>
            </a:p>
          </p:txBody>
        </p:sp>
        <p:sp>
          <p:nvSpPr>
            <p:cNvPr id="133156" name="Line 17"/>
            <p:cNvSpPr>
              <a:spLocks noChangeShapeType="1"/>
            </p:cNvSpPr>
            <p:nvPr/>
          </p:nvSpPr>
          <p:spPr bwMode="auto">
            <a:xfrm>
              <a:off x="3120" y="3024"/>
              <a:ext cx="384" cy="0"/>
            </a:xfrm>
            <a:prstGeom prst="line">
              <a:avLst/>
            </a:prstGeom>
            <a:noFill/>
            <a:ln w="9525">
              <a:solidFill>
                <a:schemeClr val="tx1"/>
              </a:solidFill>
              <a:round/>
              <a:headEnd/>
              <a:tailEnd type="stealth" w="med" len="lg"/>
            </a:ln>
          </p:spPr>
          <p:txBody>
            <a:bodyPr/>
            <a:lstStyle/>
            <a:p>
              <a:endParaRPr lang="en-US"/>
            </a:p>
          </p:txBody>
        </p:sp>
      </p:grpSp>
      <p:sp>
        <p:nvSpPr>
          <p:cNvPr id="1110034" name="Line 18"/>
          <p:cNvSpPr>
            <a:spLocks noChangeShapeType="1"/>
          </p:cNvSpPr>
          <p:nvPr/>
        </p:nvSpPr>
        <p:spPr bwMode="auto">
          <a:xfrm>
            <a:off x="6553200" y="4800600"/>
            <a:ext cx="838200" cy="0"/>
          </a:xfrm>
          <a:prstGeom prst="line">
            <a:avLst/>
          </a:prstGeom>
          <a:noFill/>
          <a:ln w="9525">
            <a:solidFill>
              <a:schemeClr val="tx1"/>
            </a:solidFill>
            <a:round/>
            <a:headEnd/>
            <a:tailEnd type="stealth" w="med" len="lg"/>
          </a:ln>
        </p:spPr>
        <p:txBody>
          <a:bodyPr/>
          <a:lstStyle/>
          <a:p>
            <a:endParaRPr lang="en-US"/>
          </a:p>
        </p:txBody>
      </p:sp>
      <p:grpSp>
        <p:nvGrpSpPr>
          <p:cNvPr id="3" name="Group 53"/>
          <p:cNvGrpSpPr>
            <a:grpSpLocks/>
          </p:cNvGrpSpPr>
          <p:nvPr/>
        </p:nvGrpSpPr>
        <p:grpSpPr bwMode="auto">
          <a:xfrm>
            <a:off x="2819400" y="4572000"/>
            <a:ext cx="2133600" cy="1524000"/>
            <a:chOff x="1776" y="2880"/>
            <a:chExt cx="1344" cy="960"/>
          </a:xfrm>
        </p:grpSpPr>
        <p:pic>
          <p:nvPicPr>
            <p:cNvPr id="133152" name="Picture 20"/>
            <p:cNvPicPr>
              <a:picLocks noChangeAspect="1" noChangeArrowheads="1"/>
            </p:cNvPicPr>
            <p:nvPr/>
          </p:nvPicPr>
          <p:blipFill>
            <a:blip r:embed="rId3" cstate="print"/>
            <a:srcRect/>
            <a:stretch>
              <a:fillRect/>
            </a:stretch>
          </p:blipFill>
          <p:spPr bwMode="auto">
            <a:xfrm>
              <a:off x="2640" y="2880"/>
              <a:ext cx="480" cy="336"/>
            </a:xfrm>
            <a:prstGeom prst="rect">
              <a:avLst/>
            </a:prstGeom>
            <a:noFill/>
            <a:ln w="9525">
              <a:noFill/>
              <a:miter lim="800000"/>
              <a:headEnd/>
              <a:tailEnd/>
            </a:ln>
          </p:spPr>
        </p:pic>
        <p:sp>
          <p:nvSpPr>
            <p:cNvPr id="133153" name="AutoShape 36"/>
            <p:cNvSpPr>
              <a:spLocks noChangeArrowheads="1"/>
            </p:cNvSpPr>
            <p:nvPr/>
          </p:nvSpPr>
          <p:spPr bwMode="auto">
            <a:xfrm>
              <a:off x="1776" y="3408"/>
              <a:ext cx="960" cy="432"/>
            </a:xfrm>
            <a:prstGeom prst="wedgeRoundRectCallout">
              <a:avLst>
                <a:gd name="adj1" fmla="val 42815"/>
                <a:gd name="adj2" fmla="val -96759"/>
                <a:gd name="adj3" fmla="val 16667"/>
              </a:avLst>
            </a:prstGeom>
            <a:noFill/>
            <a:ln w="9525">
              <a:solidFill>
                <a:schemeClr val="tx1"/>
              </a:solidFill>
              <a:miter lim="800000"/>
              <a:headEnd/>
              <a:tailEnd/>
            </a:ln>
          </p:spPr>
          <p:txBody>
            <a:bodyPr anchor="ctr" anchorCtr="1"/>
            <a:lstStyle/>
            <a:p>
              <a:pPr algn="ctr"/>
              <a:r>
                <a:rPr lang="en-US" sz="2000">
                  <a:solidFill>
                    <a:srgbClr val="FF0000"/>
                  </a:solidFill>
                  <a:latin typeface="Arial" charset="0"/>
                </a:rPr>
                <a:t>Alice</a:t>
              </a:r>
              <a:r>
                <a:rPr lang="en-US" sz="2000">
                  <a:latin typeface="Arial" charset="0"/>
                </a:rPr>
                <a:t>’s public key</a:t>
              </a:r>
            </a:p>
          </p:txBody>
        </p:sp>
      </p:grpSp>
      <p:grpSp>
        <p:nvGrpSpPr>
          <p:cNvPr id="4" name="Group 52"/>
          <p:cNvGrpSpPr>
            <a:grpSpLocks/>
          </p:cNvGrpSpPr>
          <p:nvPr/>
        </p:nvGrpSpPr>
        <p:grpSpPr bwMode="auto">
          <a:xfrm>
            <a:off x="5683250" y="5562600"/>
            <a:ext cx="2774950" cy="990600"/>
            <a:chOff x="3580" y="3504"/>
            <a:chExt cx="1748" cy="624"/>
          </a:xfrm>
        </p:grpSpPr>
        <p:sp>
          <p:nvSpPr>
            <p:cNvPr id="133148" name="AutoShape 19"/>
            <p:cNvSpPr>
              <a:spLocks noChangeArrowheads="1"/>
            </p:cNvSpPr>
            <p:nvPr/>
          </p:nvSpPr>
          <p:spPr bwMode="auto">
            <a:xfrm>
              <a:off x="4368" y="3696"/>
              <a:ext cx="960" cy="432"/>
            </a:xfrm>
            <a:prstGeom prst="wedgeRoundRectCallout">
              <a:avLst>
                <a:gd name="adj1" fmla="val -77190"/>
                <a:gd name="adj2" fmla="val -31944"/>
                <a:gd name="adj3" fmla="val 16667"/>
              </a:avLst>
            </a:prstGeom>
            <a:noFill/>
            <a:ln w="9525">
              <a:solidFill>
                <a:schemeClr val="tx1"/>
              </a:solidFill>
              <a:miter lim="800000"/>
              <a:headEnd/>
              <a:tailEnd/>
            </a:ln>
          </p:spPr>
          <p:txBody>
            <a:bodyPr anchor="ctr" anchorCtr="1"/>
            <a:lstStyle/>
            <a:p>
              <a:pPr algn="ctr"/>
              <a:r>
                <a:rPr lang="en-US" sz="2000">
                  <a:solidFill>
                    <a:srgbClr val="FF0000"/>
                  </a:solidFill>
                  <a:latin typeface="Arial" charset="0"/>
                </a:rPr>
                <a:t>CA</a:t>
              </a:r>
              <a:r>
                <a:rPr lang="en-US" sz="2000">
                  <a:latin typeface="Arial" charset="0"/>
                </a:rPr>
                <a:t>’s </a:t>
              </a:r>
              <a:r>
                <a:rPr lang="en-US" sz="2000">
                  <a:solidFill>
                    <a:srgbClr val="0000FF"/>
                  </a:solidFill>
                  <a:latin typeface="Arial" charset="0"/>
                </a:rPr>
                <a:t>private key</a:t>
              </a:r>
            </a:p>
          </p:txBody>
        </p:sp>
        <p:grpSp>
          <p:nvGrpSpPr>
            <p:cNvPr id="133149" name="Group 37"/>
            <p:cNvGrpSpPr>
              <a:grpSpLocks/>
            </p:cNvGrpSpPr>
            <p:nvPr/>
          </p:nvGrpSpPr>
          <p:grpSpPr bwMode="auto">
            <a:xfrm>
              <a:off x="3580" y="3504"/>
              <a:ext cx="528" cy="384"/>
              <a:chOff x="3552" y="3504"/>
              <a:chExt cx="528" cy="384"/>
            </a:xfrm>
          </p:grpSpPr>
          <p:sp>
            <p:nvSpPr>
              <p:cNvPr id="133150" name="Rectangle 38"/>
              <p:cNvSpPr>
                <a:spLocks noChangeArrowheads="1"/>
              </p:cNvSpPr>
              <p:nvPr/>
            </p:nvSpPr>
            <p:spPr bwMode="auto">
              <a:xfrm>
                <a:off x="3552" y="3504"/>
                <a:ext cx="528" cy="384"/>
              </a:xfrm>
              <a:prstGeom prst="rect">
                <a:avLst/>
              </a:prstGeom>
              <a:noFill/>
              <a:ln w="28575">
                <a:solidFill>
                  <a:srgbClr val="FF0000"/>
                </a:solidFill>
                <a:miter lim="800000"/>
                <a:headEnd/>
                <a:tailEnd/>
              </a:ln>
            </p:spPr>
            <p:txBody>
              <a:bodyPr wrap="none" anchor="ctr"/>
              <a:lstStyle/>
              <a:p>
                <a:endParaRPr lang="en-US"/>
              </a:p>
            </p:txBody>
          </p:sp>
          <p:pic>
            <p:nvPicPr>
              <p:cNvPr id="133151" name="Picture 39"/>
              <p:cNvPicPr>
                <a:picLocks noChangeAspect="1" noChangeArrowheads="1"/>
              </p:cNvPicPr>
              <p:nvPr/>
            </p:nvPicPr>
            <p:blipFill>
              <a:blip r:embed="rId4" cstate="print"/>
              <a:srcRect/>
              <a:stretch>
                <a:fillRect/>
              </a:stretch>
            </p:blipFill>
            <p:spPr bwMode="auto">
              <a:xfrm>
                <a:off x="3568" y="3528"/>
                <a:ext cx="480" cy="336"/>
              </a:xfrm>
              <a:prstGeom prst="rect">
                <a:avLst/>
              </a:prstGeom>
              <a:noFill/>
              <a:ln w="9525">
                <a:noFill/>
                <a:miter lim="800000"/>
                <a:headEnd/>
                <a:tailEnd/>
              </a:ln>
            </p:spPr>
          </p:pic>
        </p:grpSp>
      </p:grpSp>
      <p:pic>
        <p:nvPicPr>
          <p:cNvPr id="1110065" name="Picture 49"/>
          <p:cNvPicPr>
            <a:picLocks noChangeAspect="1" noChangeArrowheads="1"/>
          </p:cNvPicPr>
          <p:nvPr/>
        </p:nvPicPr>
        <p:blipFill>
          <a:blip r:embed="rId5" cstate="print"/>
          <a:srcRect/>
          <a:stretch>
            <a:fillRect/>
          </a:stretch>
        </p:blipFill>
        <p:spPr bwMode="auto">
          <a:xfrm>
            <a:off x="990600" y="5737225"/>
            <a:ext cx="685800" cy="444500"/>
          </a:xfrm>
          <a:prstGeom prst="rect">
            <a:avLst/>
          </a:prstGeom>
          <a:noFill/>
          <a:ln w="9525">
            <a:noFill/>
            <a:miter lim="800000"/>
            <a:headEnd/>
            <a:tailEnd/>
          </a:ln>
        </p:spPr>
      </p:pic>
      <p:sp>
        <p:nvSpPr>
          <p:cNvPr id="133130" name="Line 50"/>
          <p:cNvSpPr>
            <a:spLocks noChangeShapeType="1"/>
          </p:cNvSpPr>
          <p:nvPr/>
        </p:nvSpPr>
        <p:spPr bwMode="auto">
          <a:xfrm flipV="1">
            <a:off x="152400" y="2438400"/>
            <a:ext cx="8686800" cy="3429000"/>
          </a:xfrm>
          <a:prstGeom prst="line">
            <a:avLst/>
          </a:prstGeom>
          <a:noFill/>
          <a:ln w="19050">
            <a:solidFill>
              <a:schemeClr val="tx1"/>
            </a:solidFill>
            <a:round/>
            <a:headEnd/>
            <a:tailEnd/>
          </a:ln>
        </p:spPr>
        <p:txBody>
          <a:bodyPr/>
          <a:lstStyle/>
          <a:p>
            <a:endParaRPr lang="en-US"/>
          </a:p>
        </p:txBody>
      </p:sp>
      <p:sp>
        <p:nvSpPr>
          <p:cNvPr id="1110067" name="Rectangle 51"/>
          <p:cNvSpPr>
            <a:spLocks noChangeArrowheads="1"/>
          </p:cNvSpPr>
          <p:nvPr/>
        </p:nvSpPr>
        <p:spPr bwMode="auto">
          <a:xfrm>
            <a:off x="685800" y="1447800"/>
            <a:ext cx="7772400" cy="1981200"/>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3200">
                <a:latin typeface="Arial" charset="0"/>
              </a:rPr>
              <a:t>Why not digitally sign a </a:t>
            </a:r>
            <a:r>
              <a:rPr lang="en-US" sz="3200">
                <a:solidFill>
                  <a:srgbClr val="FF0000"/>
                </a:solidFill>
                <a:latin typeface="Arial" charset="0"/>
              </a:rPr>
              <a:t>public key</a:t>
            </a:r>
            <a:r>
              <a:rPr lang="en-US" sz="3200">
                <a:latin typeface="Arial" charset="0"/>
              </a:rPr>
              <a:t> before it is distributed?</a:t>
            </a:r>
          </a:p>
          <a:p>
            <a:pPr marL="342900" indent="-342900">
              <a:lnSpc>
                <a:spcPct val="90000"/>
              </a:lnSpc>
              <a:spcBef>
                <a:spcPct val="20000"/>
              </a:spcBef>
              <a:buFontTx/>
              <a:buChar char="•"/>
            </a:pPr>
            <a:r>
              <a:rPr lang="en-US" sz="3200">
                <a:latin typeface="Arial" charset="0"/>
              </a:rPr>
              <a:t>How to verify the authenticity of the digitally signed public key?</a:t>
            </a:r>
            <a:endParaRPr lang="en-US" sz="3200">
              <a:solidFill>
                <a:srgbClr val="FF0000"/>
              </a:solidFill>
              <a:latin typeface="Arial" charset="0"/>
            </a:endParaRPr>
          </a:p>
        </p:txBody>
      </p:sp>
      <p:grpSp>
        <p:nvGrpSpPr>
          <p:cNvPr id="6" name="Group 57"/>
          <p:cNvGrpSpPr>
            <a:grpSpLocks/>
          </p:cNvGrpSpPr>
          <p:nvPr/>
        </p:nvGrpSpPr>
        <p:grpSpPr bwMode="auto">
          <a:xfrm>
            <a:off x="7383463" y="3886200"/>
            <a:ext cx="1379537" cy="1828800"/>
            <a:chOff x="4651" y="2448"/>
            <a:chExt cx="869" cy="1152"/>
          </a:xfrm>
        </p:grpSpPr>
        <p:sp>
          <p:nvSpPr>
            <p:cNvPr id="133133" name="AutoShape 22"/>
            <p:cNvSpPr>
              <a:spLocks noChangeAspect="1" noChangeArrowheads="1" noTextEdit="1"/>
            </p:cNvSpPr>
            <p:nvPr/>
          </p:nvSpPr>
          <p:spPr bwMode="auto">
            <a:xfrm>
              <a:off x="4653" y="2448"/>
              <a:ext cx="862" cy="1024"/>
            </a:xfrm>
            <a:prstGeom prst="rect">
              <a:avLst/>
            </a:prstGeom>
            <a:solidFill>
              <a:srgbClr val="00CC99"/>
            </a:solidFill>
            <a:ln w="9525" algn="ctr">
              <a:solidFill>
                <a:schemeClr val="tx1"/>
              </a:solidFill>
              <a:miter lim="800000"/>
              <a:headEnd/>
              <a:tailEnd/>
            </a:ln>
          </p:spPr>
          <p:txBody>
            <a:bodyPr/>
            <a:lstStyle/>
            <a:p>
              <a:endParaRPr lang="en-US"/>
            </a:p>
          </p:txBody>
        </p:sp>
        <p:sp>
          <p:nvSpPr>
            <p:cNvPr id="133134" name="Freeform 23"/>
            <p:cNvSpPr>
              <a:spLocks/>
            </p:cNvSpPr>
            <p:nvPr/>
          </p:nvSpPr>
          <p:spPr bwMode="auto">
            <a:xfrm>
              <a:off x="4719" y="3307"/>
              <a:ext cx="157" cy="91"/>
            </a:xfrm>
            <a:custGeom>
              <a:avLst/>
              <a:gdLst>
                <a:gd name="T0" fmla="*/ 8 w 373"/>
                <a:gd name="T1" fmla="*/ 0 h 214"/>
                <a:gd name="T2" fmla="*/ 1 w 373"/>
                <a:gd name="T3" fmla="*/ 0 h 214"/>
                <a:gd name="T4" fmla="*/ 1 w 373"/>
                <a:gd name="T5" fmla="*/ 1 h 214"/>
                <a:gd name="T6" fmla="*/ 0 w 373"/>
                <a:gd name="T7" fmla="*/ 2 h 214"/>
                <a:gd name="T8" fmla="*/ 0 w 373"/>
                <a:gd name="T9" fmla="*/ 2 h 214"/>
                <a:gd name="T10" fmla="*/ 0 w 373"/>
                <a:gd name="T11" fmla="*/ 3 h 214"/>
                <a:gd name="T12" fmla="*/ 0 w 373"/>
                <a:gd name="T13" fmla="*/ 4 h 214"/>
                <a:gd name="T14" fmla="*/ 0 w 373"/>
                <a:gd name="T15" fmla="*/ 5 h 214"/>
                <a:gd name="T16" fmla="*/ 0 w 373"/>
                <a:gd name="T17" fmla="*/ 6 h 214"/>
                <a:gd name="T18" fmla="*/ 1 w 373"/>
                <a:gd name="T19" fmla="*/ 6 h 214"/>
                <a:gd name="T20" fmla="*/ 2 w 373"/>
                <a:gd name="T21" fmla="*/ 6 h 214"/>
                <a:gd name="T22" fmla="*/ 3 w 373"/>
                <a:gd name="T23" fmla="*/ 7 h 214"/>
                <a:gd name="T24" fmla="*/ 3 w 373"/>
                <a:gd name="T25" fmla="*/ 7 h 214"/>
                <a:gd name="T26" fmla="*/ 4 w 373"/>
                <a:gd name="T27" fmla="*/ 7 h 214"/>
                <a:gd name="T28" fmla="*/ 4 w 373"/>
                <a:gd name="T29" fmla="*/ 7 h 214"/>
                <a:gd name="T30" fmla="*/ 9 w 373"/>
                <a:gd name="T31" fmla="*/ 6 h 214"/>
                <a:gd name="T32" fmla="*/ 12 w 373"/>
                <a:gd name="T33" fmla="*/ 0 h 214"/>
                <a:gd name="T34" fmla="*/ 8 w 373"/>
                <a:gd name="T35" fmla="*/ 0 h 2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214"/>
                <a:gd name="T56" fmla="*/ 373 w 373"/>
                <a:gd name="T57" fmla="*/ 214 h 2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214">
                  <a:moveTo>
                    <a:pt x="239" y="0"/>
                  </a:moveTo>
                  <a:lnTo>
                    <a:pt x="48" y="18"/>
                  </a:lnTo>
                  <a:lnTo>
                    <a:pt x="29" y="32"/>
                  </a:lnTo>
                  <a:lnTo>
                    <a:pt x="18" y="48"/>
                  </a:lnTo>
                  <a:lnTo>
                    <a:pt x="7" y="67"/>
                  </a:lnTo>
                  <a:lnTo>
                    <a:pt x="0" y="97"/>
                  </a:lnTo>
                  <a:lnTo>
                    <a:pt x="1" y="130"/>
                  </a:lnTo>
                  <a:lnTo>
                    <a:pt x="7" y="148"/>
                  </a:lnTo>
                  <a:lnTo>
                    <a:pt x="18" y="168"/>
                  </a:lnTo>
                  <a:lnTo>
                    <a:pt x="38" y="185"/>
                  </a:lnTo>
                  <a:lnTo>
                    <a:pt x="61" y="200"/>
                  </a:lnTo>
                  <a:lnTo>
                    <a:pt x="85" y="208"/>
                  </a:lnTo>
                  <a:lnTo>
                    <a:pt x="106" y="212"/>
                  </a:lnTo>
                  <a:lnTo>
                    <a:pt x="133" y="214"/>
                  </a:lnTo>
                  <a:lnTo>
                    <a:pt x="131" y="212"/>
                  </a:lnTo>
                  <a:lnTo>
                    <a:pt x="279" y="198"/>
                  </a:lnTo>
                  <a:lnTo>
                    <a:pt x="373" y="0"/>
                  </a:lnTo>
                  <a:lnTo>
                    <a:pt x="239" y="0"/>
                  </a:lnTo>
                  <a:close/>
                </a:path>
              </a:pathLst>
            </a:custGeom>
            <a:solidFill>
              <a:srgbClr val="808080"/>
            </a:solidFill>
            <a:ln w="6350">
              <a:solidFill>
                <a:srgbClr val="000000"/>
              </a:solidFill>
              <a:round/>
              <a:headEnd/>
              <a:tailEnd/>
            </a:ln>
          </p:spPr>
          <p:txBody>
            <a:bodyPr/>
            <a:lstStyle/>
            <a:p>
              <a:endParaRPr lang="en-US"/>
            </a:p>
          </p:txBody>
        </p:sp>
        <p:sp>
          <p:nvSpPr>
            <p:cNvPr id="133135" name="Freeform 24"/>
            <p:cNvSpPr>
              <a:spLocks/>
            </p:cNvSpPr>
            <p:nvPr/>
          </p:nvSpPr>
          <p:spPr bwMode="auto">
            <a:xfrm>
              <a:off x="4651" y="2457"/>
              <a:ext cx="816" cy="940"/>
            </a:xfrm>
            <a:custGeom>
              <a:avLst/>
              <a:gdLst>
                <a:gd name="T0" fmla="*/ 3 w 2094"/>
                <a:gd name="T1" fmla="*/ 0 h 2186"/>
                <a:gd name="T2" fmla="*/ 2 w 2094"/>
                <a:gd name="T3" fmla="*/ 1 h 2186"/>
                <a:gd name="T4" fmla="*/ 1 w 2094"/>
                <a:gd name="T5" fmla="*/ 3 h 2186"/>
                <a:gd name="T6" fmla="*/ 0 w 2094"/>
                <a:gd name="T7" fmla="*/ 6 h 2186"/>
                <a:gd name="T8" fmla="*/ 0 w 2094"/>
                <a:gd name="T9" fmla="*/ 8 h 2186"/>
                <a:gd name="T10" fmla="*/ 0 w 2094"/>
                <a:gd name="T11" fmla="*/ 10 h 2186"/>
                <a:gd name="T12" fmla="*/ 1 w 2094"/>
                <a:gd name="T13" fmla="*/ 14 h 2186"/>
                <a:gd name="T14" fmla="*/ 3 w 2094"/>
                <a:gd name="T15" fmla="*/ 20 h 2186"/>
                <a:gd name="T16" fmla="*/ 5 w 2094"/>
                <a:gd name="T17" fmla="*/ 26 h 2186"/>
                <a:gd name="T18" fmla="*/ 7 w 2094"/>
                <a:gd name="T19" fmla="*/ 33 h 2186"/>
                <a:gd name="T20" fmla="*/ 8 w 2094"/>
                <a:gd name="T21" fmla="*/ 42 h 2186"/>
                <a:gd name="T22" fmla="*/ 9 w 2094"/>
                <a:gd name="T23" fmla="*/ 53 h 2186"/>
                <a:gd name="T24" fmla="*/ 9 w 2094"/>
                <a:gd name="T25" fmla="*/ 61 h 2186"/>
                <a:gd name="T26" fmla="*/ 9 w 2094"/>
                <a:gd name="T27" fmla="*/ 66 h 2186"/>
                <a:gd name="T28" fmla="*/ 9 w 2094"/>
                <a:gd name="T29" fmla="*/ 71 h 2186"/>
                <a:gd name="T30" fmla="*/ 8 w 2094"/>
                <a:gd name="T31" fmla="*/ 73 h 2186"/>
                <a:gd name="T32" fmla="*/ 7 w 2094"/>
                <a:gd name="T33" fmla="*/ 74 h 2186"/>
                <a:gd name="T34" fmla="*/ 11 w 2094"/>
                <a:gd name="T35" fmla="*/ 74 h 2186"/>
                <a:gd name="T36" fmla="*/ 26 w 2094"/>
                <a:gd name="T37" fmla="*/ 71 h 2186"/>
                <a:gd name="T38" fmla="*/ 40 w 2094"/>
                <a:gd name="T39" fmla="*/ 70 h 2186"/>
                <a:gd name="T40" fmla="*/ 46 w 2094"/>
                <a:gd name="T41" fmla="*/ 70 h 2186"/>
                <a:gd name="T42" fmla="*/ 47 w 2094"/>
                <a:gd name="T43" fmla="*/ 69 h 2186"/>
                <a:gd name="T44" fmla="*/ 48 w 2094"/>
                <a:gd name="T45" fmla="*/ 66 h 2186"/>
                <a:gd name="T46" fmla="*/ 48 w 2094"/>
                <a:gd name="T47" fmla="*/ 62 h 2186"/>
                <a:gd name="T48" fmla="*/ 48 w 2094"/>
                <a:gd name="T49" fmla="*/ 57 h 2186"/>
                <a:gd name="T50" fmla="*/ 48 w 2094"/>
                <a:gd name="T51" fmla="*/ 49 h 2186"/>
                <a:gd name="T52" fmla="*/ 46 w 2094"/>
                <a:gd name="T53" fmla="*/ 40 h 2186"/>
                <a:gd name="T54" fmla="*/ 44 w 2094"/>
                <a:gd name="T55" fmla="*/ 31 h 2186"/>
                <a:gd name="T56" fmla="*/ 42 w 2094"/>
                <a:gd name="T57" fmla="*/ 22 h 2186"/>
                <a:gd name="T58" fmla="*/ 39 w 2094"/>
                <a:gd name="T59" fmla="*/ 14 h 2186"/>
                <a:gd name="T60" fmla="*/ 39 w 2094"/>
                <a:gd name="T61" fmla="*/ 10 h 2186"/>
                <a:gd name="T62" fmla="*/ 39 w 2094"/>
                <a:gd name="T63" fmla="*/ 7 h 2186"/>
                <a:gd name="T64" fmla="*/ 39 w 2094"/>
                <a:gd name="T65" fmla="*/ 0 h 2186"/>
                <a:gd name="T66" fmla="*/ 3 w 2094"/>
                <a:gd name="T67" fmla="*/ 0 h 2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94"/>
                <a:gd name="T103" fmla="*/ 0 h 2186"/>
                <a:gd name="T104" fmla="*/ 2094 w 2094"/>
                <a:gd name="T105" fmla="*/ 2186 h 2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94" h="2186">
                  <a:moveTo>
                    <a:pt x="132" y="4"/>
                  </a:moveTo>
                  <a:lnTo>
                    <a:pt x="117" y="8"/>
                  </a:lnTo>
                  <a:lnTo>
                    <a:pt x="98" y="17"/>
                  </a:lnTo>
                  <a:lnTo>
                    <a:pt x="75" y="37"/>
                  </a:lnTo>
                  <a:lnTo>
                    <a:pt x="44" y="67"/>
                  </a:lnTo>
                  <a:lnTo>
                    <a:pt x="22" y="98"/>
                  </a:lnTo>
                  <a:lnTo>
                    <a:pt x="9" y="131"/>
                  </a:lnTo>
                  <a:lnTo>
                    <a:pt x="4" y="160"/>
                  </a:lnTo>
                  <a:lnTo>
                    <a:pt x="0" y="199"/>
                  </a:lnTo>
                  <a:lnTo>
                    <a:pt x="0" y="236"/>
                  </a:lnTo>
                  <a:lnTo>
                    <a:pt x="5" y="267"/>
                  </a:lnTo>
                  <a:lnTo>
                    <a:pt x="9" y="299"/>
                  </a:lnTo>
                  <a:lnTo>
                    <a:pt x="16" y="328"/>
                  </a:lnTo>
                  <a:lnTo>
                    <a:pt x="37" y="402"/>
                  </a:lnTo>
                  <a:lnTo>
                    <a:pt x="66" y="485"/>
                  </a:lnTo>
                  <a:lnTo>
                    <a:pt x="111" y="576"/>
                  </a:lnTo>
                  <a:lnTo>
                    <a:pt x="155" y="679"/>
                  </a:lnTo>
                  <a:lnTo>
                    <a:pt x="200" y="770"/>
                  </a:lnTo>
                  <a:lnTo>
                    <a:pt x="238" y="861"/>
                  </a:lnTo>
                  <a:lnTo>
                    <a:pt x="282" y="969"/>
                  </a:lnTo>
                  <a:lnTo>
                    <a:pt x="320" y="1109"/>
                  </a:lnTo>
                  <a:lnTo>
                    <a:pt x="346" y="1229"/>
                  </a:lnTo>
                  <a:lnTo>
                    <a:pt x="371" y="1381"/>
                  </a:lnTo>
                  <a:lnTo>
                    <a:pt x="384" y="1544"/>
                  </a:lnTo>
                  <a:lnTo>
                    <a:pt x="403" y="1689"/>
                  </a:lnTo>
                  <a:lnTo>
                    <a:pt x="403" y="1769"/>
                  </a:lnTo>
                  <a:lnTo>
                    <a:pt x="403" y="1871"/>
                  </a:lnTo>
                  <a:lnTo>
                    <a:pt x="403" y="1938"/>
                  </a:lnTo>
                  <a:lnTo>
                    <a:pt x="398" y="2000"/>
                  </a:lnTo>
                  <a:lnTo>
                    <a:pt x="378" y="2065"/>
                  </a:lnTo>
                  <a:lnTo>
                    <a:pt x="364" y="2103"/>
                  </a:lnTo>
                  <a:lnTo>
                    <a:pt x="346" y="2137"/>
                  </a:lnTo>
                  <a:lnTo>
                    <a:pt x="328" y="2159"/>
                  </a:lnTo>
                  <a:lnTo>
                    <a:pt x="315" y="2173"/>
                  </a:lnTo>
                  <a:lnTo>
                    <a:pt x="301" y="2186"/>
                  </a:lnTo>
                  <a:lnTo>
                    <a:pt x="488" y="2167"/>
                  </a:lnTo>
                  <a:lnTo>
                    <a:pt x="848" y="2119"/>
                  </a:lnTo>
                  <a:lnTo>
                    <a:pt x="1147" y="2083"/>
                  </a:lnTo>
                  <a:lnTo>
                    <a:pt x="1490" y="2047"/>
                  </a:lnTo>
                  <a:lnTo>
                    <a:pt x="1745" y="2035"/>
                  </a:lnTo>
                  <a:lnTo>
                    <a:pt x="1942" y="2041"/>
                  </a:lnTo>
                  <a:lnTo>
                    <a:pt x="1992" y="2041"/>
                  </a:lnTo>
                  <a:lnTo>
                    <a:pt x="2024" y="2035"/>
                  </a:lnTo>
                  <a:lnTo>
                    <a:pt x="2043" y="2004"/>
                  </a:lnTo>
                  <a:lnTo>
                    <a:pt x="2062" y="1971"/>
                  </a:lnTo>
                  <a:lnTo>
                    <a:pt x="2078" y="1922"/>
                  </a:lnTo>
                  <a:lnTo>
                    <a:pt x="2088" y="1862"/>
                  </a:lnTo>
                  <a:lnTo>
                    <a:pt x="2094" y="1805"/>
                  </a:lnTo>
                  <a:lnTo>
                    <a:pt x="2094" y="1721"/>
                  </a:lnTo>
                  <a:lnTo>
                    <a:pt x="2091" y="1656"/>
                  </a:lnTo>
                  <a:lnTo>
                    <a:pt x="2088" y="1550"/>
                  </a:lnTo>
                  <a:lnTo>
                    <a:pt x="2068" y="1435"/>
                  </a:lnTo>
                  <a:lnTo>
                    <a:pt x="2037" y="1287"/>
                  </a:lnTo>
                  <a:lnTo>
                    <a:pt x="1999" y="1151"/>
                  </a:lnTo>
                  <a:lnTo>
                    <a:pt x="1967" y="1030"/>
                  </a:lnTo>
                  <a:lnTo>
                    <a:pt x="1916" y="897"/>
                  </a:lnTo>
                  <a:lnTo>
                    <a:pt x="1865" y="776"/>
                  </a:lnTo>
                  <a:lnTo>
                    <a:pt x="1821" y="661"/>
                  </a:lnTo>
                  <a:lnTo>
                    <a:pt x="1751" y="497"/>
                  </a:lnTo>
                  <a:lnTo>
                    <a:pt x="1713" y="400"/>
                  </a:lnTo>
                  <a:lnTo>
                    <a:pt x="1690" y="336"/>
                  </a:lnTo>
                  <a:lnTo>
                    <a:pt x="1677" y="285"/>
                  </a:lnTo>
                  <a:lnTo>
                    <a:pt x="1672" y="238"/>
                  </a:lnTo>
                  <a:lnTo>
                    <a:pt x="1672" y="197"/>
                  </a:lnTo>
                  <a:lnTo>
                    <a:pt x="1700" y="50"/>
                  </a:lnTo>
                  <a:lnTo>
                    <a:pt x="1713" y="19"/>
                  </a:lnTo>
                  <a:lnTo>
                    <a:pt x="152" y="0"/>
                  </a:lnTo>
                  <a:lnTo>
                    <a:pt x="132" y="4"/>
                  </a:lnTo>
                  <a:close/>
                </a:path>
              </a:pathLst>
            </a:custGeom>
            <a:solidFill>
              <a:srgbClr val="FFFFFF"/>
            </a:solidFill>
            <a:ln w="6350">
              <a:solidFill>
                <a:srgbClr val="000000"/>
              </a:solidFill>
              <a:round/>
              <a:headEnd/>
              <a:tailEnd/>
            </a:ln>
          </p:spPr>
          <p:txBody>
            <a:bodyPr/>
            <a:lstStyle/>
            <a:p>
              <a:endParaRPr lang="en-US"/>
            </a:p>
          </p:txBody>
        </p:sp>
        <p:sp>
          <p:nvSpPr>
            <p:cNvPr id="133136" name="Freeform 25"/>
            <p:cNvSpPr>
              <a:spLocks/>
            </p:cNvSpPr>
            <p:nvPr/>
          </p:nvSpPr>
          <p:spPr bwMode="auto">
            <a:xfrm>
              <a:off x="4697" y="2500"/>
              <a:ext cx="72" cy="62"/>
            </a:xfrm>
            <a:custGeom>
              <a:avLst/>
              <a:gdLst>
                <a:gd name="T0" fmla="*/ 5 w 172"/>
                <a:gd name="T1" fmla="*/ 0 h 143"/>
                <a:gd name="T2" fmla="*/ 4 w 172"/>
                <a:gd name="T3" fmla="*/ 5 h 143"/>
                <a:gd name="T4" fmla="*/ 3 w 172"/>
                <a:gd name="T5" fmla="*/ 5 h 143"/>
                <a:gd name="T6" fmla="*/ 2 w 172"/>
                <a:gd name="T7" fmla="*/ 5 h 143"/>
                <a:gd name="T8" fmla="*/ 1 w 172"/>
                <a:gd name="T9" fmla="*/ 5 h 143"/>
                <a:gd name="T10" fmla="*/ 1 w 172"/>
                <a:gd name="T11" fmla="*/ 4 h 143"/>
                <a:gd name="T12" fmla="*/ 0 w 172"/>
                <a:gd name="T13" fmla="*/ 4 h 143"/>
                <a:gd name="T14" fmla="*/ 0 w 172"/>
                <a:gd name="T15" fmla="*/ 3 h 143"/>
                <a:gd name="T16" fmla="*/ 0 w 172"/>
                <a:gd name="T17" fmla="*/ 3 h 143"/>
                <a:gd name="T18" fmla="*/ 0 w 172"/>
                <a:gd name="T19" fmla="*/ 2 h 143"/>
                <a:gd name="T20" fmla="*/ 0 w 172"/>
                <a:gd name="T21" fmla="*/ 1 h 143"/>
                <a:gd name="T22" fmla="*/ 0 w 172"/>
                <a:gd name="T23" fmla="*/ 1 h 143"/>
                <a:gd name="T24" fmla="*/ 1 w 172"/>
                <a:gd name="T25" fmla="*/ 0 h 143"/>
                <a:gd name="T26" fmla="*/ 2 w 172"/>
                <a:gd name="T27" fmla="*/ 0 h 143"/>
                <a:gd name="T28" fmla="*/ 2 w 172"/>
                <a:gd name="T29" fmla="*/ 0 h 143"/>
                <a:gd name="T30" fmla="*/ 3 w 172"/>
                <a:gd name="T31" fmla="*/ 0 h 143"/>
                <a:gd name="T32" fmla="*/ 3 w 172"/>
                <a:gd name="T33" fmla="*/ 0 h 143"/>
                <a:gd name="T34" fmla="*/ 4 w 172"/>
                <a:gd name="T35" fmla="*/ 0 h 143"/>
                <a:gd name="T36" fmla="*/ 5 w 172"/>
                <a:gd name="T37" fmla="*/ 0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2"/>
                <a:gd name="T58" fmla="*/ 0 h 143"/>
                <a:gd name="T59" fmla="*/ 172 w 172"/>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2" h="143">
                  <a:moveTo>
                    <a:pt x="172" y="10"/>
                  </a:moveTo>
                  <a:lnTo>
                    <a:pt x="128" y="131"/>
                  </a:lnTo>
                  <a:lnTo>
                    <a:pt x="83" y="143"/>
                  </a:lnTo>
                  <a:lnTo>
                    <a:pt x="61" y="141"/>
                  </a:lnTo>
                  <a:lnTo>
                    <a:pt x="39" y="133"/>
                  </a:lnTo>
                  <a:lnTo>
                    <a:pt x="22" y="119"/>
                  </a:lnTo>
                  <a:lnTo>
                    <a:pt x="10" y="105"/>
                  </a:lnTo>
                  <a:lnTo>
                    <a:pt x="3" y="87"/>
                  </a:lnTo>
                  <a:lnTo>
                    <a:pt x="0" y="70"/>
                  </a:lnTo>
                  <a:lnTo>
                    <a:pt x="1" y="49"/>
                  </a:lnTo>
                  <a:lnTo>
                    <a:pt x="7" y="34"/>
                  </a:lnTo>
                  <a:lnTo>
                    <a:pt x="20" y="22"/>
                  </a:lnTo>
                  <a:lnTo>
                    <a:pt x="36" y="12"/>
                  </a:lnTo>
                  <a:lnTo>
                    <a:pt x="55" y="7"/>
                  </a:lnTo>
                  <a:lnTo>
                    <a:pt x="71" y="4"/>
                  </a:lnTo>
                  <a:lnTo>
                    <a:pt x="89" y="1"/>
                  </a:lnTo>
                  <a:lnTo>
                    <a:pt x="102" y="1"/>
                  </a:lnTo>
                  <a:lnTo>
                    <a:pt x="120" y="0"/>
                  </a:lnTo>
                  <a:lnTo>
                    <a:pt x="172" y="10"/>
                  </a:lnTo>
                  <a:close/>
                </a:path>
              </a:pathLst>
            </a:custGeom>
            <a:solidFill>
              <a:srgbClr val="808080"/>
            </a:solidFill>
            <a:ln w="6350">
              <a:solidFill>
                <a:srgbClr val="000000"/>
              </a:solidFill>
              <a:round/>
              <a:headEnd/>
              <a:tailEnd/>
            </a:ln>
          </p:spPr>
          <p:txBody>
            <a:bodyPr/>
            <a:lstStyle/>
            <a:p>
              <a:endParaRPr lang="en-US"/>
            </a:p>
          </p:txBody>
        </p:sp>
        <p:sp>
          <p:nvSpPr>
            <p:cNvPr id="133137" name="Freeform 26"/>
            <p:cNvSpPr>
              <a:spLocks/>
            </p:cNvSpPr>
            <p:nvPr/>
          </p:nvSpPr>
          <p:spPr bwMode="auto">
            <a:xfrm>
              <a:off x="4726" y="2497"/>
              <a:ext cx="50" cy="50"/>
            </a:xfrm>
            <a:custGeom>
              <a:avLst/>
              <a:gdLst>
                <a:gd name="T0" fmla="*/ 0 w 121"/>
                <a:gd name="T1" fmla="*/ 0 h 117"/>
                <a:gd name="T2" fmla="*/ 1 w 121"/>
                <a:gd name="T3" fmla="*/ 1 h 117"/>
                <a:gd name="T4" fmla="*/ 1 w 121"/>
                <a:gd name="T5" fmla="*/ 1 h 117"/>
                <a:gd name="T6" fmla="*/ 1 w 121"/>
                <a:gd name="T7" fmla="*/ 2 h 117"/>
                <a:gd name="T8" fmla="*/ 1 w 121"/>
                <a:gd name="T9" fmla="*/ 3 h 117"/>
                <a:gd name="T10" fmla="*/ 1 w 121"/>
                <a:gd name="T11" fmla="*/ 3 h 117"/>
                <a:gd name="T12" fmla="*/ 1 w 121"/>
                <a:gd name="T13" fmla="*/ 4 h 117"/>
                <a:gd name="T14" fmla="*/ 4 w 121"/>
                <a:gd name="T15" fmla="*/ 3 h 117"/>
                <a:gd name="T16" fmla="*/ 3 w 121"/>
                <a:gd name="T17" fmla="*/ 0 h 117"/>
                <a:gd name="T18" fmla="*/ 0 w 121"/>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17"/>
                <a:gd name="T32" fmla="*/ 121 w 121"/>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17">
                  <a:moveTo>
                    <a:pt x="0" y="14"/>
                  </a:moveTo>
                  <a:lnTo>
                    <a:pt x="23" y="29"/>
                  </a:lnTo>
                  <a:lnTo>
                    <a:pt x="33" y="44"/>
                  </a:lnTo>
                  <a:lnTo>
                    <a:pt x="39" y="59"/>
                  </a:lnTo>
                  <a:lnTo>
                    <a:pt x="40" y="81"/>
                  </a:lnTo>
                  <a:lnTo>
                    <a:pt x="35" y="100"/>
                  </a:lnTo>
                  <a:lnTo>
                    <a:pt x="23" y="117"/>
                  </a:lnTo>
                  <a:lnTo>
                    <a:pt x="121" y="97"/>
                  </a:lnTo>
                  <a:lnTo>
                    <a:pt x="113" y="0"/>
                  </a:lnTo>
                  <a:lnTo>
                    <a:pt x="0" y="14"/>
                  </a:lnTo>
                  <a:close/>
                </a:path>
              </a:pathLst>
            </a:custGeom>
            <a:solidFill>
              <a:srgbClr val="000000"/>
            </a:solidFill>
            <a:ln w="6350">
              <a:solidFill>
                <a:srgbClr val="000000"/>
              </a:solidFill>
              <a:round/>
              <a:headEnd/>
              <a:tailEnd/>
            </a:ln>
          </p:spPr>
          <p:txBody>
            <a:bodyPr/>
            <a:lstStyle/>
            <a:p>
              <a:endParaRPr lang="en-US"/>
            </a:p>
          </p:txBody>
        </p:sp>
        <p:sp>
          <p:nvSpPr>
            <p:cNvPr id="133138" name="Freeform 27"/>
            <p:cNvSpPr>
              <a:spLocks/>
            </p:cNvSpPr>
            <p:nvPr/>
          </p:nvSpPr>
          <p:spPr bwMode="auto">
            <a:xfrm>
              <a:off x="4711" y="2457"/>
              <a:ext cx="731" cy="105"/>
            </a:xfrm>
            <a:custGeom>
              <a:avLst/>
              <a:gdLst>
                <a:gd name="T0" fmla="*/ 50 w 1753"/>
                <a:gd name="T1" fmla="*/ 0 h 242"/>
                <a:gd name="T2" fmla="*/ 0 w 1753"/>
                <a:gd name="T3" fmla="*/ 0 h 242"/>
                <a:gd name="T4" fmla="*/ 1 w 1753"/>
                <a:gd name="T5" fmla="*/ 0 h 242"/>
                <a:gd name="T6" fmla="*/ 2 w 1753"/>
                <a:gd name="T7" fmla="*/ 0 h 242"/>
                <a:gd name="T8" fmla="*/ 3 w 1753"/>
                <a:gd name="T9" fmla="*/ 0 h 242"/>
                <a:gd name="T10" fmla="*/ 3 w 1753"/>
                <a:gd name="T11" fmla="*/ 1 h 242"/>
                <a:gd name="T12" fmla="*/ 3 w 1753"/>
                <a:gd name="T13" fmla="*/ 2 h 242"/>
                <a:gd name="T14" fmla="*/ 3 w 1753"/>
                <a:gd name="T15" fmla="*/ 3 h 242"/>
                <a:gd name="T16" fmla="*/ 3 w 1753"/>
                <a:gd name="T17" fmla="*/ 3 h 242"/>
                <a:gd name="T18" fmla="*/ 4 w 1753"/>
                <a:gd name="T19" fmla="*/ 4 h 242"/>
                <a:gd name="T20" fmla="*/ 4 w 1753"/>
                <a:gd name="T21" fmla="*/ 4 h 242"/>
                <a:gd name="T22" fmla="*/ 3 w 1753"/>
                <a:gd name="T23" fmla="*/ 5 h 242"/>
                <a:gd name="T24" fmla="*/ 3 w 1753"/>
                <a:gd name="T25" fmla="*/ 6 h 242"/>
                <a:gd name="T26" fmla="*/ 3 w 1753"/>
                <a:gd name="T27" fmla="*/ 7 h 242"/>
                <a:gd name="T28" fmla="*/ 3 w 1753"/>
                <a:gd name="T29" fmla="*/ 7 h 242"/>
                <a:gd name="T30" fmla="*/ 2 w 1753"/>
                <a:gd name="T31" fmla="*/ 8 h 242"/>
                <a:gd name="T32" fmla="*/ 1 w 1753"/>
                <a:gd name="T33" fmla="*/ 9 h 242"/>
                <a:gd name="T34" fmla="*/ 5 w 1753"/>
                <a:gd name="T35" fmla="*/ 8 h 242"/>
                <a:gd name="T36" fmla="*/ 8 w 1753"/>
                <a:gd name="T37" fmla="*/ 7 h 242"/>
                <a:gd name="T38" fmla="*/ 14 w 1753"/>
                <a:gd name="T39" fmla="*/ 7 h 242"/>
                <a:gd name="T40" fmla="*/ 19 w 1753"/>
                <a:gd name="T41" fmla="*/ 7 h 242"/>
                <a:gd name="T42" fmla="*/ 25 w 1753"/>
                <a:gd name="T43" fmla="*/ 7 h 242"/>
                <a:gd name="T44" fmla="*/ 31 w 1753"/>
                <a:gd name="T45" fmla="*/ 7 h 242"/>
                <a:gd name="T46" fmla="*/ 39 w 1753"/>
                <a:gd name="T47" fmla="*/ 7 h 242"/>
                <a:gd name="T48" fmla="*/ 46 w 1753"/>
                <a:gd name="T49" fmla="*/ 8 h 242"/>
                <a:gd name="T50" fmla="*/ 49 w 1753"/>
                <a:gd name="T51" fmla="*/ 8 h 242"/>
                <a:gd name="T52" fmla="*/ 50 w 1753"/>
                <a:gd name="T53" fmla="*/ 9 h 242"/>
                <a:gd name="T54" fmla="*/ 51 w 1753"/>
                <a:gd name="T55" fmla="*/ 9 h 242"/>
                <a:gd name="T56" fmla="*/ 52 w 1753"/>
                <a:gd name="T57" fmla="*/ 8 h 242"/>
                <a:gd name="T58" fmla="*/ 53 w 1753"/>
                <a:gd name="T59" fmla="*/ 8 h 242"/>
                <a:gd name="T60" fmla="*/ 53 w 1753"/>
                <a:gd name="T61" fmla="*/ 7 h 242"/>
                <a:gd name="T62" fmla="*/ 53 w 1753"/>
                <a:gd name="T63" fmla="*/ 6 h 242"/>
                <a:gd name="T64" fmla="*/ 53 w 1753"/>
                <a:gd name="T65" fmla="*/ 6 h 242"/>
                <a:gd name="T66" fmla="*/ 53 w 1753"/>
                <a:gd name="T67" fmla="*/ 4 h 242"/>
                <a:gd name="T68" fmla="*/ 53 w 1753"/>
                <a:gd name="T69" fmla="*/ 3 h 242"/>
                <a:gd name="T70" fmla="*/ 53 w 1753"/>
                <a:gd name="T71" fmla="*/ 3 h 242"/>
                <a:gd name="T72" fmla="*/ 52 w 1753"/>
                <a:gd name="T73" fmla="*/ 2 h 242"/>
                <a:gd name="T74" fmla="*/ 51 w 1753"/>
                <a:gd name="T75" fmla="*/ 1 h 242"/>
                <a:gd name="T76" fmla="*/ 51 w 1753"/>
                <a:gd name="T77" fmla="*/ 1 h 242"/>
                <a:gd name="T78" fmla="*/ 50 w 1753"/>
                <a:gd name="T79" fmla="*/ 0 h 2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3"/>
                <a:gd name="T121" fmla="*/ 0 h 242"/>
                <a:gd name="T122" fmla="*/ 1753 w 1753"/>
                <a:gd name="T123" fmla="*/ 242 h 2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3" h="242">
                  <a:moveTo>
                    <a:pt x="1659" y="18"/>
                  </a:moveTo>
                  <a:lnTo>
                    <a:pt x="0" y="0"/>
                  </a:lnTo>
                  <a:lnTo>
                    <a:pt x="46" y="7"/>
                  </a:lnTo>
                  <a:lnTo>
                    <a:pt x="63" y="12"/>
                  </a:lnTo>
                  <a:lnTo>
                    <a:pt x="81" y="19"/>
                  </a:lnTo>
                  <a:lnTo>
                    <a:pt x="93" y="30"/>
                  </a:lnTo>
                  <a:lnTo>
                    <a:pt x="106" y="47"/>
                  </a:lnTo>
                  <a:lnTo>
                    <a:pt x="113" y="66"/>
                  </a:lnTo>
                  <a:lnTo>
                    <a:pt x="117" y="86"/>
                  </a:lnTo>
                  <a:lnTo>
                    <a:pt x="119" y="106"/>
                  </a:lnTo>
                  <a:lnTo>
                    <a:pt x="120" y="123"/>
                  </a:lnTo>
                  <a:lnTo>
                    <a:pt x="117" y="148"/>
                  </a:lnTo>
                  <a:lnTo>
                    <a:pt x="113" y="172"/>
                  </a:lnTo>
                  <a:lnTo>
                    <a:pt x="101" y="194"/>
                  </a:lnTo>
                  <a:lnTo>
                    <a:pt x="83" y="215"/>
                  </a:lnTo>
                  <a:lnTo>
                    <a:pt x="61" y="229"/>
                  </a:lnTo>
                  <a:lnTo>
                    <a:pt x="43" y="242"/>
                  </a:lnTo>
                  <a:lnTo>
                    <a:pt x="152" y="230"/>
                  </a:lnTo>
                  <a:lnTo>
                    <a:pt x="273" y="212"/>
                  </a:lnTo>
                  <a:lnTo>
                    <a:pt x="464" y="200"/>
                  </a:lnTo>
                  <a:lnTo>
                    <a:pt x="623" y="188"/>
                  </a:lnTo>
                  <a:lnTo>
                    <a:pt x="813" y="188"/>
                  </a:lnTo>
                  <a:lnTo>
                    <a:pt x="1023" y="194"/>
                  </a:lnTo>
                  <a:lnTo>
                    <a:pt x="1283" y="200"/>
                  </a:lnTo>
                  <a:lnTo>
                    <a:pt x="1532" y="218"/>
                  </a:lnTo>
                  <a:lnTo>
                    <a:pt x="1633" y="236"/>
                  </a:lnTo>
                  <a:lnTo>
                    <a:pt x="1662" y="240"/>
                  </a:lnTo>
                  <a:lnTo>
                    <a:pt x="1694" y="241"/>
                  </a:lnTo>
                  <a:lnTo>
                    <a:pt x="1716" y="236"/>
                  </a:lnTo>
                  <a:lnTo>
                    <a:pt x="1735" y="218"/>
                  </a:lnTo>
                  <a:lnTo>
                    <a:pt x="1746" y="196"/>
                  </a:lnTo>
                  <a:lnTo>
                    <a:pt x="1751" y="176"/>
                  </a:lnTo>
                  <a:lnTo>
                    <a:pt x="1753" y="155"/>
                  </a:lnTo>
                  <a:lnTo>
                    <a:pt x="1749" y="117"/>
                  </a:lnTo>
                  <a:lnTo>
                    <a:pt x="1740" y="93"/>
                  </a:lnTo>
                  <a:lnTo>
                    <a:pt x="1728" y="68"/>
                  </a:lnTo>
                  <a:lnTo>
                    <a:pt x="1716" y="52"/>
                  </a:lnTo>
                  <a:lnTo>
                    <a:pt x="1702" y="38"/>
                  </a:lnTo>
                  <a:lnTo>
                    <a:pt x="1682" y="25"/>
                  </a:lnTo>
                  <a:lnTo>
                    <a:pt x="1659" y="18"/>
                  </a:lnTo>
                  <a:close/>
                </a:path>
              </a:pathLst>
            </a:custGeom>
            <a:solidFill>
              <a:srgbClr val="FFFFFF"/>
            </a:solidFill>
            <a:ln w="6350">
              <a:solidFill>
                <a:srgbClr val="000000"/>
              </a:solidFill>
              <a:round/>
              <a:headEnd/>
              <a:tailEnd/>
            </a:ln>
          </p:spPr>
          <p:txBody>
            <a:bodyPr/>
            <a:lstStyle/>
            <a:p>
              <a:endParaRPr lang="en-US"/>
            </a:p>
          </p:txBody>
        </p:sp>
        <p:grpSp>
          <p:nvGrpSpPr>
            <p:cNvPr id="133139" name="Group 28"/>
            <p:cNvGrpSpPr>
              <a:grpSpLocks/>
            </p:cNvGrpSpPr>
            <p:nvPr/>
          </p:nvGrpSpPr>
          <p:grpSpPr bwMode="auto">
            <a:xfrm>
              <a:off x="5287" y="3256"/>
              <a:ext cx="233" cy="344"/>
              <a:chOff x="708" y="3830"/>
              <a:chExt cx="140" cy="200"/>
            </a:xfrm>
          </p:grpSpPr>
          <p:sp>
            <p:nvSpPr>
              <p:cNvPr id="133143" name="Freeform 29"/>
              <p:cNvSpPr>
                <a:spLocks/>
              </p:cNvSpPr>
              <p:nvPr/>
            </p:nvSpPr>
            <p:spPr bwMode="auto">
              <a:xfrm>
                <a:off x="708" y="3882"/>
                <a:ext cx="140" cy="148"/>
              </a:xfrm>
              <a:custGeom>
                <a:avLst/>
                <a:gdLst>
                  <a:gd name="T0" fmla="*/ 1 w 562"/>
                  <a:gd name="T1" fmla="*/ 0 h 592"/>
                  <a:gd name="T2" fmla="*/ 0 w 562"/>
                  <a:gd name="T3" fmla="*/ 1 h 592"/>
                  <a:gd name="T4" fmla="*/ 0 w 562"/>
                  <a:gd name="T5" fmla="*/ 1 h 592"/>
                  <a:gd name="T6" fmla="*/ 0 w 562"/>
                  <a:gd name="T7" fmla="*/ 2 h 592"/>
                  <a:gd name="T8" fmla="*/ 0 w 562"/>
                  <a:gd name="T9" fmla="*/ 2 h 592"/>
                  <a:gd name="T10" fmla="*/ 0 w 562"/>
                  <a:gd name="T11" fmla="*/ 2 h 592"/>
                  <a:gd name="T12" fmla="*/ 1 w 562"/>
                  <a:gd name="T13" fmla="*/ 2 h 592"/>
                  <a:gd name="T14" fmla="*/ 1 w 562"/>
                  <a:gd name="T15" fmla="*/ 2 h 592"/>
                  <a:gd name="T16" fmla="*/ 1 w 562"/>
                  <a:gd name="T17" fmla="*/ 2 h 592"/>
                  <a:gd name="T18" fmla="*/ 1 w 562"/>
                  <a:gd name="T19" fmla="*/ 2 h 592"/>
                  <a:gd name="T20" fmla="*/ 1 w 562"/>
                  <a:gd name="T21" fmla="*/ 2 h 592"/>
                  <a:gd name="T22" fmla="*/ 1 w 562"/>
                  <a:gd name="T23" fmla="*/ 1 h 592"/>
                  <a:gd name="T24" fmla="*/ 1 w 562"/>
                  <a:gd name="T25" fmla="*/ 1 h 592"/>
                  <a:gd name="T26" fmla="*/ 1 w 562"/>
                  <a:gd name="T27" fmla="*/ 1 h 592"/>
                  <a:gd name="T28" fmla="*/ 1 w 562"/>
                  <a:gd name="T29" fmla="*/ 1 h 592"/>
                  <a:gd name="T30" fmla="*/ 1 w 562"/>
                  <a:gd name="T31" fmla="*/ 2 h 592"/>
                  <a:gd name="T32" fmla="*/ 2 w 562"/>
                  <a:gd name="T33" fmla="*/ 2 h 592"/>
                  <a:gd name="T34" fmla="*/ 2 w 562"/>
                  <a:gd name="T35" fmla="*/ 2 h 592"/>
                  <a:gd name="T36" fmla="*/ 2 w 562"/>
                  <a:gd name="T37" fmla="*/ 2 h 592"/>
                  <a:gd name="T38" fmla="*/ 2 w 562"/>
                  <a:gd name="T39" fmla="*/ 2 h 592"/>
                  <a:gd name="T40" fmla="*/ 2 w 562"/>
                  <a:gd name="T41" fmla="*/ 1 h 592"/>
                  <a:gd name="T42" fmla="*/ 2 w 562"/>
                  <a:gd name="T43" fmla="*/ 1 h 592"/>
                  <a:gd name="T44" fmla="*/ 2 w 562"/>
                  <a:gd name="T45" fmla="*/ 1 h 592"/>
                  <a:gd name="T46" fmla="*/ 2 w 562"/>
                  <a:gd name="T47" fmla="*/ 1 h 592"/>
                  <a:gd name="T48" fmla="*/ 2 w 562"/>
                  <a:gd name="T49" fmla="*/ 0 h 592"/>
                  <a:gd name="T50" fmla="*/ 2 w 562"/>
                  <a:gd name="T51" fmla="*/ 0 h 592"/>
                  <a:gd name="T52" fmla="*/ 1 w 562"/>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2"/>
                  <a:gd name="T82" fmla="*/ 0 h 592"/>
                  <a:gd name="T83" fmla="*/ 562 w 562"/>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2" h="592">
                    <a:moveTo>
                      <a:pt x="193" y="31"/>
                    </a:moveTo>
                    <a:lnTo>
                      <a:pt x="138" y="229"/>
                    </a:lnTo>
                    <a:lnTo>
                      <a:pt x="74" y="398"/>
                    </a:lnTo>
                    <a:lnTo>
                      <a:pt x="0" y="592"/>
                    </a:lnTo>
                    <a:lnTo>
                      <a:pt x="62" y="554"/>
                    </a:lnTo>
                    <a:lnTo>
                      <a:pt x="134" y="510"/>
                    </a:lnTo>
                    <a:lnTo>
                      <a:pt x="174" y="490"/>
                    </a:lnTo>
                    <a:lnTo>
                      <a:pt x="206" y="477"/>
                    </a:lnTo>
                    <a:lnTo>
                      <a:pt x="238" y="470"/>
                    </a:lnTo>
                    <a:lnTo>
                      <a:pt x="268" y="467"/>
                    </a:lnTo>
                    <a:lnTo>
                      <a:pt x="309" y="459"/>
                    </a:lnTo>
                    <a:lnTo>
                      <a:pt x="283" y="394"/>
                    </a:lnTo>
                    <a:lnTo>
                      <a:pt x="315" y="390"/>
                    </a:lnTo>
                    <a:lnTo>
                      <a:pt x="353" y="398"/>
                    </a:lnTo>
                    <a:lnTo>
                      <a:pt x="391" y="417"/>
                    </a:lnTo>
                    <a:lnTo>
                      <a:pt x="421" y="434"/>
                    </a:lnTo>
                    <a:lnTo>
                      <a:pt x="446" y="454"/>
                    </a:lnTo>
                    <a:lnTo>
                      <a:pt x="473" y="474"/>
                    </a:lnTo>
                    <a:lnTo>
                      <a:pt x="514" y="510"/>
                    </a:lnTo>
                    <a:lnTo>
                      <a:pt x="562" y="546"/>
                    </a:lnTo>
                    <a:lnTo>
                      <a:pt x="551" y="420"/>
                    </a:lnTo>
                    <a:lnTo>
                      <a:pt x="526" y="319"/>
                    </a:lnTo>
                    <a:lnTo>
                      <a:pt x="499" y="202"/>
                    </a:lnTo>
                    <a:lnTo>
                      <a:pt x="477" y="116"/>
                    </a:lnTo>
                    <a:lnTo>
                      <a:pt x="462" y="49"/>
                    </a:lnTo>
                    <a:lnTo>
                      <a:pt x="456" y="0"/>
                    </a:lnTo>
                    <a:lnTo>
                      <a:pt x="193" y="31"/>
                    </a:lnTo>
                    <a:close/>
                  </a:path>
                </a:pathLst>
              </a:custGeom>
              <a:solidFill>
                <a:srgbClr val="FF0000"/>
              </a:solidFill>
              <a:ln w="3175">
                <a:solidFill>
                  <a:srgbClr val="000000"/>
                </a:solidFill>
                <a:round/>
                <a:headEnd/>
                <a:tailEnd/>
              </a:ln>
            </p:spPr>
            <p:txBody>
              <a:bodyPr/>
              <a:lstStyle/>
              <a:p>
                <a:endParaRPr lang="en-US"/>
              </a:p>
            </p:txBody>
          </p:sp>
          <p:sp>
            <p:nvSpPr>
              <p:cNvPr id="133144" name="Oval 30"/>
              <p:cNvSpPr>
                <a:spLocks noChangeArrowheads="1"/>
              </p:cNvSpPr>
              <p:nvPr/>
            </p:nvSpPr>
            <p:spPr bwMode="auto">
              <a:xfrm>
                <a:off x="745" y="3830"/>
                <a:ext cx="86" cy="77"/>
              </a:xfrm>
              <a:prstGeom prst="ellipse">
                <a:avLst/>
              </a:prstGeom>
              <a:solidFill>
                <a:srgbClr val="FFFF00"/>
              </a:solidFill>
              <a:ln w="3175">
                <a:solidFill>
                  <a:srgbClr val="000000"/>
                </a:solidFill>
                <a:round/>
                <a:headEnd/>
                <a:tailEnd/>
              </a:ln>
            </p:spPr>
            <p:txBody>
              <a:bodyPr/>
              <a:lstStyle/>
              <a:p>
                <a:endParaRPr lang="en-US"/>
              </a:p>
            </p:txBody>
          </p:sp>
          <p:sp>
            <p:nvSpPr>
              <p:cNvPr id="133145" name="Freeform 31"/>
              <p:cNvSpPr>
                <a:spLocks/>
              </p:cNvSpPr>
              <p:nvPr/>
            </p:nvSpPr>
            <p:spPr bwMode="auto">
              <a:xfrm>
                <a:off x="747" y="3832"/>
                <a:ext cx="81" cy="75"/>
              </a:xfrm>
              <a:custGeom>
                <a:avLst/>
                <a:gdLst>
                  <a:gd name="T0" fmla="*/ 0 w 327"/>
                  <a:gd name="T1" fmla="*/ 0 h 301"/>
                  <a:gd name="T2" fmla="*/ 0 w 327"/>
                  <a:gd name="T3" fmla="*/ 0 h 301"/>
                  <a:gd name="T4" fmla="*/ 0 w 327"/>
                  <a:gd name="T5" fmla="*/ 0 h 301"/>
                  <a:gd name="T6" fmla="*/ 0 w 327"/>
                  <a:gd name="T7" fmla="*/ 0 h 301"/>
                  <a:gd name="T8" fmla="*/ 0 w 327"/>
                  <a:gd name="T9" fmla="*/ 0 h 301"/>
                  <a:gd name="T10" fmla="*/ 0 w 327"/>
                  <a:gd name="T11" fmla="*/ 0 h 301"/>
                  <a:gd name="T12" fmla="*/ 0 w 327"/>
                  <a:gd name="T13" fmla="*/ 0 h 301"/>
                  <a:gd name="T14" fmla="*/ 0 w 327"/>
                  <a:gd name="T15" fmla="*/ 0 h 301"/>
                  <a:gd name="T16" fmla="*/ 0 w 327"/>
                  <a:gd name="T17" fmla="*/ 0 h 301"/>
                  <a:gd name="T18" fmla="*/ 0 w 327"/>
                  <a:gd name="T19" fmla="*/ 0 h 301"/>
                  <a:gd name="T20" fmla="*/ 0 w 327"/>
                  <a:gd name="T21" fmla="*/ 0 h 301"/>
                  <a:gd name="T22" fmla="*/ 0 w 327"/>
                  <a:gd name="T23" fmla="*/ 0 h 301"/>
                  <a:gd name="T24" fmla="*/ 0 w 327"/>
                  <a:gd name="T25" fmla="*/ 0 h 301"/>
                  <a:gd name="T26" fmla="*/ 0 w 327"/>
                  <a:gd name="T27" fmla="*/ 0 h 301"/>
                  <a:gd name="T28" fmla="*/ 0 w 327"/>
                  <a:gd name="T29" fmla="*/ 1 h 301"/>
                  <a:gd name="T30" fmla="*/ 0 w 327"/>
                  <a:gd name="T31" fmla="*/ 1 h 301"/>
                  <a:gd name="T32" fmla="*/ 0 w 327"/>
                  <a:gd name="T33" fmla="*/ 1 h 301"/>
                  <a:gd name="T34" fmla="*/ 0 w 327"/>
                  <a:gd name="T35" fmla="*/ 1 h 301"/>
                  <a:gd name="T36" fmla="*/ 0 w 327"/>
                  <a:gd name="T37" fmla="*/ 1 h 301"/>
                  <a:gd name="T38" fmla="*/ 0 w 327"/>
                  <a:gd name="T39" fmla="*/ 1 h 301"/>
                  <a:gd name="T40" fmla="*/ 0 w 327"/>
                  <a:gd name="T41" fmla="*/ 1 h 301"/>
                  <a:gd name="T42" fmla="*/ 0 w 327"/>
                  <a:gd name="T43" fmla="*/ 1 h 301"/>
                  <a:gd name="T44" fmla="*/ 0 w 327"/>
                  <a:gd name="T45" fmla="*/ 1 h 301"/>
                  <a:gd name="T46" fmla="*/ 0 w 327"/>
                  <a:gd name="T47" fmla="*/ 1 h 301"/>
                  <a:gd name="T48" fmla="*/ 0 w 327"/>
                  <a:gd name="T49" fmla="*/ 1 h 301"/>
                  <a:gd name="T50" fmla="*/ 1 w 327"/>
                  <a:gd name="T51" fmla="*/ 1 h 301"/>
                  <a:gd name="T52" fmla="*/ 1 w 327"/>
                  <a:gd name="T53" fmla="*/ 1 h 301"/>
                  <a:gd name="T54" fmla="*/ 1 w 327"/>
                  <a:gd name="T55" fmla="*/ 1 h 301"/>
                  <a:gd name="T56" fmla="*/ 1 w 327"/>
                  <a:gd name="T57" fmla="*/ 1 h 301"/>
                  <a:gd name="T58" fmla="*/ 1 w 327"/>
                  <a:gd name="T59" fmla="*/ 1 h 301"/>
                  <a:gd name="T60" fmla="*/ 1 w 327"/>
                  <a:gd name="T61" fmla="*/ 1 h 301"/>
                  <a:gd name="T62" fmla="*/ 1 w 327"/>
                  <a:gd name="T63" fmla="*/ 1 h 301"/>
                  <a:gd name="T64" fmla="*/ 1 w 327"/>
                  <a:gd name="T65" fmla="*/ 1 h 301"/>
                  <a:gd name="T66" fmla="*/ 1 w 327"/>
                  <a:gd name="T67" fmla="*/ 1 h 301"/>
                  <a:gd name="T68" fmla="*/ 1 w 327"/>
                  <a:gd name="T69" fmla="*/ 1 h 301"/>
                  <a:gd name="T70" fmla="*/ 1 w 327"/>
                  <a:gd name="T71" fmla="*/ 0 h 301"/>
                  <a:gd name="T72" fmla="*/ 1 w 327"/>
                  <a:gd name="T73" fmla="*/ 0 h 301"/>
                  <a:gd name="T74" fmla="*/ 1 w 327"/>
                  <a:gd name="T75" fmla="*/ 0 h 301"/>
                  <a:gd name="T76" fmla="*/ 1 w 327"/>
                  <a:gd name="T77" fmla="*/ 0 h 301"/>
                  <a:gd name="T78" fmla="*/ 1 w 327"/>
                  <a:gd name="T79" fmla="*/ 0 h 301"/>
                  <a:gd name="T80" fmla="*/ 1 w 327"/>
                  <a:gd name="T81" fmla="*/ 0 h 301"/>
                  <a:gd name="T82" fmla="*/ 1 w 327"/>
                  <a:gd name="T83" fmla="*/ 0 h 301"/>
                  <a:gd name="T84" fmla="*/ 1 w 327"/>
                  <a:gd name="T85" fmla="*/ 0 h 301"/>
                  <a:gd name="T86" fmla="*/ 1 w 327"/>
                  <a:gd name="T87" fmla="*/ 0 h 301"/>
                  <a:gd name="T88" fmla="*/ 1 w 327"/>
                  <a:gd name="T89" fmla="*/ 0 h 301"/>
                  <a:gd name="T90" fmla="*/ 1 w 327"/>
                  <a:gd name="T91" fmla="*/ 0 h 301"/>
                  <a:gd name="T92" fmla="*/ 1 w 327"/>
                  <a:gd name="T93" fmla="*/ 0 h 301"/>
                  <a:gd name="T94" fmla="*/ 1 w 327"/>
                  <a:gd name="T95" fmla="*/ 0 h 301"/>
                  <a:gd name="T96" fmla="*/ 0 w 327"/>
                  <a:gd name="T97" fmla="*/ 0 h 3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7"/>
                  <a:gd name="T148" fmla="*/ 0 h 301"/>
                  <a:gd name="T149" fmla="*/ 327 w 327"/>
                  <a:gd name="T150" fmla="*/ 301 h 3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7" h="301">
                    <a:moveTo>
                      <a:pt x="161" y="0"/>
                    </a:moveTo>
                    <a:lnTo>
                      <a:pt x="149" y="55"/>
                    </a:lnTo>
                    <a:lnTo>
                      <a:pt x="116" y="7"/>
                    </a:lnTo>
                    <a:lnTo>
                      <a:pt x="123" y="60"/>
                    </a:lnTo>
                    <a:lnTo>
                      <a:pt x="82" y="20"/>
                    </a:lnTo>
                    <a:lnTo>
                      <a:pt x="98" y="73"/>
                    </a:lnTo>
                    <a:lnTo>
                      <a:pt x="53" y="41"/>
                    </a:lnTo>
                    <a:lnTo>
                      <a:pt x="79" y="92"/>
                    </a:lnTo>
                    <a:lnTo>
                      <a:pt x="24" y="72"/>
                    </a:lnTo>
                    <a:lnTo>
                      <a:pt x="63" y="114"/>
                    </a:lnTo>
                    <a:lnTo>
                      <a:pt x="6" y="108"/>
                    </a:lnTo>
                    <a:lnTo>
                      <a:pt x="60" y="135"/>
                    </a:lnTo>
                    <a:lnTo>
                      <a:pt x="0" y="149"/>
                    </a:lnTo>
                    <a:lnTo>
                      <a:pt x="60" y="162"/>
                    </a:lnTo>
                    <a:lnTo>
                      <a:pt x="6" y="186"/>
                    </a:lnTo>
                    <a:lnTo>
                      <a:pt x="64" y="187"/>
                    </a:lnTo>
                    <a:lnTo>
                      <a:pt x="21" y="226"/>
                    </a:lnTo>
                    <a:lnTo>
                      <a:pt x="78" y="210"/>
                    </a:lnTo>
                    <a:lnTo>
                      <a:pt x="47" y="256"/>
                    </a:lnTo>
                    <a:lnTo>
                      <a:pt x="98" y="229"/>
                    </a:lnTo>
                    <a:lnTo>
                      <a:pt x="82" y="280"/>
                    </a:lnTo>
                    <a:lnTo>
                      <a:pt x="118" y="243"/>
                    </a:lnTo>
                    <a:lnTo>
                      <a:pt x="117" y="296"/>
                    </a:lnTo>
                    <a:lnTo>
                      <a:pt x="143" y="247"/>
                    </a:lnTo>
                    <a:lnTo>
                      <a:pt x="161" y="301"/>
                    </a:lnTo>
                    <a:lnTo>
                      <a:pt x="175" y="249"/>
                    </a:lnTo>
                    <a:lnTo>
                      <a:pt x="193" y="298"/>
                    </a:lnTo>
                    <a:lnTo>
                      <a:pt x="203" y="244"/>
                    </a:lnTo>
                    <a:lnTo>
                      <a:pt x="233" y="286"/>
                    </a:lnTo>
                    <a:lnTo>
                      <a:pt x="226" y="232"/>
                    </a:lnTo>
                    <a:lnTo>
                      <a:pt x="267" y="263"/>
                    </a:lnTo>
                    <a:lnTo>
                      <a:pt x="247" y="213"/>
                    </a:lnTo>
                    <a:lnTo>
                      <a:pt x="300" y="231"/>
                    </a:lnTo>
                    <a:lnTo>
                      <a:pt x="264" y="191"/>
                    </a:lnTo>
                    <a:lnTo>
                      <a:pt x="320" y="190"/>
                    </a:lnTo>
                    <a:lnTo>
                      <a:pt x="270" y="168"/>
                    </a:lnTo>
                    <a:lnTo>
                      <a:pt x="327" y="149"/>
                    </a:lnTo>
                    <a:lnTo>
                      <a:pt x="268" y="136"/>
                    </a:lnTo>
                    <a:lnTo>
                      <a:pt x="323" y="115"/>
                    </a:lnTo>
                    <a:lnTo>
                      <a:pt x="262" y="112"/>
                    </a:lnTo>
                    <a:lnTo>
                      <a:pt x="310" y="82"/>
                    </a:lnTo>
                    <a:lnTo>
                      <a:pt x="252" y="90"/>
                    </a:lnTo>
                    <a:lnTo>
                      <a:pt x="287" y="49"/>
                    </a:lnTo>
                    <a:lnTo>
                      <a:pt x="234" y="72"/>
                    </a:lnTo>
                    <a:lnTo>
                      <a:pt x="254" y="27"/>
                    </a:lnTo>
                    <a:lnTo>
                      <a:pt x="211" y="60"/>
                    </a:lnTo>
                    <a:lnTo>
                      <a:pt x="218" y="9"/>
                    </a:lnTo>
                    <a:lnTo>
                      <a:pt x="183" y="52"/>
                    </a:lnTo>
                    <a:lnTo>
                      <a:pt x="161" y="0"/>
                    </a:lnTo>
                    <a:close/>
                  </a:path>
                </a:pathLst>
              </a:custGeom>
              <a:solidFill>
                <a:srgbClr val="808000"/>
              </a:solidFill>
              <a:ln w="3175">
                <a:solidFill>
                  <a:srgbClr val="000000"/>
                </a:solidFill>
                <a:round/>
                <a:headEnd/>
                <a:tailEnd/>
              </a:ln>
            </p:spPr>
            <p:txBody>
              <a:bodyPr/>
              <a:lstStyle/>
              <a:p>
                <a:endParaRPr lang="en-US"/>
              </a:p>
            </p:txBody>
          </p:sp>
          <p:sp>
            <p:nvSpPr>
              <p:cNvPr id="133146" name="Oval 32"/>
              <p:cNvSpPr>
                <a:spLocks noChangeArrowheads="1"/>
              </p:cNvSpPr>
              <p:nvPr/>
            </p:nvSpPr>
            <p:spPr bwMode="auto">
              <a:xfrm>
                <a:off x="761" y="3842"/>
                <a:ext cx="54" cy="53"/>
              </a:xfrm>
              <a:prstGeom prst="ellipse">
                <a:avLst/>
              </a:prstGeom>
              <a:solidFill>
                <a:srgbClr val="FFFF00"/>
              </a:solidFill>
              <a:ln w="6350">
                <a:solidFill>
                  <a:srgbClr val="808000"/>
                </a:solidFill>
                <a:round/>
                <a:headEnd/>
                <a:tailEnd/>
              </a:ln>
            </p:spPr>
            <p:txBody>
              <a:bodyPr/>
              <a:lstStyle/>
              <a:p>
                <a:endParaRPr lang="en-US"/>
              </a:p>
            </p:txBody>
          </p:sp>
          <p:sp>
            <p:nvSpPr>
              <p:cNvPr id="133147" name="Freeform 33"/>
              <p:cNvSpPr>
                <a:spLocks/>
              </p:cNvSpPr>
              <p:nvPr/>
            </p:nvSpPr>
            <p:spPr bwMode="auto">
              <a:xfrm>
                <a:off x="766" y="3906"/>
                <a:ext cx="13" cy="81"/>
              </a:xfrm>
              <a:custGeom>
                <a:avLst/>
                <a:gdLst>
                  <a:gd name="T0" fmla="*/ 0 w 50"/>
                  <a:gd name="T1" fmla="*/ 1 h 324"/>
                  <a:gd name="T2" fmla="*/ 0 w 50"/>
                  <a:gd name="T3" fmla="*/ 1 h 324"/>
                  <a:gd name="T4" fmla="*/ 0 w 50"/>
                  <a:gd name="T5" fmla="*/ 1 h 324"/>
                  <a:gd name="T6" fmla="*/ 0 w 50"/>
                  <a:gd name="T7" fmla="*/ 0 h 324"/>
                  <a:gd name="T8" fmla="*/ 0 w 50"/>
                  <a:gd name="T9" fmla="*/ 0 h 324"/>
                  <a:gd name="T10" fmla="*/ 0 60000 65536"/>
                  <a:gd name="T11" fmla="*/ 0 60000 65536"/>
                  <a:gd name="T12" fmla="*/ 0 60000 65536"/>
                  <a:gd name="T13" fmla="*/ 0 60000 65536"/>
                  <a:gd name="T14" fmla="*/ 0 60000 65536"/>
                  <a:gd name="T15" fmla="*/ 0 w 50"/>
                  <a:gd name="T16" fmla="*/ 0 h 324"/>
                  <a:gd name="T17" fmla="*/ 50 w 50"/>
                  <a:gd name="T18" fmla="*/ 324 h 324"/>
                </a:gdLst>
                <a:ahLst/>
                <a:cxnLst>
                  <a:cxn ang="T10">
                    <a:pos x="T0" y="T1"/>
                  </a:cxn>
                  <a:cxn ang="T11">
                    <a:pos x="T2" y="T3"/>
                  </a:cxn>
                  <a:cxn ang="T12">
                    <a:pos x="T4" y="T5"/>
                  </a:cxn>
                  <a:cxn ang="T13">
                    <a:pos x="T6" y="T7"/>
                  </a:cxn>
                  <a:cxn ang="T14">
                    <a:pos x="T8" y="T9"/>
                  </a:cxn>
                </a:cxnLst>
                <a:rect l="T15" t="T16" r="T17" b="T18"/>
                <a:pathLst>
                  <a:path w="50" h="324">
                    <a:moveTo>
                      <a:pt x="50" y="297"/>
                    </a:moveTo>
                    <a:lnTo>
                      <a:pt x="22" y="311"/>
                    </a:lnTo>
                    <a:lnTo>
                      <a:pt x="0" y="324"/>
                    </a:lnTo>
                    <a:lnTo>
                      <a:pt x="48" y="0"/>
                    </a:lnTo>
                  </a:path>
                </a:pathLst>
              </a:custGeom>
              <a:noFill/>
              <a:ln w="3175">
                <a:solidFill>
                  <a:srgbClr val="000000"/>
                </a:solidFill>
                <a:round/>
                <a:headEnd/>
                <a:tailEnd/>
              </a:ln>
            </p:spPr>
            <p:txBody>
              <a:bodyPr/>
              <a:lstStyle/>
              <a:p>
                <a:endParaRPr lang="en-US"/>
              </a:p>
            </p:txBody>
          </p:sp>
        </p:grpSp>
        <p:sp>
          <p:nvSpPr>
            <p:cNvPr id="133140" name="AutoShape 34"/>
            <p:cNvSpPr>
              <a:spLocks noChangeArrowheads="1"/>
            </p:cNvSpPr>
            <p:nvPr/>
          </p:nvSpPr>
          <p:spPr bwMode="auto">
            <a:xfrm>
              <a:off x="4818" y="2976"/>
              <a:ext cx="702" cy="288"/>
            </a:xfrm>
            <a:prstGeom prst="foldedCorner">
              <a:avLst>
                <a:gd name="adj" fmla="val 12500"/>
              </a:avLst>
            </a:prstGeom>
            <a:noFill/>
            <a:ln w="9525">
              <a:noFill/>
              <a:round/>
              <a:headEnd/>
              <a:tailEnd/>
            </a:ln>
            <a:effectLst>
              <a:prstShdw prst="shdw17" dist="17961" dir="2700000">
                <a:srgbClr val="959595"/>
              </a:prstShdw>
            </a:effectLst>
          </p:spPr>
          <p:txBody>
            <a:bodyPr wrap="none" anchor="ctr" anchorCtr="1"/>
            <a:lstStyle/>
            <a:p>
              <a:r>
                <a:rPr lang="en-US" sz="1200" b="1">
                  <a:solidFill>
                    <a:srgbClr val="FF0000"/>
                  </a:solidFill>
                  <a:latin typeface="Arial" charset="0"/>
                </a:rPr>
                <a:t>DIGITAL </a:t>
              </a:r>
            </a:p>
            <a:p>
              <a:r>
                <a:rPr lang="en-US" sz="1200" b="1">
                  <a:solidFill>
                    <a:srgbClr val="FF0000"/>
                  </a:solidFill>
                  <a:latin typeface="Arial" charset="0"/>
                </a:rPr>
                <a:t>SIGNATURE</a:t>
              </a:r>
            </a:p>
          </p:txBody>
        </p:sp>
        <p:pic>
          <p:nvPicPr>
            <p:cNvPr id="133141" name="Picture 35"/>
            <p:cNvPicPr>
              <a:picLocks noChangeAspect="1" noChangeArrowheads="1"/>
            </p:cNvPicPr>
            <p:nvPr/>
          </p:nvPicPr>
          <p:blipFill>
            <a:blip r:embed="rId3" cstate="print"/>
            <a:srcRect/>
            <a:stretch>
              <a:fillRect/>
            </a:stretch>
          </p:blipFill>
          <p:spPr bwMode="auto">
            <a:xfrm>
              <a:off x="4843" y="2702"/>
              <a:ext cx="432" cy="322"/>
            </a:xfrm>
            <a:prstGeom prst="rect">
              <a:avLst/>
            </a:prstGeom>
            <a:noFill/>
            <a:ln w="9525">
              <a:noFill/>
              <a:miter lim="800000"/>
              <a:headEnd/>
              <a:tailEnd/>
            </a:ln>
          </p:spPr>
        </p:pic>
        <p:sp>
          <p:nvSpPr>
            <p:cNvPr id="133142" name="Text Box 56"/>
            <p:cNvSpPr txBox="1">
              <a:spLocks noChangeArrowheads="1"/>
            </p:cNvSpPr>
            <p:nvPr/>
          </p:nvSpPr>
          <p:spPr bwMode="auto">
            <a:xfrm>
              <a:off x="4804" y="2505"/>
              <a:ext cx="428" cy="231"/>
            </a:xfrm>
            <a:prstGeom prst="rect">
              <a:avLst/>
            </a:prstGeom>
            <a:noFill/>
            <a:ln w="9525">
              <a:noFill/>
              <a:miter lim="800000"/>
              <a:headEnd/>
              <a:tailEnd/>
            </a:ln>
          </p:spPr>
          <p:txBody>
            <a:bodyPr wrap="none">
              <a:spAutoFit/>
            </a:bodyPr>
            <a:lstStyle/>
            <a:p>
              <a:r>
                <a:rPr lang="en-US" altLang="zh-CN" sz="1800">
                  <a:latin typeface="Arial" charset="0"/>
                  <a:ea typeface="SimSun" pitchFamily="2" charset="-122"/>
                </a:rPr>
                <a:t>Alice</a:t>
              </a:r>
              <a:endParaRPr lang="en-US" sz="1800">
                <a:latin typeface="Arial" charset="0"/>
              </a:endParaRPr>
            </a:p>
          </p:txBody>
        </p:sp>
      </p:gr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3627989"/>
            <a:ext cx="1207712" cy="904618"/>
          </a:xfrm>
          <a:prstGeom prst="rect">
            <a:avLst/>
          </a:prstGeom>
        </p:spPr>
      </p:pic>
      <p:sp>
        <p:nvSpPr>
          <p:cNvPr id="40" name="TextBox 39"/>
          <p:cNvSpPr txBox="1"/>
          <p:nvPr/>
        </p:nvSpPr>
        <p:spPr>
          <a:xfrm>
            <a:off x="2781754" y="4658380"/>
            <a:ext cx="1561646" cy="523220"/>
          </a:xfrm>
          <a:prstGeom prst="rect">
            <a:avLst/>
          </a:prstGeom>
          <a:noFill/>
        </p:spPr>
        <p:txBody>
          <a:bodyPr wrap="none" rtlCol="0">
            <a:spAutoFit/>
          </a:bodyPr>
          <a:lstStyle/>
          <a:p>
            <a:r>
              <a:rPr lang="en-US" sz="1400" dirty="0" smtClean="0">
                <a:latin typeface="+mn-lt"/>
              </a:rPr>
              <a:t>“</a:t>
            </a:r>
            <a:r>
              <a:rPr lang="en-US" sz="1400" b="1" dirty="0" smtClean="0">
                <a:solidFill>
                  <a:srgbClr val="00CC00"/>
                </a:solidFill>
                <a:latin typeface="+mn-lt"/>
              </a:rPr>
              <a:t>Alice</a:t>
            </a:r>
            <a:r>
              <a:rPr lang="en-US" sz="1400" dirty="0" smtClean="0">
                <a:latin typeface="+mn-lt"/>
              </a:rPr>
              <a:t>” + </a:t>
            </a:r>
          </a:p>
          <a:p>
            <a:r>
              <a:rPr lang="en-US" sz="1400" dirty="0" smtClean="0">
                <a:latin typeface="+mn-lt"/>
              </a:rPr>
              <a:t>expiration date + </a:t>
            </a:r>
            <a:endParaRPr lang="en-US" sz="1400" dirty="0">
              <a:latin typeface="+mn-lt"/>
            </a:endParaRPr>
          </a:p>
        </p:txBody>
      </p:sp>
    </p:spTree>
    <p:extLst>
      <p:ext uri="{BB962C8B-B14F-4D97-AF65-F5344CB8AC3E}">
        <p14:creationId xmlns:p14="http://schemas.microsoft.com/office/powerpoint/2010/main" val="419173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dissolv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110034"/>
                                        </p:tgtEl>
                                        <p:attrNameLst>
                                          <p:attrName>style.visibility</p:attrName>
                                        </p:attrNameLst>
                                      </p:cBhvr>
                                      <p:to>
                                        <p:strVal val="visible"/>
                                      </p:to>
                                    </p:set>
                                    <p:animEffect transition="in" filter="dissolve">
                                      <p:cBhvr>
                                        <p:cTn id="30" dur="500"/>
                                        <p:tgtEl>
                                          <p:spTgt spid="1110034"/>
                                        </p:tgtEl>
                                      </p:cBhvr>
                                    </p:animEffect>
                                  </p:childTnLst>
                                </p:cTn>
                              </p:par>
                              <p:par>
                                <p:cTn id="31" presetID="9"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110067">
                                            <p:txEl>
                                              <p:pRg st="1" end="1"/>
                                            </p:txEl>
                                          </p:spTgt>
                                        </p:tgtEl>
                                        <p:attrNameLst>
                                          <p:attrName>style.visibility</p:attrName>
                                        </p:attrNameLst>
                                      </p:cBhvr>
                                      <p:to>
                                        <p:strVal val="visible"/>
                                      </p:to>
                                    </p:set>
                                    <p:animEffect transition="in" filter="dissolve">
                                      <p:cBhvr>
                                        <p:cTn id="38" dur="500"/>
                                        <p:tgtEl>
                                          <p:spTgt spid="111006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1110065"/>
                                        </p:tgtEl>
                                        <p:attrNameLst>
                                          <p:attrName>style.visibility</p:attrName>
                                        </p:attrNameLst>
                                      </p:cBhvr>
                                      <p:to>
                                        <p:strVal val="visible"/>
                                      </p:to>
                                    </p:set>
                                    <p:animEffect transition="in" filter="dissolve">
                                      <p:cBhvr>
                                        <p:cTn id="43" dur="500"/>
                                        <p:tgtEl>
                                          <p:spTgt spid="1110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110034" grpId="0" animBg="1"/>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the heck is Cryptography?</a:t>
            </a:r>
            <a:endParaRPr lang="en-US" dirty="0"/>
          </a:p>
        </p:txBody>
      </p:sp>
      <p:sp>
        <p:nvSpPr>
          <p:cNvPr id="3" name="Content Placeholder 2"/>
          <p:cNvSpPr>
            <a:spLocks noGrp="1"/>
          </p:cNvSpPr>
          <p:nvPr>
            <p:ph idx="1"/>
          </p:nvPr>
        </p:nvSpPr>
        <p:spPr/>
        <p:txBody>
          <a:bodyPr/>
          <a:lstStyle/>
          <a:p>
            <a:r>
              <a:rPr lang="en-US" dirty="0" smtClean="0"/>
              <a:t>We ha</a:t>
            </a:r>
            <a:r>
              <a:rPr lang="en-US" dirty="0"/>
              <a:t>ve heard “encryption” </a:t>
            </a:r>
            <a:r>
              <a:rPr lang="en-US" dirty="0" smtClean="0"/>
              <a:t>more</a:t>
            </a:r>
          </a:p>
          <a:p>
            <a:r>
              <a:rPr lang="en-US" dirty="0" smtClean="0">
                <a:solidFill>
                  <a:srgbClr val="00CC00"/>
                </a:solidFill>
              </a:rPr>
              <a:t>Crypto</a:t>
            </a:r>
            <a:r>
              <a:rPr lang="en-US" dirty="0" smtClean="0">
                <a:solidFill>
                  <a:srgbClr val="7030A0"/>
                </a:solidFill>
              </a:rPr>
              <a:t>graphy</a:t>
            </a:r>
          </a:p>
          <a:p>
            <a:pPr marL="457200" lvl="1" indent="0">
              <a:buNone/>
            </a:pPr>
            <a:r>
              <a:rPr lang="en-US" dirty="0" smtClean="0">
                <a:solidFill>
                  <a:srgbClr val="00CC00"/>
                </a:solidFill>
              </a:rPr>
              <a:t>Kryptos</a:t>
            </a:r>
            <a:r>
              <a:rPr lang="en-US" dirty="0" smtClean="0"/>
              <a:t>: hidden</a:t>
            </a:r>
          </a:p>
          <a:p>
            <a:pPr marL="457200" lvl="1" indent="0">
              <a:buNone/>
            </a:pPr>
            <a:r>
              <a:rPr lang="en-US" dirty="0"/>
              <a:t>-</a:t>
            </a:r>
            <a:r>
              <a:rPr lang="en-US" dirty="0" err="1">
                <a:solidFill>
                  <a:srgbClr val="7030A0"/>
                </a:solidFill>
              </a:rPr>
              <a:t>graphy</a:t>
            </a:r>
            <a:endParaRPr lang="en-US" dirty="0">
              <a:solidFill>
                <a:srgbClr val="7030A0"/>
              </a:solidFill>
            </a:endParaRPr>
          </a:p>
          <a:p>
            <a:pPr lvl="2"/>
            <a:r>
              <a:rPr lang="en-US" dirty="0"/>
              <a:t>writing </a:t>
            </a:r>
            <a:r>
              <a:rPr lang="en-US" dirty="0">
                <a:solidFill>
                  <a:schemeClr val="bg1">
                    <a:lumMod val="65000"/>
                  </a:schemeClr>
                </a:solidFill>
              </a:rPr>
              <a:t>or representation in a (specified) manner </a:t>
            </a:r>
            <a:r>
              <a:rPr lang="en-US" dirty="0" smtClean="0">
                <a:solidFill>
                  <a:schemeClr val="bg1">
                    <a:lumMod val="65000"/>
                  </a:schemeClr>
                </a:solidFill>
              </a:rPr>
              <a:t>or </a:t>
            </a:r>
            <a:r>
              <a:rPr lang="en-US" dirty="0">
                <a:solidFill>
                  <a:schemeClr val="bg1">
                    <a:lumMod val="65000"/>
                  </a:schemeClr>
                </a:solidFill>
              </a:rPr>
              <a:t>by a (specified) means or of a (specified) object</a:t>
            </a:r>
            <a:endParaRPr lang="en-US" dirty="0" smtClean="0">
              <a:solidFill>
                <a:schemeClr val="bg1">
                  <a:lumMod val="65000"/>
                </a:schemeClr>
              </a:solidFill>
            </a:endParaRPr>
          </a:p>
          <a:p>
            <a:r>
              <a:rPr lang="en-US" dirty="0" smtClean="0">
                <a:solidFill>
                  <a:srgbClr val="FF0000"/>
                </a:solidFill>
              </a:rPr>
              <a:t>Traditionally</a:t>
            </a:r>
            <a:r>
              <a:rPr lang="en-US" dirty="0" smtClean="0"/>
              <a:t>, cryptography = encryption</a:t>
            </a:r>
          </a:p>
          <a:p>
            <a:endParaRPr lang="en-US" dirty="0"/>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7</a:t>
            </a:fld>
            <a:endParaRPr lang="en-US"/>
          </a:p>
        </p:txBody>
      </p:sp>
    </p:spTree>
    <p:extLst>
      <p:ext uri="{BB962C8B-B14F-4D97-AF65-F5344CB8AC3E}">
        <p14:creationId xmlns:p14="http://schemas.microsoft.com/office/powerpoint/2010/main" val="226845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ooter Placeholder 2"/>
          <p:cNvSpPr>
            <a:spLocks noGrp="1"/>
          </p:cNvSpPr>
          <p:nvPr>
            <p:ph type="ftr" sz="quarter" idx="4294967295"/>
          </p:nvPr>
        </p:nvSpPr>
        <p:spPr>
          <a:xfrm>
            <a:off x="0" y="6477000"/>
            <a:ext cx="2895600" cy="381000"/>
          </a:xfrm>
          <a:prstGeom prst="rect">
            <a:avLst/>
          </a:prstGeom>
        </p:spPr>
        <p:txBody>
          <a:bodyPr anchor="ctr" anchorCtr="0"/>
          <a:lstStyle/>
          <a:p>
            <a:pPr>
              <a:defRPr/>
            </a:pPr>
            <a:r>
              <a:rPr lang="en-US" altLang="zh-CN" sz="1200" smtClean="0">
                <a:solidFill>
                  <a:schemeClr val="bg1">
                    <a:lumMod val="65000"/>
                  </a:schemeClr>
                </a:solidFill>
              </a:rPr>
              <a:t>2016 Summer Camp</a:t>
            </a:r>
            <a:endParaRPr lang="en-US" altLang="zh-CN" sz="1200" dirty="0">
              <a:solidFill>
                <a:schemeClr val="bg1">
                  <a:lumMod val="65000"/>
                </a:schemeClr>
              </a:solidFill>
            </a:endParaRPr>
          </a:p>
        </p:txBody>
      </p:sp>
      <p:sp>
        <p:nvSpPr>
          <p:cNvPr id="20" name="Slide Number Placeholder 3"/>
          <p:cNvSpPr>
            <a:spLocks noGrp="1"/>
          </p:cNvSpPr>
          <p:nvPr>
            <p:ph type="sldNum" sz="quarter" idx="11"/>
          </p:nvPr>
        </p:nvSpPr>
        <p:spPr>
          <a:xfrm>
            <a:off x="6257306" y="6497823"/>
            <a:ext cx="2895600" cy="365125"/>
          </a:xfrm>
        </p:spPr>
        <p:txBody>
          <a:bodyPr/>
          <a:lstStyle/>
          <a:p>
            <a:pPr algn="r">
              <a:defRPr/>
            </a:pPr>
            <a:fld id="{0F902E61-314E-4945-BE44-DE0F28156630}" type="slidenum">
              <a:rPr lang="en-US"/>
              <a:pPr algn="r">
                <a:defRPr/>
              </a:pPr>
              <a:t>70</a:t>
            </a:fld>
            <a:endParaRPr lang="en-US" dirty="0"/>
          </a:p>
        </p:txBody>
      </p:sp>
      <p:sp>
        <p:nvSpPr>
          <p:cNvPr id="137220" name="Rectangle 4"/>
          <p:cNvSpPr>
            <a:spLocks noGrp="1" noChangeArrowheads="1"/>
          </p:cNvSpPr>
          <p:nvPr>
            <p:ph type="title"/>
          </p:nvPr>
        </p:nvSpPr>
        <p:spPr/>
        <p:txBody>
          <a:bodyPr/>
          <a:lstStyle/>
          <a:p>
            <a:r>
              <a:rPr lang="en-US" altLang="zh-CN" smtClean="0">
                <a:ea typeface="SimSun" pitchFamily="2" charset="-122"/>
              </a:rPr>
              <a:t>Inside a Digital Certificate</a:t>
            </a:r>
            <a:endParaRPr lang="en-US" smtClean="0"/>
          </a:p>
        </p:txBody>
      </p:sp>
      <p:sp>
        <p:nvSpPr>
          <p:cNvPr id="137221" name="AutoShape 6"/>
          <p:cNvSpPr>
            <a:spLocks noChangeAspect="1" noChangeArrowheads="1" noTextEdit="1"/>
          </p:cNvSpPr>
          <p:nvPr/>
        </p:nvSpPr>
        <p:spPr bwMode="auto">
          <a:xfrm>
            <a:off x="2747963" y="2057400"/>
            <a:ext cx="2268537" cy="2709863"/>
          </a:xfrm>
          <a:prstGeom prst="rect">
            <a:avLst/>
          </a:prstGeom>
          <a:solidFill>
            <a:srgbClr val="00CC99"/>
          </a:solidFill>
          <a:ln w="9525" algn="ctr">
            <a:solidFill>
              <a:schemeClr val="tx1"/>
            </a:solidFill>
            <a:miter lim="800000"/>
            <a:headEnd/>
            <a:tailEnd/>
          </a:ln>
        </p:spPr>
        <p:txBody>
          <a:bodyPr/>
          <a:lstStyle/>
          <a:p>
            <a:endParaRPr lang="en-US"/>
          </a:p>
        </p:txBody>
      </p:sp>
      <p:sp>
        <p:nvSpPr>
          <p:cNvPr id="137222" name="Freeform 7"/>
          <p:cNvSpPr>
            <a:spLocks/>
          </p:cNvSpPr>
          <p:nvPr/>
        </p:nvSpPr>
        <p:spPr bwMode="auto">
          <a:xfrm>
            <a:off x="2922588" y="4330700"/>
            <a:ext cx="412750" cy="239713"/>
          </a:xfrm>
          <a:custGeom>
            <a:avLst/>
            <a:gdLst>
              <a:gd name="T0" fmla="*/ 2147483647 w 373"/>
              <a:gd name="T1" fmla="*/ 0 h 214"/>
              <a:gd name="T2" fmla="*/ 2147483647 w 373"/>
              <a:gd name="T3" fmla="*/ 2147483647 h 214"/>
              <a:gd name="T4" fmla="*/ 2147483647 w 373"/>
              <a:gd name="T5" fmla="*/ 2147483647 h 214"/>
              <a:gd name="T6" fmla="*/ 2147483647 w 373"/>
              <a:gd name="T7" fmla="*/ 2147483647 h 214"/>
              <a:gd name="T8" fmla="*/ 2147483647 w 373"/>
              <a:gd name="T9" fmla="*/ 2147483647 h 214"/>
              <a:gd name="T10" fmla="*/ 0 w 373"/>
              <a:gd name="T11" fmla="*/ 2147483647 h 214"/>
              <a:gd name="T12" fmla="*/ 2147483647 w 373"/>
              <a:gd name="T13" fmla="*/ 2147483647 h 214"/>
              <a:gd name="T14" fmla="*/ 2147483647 w 373"/>
              <a:gd name="T15" fmla="*/ 2147483647 h 214"/>
              <a:gd name="T16" fmla="*/ 2147483647 w 373"/>
              <a:gd name="T17" fmla="*/ 2147483647 h 214"/>
              <a:gd name="T18" fmla="*/ 2147483647 w 373"/>
              <a:gd name="T19" fmla="*/ 2147483647 h 214"/>
              <a:gd name="T20" fmla="*/ 2147483647 w 373"/>
              <a:gd name="T21" fmla="*/ 2147483647 h 214"/>
              <a:gd name="T22" fmla="*/ 2147483647 w 373"/>
              <a:gd name="T23" fmla="*/ 2147483647 h 214"/>
              <a:gd name="T24" fmla="*/ 2147483647 w 373"/>
              <a:gd name="T25" fmla="*/ 2147483647 h 214"/>
              <a:gd name="T26" fmla="*/ 2147483647 w 373"/>
              <a:gd name="T27" fmla="*/ 2147483647 h 214"/>
              <a:gd name="T28" fmla="*/ 2147483647 w 373"/>
              <a:gd name="T29" fmla="*/ 2147483647 h 214"/>
              <a:gd name="T30" fmla="*/ 2147483647 w 373"/>
              <a:gd name="T31" fmla="*/ 2147483647 h 214"/>
              <a:gd name="T32" fmla="*/ 2147483647 w 373"/>
              <a:gd name="T33" fmla="*/ 0 h 214"/>
              <a:gd name="T34" fmla="*/ 2147483647 w 373"/>
              <a:gd name="T35" fmla="*/ 0 h 2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214"/>
              <a:gd name="T56" fmla="*/ 373 w 373"/>
              <a:gd name="T57" fmla="*/ 214 h 2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214">
                <a:moveTo>
                  <a:pt x="239" y="0"/>
                </a:moveTo>
                <a:lnTo>
                  <a:pt x="48" y="18"/>
                </a:lnTo>
                <a:lnTo>
                  <a:pt x="29" y="32"/>
                </a:lnTo>
                <a:lnTo>
                  <a:pt x="18" y="48"/>
                </a:lnTo>
                <a:lnTo>
                  <a:pt x="7" y="67"/>
                </a:lnTo>
                <a:lnTo>
                  <a:pt x="0" y="97"/>
                </a:lnTo>
                <a:lnTo>
                  <a:pt x="1" y="130"/>
                </a:lnTo>
                <a:lnTo>
                  <a:pt x="7" y="148"/>
                </a:lnTo>
                <a:lnTo>
                  <a:pt x="18" y="168"/>
                </a:lnTo>
                <a:lnTo>
                  <a:pt x="38" y="185"/>
                </a:lnTo>
                <a:lnTo>
                  <a:pt x="61" y="200"/>
                </a:lnTo>
                <a:lnTo>
                  <a:pt x="85" y="208"/>
                </a:lnTo>
                <a:lnTo>
                  <a:pt x="106" y="212"/>
                </a:lnTo>
                <a:lnTo>
                  <a:pt x="133" y="214"/>
                </a:lnTo>
                <a:lnTo>
                  <a:pt x="131" y="212"/>
                </a:lnTo>
                <a:lnTo>
                  <a:pt x="279" y="198"/>
                </a:lnTo>
                <a:lnTo>
                  <a:pt x="373" y="0"/>
                </a:lnTo>
                <a:lnTo>
                  <a:pt x="239" y="0"/>
                </a:lnTo>
                <a:close/>
              </a:path>
            </a:pathLst>
          </a:custGeom>
          <a:solidFill>
            <a:srgbClr val="808080"/>
          </a:solidFill>
          <a:ln w="6350">
            <a:solidFill>
              <a:srgbClr val="000000"/>
            </a:solidFill>
            <a:round/>
            <a:headEnd/>
            <a:tailEnd/>
          </a:ln>
        </p:spPr>
        <p:txBody>
          <a:bodyPr/>
          <a:lstStyle/>
          <a:p>
            <a:endParaRPr lang="en-US"/>
          </a:p>
        </p:txBody>
      </p:sp>
      <p:sp>
        <p:nvSpPr>
          <p:cNvPr id="137223" name="Freeform 8"/>
          <p:cNvSpPr>
            <a:spLocks/>
          </p:cNvSpPr>
          <p:nvPr/>
        </p:nvSpPr>
        <p:spPr bwMode="auto">
          <a:xfrm>
            <a:off x="2743200" y="2081213"/>
            <a:ext cx="2146300" cy="2487612"/>
          </a:xfrm>
          <a:custGeom>
            <a:avLst/>
            <a:gdLst>
              <a:gd name="T0" fmla="*/ 2147483647 w 2094"/>
              <a:gd name="T1" fmla="*/ 2147483647 h 2186"/>
              <a:gd name="T2" fmla="*/ 2147483647 w 2094"/>
              <a:gd name="T3" fmla="*/ 2147483647 h 2186"/>
              <a:gd name="T4" fmla="*/ 2147483647 w 2094"/>
              <a:gd name="T5" fmla="*/ 2147483647 h 2186"/>
              <a:gd name="T6" fmla="*/ 2147483647 w 2094"/>
              <a:gd name="T7" fmla="*/ 2147483647 h 2186"/>
              <a:gd name="T8" fmla="*/ 0 w 2094"/>
              <a:gd name="T9" fmla="*/ 2147483647 h 2186"/>
              <a:gd name="T10" fmla="*/ 2147483647 w 2094"/>
              <a:gd name="T11" fmla="*/ 2147483647 h 2186"/>
              <a:gd name="T12" fmla="*/ 2147483647 w 2094"/>
              <a:gd name="T13" fmla="*/ 2147483647 h 2186"/>
              <a:gd name="T14" fmla="*/ 2147483647 w 2094"/>
              <a:gd name="T15" fmla="*/ 2147483647 h 2186"/>
              <a:gd name="T16" fmla="*/ 2147483647 w 2094"/>
              <a:gd name="T17" fmla="*/ 2147483647 h 2186"/>
              <a:gd name="T18" fmla="*/ 2147483647 w 2094"/>
              <a:gd name="T19" fmla="*/ 2147483647 h 2186"/>
              <a:gd name="T20" fmla="*/ 2147483647 w 2094"/>
              <a:gd name="T21" fmla="*/ 2147483647 h 2186"/>
              <a:gd name="T22" fmla="*/ 2147483647 w 2094"/>
              <a:gd name="T23" fmla="*/ 2147483647 h 2186"/>
              <a:gd name="T24" fmla="*/ 2147483647 w 2094"/>
              <a:gd name="T25" fmla="*/ 2147483647 h 2186"/>
              <a:gd name="T26" fmla="*/ 2147483647 w 2094"/>
              <a:gd name="T27" fmla="*/ 2147483647 h 2186"/>
              <a:gd name="T28" fmla="*/ 2147483647 w 2094"/>
              <a:gd name="T29" fmla="*/ 2147483647 h 2186"/>
              <a:gd name="T30" fmla="*/ 2147483647 w 2094"/>
              <a:gd name="T31" fmla="*/ 2147483647 h 2186"/>
              <a:gd name="T32" fmla="*/ 2147483647 w 2094"/>
              <a:gd name="T33" fmla="*/ 2147483647 h 2186"/>
              <a:gd name="T34" fmla="*/ 2147483647 w 2094"/>
              <a:gd name="T35" fmla="*/ 2147483647 h 2186"/>
              <a:gd name="T36" fmla="*/ 2147483647 w 2094"/>
              <a:gd name="T37" fmla="*/ 2147483647 h 2186"/>
              <a:gd name="T38" fmla="*/ 2147483647 w 2094"/>
              <a:gd name="T39" fmla="*/ 2147483647 h 2186"/>
              <a:gd name="T40" fmla="*/ 2147483647 w 2094"/>
              <a:gd name="T41" fmla="*/ 2147483647 h 2186"/>
              <a:gd name="T42" fmla="*/ 2147483647 w 2094"/>
              <a:gd name="T43" fmla="*/ 2147483647 h 2186"/>
              <a:gd name="T44" fmla="*/ 2147483647 w 2094"/>
              <a:gd name="T45" fmla="*/ 2147483647 h 2186"/>
              <a:gd name="T46" fmla="*/ 2147483647 w 2094"/>
              <a:gd name="T47" fmla="*/ 2147483647 h 2186"/>
              <a:gd name="T48" fmla="*/ 2147483647 w 2094"/>
              <a:gd name="T49" fmla="*/ 2147483647 h 2186"/>
              <a:gd name="T50" fmla="*/ 2147483647 w 2094"/>
              <a:gd name="T51" fmla="*/ 2147483647 h 2186"/>
              <a:gd name="T52" fmla="*/ 2147483647 w 2094"/>
              <a:gd name="T53" fmla="*/ 2147483647 h 2186"/>
              <a:gd name="T54" fmla="*/ 2147483647 w 2094"/>
              <a:gd name="T55" fmla="*/ 2147483647 h 2186"/>
              <a:gd name="T56" fmla="*/ 2147483647 w 2094"/>
              <a:gd name="T57" fmla="*/ 2147483647 h 2186"/>
              <a:gd name="T58" fmla="*/ 2147483647 w 2094"/>
              <a:gd name="T59" fmla="*/ 2147483647 h 2186"/>
              <a:gd name="T60" fmla="*/ 2147483647 w 2094"/>
              <a:gd name="T61" fmla="*/ 2147483647 h 2186"/>
              <a:gd name="T62" fmla="*/ 2147483647 w 2094"/>
              <a:gd name="T63" fmla="*/ 2147483647 h 2186"/>
              <a:gd name="T64" fmla="*/ 2147483647 w 2094"/>
              <a:gd name="T65" fmla="*/ 2147483647 h 2186"/>
              <a:gd name="T66" fmla="*/ 2147483647 w 2094"/>
              <a:gd name="T67" fmla="*/ 2147483647 h 2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94"/>
              <a:gd name="T103" fmla="*/ 0 h 2186"/>
              <a:gd name="T104" fmla="*/ 2094 w 2094"/>
              <a:gd name="T105" fmla="*/ 2186 h 2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94" h="2186">
                <a:moveTo>
                  <a:pt x="132" y="4"/>
                </a:moveTo>
                <a:lnTo>
                  <a:pt x="117" y="8"/>
                </a:lnTo>
                <a:lnTo>
                  <a:pt x="98" y="17"/>
                </a:lnTo>
                <a:lnTo>
                  <a:pt x="75" y="37"/>
                </a:lnTo>
                <a:lnTo>
                  <a:pt x="44" y="67"/>
                </a:lnTo>
                <a:lnTo>
                  <a:pt x="22" y="98"/>
                </a:lnTo>
                <a:lnTo>
                  <a:pt x="9" y="131"/>
                </a:lnTo>
                <a:lnTo>
                  <a:pt x="4" y="160"/>
                </a:lnTo>
                <a:lnTo>
                  <a:pt x="0" y="199"/>
                </a:lnTo>
                <a:lnTo>
                  <a:pt x="0" y="236"/>
                </a:lnTo>
                <a:lnTo>
                  <a:pt x="5" y="267"/>
                </a:lnTo>
                <a:lnTo>
                  <a:pt x="9" y="299"/>
                </a:lnTo>
                <a:lnTo>
                  <a:pt x="16" y="328"/>
                </a:lnTo>
                <a:lnTo>
                  <a:pt x="37" y="402"/>
                </a:lnTo>
                <a:lnTo>
                  <a:pt x="66" y="485"/>
                </a:lnTo>
                <a:lnTo>
                  <a:pt x="111" y="576"/>
                </a:lnTo>
                <a:lnTo>
                  <a:pt x="155" y="679"/>
                </a:lnTo>
                <a:lnTo>
                  <a:pt x="200" y="770"/>
                </a:lnTo>
                <a:lnTo>
                  <a:pt x="238" y="861"/>
                </a:lnTo>
                <a:lnTo>
                  <a:pt x="282" y="969"/>
                </a:lnTo>
                <a:lnTo>
                  <a:pt x="320" y="1109"/>
                </a:lnTo>
                <a:lnTo>
                  <a:pt x="346" y="1229"/>
                </a:lnTo>
                <a:lnTo>
                  <a:pt x="371" y="1381"/>
                </a:lnTo>
                <a:lnTo>
                  <a:pt x="384" y="1544"/>
                </a:lnTo>
                <a:lnTo>
                  <a:pt x="403" y="1689"/>
                </a:lnTo>
                <a:lnTo>
                  <a:pt x="403" y="1769"/>
                </a:lnTo>
                <a:lnTo>
                  <a:pt x="403" y="1871"/>
                </a:lnTo>
                <a:lnTo>
                  <a:pt x="403" y="1938"/>
                </a:lnTo>
                <a:lnTo>
                  <a:pt x="398" y="2000"/>
                </a:lnTo>
                <a:lnTo>
                  <a:pt x="378" y="2065"/>
                </a:lnTo>
                <a:lnTo>
                  <a:pt x="364" y="2103"/>
                </a:lnTo>
                <a:lnTo>
                  <a:pt x="346" y="2137"/>
                </a:lnTo>
                <a:lnTo>
                  <a:pt x="328" y="2159"/>
                </a:lnTo>
                <a:lnTo>
                  <a:pt x="315" y="2173"/>
                </a:lnTo>
                <a:lnTo>
                  <a:pt x="301" y="2186"/>
                </a:lnTo>
                <a:lnTo>
                  <a:pt x="488" y="2167"/>
                </a:lnTo>
                <a:lnTo>
                  <a:pt x="848" y="2119"/>
                </a:lnTo>
                <a:lnTo>
                  <a:pt x="1147" y="2083"/>
                </a:lnTo>
                <a:lnTo>
                  <a:pt x="1490" y="2047"/>
                </a:lnTo>
                <a:lnTo>
                  <a:pt x="1745" y="2035"/>
                </a:lnTo>
                <a:lnTo>
                  <a:pt x="1942" y="2041"/>
                </a:lnTo>
                <a:lnTo>
                  <a:pt x="1992" y="2041"/>
                </a:lnTo>
                <a:lnTo>
                  <a:pt x="2024" y="2035"/>
                </a:lnTo>
                <a:lnTo>
                  <a:pt x="2043" y="2004"/>
                </a:lnTo>
                <a:lnTo>
                  <a:pt x="2062" y="1971"/>
                </a:lnTo>
                <a:lnTo>
                  <a:pt x="2078" y="1922"/>
                </a:lnTo>
                <a:lnTo>
                  <a:pt x="2088" y="1862"/>
                </a:lnTo>
                <a:lnTo>
                  <a:pt x="2094" y="1805"/>
                </a:lnTo>
                <a:lnTo>
                  <a:pt x="2094" y="1721"/>
                </a:lnTo>
                <a:lnTo>
                  <a:pt x="2091" y="1656"/>
                </a:lnTo>
                <a:lnTo>
                  <a:pt x="2088" y="1550"/>
                </a:lnTo>
                <a:lnTo>
                  <a:pt x="2068" y="1435"/>
                </a:lnTo>
                <a:lnTo>
                  <a:pt x="2037" y="1287"/>
                </a:lnTo>
                <a:lnTo>
                  <a:pt x="1999" y="1151"/>
                </a:lnTo>
                <a:lnTo>
                  <a:pt x="1967" y="1030"/>
                </a:lnTo>
                <a:lnTo>
                  <a:pt x="1916" y="897"/>
                </a:lnTo>
                <a:lnTo>
                  <a:pt x="1865" y="776"/>
                </a:lnTo>
                <a:lnTo>
                  <a:pt x="1821" y="661"/>
                </a:lnTo>
                <a:lnTo>
                  <a:pt x="1751" y="497"/>
                </a:lnTo>
                <a:lnTo>
                  <a:pt x="1713" y="400"/>
                </a:lnTo>
                <a:lnTo>
                  <a:pt x="1690" y="336"/>
                </a:lnTo>
                <a:lnTo>
                  <a:pt x="1677" y="285"/>
                </a:lnTo>
                <a:lnTo>
                  <a:pt x="1672" y="238"/>
                </a:lnTo>
                <a:lnTo>
                  <a:pt x="1672" y="197"/>
                </a:lnTo>
                <a:lnTo>
                  <a:pt x="1700" y="50"/>
                </a:lnTo>
                <a:lnTo>
                  <a:pt x="1713" y="19"/>
                </a:lnTo>
                <a:lnTo>
                  <a:pt x="152" y="0"/>
                </a:lnTo>
                <a:lnTo>
                  <a:pt x="132" y="4"/>
                </a:lnTo>
                <a:close/>
              </a:path>
            </a:pathLst>
          </a:custGeom>
          <a:solidFill>
            <a:srgbClr val="FFFFFF"/>
          </a:solidFill>
          <a:ln w="6350">
            <a:solidFill>
              <a:srgbClr val="000000"/>
            </a:solidFill>
            <a:round/>
            <a:headEnd/>
            <a:tailEnd/>
          </a:ln>
        </p:spPr>
        <p:txBody>
          <a:bodyPr/>
          <a:lstStyle/>
          <a:p>
            <a:endParaRPr lang="en-US"/>
          </a:p>
        </p:txBody>
      </p:sp>
      <p:sp>
        <p:nvSpPr>
          <p:cNvPr id="137224" name="Freeform 9"/>
          <p:cNvSpPr>
            <a:spLocks/>
          </p:cNvSpPr>
          <p:nvPr/>
        </p:nvSpPr>
        <p:spPr bwMode="auto">
          <a:xfrm>
            <a:off x="2863850" y="2195513"/>
            <a:ext cx="190500" cy="163512"/>
          </a:xfrm>
          <a:custGeom>
            <a:avLst/>
            <a:gdLst>
              <a:gd name="T0" fmla="*/ 2147483647 w 172"/>
              <a:gd name="T1" fmla="*/ 2147483647 h 143"/>
              <a:gd name="T2" fmla="*/ 2147483647 w 172"/>
              <a:gd name="T3" fmla="*/ 2147483647 h 143"/>
              <a:gd name="T4" fmla="*/ 2147483647 w 172"/>
              <a:gd name="T5" fmla="*/ 2147483647 h 143"/>
              <a:gd name="T6" fmla="*/ 2147483647 w 172"/>
              <a:gd name="T7" fmla="*/ 2147483647 h 143"/>
              <a:gd name="T8" fmla="*/ 2147483647 w 172"/>
              <a:gd name="T9" fmla="*/ 2147483647 h 143"/>
              <a:gd name="T10" fmla="*/ 2147483647 w 172"/>
              <a:gd name="T11" fmla="*/ 2147483647 h 143"/>
              <a:gd name="T12" fmla="*/ 2147483647 w 172"/>
              <a:gd name="T13" fmla="*/ 2147483647 h 143"/>
              <a:gd name="T14" fmla="*/ 2147483647 w 172"/>
              <a:gd name="T15" fmla="*/ 2147483647 h 143"/>
              <a:gd name="T16" fmla="*/ 0 w 172"/>
              <a:gd name="T17" fmla="*/ 2147483647 h 143"/>
              <a:gd name="T18" fmla="*/ 2147483647 w 172"/>
              <a:gd name="T19" fmla="*/ 2147483647 h 143"/>
              <a:gd name="T20" fmla="*/ 2147483647 w 172"/>
              <a:gd name="T21" fmla="*/ 2147483647 h 143"/>
              <a:gd name="T22" fmla="*/ 2147483647 w 172"/>
              <a:gd name="T23" fmla="*/ 2147483647 h 143"/>
              <a:gd name="T24" fmla="*/ 2147483647 w 172"/>
              <a:gd name="T25" fmla="*/ 2147483647 h 143"/>
              <a:gd name="T26" fmla="*/ 2147483647 w 172"/>
              <a:gd name="T27" fmla="*/ 2147483647 h 143"/>
              <a:gd name="T28" fmla="*/ 2147483647 w 172"/>
              <a:gd name="T29" fmla="*/ 2147483647 h 143"/>
              <a:gd name="T30" fmla="*/ 2147483647 w 172"/>
              <a:gd name="T31" fmla="*/ 2147483647 h 143"/>
              <a:gd name="T32" fmla="*/ 2147483647 w 172"/>
              <a:gd name="T33" fmla="*/ 2147483647 h 143"/>
              <a:gd name="T34" fmla="*/ 2147483647 w 172"/>
              <a:gd name="T35" fmla="*/ 0 h 143"/>
              <a:gd name="T36" fmla="*/ 2147483647 w 172"/>
              <a:gd name="T37" fmla="*/ 2147483647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2"/>
              <a:gd name="T58" fmla="*/ 0 h 143"/>
              <a:gd name="T59" fmla="*/ 172 w 172"/>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2" h="143">
                <a:moveTo>
                  <a:pt x="172" y="10"/>
                </a:moveTo>
                <a:lnTo>
                  <a:pt x="128" y="131"/>
                </a:lnTo>
                <a:lnTo>
                  <a:pt x="83" y="143"/>
                </a:lnTo>
                <a:lnTo>
                  <a:pt x="61" y="141"/>
                </a:lnTo>
                <a:lnTo>
                  <a:pt x="39" y="133"/>
                </a:lnTo>
                <a:lnTo>
                  <a:pt x="22" y="119"/>
                </a:lnTo>
                <a:lnTo>
                  <a:pt x="10" y="105"/>
                </a:lnTo>
                <a:lnTo>
                  <a:pt x="3" y="87"/>
                </a:lnTo>
                <a:lnTo>
                  <a:pt x="0" y="70"/>
                </a:lnTo>
                <a:lnTo>
                  <a:pt x="1" y="49"/>
                </a:lnTo>
                <a:lnTo>
                  <a:pt x="7" y="34"/>
                </a:lnTo>
                <a:lnTo>
                  <a:pt x="20" y="22"/>
                </a:lnTo>
                <a:lnTo>
                  <a:pt x="36" y="12"/>
                </a:lnTo>
                <a:lnTo>
                  <a:pt x="55" y="7"/>
                </a:lnTo>
                <a:lnTo>
                  <a:pt x="71" y="4"/>
                </a:lnTo>
                <a:lnTo>
                  <a:pt x="89" y="1"/>
                </a:lnTo>
                <a:lnTo>
                  <a:pt x="102" y="1"/>
                </a:lnTo>
                <a:lnTo>
                  <a:pt x="120" y="0"/>
                </a:lnTo>
                <a:lnTo>
                  <a:pt x="172" y="10"/>
                </a:lnTo>
                <a:close/>
              </a:path>
            </a:pathLst>
          </a:custGeom>
          <a:solidFill>
            <a:srgbClr val="808080"/>
          </a:solidFill>
          <a:ln w="6350">
            <a:solidFill>
              <a:srgbClr val="000000"/>
            </a:solidFill>
            <a:round/>
            <a:headEnd/>
            <a:tailEnd/>
          </a:ln>
        </p:spPr>
        <p:txBody>
          <a:bodyPr/>
          <a:lstStyle/>
          <a:p>
            <a:endParaRPr lang="en-US"/>
          </a:p>
        </p:txBody>
      </p:sp>
      <p:sp>
        <p:nvSpPr>
          <p:cNvPr id="137225" name="Freeform 10"/>
          <p:cNvSpPr>
            <a:spLocks/>
          </p:cNvSpPr>
          <p:nvPr/>
        </p:nvSpPr>
        <p:spPr bwMode="auto">
          <a:xfrm>
            <a:off x="2940050" y="2187575"/>
            <a:ext cx="131763" cy="131763"/>
          </a:xfrm>
          <a:custGeom>
            <a:avLst/>
            <a:gdLst>
              <a:gd name="T0" fmla="*/ 0 w 121"/>
              <a:gd name="T1" fmla="*/ 2147483647 h 117"/>
              <a:gd name="T2" fmla="*/ 2147483647 w 121"/>
              <a:gd name="T3" fmla="*/ 2147483647 h 117"/>
              <a:gd name="T4" fmla="*/ 2147483647 w 121"/>
              <a:gd name="T5" fmla="*/ 2147483647 h 117"/>
              <a:gd name="T6" fmla="*/ 2147483647 w 121"/>
              <a:gd name="T7" fmla="*/ 2147483647 h 117"/>
              <a:gd name="T8" fmla="*/ 2147483647 w 121"/>
              <a:gd name="T9" fmla="*/ 2147483647 h 117"/>
              <a:gd name="T10" fmla="*/ 2147483647 w 121"/>
              <a:gd name="T11" fmla="*/ 2147483647 h 117"/>
              <a:gd name="T12" fmla="*/ 2147483647 w 121"/>
              <a:gd name="T13" fmla="*/ 2147483647 h 117"/>
              <a:gd name="T14" fmla="*/ 2147483647 w 121"/>
              <a:gd name="T15" fmla="*/ 2147483647 h 117"/>
              <a:gd name="T16" fmla="*/ 2147483647 w 121"/>
              <a:gd name="T17" fmla="*/ 0 h 117"/>
              <a:gd name="T18" fmla="*/ 0 w 121"/>
              <a:gd name="T19" fmla="*/ 2147483647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17"/>
              <a:gd name="T32" fmla="*/ 121 w 121"/>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17">
                <a:moveTo>
                  <a:pt x="0" y="14"/>
                </a:moveTo>
                <a:lnTo>
                  <a:pt x="23" y="29"/>
                </a:lnTo>
                <a:lnTo>
                  <a:pt x="33" y="44"/>
                </a:lnTo>
                <a:lnTo>
                  <a:pt x="39" y="59"/>
                </a:lnTo>
                <a:lnTo>
                  <a:pt x="40" y="81"/>
                </a:lnTo>
                <a:lnTo>
                  <a:pt x="35" y="100"/>
                </a:lnTo>
                <a:lnTo>
                  <a:pt x="23" y="117"/>
                </a:lnTo>
                <a:lnTo>
                  <a:pt x="121" y="97"/>
                </a:lnTo>
                <a:lnTo>
                  <a:pt x="113" y="0"/>
                </a:lnTo>
                <a:lnTo>
                  <a:pt x="0" y="14"/>
                </a:lnTo>
                <a:close/>
              </a:path>
            </a:pathLst>
          </a:custGeom>
          <a:solidFill>
            <a:srgbClr val="000000"/>
          </a:solidFill>
          <a:ln w="6350">
            <a:solidFill>
              <a:srgbClr val="000000"/>
            </a:solidFill>
            <a:round/>
            <a:headEnd/>
            <a:tailEnd/>
          </a:ln>
        </p:spPr>
        <p:txBody>
          <a:bodyPr/>
          <a:lstStyle/>
          <a:p>
            <a:endParaRPr lang="en-US"/>
          </a:p>
        </p:txBody>
      </p:sp>
      <p:sp>
        <p:nvSpPr>
          <p:cNvPr id="137226" name="Freeform 11"/>
          <p:cNvSpPr>
            <a:spLocks/>
          </p:cNvSpPr>
          <p:nvPr/>
        </p:nvSpPr>
        <p:spPr bwMode="auto">
          <a:xfrm>
            <a:off x="2900363" y="2081213"/>
            <a:ext cx="1924050" cy="277812"/>
          </a:xfrm>
          <a:custGeom>
            <a:avLst/>
            <a:gdLst>
              <a:gd name="T0" fmla="*/ 2147483647 w 1753"/>
              <a:gd name="T1" fmla="*/ 2147483647 h 242"/>
              <a:gd name="T2" fmla="*/ 0 w 1753"/>
              <a:gd name="T3" fmla="*/ 0 h 242"/>
              <a:gd name="T4" fmla="*/ 2147483647 w 1753"/>
              <a:gd name="T5" fmla="*/ 2147483647 h 242"/>
              <a:gd name="T6" fmla="*/ 2147483647 w 1753"/>
              <a:gd name="T7" fmla="*/ 2147483647 h 242"/>
              <a:gd name="T8" fmla="*/ 2147483647 w 1753"/>
              <a:gd name="T9" fmla="*/ 2147483647 h 242"/>
              <a:gd name="T10" fmla="*/ 2147483647 w 1753"/>
              <a:gd name="T11" fmla="*/ 2147483647 h 242"/>
              <a:gd name="T12" fmla="*/ 2147483647 w 1753"/>
              <a:gd name="T13" fmla="*/ 2147483647 h 242"/>
              <a:gd name="T14" fmla="*/ 2147483647 w 1753"/>
              <a:gd name="T15" fmla="*/ 2147483647 h 242"/>
              <a:gd name="T16" fmla="*/ 2147483647 w 1753"/>
              <a:gd name="T17" fmla="*/ 2147483647 h 242"/>
              <a:gd name="T18" fmla="*/ 2147483647 w 1753"/>
              <a:gd name="T19" fmla="*/ 2147483647 h 242"/>
              <a:gd name="T20" fmla="*/ 2147483647 w 1753"/>
              <a:gd name="T21" fmla="*/ 2147483647 h 242"/>
              <a:gd name="T22" fmla="*/ 2147483647 w 1753"/>
              <a:gd name="T23" fmla="*/ 2147483647 h 242"/>
              <a:gd name="T24" fmla="*/ 2147483647 w 1753"/>
              <a:gd name="T25" fmla="*/ 2147483647 h 242"/>
              <a:gd name="T26" fmla="*/ 2147483647 w 1753"/>
              <a:gd name="T27" fmla="*/ 2147483647 h 242"/>
              <a:gd name="T28" fmla="*/ 2147483647 w 1753"/>
              <a:gd name="T29" fmla="*/ 2147483647 h 242"/>
              <a:gd name="T30" fmla="*/ 2147483647 w 1753"/>
              <a:gd name="T31" fmla="*/ 2147483647 h 242"/>
              <a:gd name="T32" fmla="*/ 2147483647 w 1753"/>
              <a:gd name="T33" fmla="*/ 2147483647 h 242"/>
              <a:gd name="T34" fmla="*/ 2147483647 w 1753"/>
              <a:gd name="T35" fmla="*/ 2147483647 h 242"/>
              <a:gd name="T36" fmla="*/ 2147483647 w 1753"/>
              <a:gd name="T37" fmla="*/ 2147483647 h 242"/>
              <a:gd name="T38" fmla="*/ 2147483647 w 1753"/>
              <a:gd name="T39" fmla="*/ 2147483647 h 242"/>
              <a:gd name="T40" fmla="*/ 2147483647 w 1753"/>
              <a:gd name="T41" fmla="*/ 2147483647 h 242"/>
              <a:gd name="T42" fmla="*/ 2147483647 w 1753"/>
              <a:gd name="T43" fmla="*/ 2147483647 h 242"/>
              <a:gd name="T44" fmla="*/ 2147483647 w 1753"/>
              <a:gd name="T45" fmla="*/ 2147483647 h 242"/>
              <a:gd name="T46" fmla="*/ 2147483647 w 1753"/>
              <a:gd name="T47" fmla="*/ 2147483647 h 242"/>
              <a:gd name="T48" fmla="*/ 2147483647 w 1753"/>
              <a:gd name="T49" fmla="*/ 2147483647 h 242"/>
              <a:gd name="T50" fmla="*/ 2147483647 w 1753"/>
              <a:gd name="T51" fmla="*/ 2147483647 h 242"/>
              <a:gd name="T52" fmla="*/ 2147483647 w 1753"/>
              <a:gd name="T53" fmla="*/ 2147483647 h 242"/>
              <a:gd name="T54" fmla="*/ 2147483647 w 1753"/>
              <a:gd name="T55" fmla="*/ 2147483647 h 242"/>
              <a:gd name="T56" fmla="*/ 2147483647 w 1753"/>
              <a:gd name="T57" fmla="*/ 2147483647 h 242"/>
              <a:gd name="T58" fmla="*/ 2147483647 w 1753"/>
              <a:gd name="T59" fmla="*/ 2147483647 h 242"/>
              <a:gd name="T60" fmla="*/ 2147483647 w 1753"/>
              <a:gd name="T61" fmla="*/ 2147483647 h 242"/>
              <a:gd name="T62" fmla="*/ 2147483647 w 1753"/>
              <a:gd name="T63" fmla="*/ 2147483647 h 242"/>
              <a:gd name="T64" fmla="*/ 2147483647 w 1753"/>
              <a:gd name="T65" fmla="*/ 2147483647 h 242"/>
              <a:gd name="T66" fmla="*/ 2147483647 w 1753"/>
              <a:gd name="T67" fmla="*/ 2147483647 h 242"/>
              <a:gd name="T68" fmla="*/ 2147483647 w 1753"/>
              <a:gd name="T69" fmla="*/ 2147483647 h 242"/>
              <a:gd name="T70" fmla="*/ 2147483647 w 1753"/>
              <a:gd name="T71" fmla="*/ 2147483647 h 242"/>
              <a:gd name="T72" fmla="*/ 2147483647 w 1753"/>
              <a:gd name="T73" fmla="*/ 2147483647 h 242"/>
              <a:gd name="T74" fmla="*/ 2147483647 w 1753"/>
              <a:gd name="T75" fmla="*/ 2147483647 h 242"/>
              <a:gd name="T76" fmla="*/ 2147483647 w 1753"/>
              <a:gd name="T77" fmla="*/ 2147483647 h 242"/>
              <a:gd name="T78" fmla="*/ 2147483647 w 1753"/>
              <a:gd name="T79" fmla="*/ 2147483647 h 2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3"/>
              <a:gd name="T121" fmla="*/ 0 h 242"/>
              <a:gd name="T122" fmla="*/ 1753 w 1753"/>
              <a:gd name="T123" fmla="*/ 242 h 2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3" h="242">
                <a:moveTo>
                  <a:pt x="1659" y="18"/>
                </a:moveTo>
                <a:lnTo>
                  <a:pt x="0" y="0"/>
                </a:lnTo>
                <a:lnTo>
                  <a:pt x="46" y="7"/>
                </a:lnTo>
                <a:lnTo>
                  <a:pt x="63" y="12"/>
                </a:lnTo>
                <a:lnTo>
                  <a:pt x="81" y="19"/>
                </a:lnTo>
                <a:lnTo>
                  <a:pt x="93" y="30"/>
                </a:lnTo>
                <a:lnTo>
                  <a:pt x="106" y="47"/>
                </a:lnTo>
                <a:lnTo>
                  <a:pt x="113" y="66"/>
                </a:lnTo>
                <a:lnTo>
                  <a:pt x="117" y="86"/>
                </a:lnTo>
                <a:lnTo>
                  <a:pt x="119" y="106"/>
                </a:lnTo>
                <a:lnTo>
                  <a:pt x="120" y="123"/>
                </a:lnTo>
                <a:lnTo>
                  <a:pt x="117" y="148"/>
                </a:lnTo>
                <a:lnTo>
                  <a:pt x="113" y="172"/>
                </a:lnTo>
                <a:lnTo>
                  <a:pt x="101" y="194"/>
                </a:lnTo>
                <a:lnTo>
                  <a:pt x="83" y="215"/>
                </a:lnTo>
                <a:lnTo>
                  <a:pt x="61" y="229"/>
                </a:lnTo>
                <a:lnTo>
                  <a:pt x="43" y="242"/>
                </a:lnTo>
                <a:lnTo>
                  <a:pt x="152" y="230"/>
                </a:lnTo>
                <a:lnTo>
                  <a:pt x="273" y="212"/>
                </a:lnTo>
                <a:lnTo>
                  <a:pt x="464" y="200"/>
                </a:lnTo>
                <a:lnTo>
                  <a:pt x="623" y="188"/>
                </a:lnTo>
                <a:lnTo>
                  <a:pt x="813" y="188"/>
                </a:lnTo>
                <a:lnTo>
                  <a:pt x="1023" y="194"/>
                </a:lnTo>
                <a:lnTo>
                  <a:pt x="1283" y="200"/>
                </a:lnTo>
                <a:lnTo>
                  <a:pt x="1532" y="218"/>
                </a:lnTo>
                <a:lnTo>
                  <a:pt x="1633" y="236"/>
                </a:lnTo>
                <a:lnTo>
                  <a:pt x="1662" y="240"/>
                </a:lnTo>
                <a:lnTo>
                  <a:pt x="1694" y="241"/>
                </a:lnTo>
                <a:lnTo>
                  <a:pt x="1716" y="236"/>
                </a:lnTo>
                <a:lnTo>
                  <a:pt x="1735" y="218"/>
                </a:lnTo>
                <a:lnTo>
                  <a:pt x="1746" y="196"/>
                </a:lnTo>
                <a:lnTo>
                  <a:pt x="1751" y="176"/>
                </a:lnTo>
                <a:lnTo>
                  <a:pt x="1753" y="155"/>
                </a:lnTo>
                <a:lnTo>
                  <a:pt x="1749" y="117"/>
                </a:lnTo>
                <a:lnTo>
                  <a:pt x="1740" y="93"/>
                </a:lnTo>
                <a:lnTo>
                  <a:pt x="1728" y="68"/>
                </a:lnTo>
                <a:lnTo>
                  <a:pt x="1716" y="52"/>
                </a:lnTo>
                <a:lnTo>
                  <a:pt x="1702" y="38"/>
                </a:lnTo>
                <a:lnTo>
                  <a:pt x="1682" y="25"/>
                </a:lnTo>
                <a:lnTo>
                  <a:pt x="1659" y="18"/>
                </a:lnTo>
                <a:close/>
              </a:path>
            </a:pathLst>
          </a:custGeom>
          <a:solidFill>
            <a:srgbClr val="FFFFFF"/>
          </a:solidFill>
          <a:ln w="6350">
            <a:solidFill>
              <a:srgbClr val="000000"/>
            </a:solidFill>
            <a:round/>
            <a:headEnd/>
            <a:tailEnd/>
          </a:ln>
        </p:spPr>
        <p:txBody>
          <a:bodyPr/>
          <a:lstStyle/>
          <a:p>
            <a:endParaRPr lang="en-US"/>
          </a:p>
        </p:txBody>
      </p:sp>
      <p:grpSp>
        <p:nvGrpSpPr>
          <p:cNvPr id="137227" name="Group 12"/>
          <p:cNvGrpSpPr>
            <a:grpSpLocks/>
          </p:cNvGrpSpPr>
          <p:nvPr/>
        </p:nvGrpSpPr>
        <p:grpSpPr bwMode="auto">
          <a:xfrm>
            <a:off x="4416425" y="4195763"/>
            <a:ext cx="612775" cy="909637"/>
            <a:chOff x="708" y="3830"/>
            <a:chExt cx="140" cy="200"/>
          </a:xfrm>
        </p:grpSpPr>
        <p:sp>
          <p:nvSpPr>
            <p:cNvPr id="137232" name="Freeform 13"/>
            <p:cNvSpPr>
              <a:spLocks/>
            </p:cNvSpPr>
            <p:nvPr/>
          </p:nvSpPr>
          <p:spPr bwMode="auto">
            <a:xfrm>
              <a:off x="708" y="3882"/>
              <a:ext cx="140" cy="148"/>
            </a:xfrm>
            <a:custGeom>
              <a:avLst/>
              <a:gdLst>
                <a:gd name="T0" fmla="*/ 1 w 562"/>
                <a:gd name="T1" fmla="*/ 0 h 592"/>
                <a:gd name="T2" fmla="*/ 0 w 562"/>
                <a:gd name="T3" fmla="*/ 1 h 592"/>
                <a:gd name="T4" fmla="*/ 0 w 562"/>
                <a:gd name="T5" fmla="*/ 1 h 592"/>
                <a:gd name="T6" fmla="*/ 0 w 562"/>
                <a:gd name="T7" fmla="*/ 2 h 592"/>
                <a:gd name="T8" fmla="*/ 0 w 562"/>
                <a:gd name="T9" fmla="*/ 2 h 592"/>
                <a:gd name="T10" fmla="*/ 0 w 562"/>
                <a:gd name="T11" fmla="*/ 2 h 592"/>
                <a:gd name="T12" fmla="*/ 1 w 562"/>
                <a:gd name="T13" fmla="*/ 2 h 592"/>
                <a:gd name="T14" fmla="*/ 1 w 562"/>
                <a:gd name="T15" fmla="*/ 2 h 592"/>
                <a:gd name="T16" fmla="*/ 1 w 562"/>
                <a:gd name="T17" fmla="*/ 2 h 592"/>
                <a:gd name="T18" fmla="*/ 1 w 562"/>
                <a:gd name="T19" fmla="*/ 2 h 592"/>
                <a:gd name="T20" fmla="*/ 1 w 562"/>
                <a:gd name="T21" fmla="*/ 2 h 592"/>
                <a:gd name="T22" fmla="*/ 1 w 562"/>
                <a:gd name="T23" fmla="*/ 1 h 592"/>
                <a:gd name="T24" fmla="*/ 1 w 562"/>
                <a:gd name="T25" fmla="*/ 1 h 592"/>
                <a:gd name="T26" fmla="*/ 1 w 562"/>
                <a:gd name="T27" fmla="*/ 1 h 592"/>
                <a:gd name="T28" fmla="*/ 1 w 562"/>
                <a:gd name="T29" fmla="*/ 1 h 592"/>
                <a:gd name="T30" fmla="*/ 1 w 562"/>
                <a:gd name="T31" fmla="*/ 2 h 592"/>
                <a:gd name="T32" fmla="*/ 2 w 562"/>
                <a:gd name="T33" fmla="*/ 2 h 592"/>
                <a:gd name="T34" fmla="*/ 2 w 562"/>
                <a:gd name="T35" fmla="*/ 2 h 592"/>
                <a:gd name="T36" fmla="*/ 2 w 562"/>
                <a:gd name="T37" fmla="*/ 2 h 592"/>
                <a:gd name="T38" fmla="*/ 2 w 562"/>
                <a:gd name="T39" fmla="*/ 2 h 592"/>
                <a:gd name="T40" fmla="*/ 2 w 562"/>
                <a:gd name="T41" fmla="*/ 1 h 592"/>
                <a:gd name="T42" fmla="*/ 2 w 562"/>
                <a:gd name="T43" fmla="*/ 1 h 592"/>
                <a:gd name="T44" fmla="*/ 2 w 562"/>
                <a:gd name="T45" fmla="*/ 1 h 592"/>
                <a:gd name="T46" fmla="*/ 2 w 562"/>
                <a:gd name="T47" fmla="*/ 1 h 592"/>
                <a:gd name="T48" fmla="*/ 2 w 562"/>
                <a:gd name="T49" fmla="*/ 0 h 592"/>
                <a:gd name="T50" fmla="*/ 2 w 562"/>
                <a:gd name="T51" fmla="*/ 0 h 592"/>
                <a:gd name="T52" fmla="*/ 1 w 562"/>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2"/>
                <a:gd name="T82" fmla="*/ 0 h 592"/>
                <a:gd name="T83" fmla="*/ 562 w 562"/>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2" h="592">
                  <a:moveTo>
                    <a:pt x="193" y="31"/>
                  </a:moveTo>
                  <a:lnTo>
                    <a:pt x="138" y="229"/>
                  </a:lnTo>
                  <a:lnTo>
                    <a:pt x="74" y="398"/>
                  </a:lnTo>
                  <a:lnTo>
                    <a:pt x="0" y="592"/>
                  </a:lnTo>
                  <a:lnTo>
                    <a:pt x="62" y="554"/>
                  </a:lnTo>
                  <a:lnTo>
                    <a:pt x="134" y="510"/>
                  </a:lnTo>
                  <a:lnTo>
                    <a:pt x="174" y="490"/>
                  </a:lnTo>
                  <a:lnTo>
                    <a:pt x="206" y="477"/>
                  </a:lnTo>
                  <a:lnTo>
                    <a:pt x="238" y="470"/>
                  </a:lnTo>
                  <a:lnTo>
                    <a:pt x="268" y="467"/>
                  </a:lnTo>
                  <a:lnTo>
                    <a:pt x="309" y="459"/>
                  </a:lnTo>
                  <a:lnTo>
                    <a:pt x="283" y="394"/>
                  </a:lnTo>
                  <a:lnTo>
                    <a:pt x="315" y="390"/>
                  </a:lnTo>
                  <a:lnTo>
                    <a:pt x="353" y="398"/>
                  </a:lnTo>
                  <a:lnTo>
                    <a:pt x="391" y="417"/>
                  </a:lnTo>
                  <a:lnTo>
                    <a:pt x="421" y="434"/>
                  </a:lnTo>
                  <a:lnTo>
                    <a:pt x="446" y="454"/>
                  </a:lnTo>
                  <a:lnTo>
                    <a:pt x="473" y="474"/>
                  </a:lnTo>
                  <a:lnTo>
                    <a:pt x="514" y="510"/>
                  </a:lnTo>
                  <a:lnTo>
                    <a:pt x="562" y="546"/>
                  </a:lnTo>
                  <a:lnTo>
                    <a:pt x="551" y="420"/>
                  </a:lnTo>
                  <a:lnTo>
                    <a:pt x="526" y="319"/>
                  </a:lnTo>
                  <a:lnTo>
                    <a:pt x="499" y="202"/>
                  </a:lnTo>
                  <a:lnTo>
                    <a:pt x="477" y="116"/>
                  </a:lnTo>
                  <a:lnTo>
                    <a:pt x="462" y="49"/>
                  </a:lnTo>
                  <a:lnTo>
                    <a:pt x="456" y="0"/>
                  </a:lnTo>
                  <a:lnTo>
                    <a:pt x="193" y="31"/>
                  </a:lnTo>
                  <a:close/>
                </a:path>
              </a:pathLst>
            </a:custGeom>
            <a:solidFill>
              <a:srgbClr val="FF0000"/>
            </a:solidFill>
            <a:ln w="3175">
              <a:solidFill>
                <a:srgbClr val="000000"/>
              </a:solidFill>
              <a:round/>
              <a:headEnd/>
              <a:tailEnd/>
            </a:ln>
          </p:spPr>
          <p:txBody>
            <a:bodyPr/>
            <a:lstStyle/>
            <a:p>
              <a:endParaRPr lang="en-US"/>
            </a:p>
          </p:txBody>
        </p:sp>
        <p:sp>
          <p:nvSpPr>
            <p:cNvPr id="137233" name="Oval 14"/>
            <p:cNvSpPr>
              <a:spLocks noChangeArrowheads="1"/>
            </p:cNvSpPr>
            <p:nvPr/>
          </p:nvSpPr>
          <p:spPr bwMode="auto">
            <a:xfrm>
              <a:off x="745" y="3830"/>
              <a:ext cx="86" cy="77"/>
            </a:xfrm>
            <a:prstGeom prst="ellipse">
              <a:avLst/>
            </a:prstGeom>
            <a:solidFill>
              <a:srgbClr val="FFFF00"/>
            </a:solidFill>
            <a:ln w="3175">
              <a:solidFill>
                <a:srgbClr val="000000"/>
              </a:solidFill>
              <a:round/>
              <a:headEnd/>
              <a:tailEnd/>
            </a:ln>
          </p:spPr>
          <p:txBody>
            <a:bodyPr/>
            <a:lstStyle/>
            <a:p>
              <a:endParaRPr lang="en-US"/>
            </a:p>
          </p:txBody>
        </p:sp>
        <p:sp>
          <p:nvSpPr>
            <p:cNvPr id="137234" name="Freeform 15"/>
            <p:cNvSpPr>
              <a:spLocks/>
            </p:cNvSpPr>
            <p:nvPr/>
          </p:nvSpPr>
          <p:spPr bwMode="auto">
            <a:xfrm>
              <a:off x="747" y="3832"/>
              <a:ext cx="81" cy="75"/>
            </a:xfrm>
            <a:custGeom>
              <a:avLst/>
              <a:gdLst>
                <a:gd name="T0" fmla="*/ 0 w 327"/>
                <a:gd name="T1" fmla="*/ 0 h 301"/>
                <a:gd name="T2" fmla="*/ 0 w 327"/>
                <a:gd name="T3" fmla="*/ 0 h 301"/>
                <a:gd name="T4" fmla="*/ 0 w 327"/>
                <a:gd name="T5" fmla="*/ 0 h 301"/>
                <a:gd name="T6" fmla="*/ 0 w 327"/>
                <a:gd name="T7" fmla="*/ 0 h 301"/>
                <a:gd name="T8" fmla="*/ 0 w 327"/>
                <a:gd name="T9" fmla="*/ 0 h 301"/>
                <a:gd name="T10" fmla="*/ 0 w 327"/>
                <a:gd name="T11" fmla="*/ 0 h 301"/>
                <a:gd name="T12" fmla="*/ 0 w 327"/>
                <a:gd name="T13" fmla="*/ 0 h 301"/>
                <a:gd name="T14" fmla="*/ 0 w 327"/>
                <a:gd name="T15" fmla="*/ 0 h 301"/>
                <a:gd name="T16" fmla="*/ 0 w 327"/>
                <a:gd name="T17" fmla="*/ 0 h 301"/>
                <a:gd name="T18" fmla="*/ 0 w 327"/>
                <a:gd name="T19" fmla="*/ 0 h 301"/>
                <a:gd name="T20" fmla="*/ 0 w 327"/>
                <a:gd name="T21" fmla="*/ 0 h 301"/>
                <a:gd name="T22" fmla="*/ 0 w 327"/>
                <a:gd name="T23" fmla="*/ 0 h 301"/>
                <a:gd name="T24" fmla="*/ 0 w 327"/>
                <a:gd name="T25" fmla="*/ 0 h 301"/>
                <a:gd name="T26" fmla="*/ 0 w 327"/>
                <a:gd name="T27" fmla="*/ 0 h 301"/>
                <a:gd name="T28" fmla="*/ 0 w 327"/>
                <a:gd name="T29" fmla="*/ 1 h 301"/>
                <a:gd name="T30" fmla="*/ 0 w 327"/>
                <a:gd name="T31" fmla="*/ 1 h 301"/>
                <a:gd name="T32" fmla="*/ 0 w 327"/>
                <a:gd name="T33" fmla="*/ 1 h 301"/>
                <a:gd name="T34" fmla="*/ 0 w 327"/>
                <a:gd name="T35" fmla="*/ 1 h 301"/>
                <a:gd name="T36" fmla="*/ 0 w 327"/>
                <a:gd name="T37" fmla="*/ 1 h 301"/>
                <a:gd name="T38" fmla="*/ 0 w 327"/>
                <a:gd name="T39" fmla="*/ 1 h 301"/>
                <a:gd name="T40" fmla="*/ 0 w 327"/>
                <a:gd name="T41" fmla="*/ 1 h 301"/>
                <a:gd name="T42" fmla="*/ 0 w 327"/>
                <a:gd name="T43" fmla="*/ 1 h 301"/>
                <a:gd name="T44" fmla="*/ 0 w 327"/>
                <a:gd name="T45" fmla="*/ 1 h 301"/>
                <a:gd name="T46" fmla="*/ 0 w 327"/>
                <a:gd name="T47" fmla="*/ 1 h 301"/>
                <a:gd name="T48" fmla="*/ 0 w 327"/>
                <a:gd name="T49" fmla="*/ 1 h 301"/>
                <a:gd name="T50" fmla="*/ 1 w 327"/>
                <a:gd name="T51" fmla="*/ 1 h 301"/>
                <a:gd name="T52" fmla="*/ 1 w 327"/>
                <a:gd name="T53" fmla="*/ 1 h 301"/>
                <a:gd name="T54" fmla="*/ 1 w 327"/>
                <a:gd name="T55" fmla="*/ 1 h 301"/>
                <a:gd name="T56" fmla="*/ 1 w 327"/>
                <a:gd name="T57" fmla="*/ 1 h 301"/>
                <a:gd name="T58" fmla="*/ 1 w 327"/>
                <a:gd name="T59" fmla="*/ 1 h 301"/>
                <a:gd name="T60" fmla="*/ 1 w 327"/>
                <a:gd name="T61" fmla="*/ 1 h 301"/>
                <a:gd name="T62" fmla="*/ 1 w 327"/>
                <a:gd name="T63" fmla="*/ 1 h 301"/>
                <a:gd name="T64" fmla="*/ 1 w 327"/>
                <a:gd name="T65" fmla="*/ 1 h 301"/>
                <a:gd name="T66" fmla="*/ 1 w 327"/>
                <a:gd name="T67" fmla="*/ 1 h 301"/>
                <a:gd name="T68" fmla="*/ 1 w 327"/>
                <a:gd name="T69" fmla="*/ 1 h 301"/>
                <a:gd name="T70" fmla="*/ 1 w 327"/>
                <a:gd name="T71" fmla="*/ 0 h 301"/>
                <a:gd name="T72" fmla="*/ 1 w 327"/>
                <a:gd name="T73" fmla="*/ 0 h 301"/>
                <a:gd name="T74" fmla="*/ 1 w 327"/>
                <a:gd name="T75" fmla="*/ 0 h 301"/>
                <a:gd name="T76" fmla="*/ 1 w 327"/>
                <a:gd name="T77" fmla="*/ 0 h 301"/>
                <a:gd name="T78" fmla="*/ 1 w 327"/>
                <a:gd name="T79" fmla="*/ 0 h 301"/>
                <a:gd name="T80" fmla="*/ 1 w 327"/>
                <a:gd name="T81" fmla="*/ 0 h 301"/>
                <a:gd name="T82" fmla="*/ 1 w 327"/>
                <a:gd name="T83" fmla="*/ 0 h 301"/>
                <a:gd name="T84" fmla="*/ 1 w 327"/>
                <a:gd name="T85" fmla="*/ 0 h 301"/>
                <a:gd name="T86" fmla="*/ 1 w 327"/>
                <a:gd name="T87" fmla="*/ 0 h 301"/>
                <a:gd name="T88" fmla="*/ 1 w 327"/>
                <a:gd name="T89" fmla="*/ 0 h 301"/>
                <a:gd name="T90" fmla="*/ 1 w 327"/>
                <a:gd name="T91" fmla="*/ 0 h 301"/>
                <a:gd name="T92" fmla="*/ 1 w 327"/>
                <a:gd name="T93" fmla="*/ 0 h 301"/>
                <a:gd name="T94" fmla="*/ 1 w 327"/>
                <a:gd name="T95" fmla="*/ 0 h 301"/>
                <a:gd name="T96" fmla="*/ 0 w 327"/>
                <a:gd name="T97" fmla="*/ 0 h 3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7"/>
                <a:gd name="T148" fmla="*/ 0 h 301"/>
                <a:gd name="T149" fmla="*/ 327 w 327"/>
                <a:gd name="T150" fmla="*/ 301 h 3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7" h="301">
                  <a:moveTo>
                    <a:pt x="161" y="0"/>
                  </a:moveTo>
                  <a:lnTo>
                    <a:pt x="149" y="55"/>
                  </a:lnTo>
                  <a:lnTo>
                    <a:pt x="116" y="7"/>
                  </a:lnTo>
                  <a:lnTo>
                    <a:pt x="123" y="60"/>
                  </a:lnTo>
                  <a:lnTo>
                    <a:pt x="82" y="20"/>
                  </a:lnTo>
                  <a:lnTo>
                    <a:pt x="98" y="73"/>
                  </a:lnTo>
                  <a:lnTo>
                    <a:pt x="53" y="41"/>
                  </a:lnTo>
                  <a:lnTo>
                    <a:pt x="79" y="92"/>
                  </a:lnTo>
                  <a:lnTo>
                    <a:pt x="24" y="72"/>
                  </a:lnTo>
                  <a:lnTo>
                    <a:pt x="63" y="114"/>
                  </a:lnTo>
                  <a:lnTo>
                    <a:pt x="6" y="108"/>
                  </a:lnTo>
                  <a:lnTo>
                    <a:pt x="60" y="135"/>
                  </a:lnTo>
                  <a:lnTo>
                    <a:pt x="0" y="149"/>
                  </a:lnTo>
                  <a:lnTo>
                    <a:pt x="60" y="162"/>
                  </a:lnTo>
                  <a:lnTo>
                    <a:pt x="6" y="186"/>
                  </a:lnTo>
                  <a:lnTo>
                    <a:pt x="64" y="187"/>
                  </a:lnTo>
                  <a:lnTo>
                    <a:pt x="21" y="226"/>
                  </a:lnTo>
                  <a:lnTo>
                    <a:pt x="78" y="210"/>
                  </a:lnTo>
                  <a:lnTo>
                    <a:pt x="47" y="256"/>
                  </a:lnTo>
                  <a:lnTo>
                    <a:pt x="98" y="229"/>
                  </a:lnTo>
                  <a:lnTo>
                    <a:pt x="82" y="280"/>
                  </a:lnTo>
                  <a:lnTo>
                    <a:pt x="118" y="243"/>
                  </a:lnTo>
                  <a:lnTo>
                    <a:pt x="117" y="296"/>
                  </a:lnTo>
                  <a:lnTo>
                    <a:pt x="143" y="247"/>
                  </a:lnTo>
                  <a:lnTo>
                    <a:pt x="161" y="301"/>
                  </a:lnTo>
                  <a:lnTo>
                    <a:pt x="175" y="249"/>
                  </a:lnTo>
                  <a:lnTo>
                    <a:pt x="193" y="298"/>
                  </a:lnTo>
                  <a:lnTo>
                    <a:pt x="203" y="244"/>
                  </a:lnTo>
                  <a:lnTo>
                    <a:pt x="233" y="286"/>
                  </a:lnTo>
                  <a:lnTo>
                    <a:pt x="226" y="232"/>
                  </a:lnTo>
                  <a:lnTo>
                    <a:pt x="267" y="263"/>
                  </a:lnTo>
                  <a:lnTo>
                    <a:pt x="247" y="213"/>
                  </a:lnTo>
                  <a:lnTo>
                    <a:pt x="300" y="231"/>
                  </a:lnTo>
                  <a:lnTo>
                    <a:pt x="264" y="191"/>
                  </a:lnTo>
                  <a:lnTo>
                    <a:pt x="320" y="190"/>
                  </a:lnTo>
                  <a:lnTo>
                    <a:pt x="270" y="168"/>
                  </a:lnTo>
                  <a:lnTo>
                    <a:pt x="327" y="149"/>
                  </a:lnTo>
                  <a:lnTo>
                    <a:pt x="268" y="136"/>
                  </a:lnTo>
                  <a:lnTo>
                    <a:pt x="323" y="115"/>
                  </a:lnTo>
                  <a:lnTo>
                    <a:pt x="262" y="112"/>
                  </a:lnTo>
                  <a:lnTo>
                    <a:pt x="310" y="82"/>
                  </a:lnTo>
                  <a:lnTo>
                    <a:pt x="252" y="90"/>
                  </a:lnTo>
                  <a:lnTo>
                    <a:pt x="287" y="49"/>
                  </a:lnTo>
                  <a:lnTo>
                    <a:pt x="234" y="72"/>
                  </a:lnTo>
                  <a:lnTo>
                    <a:pt x="254" y="27"/>
                  </a:lnTo>
                  <a:lnTo>
                    <a:pt x="211" y="60"/>
                  </a:lnTo>
                  <a:lnTo>
                    <a:pt x="218" y="9"/>
                  </a:lnTo>
                  <a:lnTo>
                    <a:pt x="183" y="52"/>
                  </a:lnTo>
                  <a:lnTo>
                    <a:pt x="161" y="0"/>
                  </a:lnTo>
                  <a:close/>
                </a:path>
              </a:pathLst>
            </a:custGeom>
            <a:solidFill>
              <a:srgbClr val="808000"/>
            </a:solidFill>
            <a:ln w="3175">
              <a:solidFill>
                <a:srgbClr val="000000"/>
              </a:solidFill>
              <a:round/>
              <a:headEnd/>
              <a:tailEnd/>
            </a:ln>
          </p:spPr>
          <p:txBody>
            <a:bodyPr/>
            <a:lstStyle/>
            <a:p>
              <a:endParaRPr lang="en-US"/>
            </a:p>
          </p:txBody>
        </p:sp>
        <p:sp>
          <p:nvSpPr>
            <p:cNvPr id="137235" name="Oval 16"/>
            <p:cNvSpPr>
              <a:spLocks noChangeArrowheads="1"/>
            </p:cNvSpPr>
            <p:nvPr/>
          </p:nvSpPr>
          <p:spPr bwMode="auto">
            <a:xfrm>
              <a:off x="761" y="3842"/>
              <a:ext cx="54" cy="53"/>
            </a:xfrm>
            <a:prstGeom prst="ellipse">
              <a:avLst/>
            </a:prstGeom>
            <a:solidFill>
              <a:srgbClr val="FFFF00"/>
            </a:solidFill>
            <a:ln w="6350">
              <a:solidFill>
                <a:srgbClr val="808000"/>
              </a:solidFill>
              <a:round/>
              <a:headEnd/>
              <a:tailEnd/>
            </a:ln>
          </p:spPr>
          <p:txBody>
            <a:bodyPr/>
            <a:lstStyle/>
            <a:p>
              <a:endParaRPr lang="en-US"/>
            </a:p>
          </p:txBody>
        </p:sp>
        <p:sp>
          <p:nvSpPr>
            <p:cNvPr id="137236" name="Freeform 17"/>
            <p:cNvSpPr>
              <a:spLocks/>
            </p:cNvSpPr>
            <p:nvPr/>
          </p:nvSpPr>
          <p:spPr bwMode="auto">
            <a:xfrm>
              <a:off x="766" y="3906"/>
              <a:ext cx="13" cy="81"/>
            </a:xfrm>
            <a:custGeom>
              <a:avLst/>
              <a:gdLst>
                <a:gd name="T0" fmla="*/ 0 w 50"/>
                <a:gd name="T1" fmla="*/ 1 h 324"/>
                <a:gd name="T2" fmla="*/ 0 w 50"/>
                <a:gd name="T3" fmla="*/ 1 h 324"/>
                <a:gd name="T4" fmla="*/ 0 w 50"/>
                <a:gd name="T5" fmla="*/ 1 h 324"/>
                <a:gd name="T6" fmla="*/ 0 w 50"/>
                <a:gd name="T7" fmla="*/ 0 h 324"/>
                <a:gd name="T8" fmla="*/ 0 w 50"/>
                <a:gd name="T9" fmla="*/ 0 h 324"/>
                <a:gd name="T10" fmla="*/ 0 60000 65536"/>
                <a:gd name="T11" fmla="*/ 0 60000 65536"/>
                <a:gd name="T12" fmla="*/ 0 60000 65536"/>
                <a:gd name="T13" fmla="*/ 0 60000 65536"/>
                <a:gd name="T14" fmla="*/ 0 60000 65536"/>
                <a:gd name="T15" fmla="*/ 0 w 50"/>
                <a:gd name="T16" fmla="*/ 0 h 324"/>
                <a:gd name="T17" fmla="*/ 50 w 50"/>
                <a:gd name="T18" fmla="*/ 324 h 324"/>
              </a:gdLst>
              <a:ahLst/>
              <a:cxnLst>
                <a:cxn ang="T10">
                  <a:pos x="T0" y="T1"/>
                </a:cxn>
                <a:cxn ang="T11">
                  <a:pos x="T2" y="T3"/>
                </a:cxn>
                <a:cxn ang="T12">
                  <a:pos x="T4" y="T5"/>
                </a:cxn>
                <a:cxn ang="T13">
                  <a:pos x="T6" y="T7"/>
                </a:cxn>
                <a:cxn ang="T14">
                  <a:pos x="T8" y="T9"/>
                </a:cxn>
              </a:cxnLst>
              <a:rect l="T15" t="T16" r="T17" b="T18"/>
              <a:pathLst>
                <a:path w="50" h="324">
                  <a:moveTo>
                    <a:pt x="50" y="297"/>
                  </a:moveTo>
                  <a:lnTo>
                    <a:pt x="22" y="311"/>
                  </a:lnTo>
                  <a:lnTo>
                    <a:pt x="0" y="324"/>
                  </a:lnTo>
                  <a:lnTo>
                    <a:pt x="48" y="0"/>
                  </a:lnTo>
                </a:path>
              </a:pathLst>
            </a:custGeom>
            <a:noFill/>
            <a:ln w="3175">
              <a:solidFill>
                <a:srgbClr val="000000"/>
              </a:solidFill>
              <a:round/>
              <a:headEnd/>
              <a:tailEnd/>
            </a:ln>
          </p:spPr>
          <p:txBody>
            <a:bodyPr/>
            <a:lstStyle/>
            <a:p>
              <a:endParaRPr lang="en-US"/>
            </a:p>
          </p:txBody>
        </p:sp>
      </p:grpSp>
      <p:sp>
        <p:nvSpPr>
          <p:cNvPr id="1272850" name="AutoShape 18"/>
          <p:cNvSpPr>
            <a:spLocks noChangeArrowheads="1"/>
          </p:cNvSpPr>
          <p:nvPr/>
        </p:nvSpPr>
        <p:spPr bwMode="auto">
          <a:xfrm>
            <a:off x="3182938" y="3810000"/>
            <a:ext cx="1846262" cy="762000"/>
          </a:xfrm>
          <a:prstGeom prst="foldedCorner">
            <a:avLst>
              <a:gd name="adj" fmla="val 12500"/>
            </a:avLst>
          </a:prstGeom>
          <a:noFill/>
          <a:ln w="9525">
            <a:noFill/>
            <a:round/>
            <a:headEnd/>
            <a:tailEnd/>
          </a:ln>
          <a:effectLst>
            <a:prstShdw prst="shdw17" dist="17961" dir="2700000">
              <a:srgbClr val="959595"/>
            </a:prstShdw>
          </a:effectLst>
        </p:spPr>
        <p:txBody>
          <a:bodyPr wrap="none" anchor="ctr" anchorCtr="1"/>
          <a:lstStyle/>
          <a:p>
            <a:r>
              <a:rPr lang="en-US" sz="1200" b="1" dirty="0" smtClean="0">
                <a:solidFill>
                  <a:srgbClr val="FF0000"/>
                </a:solidFill>
                <a:latin typeface="Arial" charset="0"/>
              </a:rPr>
              <a:t>0110010… (DIGITAL </a:t>
            </a:r>
          </a:p>
          <a:p>
            <a:r>
              <a:rPr lang="en-US" sz="1200" b="1" dirty="0" smtClean="0">
                <a:solidFill>
                  <a:srgbClr val="FF0000"/>
                </a:solidFill>
                <a:latin typeface="Arial" charset="0"/>
              </a:rPr>
              <a:t>SIGNATURE)</a:t>
            </a:r>
            <a:endParaRPr lang="en-US" sz="1200" b="1" dirty="0">
              <a:solidFill>
                <a:srgbClr val="FF0000"/>
              </a:solidFill>
              <a:latin typeface="Arial" charset="0"/>
            </a:endParaRPr>
          </a:p>
        </p:txBody>
      </p:sp>
      <p:pic>
        <p:nvPicPr>
          <p:cNvPr id="1272851" name="Picture 19"/>
          <p:cNvPicPr>
            <a:picLocks noChangeAspect="1" noChangeArrowheads="1"/>
          </p:cNvPicPr>
          <p:nvPr/>
        </p:nvPicPr>
        <p:blipFill>
          <a:blip r:embed="rId3" cstate="print"/>
          <a:srcRect/>
          <a:stretch>
            <a:fillRect/>
          </a:stretch>
        </p:blipFill>
        <p:spPr bwMode="auto">
          <a:xfrm>
            <a:off x="3505200" y="2590800"/>
            <a:ext cx="1136650" cy="852488"/>
          </a:xfrm>
          <a:prstGeom prst="rect">
            <a:avLst/>
          </a:prstGeom>
          <a:noFill/>
          <a:ln w="9525">
            <a:noFill/>
            <a:miter lim="800000"/>
            <a:headEnd/>
            <a:tailEnd/>
          </a:ln>
        </p:spPr>
      </p:pic>
      <p:sp>
        <p:nvSpPr>
          <p:cNvPr id="1272852" name="Text Box 20"/>
          <p:cNvSpPr txBox="1">
            <a:spLocks noChangeArrowheads="1"/>
          </p:cNvSpPr>
          <p:nvPr/>
        </p:nvSpPr>
        <p:spPr bwMode="auto">
          <a:xfrm>
            <a:off x="3146425" y="2208213"/>
            <a:ext cx="681038" cy="368300"/>
          </a:xfrm>
          <a:prstGeom prst="rect">
            <a:avLst/>
          </a:prstGeom>
          <a:noFill/>
          <a:ln w="9525">
            <a:noFill/>
            <a:miter lim="800000"/>
            <a:headEnd/>
            <a:tailEnd/>
          </a:ln>
        </p:spPr>
        <p:txBody>
          <a:bodyPr wrap="none">
            <a:spAutoFit/>
          </a:bodyPr>
          <a:lstStyle/>
          <a:p>
            <a:r>
              <a:rPr lang="en-US" altLang="zh-CN" sz="1800">
                <a:latin typeface="Arial" charset="0"/>
                <a:ea typeface="SimSun" pitchFamily="2" charset="-122"/>
              </a:rPr>
              <a:t>Alice</a:t>
            </a:r>
            <a:endParaRPr lang="en-US" sz="1800">
              <a:latin typeface="Arial" charset="0"/>
            </a:endParaRPr>
          </a:p>
        </p:txBody>
      </p:sp>
      <p:sp>
        <p:nvSpPr>
          <p:cNvPr id="1272853" name="Text Box 21"/>
          <p:cNvSpPr txBox="1">
            <a:spLocks noChangeArrowheads="1"/>
          </p:cNvSpPr>
          <p:nvPr/>
        </p:nvSpPr>
        <p:spPr bwMode="auto">
          <a:xfrm>
            <a:off x="3200400" y="3505200"/>
            <a:ext cx="1708150" cy="366713"/>
          </a:xfrm>
          <a:prstGeom prst="rect">
            <a:avLst/>
          </a:prstGeom>
          <a:noFill/>
          <a:ln w="9525">
            <a:noFill/>
            <a:miter lim="800000"/>
            <a:headEnd/>
            <a:tailEnd/>
          </a:ln>
        </p:spPr>
        <p:txBody>
          <a:bodyPr wrap="none">
            <a:spAutoFit/>
          </a:bodyPr>
          <a:lstStyle/>
          <a:p>
            <a:r>
              <a:rPr lang="en-US" altLang="zh-CN" sz="1800">
                <a:latin typeface="Arial" charset="0"/>
                <a:ea typeface="SimSun" pitchFamily="2" charset="-122"/>
              </a:rPr>
              <a:t>Expiration date</a:t>
            </a:r>
            <a:endParaRPr lang="en-US" sz="1800">
              <a:latin typeface="Arial" charset="0"/>
            </a:endParaRPr>
          </a:p>
        </p:txBody>
      </p:sp>
    </p:spTree>
    <p:extLst>
      <p:ext uri="{BB962C8B-B14F-4D97-AF65-F5344CB8AC3E}">
        <p14:creationId xmlns:p14="http://schemas.microsoft.com/office/powerpoint/2010/main" val="422141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72852"/>
                                        </p:tgtEl>
                                        <p:attrNameLst>
                                          <p:attrName>style.visibility</p:attrName>
                                        </p:attrNameLst>
                                      </p:cBhvr>
                                      <p:to>
                                        <p:strVal val="visible"/>
                                      </p:to>
                                    </p:set>
                                    <p:animEffect transition="in" filter="dissolve">
                                      <p:cBhvr>
                                        <p:cTn id="7" dur="500"/>
                                        <p:tgtEl>
                                          <p:spTgt spid="12728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72851"/>
                                        </p:tgtEl>
                                        <p:attrNameLst>
                                          <p:attrName>style.visibility</p:attrName>
                                        </p:attrNameLst>
                                      </p:cBhvr>
                                      <p:to>
                                        <p:strVal val="visible"/>
                                      </p:to>
                                    </p:set>
                                    <p:animEffect transition="in" filter="dissolve">
                                      <p:cBhvr>
                                        <p:cTn id="12" dur="500"/>
                                        <p:tgtEl>
                                          <p:spTgt spid="127285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72853"/>
                                        </p:tgtEl>
                                        <p:attrNameLst>
                                          <p:attrName>style.visibility</p:attrName>
                                        </p:attrNameLst>
                                      </p:cBhvr>
                                      <p:to>
                                        <p:strVal val="visible"/>
                                      </p:to>
                                    </p:set>
                                    <p:animEffect transition="in" filter="dissolve">
                                      <p:cBhvr>
                                        <p:cTn id="17" dur="500"/>
                                        <p:tgtEl>
                                          <p:spTgt spid="127285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72850"/>
                                        </p:tgtEl>
                                        <p:attrNameLst>
                                          <p:attrName>style.visibility</p:attrName>
                                        </p:attrNameLst>
                                      </p:cBhvr>
                                      <p:to>
                                        <p:strVal val="visible"/>
                                      </p:to>
                                    </p:set>
                                    <p:animEffect transition="in" filter="dissolve">
                                      <p:cBhvr>
                                        <p:cTn id="22" dur="500"/>
                                        <p:tgtEl>
                                          <p:spTgt spid="1272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2850" grpId="0"/>
      <p:bldP spid="1272852" grpId="0"/>
      <p:bldP spid="127285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Stealing a digital certificate?</a:t>
            </a:r>
            <a:endParaRPr lang="en-US" dirty="0"/>
          </a:p>
        </p:txBody>
      </p:sp>
      <p:sp>
        <p:nvSpPr>
          <p:cNvPr id="5" name="Content Placeholder 4"/>
          <p:cNvSpPr>
            <a:spLocks noGrp="1"/>
          </p:cNvSpPr>
          <p:nvPr>
            <p:ph idx="1"/>
          </p:nvPr>
        </p:nvSpPr>
        <p:spPr/>
        <p:txBody>
          <a:bodyPr/>
          <a:lstStyle/>
          <a:p>
            <a:endParaRPr lang="en-US" smtClean="0"/>
          </a:p>
          <a:p>
            <a:r>
              <a:rPr lang="en-US" dirty="0" smtClean="0"/>
              <a:t>Stealing a private key</a:t>
            </a:r>
            <a:endParaRPr lang="en-US" dirty="0"/>
          </a:p>
        </p:txBody>
      </p:sp>
      <p:sp>
        <p:nvSpPr>
          <p:cNvPr id="3" name="Footer Placeholder 2"/>
          <p:cNvSpPr>
            <a:spLocks noGrp="1"/>
          </p:cNvSpPr>
          <p:nvPr>
            <p:ph type="ftr" sz="quarter" idx="11"/>
          </p:nvPr>
        </p:nvSpPr>
        <p:spPr/>
        <p:txBody>
          <a:bodyPr/>
          <a:lstStyle/>
          <a:p>
            <a:r>
              <a:rPr lang="en-US" smtClean="0"/>
              <a:t>2016 Summer Camp</a:t>
            </a:r>
            <a:endParaRPr lang="en-US"/>
          </a:p>
        </p:txBody>
      </p:sp>
      <p:sp>
        <p:nvSpPr>
          <p:cNvPr id="4" name="Slide Number Placeholder 3"/>
          <p:cNvSpPr>
            <a:spLocks noGrp="1"/>
          </p:cNvSpPr>
          <p:nvPr>
            <p:ph type="sldNum" sz="quarter" idx="12"/>
          </p:nvPr>
        </p:nvSpPr>
        <p:spPr/>
        <p:txBody>
          <a:bodyPr/>
          <a:lstStyle/>
          <a:p>
            <a:fld id="{AEBD50B1-BE24-4FB3-9650-F2E0DAD77E55}" type="slidenum">
              <a:rPr lang="en-US" smtClean="0"/>
              <a:t>71</a:t>
            </a:fld>
            <a:endParaRPr lang="en-US"/>
          </a:p>
        </p:txBody>
      </p:sp>
    </p:spTree>
    <p:extLst>
      <p:ext uri="{BB962C8B-B14F-4D97-AF65-F5344CB8AC3E}">
        <p14:creationId xmlns:p14="http://schemas.microsoft.com/office/powerpoint/2010/main" val="427635066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ooter Placeholder 6"/>
          <p:cNvSpPr>
            <a:spLocks noGrp="1"/>
          </p:cNvSpPr>
          <p:nvPr>
            <p:ph type="ftr" sz="quarter" idx="10"/>
          </p:nvPr>
        </p:nvSpPr>
        <p:spPr/>
        <p:txBody>
          <a:bodyPr/>
          <a:lstStyle/>
          <a:p>
            <a:pPr>
              <a:defRPr/>
            </a:pPr>
            <a:r>
              <a:rPr lang="en-US" altLang="zh-CN" smtClean="0"/>
              <a:t>2016 Summer Camp</a:t>
            </a:r>
            <a:endParaRPr lang="en-US" altLang="zh-CN" dirty="0"/>
          </a:p>
        </p:txBody>
      </p:sp>
      <p:sp>
        <p:nvSpPr>
          <p:cNvPr id="78" name="Slide Number Placeholder 7"/>
          <p:cNvSpPr>
            <a:spLocks noGrp="1"/>
          </p:cNvSpPr>
          <p:nvPr>
            <p:ph type="sldNum" sz="quarter" idx="11"/>
          </p:nvPr>
        </p:nvSpPr>
        <p:spPr/>
        <p:txBody>
          <a:bodyPr/>
          <a:lstStyle/>
          <a:p>
            <a:pPr>
              <a:defRPr/>
            </a:pPr>
            <a:fld id="{315C6002-729D-48B6-9847-B5E5FFDC44D5}" type="slidenum">
              <a:rPr lang="en-US"/>
              <a:pPr>
                <a:defRPr/>
              </a:pPr>
              <a:t>72</a:t>
            </a:fld>
            <a:endParaRPr lang="en-US"/>
          </a:p>
        </p:txBody>
      </p:sp>
      <p:sp>
        <p:nvSpPr>
          <p:cNvPr id="21510" name="Rectangle 2"/>
          <p:cNvSpPr>
            <a:spLocks noGrp="1" noChangeArrowheads="1"/>
          </p:cNvSpPr>
          <p:nvPr>
            <p:ph type="title" sz="quarter"/>
          </p:nvPr>
        </p:nvSpPr>
        <p:spPr>
          <a:xfrm>
            <a:off x="685800" y="228600"/>
            <a:ext cx="7772400" cy="914400"/>
          </a:xfrm>
        </p:spPr>
        <p:txBody>
          <a:bodyPr/>
          <a:lstStyle/>
          <a:p>
            <a:r>
              <a:rPr lang="en-US" altLang="zh-CN" smtClean="0">
                <a:ea typeface="SimSun" pitchFamily="2" charset="-122"/>
              </a:rPr>
              <a:t>Public Key </a:t>
            </a:r>
            <a:r>
              <a:rPr lang="en-US" altLang="zh-CN" smtClean="0">
                <a:solidFill>
                  <a:srgbClr val="FF0000"/>
                </a:solidFill>
                <a:ea typeface="SimSun" pitchFamily="2" charset="-122"/>
              </a:rPr>
              <a:t>Encryption</a:t>
            </a:r>
          </a:p>
        </p:txBody>
      </p:sp>
      <p:grpSp>
        <p:nvGrpSpPr>
          <p:cNvPr id="2" name="Group 120"/>
          <p:cNvGrpSpPr>
            <a:grpSpLocks/>
          </p:cNvGrpSpPr>
          <p:nvPr/>
        </p:nvGrpSpPr>
        <p:grpSpPr bwMode="auto">
          <a:xfrm>
            <a:off x="6324600" y="3505200"/>
            <a:ext cx="2590800" cy="1752600"/>
            <a:chOff x="3984" y="2208"/>
            <a:chExt cx="1632" cy="1104"/>
          </a:xfrm>
        </p:grpSpPr>
        <p:sp>
          <p:nvSpPr>
            <p:cNvPr id="21579" name="AutoShape 16"/>
            <p:cNvSpPr>
              <a:spLocks noChangeArrowheads="1"/>
            </p:cNvSpPr>
            <p:nvPr/>
          </p:nvSpPr>
          <p:spPr bwMode="auto">
            <a:xfrm>
              <a:off x="3984" y="2400"/>
              <a:ext cx="768" cy="384"/>
            </a:xfrm>
            <a:prstGeom prst="flowChartAlternateProcess">
              <a:avLst/>
            </a:prstGeom>
            <a:solidFill>
              <a:schemeClr val="bg1">
                <a:lumMod val="95000"/>
              </a:schemeClr>
            </a:solidFill>
            <a:ln w="9525">
              <a:solidFill>
                <a:schemeClr val="bg1">
                  <a:lumMod val="65000"/>
                </a:schemeClr>
              </a:solidFill>
              <a:miter lim="800000"/>
              <a:headEnd/>
              <a:tailEnd/>
            </a:ln>
          </p:spPr>
          <p:txBody>
            <a:bodyPr wrap="none" anchor="ctr"/>
            <a:lstStyle/>
            <a:p>
              <a:pPr algn="ctr"/>
              <a:r>
                <a:rPr lang="en-US" b="1">
                  <a:solidFill>
                    <a:schemeClr val="bg1">
                      <a:lumMod val="65000"/>
                    </a:schemeClr>
                  </a:solidFill>
                  <a:latin typeface="Arial" charset="0"/>
                  <a:sym typeface="Wingdings" pitchFamily="2" charset="2"/>
                </a:rPr>
                <a:t></a:t>
              </a:r>
              <a:r>
                <a:rPr lang="en-US" sz="2000">
                  <a:solidFill>
                    <a:schemeClr val="bg1">
                      <a:lumMod val="65000"/>
                    </a:schemeClr>
                  </a:solidFill>
                  <a:latin typeface="Arial" charset="0"/>
                </a:rPr>
                <a:t>Decrypt</a:t>
              </a:r>
            </a:p>
          </p:txBody>
        </p:sp>
        <p:sp>
          <p:nvSpPr>
            <p:cNvPr id="21580" name="Line 17"/>
            <p:cNvSpPr>
              <a:spLocks noChangeShapeType="1"/>
            </p:cNvSpPr>
            <p:nvPr/>
          </p:nvSpPr>
          <p:spPr bwMode="auto">
            <a:xfrm>
              <a:off x="4752" y="2544"/>
              <a:ext cx="288" cy="0"/>
            </a:xfrm>
            <a:prstGeom prst="line">
              <a:avLst/>
            </a:prstGeom>
            <a:noFill/>
            <a:ln w="9525">
              <a:solidFill>
                <a:schemeClr val="tx1"/>
              </a:solidFill>
              <a:round/>
              <a:headEnd/>
              <a:tailEnd type="stealth" w="lg" len="lg"/>
            </a:ln>
          </p:spPr>
          <p:txBody>
            <a:bodyPr/>
            <a:lstStyle/>
            <a:p>
              <a:endParaRPr lang="en-US"/>
            </a:p>
          </p:txBody>
        </p:sp>
        <p:sp>
          <p:nvSpPr>
            <p:cNvPr id="21581" name="Line 18"/>
            <p:cNvSpPr>
              <a:spLocks noChangeShapeType="1"/>
            </p:cNvSpPr>
            <p:nvPr/>
          </p:nvSpPr>
          <p:spPr bwMode="auto">
            <a:xfrm flipV="1">
              <a:off x="4416" y="2784"/>
              <a:ext cx="0" cy="528"/>
            </a:xfrm>
            <a:prstGeom prst="line">
              <a:avLst/>
            </a:prstGeom>
            <a:noFill/>
            <a:ln w="9525">
              <a:solidFill>
                <a:schemeClr val="tx1"/>
              </a:solidFill>
              <a:round/>
              <a:headEnd/>
              <a:tailEnd type="stealth" w="lg" len="lg"/>
            </a:ln>
          </p:spPr>
          <p:txBody>
            <a:bodyPr/>
            <a:lstStyle/>
            <a:p>
              <a:endParaRPr lang="en-US"/>
            </a:p>
          </p:txBody>
        </p:sp>
        <p:sp>
          <p:nvSpPr>
            <p:cNvPr id="1133590" name="AutoShape 22"/>
            <p:cNvSpPr>
              <a:spLocks noChangeArrowheads="1"/>
            </p:cNvSpPr>
            <p:nvPr/>
          </p:nvSpPr>
          <p:spPr bwMode="auto">
            <a:xfrm>
              <a:off x="5040" y="2208"/>
              <a:ext cx="576" cy="672"/>
            </a:xfrm>
            <a:prstGeom prst="foldedCorner">
              <a:avLst>
                <a:gd name="adj" fmla="val 12500"/>
              </a:avLst>
            </a:prstGeom>
            <a:noFill/>
            <a:ln w="9525">
              <a:solidFill>
                <a:schemeClr val="bg1">
                  <a:lumMod val="65000"/>
                </a:schemeClr>
              </a:solidFill>
              <a:round/>
              <a:headEnd/>
              <a:tailEnd/>
            </a:ln>
            <a:effectLst>
              <a:prstShdw prst="shdw17" dist="17961" dir="2700000">
                <a:schemeClr val="tx1">
                  <a:gamma/>
                  <a:shade val="60000"/>
                  <a:invGamma/>
                </a:schemeClr>
              </a:prstShdw>
            </a:effectLst>
          </p:spPr>
          <p:txBody>
            <a:bodyPr wrap="none"/>
            <a:lstStyle/>
            <a:p>
              <a:pPr>
                <a:defRPr/>
              </a:pPr>
              <a:r>
                <a:rPr lang="en-US" sz="1400" dirty="0">
                  <a:solidFill>
                    <a:schemeClr val="bg1">
                      <a:lumMod val="65000"/>
                    </a:schemeClr>
                  </a:solidFill>
                  <a:latin typeface="Arial" charset="0"/>
                </a:rPr>
                <a:t>Dear Bob</a:t>
              </a:r>
            </a:p>
            <a:p>
              <a:pPr>
                <a:defRPr/>
              </a:pPr>
              <a:endParaRPr lang="en-US" sz="1200" dirty="0">
                <a:solidFill>
                  <a:schemeClr val="bg1">
                    <a:lumMod val="65000"/>
                  </a:schemeClr>
                </a:solidFill>
                <a:latin typeface="Arial" charset="0"/>
              </a:endParaRPr>
            </a:p>
            <a:p>
              <a:pPr>
                <a:defRPr/>
              </a:pPr>
              <a:r>
                <a:rPr lang="en-US" sz="1200" dirty="0">
                  <a:solidFill>
                    <a:schemeClr val="bg1">
                      <a:lumMod val="65000"/>
                    </a:schemeClr>
                  </a:solidFill>
                  <a:latin typeface="Arial" charset="0"/>
                </a:rPr>
                <a:t>Tell Albert</a:t>
              </a:r>
            </a:p>
            <a:p>
              <a:pPr>
                <a:defRPr/>
              </a:pPr>
              <a:r>
                <a:rPr lang="en-US" sz="1200" dirty="0">
                  <a:solidFill>
                    <a:schemeClr val="bg1">
                      <a:lumMod val="65000"/>
                    </a:schemeClr>
                  </a:solidFill>
                  <a:latin typeface="Arial" charset="0"/>
                </a:rPr>
                <a:t>to get out of</a:t>
              </a:r>
            </a:p>
            <a:p>
              <a:pPr>
                <a:defRPr/>
              </a:pPr>
              <a:r>
                <a:rPr lang="en-US" sz="1200" dirty="0">
                  <a:solidFill>
                    <a:schemeClr val="bg1">
                      <a:lumMod val="65000"/>
                    </a:schemeClr>
                  </a:solidFill>
                  <a:latin typeface="Arial" charset="0"/>
                </a:rPr>
                <a:t>there</a:t>
              </a:r>
            </a:p>
          </p:txBody>
        </p:sp>
      </p:grpSp>
      <p:grpSp>
        <p:nvGrpSpPr>
          <p:cNvPr id="3" name="Group 118"/>
          <p:cNvGrpSpPr>
            <a:grpSpLocks/>
          </p:cNvGrpSpPr>
          <p:nvPr/>
        </p:nvGrpSpPr>
        <p:grpSpPr bwMode="auto">
          <a:xfrm>
            <a:off x="152400" y="3581400"/>
            <a:ext cx="3581400" cy="1066800"/>
            <a:chOff x="96" y="2256"/>
            <a:chExt cx="2256" cy="672"/>
          </a:xfrm>
        </p:grpSpPr>
        <p:sp>
          <p:nvSpPr>
            <p:cNvPr id="21574" name="AutoShape 12"/>
            <p:cNvSpPr>
              <a:spLocks noChangeArrowheads="1"/>
            </p:cNvSpPr>
            <p:nvPr/>
          </p:nvSpPr>
          <p:spPr bwMode="auto">
            <a:xfrm>
              <a:off x="864" y="2352"/>
              <a:ext cx="768" cy="384"/>
            </a:xfrm>
            <a:prstGeom prst="flowChartAlternateProcess">
              <a:avLst/>
            </a:prstGeom>
            <a:solidFill>
              <a:schemeClr val="bg1">
                <a:lumMod val="95000"/>
              </a:schemeClr>
            </a:solidFill>
            <a:ln w="9525">
              <a:solidFill>
                <a:schemeClr val="tx1"/>
              </a:solidFill>
              <a:miter lim="800000"/>
              <a:headEnd/>
              <a:tailEnd/>
            </a:ln>
          </p:spPr>
          <p:txBody>
            <a:bodyPr wrap="none" anchor="ctr"/>
            <a:lstStyle/>
            <a:p>
              <a:pPr algn="ctr"/>
              <a:r>
                <a:rPr lang="en-US" b="1">
                  <a:solidFill>
                    <a:schemeClr val="bg1">
                      <a:lumMod val="65000"/>
                    </a:schemeClr>
                  </a:solidFill>
                  <a:latin typeface="Arial" charset="0"/>
                  <a:sym typeface="Wingdings" pitchFamily="2" charset="2"/>
                </a:rPr>
                <a:t></a:t>
              </a:r>
              <a:r>
                <a:rPr lang="en-US" sz="2000">
                  <a:solidFill>
                    <a:schemeClr val="bg1">
                      <a:lumMod val="65000"/>
                    </a:schemeClr>
                  </a:solidFill>
                  <a:latin typeface="Arial" charset="0"/>
                </a:rPr>
                <a:t>Encrypt</a:t>
              </a:r>
            </a:p>
          </p:txBody>
        </p:sp>
        <p:sp>
          <p:nvSpPr>
            <p:cNvPr id="21575" name="Line 14"/>
            <p:cNvSpPr>
              <a:spLocks noChangeShapeType="1"/>
            </p:cNvSpPr>
            <p:nvPr/>
          </p:nvSpPr>
          <p:spPr bwMode="auto">
            <a:xfrm>
              <a:off x="672" y="2544"/>
              <a:ext cx="192" cy="0"/>
            </a:xfrm>
            <a:prstGeom prst="line">
              <a:avLst/>
            </a:prstGeom>
            <a:noFill/>
            <a:ln w="9525">
              <a:solidFill>
                <a:schemeClr val="tx1"/>
              </a:solidFill>
              <a:round/>
              <a:headEnd/>
              <a:tailEnd type="stealth" w="lg" len="lg"/>
            </a:ln>
          </p:spPr>
          <p:txBody>
            <a:bodyPr/>
            <a:lstStyle/>
            <a:p>
              <a:endParaRPr lang="en-US"/>
            </a:p>
          </p:txBody>
        </p:sp>
        <p:sp>
          <p:nvSpPr>
            <p:cNvPr id="21576" name="Line 15"/>
            <p:cNvSpPr>
              <a:spLocks noChangeShapeType="1"/>
            </p:cNvSpPr>
            <p:nvPr/>
          </p:nvSpPr>
          <p:spPr bwMode="auto">
            <a:xfrm>
              <a:off x="1632" y="2544"/>
              <a:ext cx="192" cy="0"/>
            </a:xfrm>
            <a:prstGeom prst="line">
              <a:avLst/>
            </a:prstGeom>
            <a:noFill/>
            <a:ln w="9525">
              <a:solidFill>
                <a:schemeClr val="tx1"/>
              </a:solidFill>
              <a:round/>
              <a:headEnd/>
              <a:tailEnd type="stealth" w="lg" len="lg"/>
            </a:ln>
          </p:spPr>
          <p:txBody>
            <a:bodyPr/>
            <a:lstStyle/>
            <a:p>
              <a:endParaRPr lang="en-US"/>
            </a:p>
          </p:txBody>
        </p:sp>
        <p:sp>
          <p:nvSpPr>
            <p:cNvPr id="1133589" name="AutoShape 21"/>
            <p:cNvSpPr>
              <a:spLocks noChangeArrowheads="1"/>
            </p:cNvSpPr>
            <p:nvPr/>
          </p:nvSpPr>
          <p:spPr bwMode="auto">
            <a:xfrm>
              <a:off x="96" y="2256"/>
              <a:ext cx="576" cy="672"/>
            </a:xfrm>
            <a:prstGeom prst="foldedCorner">
              <a:avLst>
                <a:gd name="adj" fmla="val 12500"/>
              </a:avLst>
            </a:prstGeom>
            <a:noFill/>
            <a:ln w="9525">
              <a:solidFill>
                <a:schemeClr val="bg1">
                  <a:lumMod val="65000"/>
                </a:schemeClr>
              </a:solidFill>
              <a:round/>
              <a:headEnd/>
              <a:tailEnd/>
            </a:ln>
            <a:effectLst>
              <a:prstShdw prst="shdw17" dist="17961" dir="2700000">
                <a:schemeClr val="tx1">
                  <a:gamma/>
                  <a:shade val="60000"/>
                  <a:invGamma/>
                </a:schemeClr>
              </a:prstShdw>
            </a:effectLst>
          </p:spPr>
          <p:txBody>
            <a:bodyPr wrap="none"/>
            <a:lstStyle/>
            <a:p>
              <a:pPr>
                <a:defRPr/>
              </a:pPr>
              <a:r>
                <a:rPr lang="en-US" sz="1400" dirty="0">
                  <a:solidFill>
                    <a:schemeClr val="bg1">
                      <a:lumMod val="65000"/>
                    </a:schemeClr>
                  </a:solidFill>
                  <a:latin typeface="Arial" charset="0"/>
                </a:rPr>
                <a:t>Dear Bob</a:t>
              </a:r>
            </a:p>
            <a:p>
              <a:pPr>
                <a:defRPr/>
              </a:pPr>
              <a:endParaRPr lang="en-US" sz="1200" dirty="0">
                <a:solidFill>
                  <a:schemeClr val="bg1">
                    <a:lumMod val="65000"/>
                  </a:schemeClr>
                </a:solidFill>
                <a:latin typeface="Arial" charset="0"/>
              </a:endParaRPr>
            </a:p>
            <a:p>
              <a:pPr>
                <a:defRPr/>
              </a:pPr>
              <a:r>
                <a:rPr lang="en-US" sz="1200" dirty="0">
                  <a:solidFill>
                    <a:schemeClr val="bg1">
                      <a:lumMod val="65000"/>
                    </a:schemeClr>
                  </a:solidFill>
                  <a:latin typeface="Arial" charset="0"/>
                </a:rPr>
                <a:t>Tell Albert</a:t>
              </a:r>
            </a:p>
            <a:p>
              <a:pPr>
                <a:defRPr/>
              </a:pPr>
              <a:r>
                <a:rPr lang="en-US" sz="1200" dirty="0">
                  <a:solidFill>
                    <a:schemeClr val="bg1">
                      <a:lumMod val="65000"/>
                    </a:schemeClr>
                  </a:solidFill>
                  <a:latin typeface="Arial" charset="0"/>
                </a:rPr>
                <a:t>to get out of</a:t>
              </a:r>
            </a:p>
            <a:p>
              <a:pPr>
                <a:defRPr/>
              </a:pPr>
              <a:r>
                <a:rPr lang="en-US" sz="1200" dirty="0">
                  <a:solidFill>
                    <a:schemeClr val="bg1">
                      <a:lumMod val="65000"/>
                    </a:schemeClr>
                  </a:solidFill>
                  <a:latin typeface="Arial" charset="0"/>
                </a:rPr>
                <a:t>there</a:t>
              </a:r>
            </a:p>
          </p:txBody>
        </p:sp>
        <p:sp>
          <p:nvSpPr>
            <p:cNvPr id="1133591" name="AutoShape 23"/>
            <p:cNvSpPr>
              <a:spLocks noChangeArrowheads="1"/>
            </p:cNvSpPr>
            <p:nvPr/>
          </p:nvSpPr>
          <p:spPr bwMode="auto">
            <a:xfrm>
              <a:off x="1824" y="2256"/>
              <a:ext cx="528" cy="672"/>
            </a:xfrm>
            <a:prstGeom prst="foldedCorner">
              <a:avLst>
                <a:gd name="adj" fmla="val 12500"/>
              </a:avLst>
            </a:prstGeom>
            <a:solidFill>
              <a:srgbClr val="DDDDDD"/>
            </a:solidFill>
            <a:ln w="9525">
              <a:solidFill>
                <a:schemeClr val="bg1">
                  <a:lumMod val="65000"/>
                </a:schemeClr>
              </a:solidFill>
              <a:round/>
              <a:headEnd/>
              <a:tailEnd/>
            </a:ln>
            <a:effectLst>
              <a:prstShdw prst="shdw17" dist="17961" dir="2700000">
                <a:schemeClr val="tx1">
                  <a:gamma/>
                  <a:shade val="60000"/>
                  <a:invGamma/>
                </a:schemeClr>
              </a:prstShdw>
            </a:effectLst>
          </p:spPr>
          <p:txBody>
            <a:bodyPr wrap="none"/>
            <a:lstStyle/>
            <a:p>
              <a:pPr>
                <a:defRPr/>
              </a:pPr>
              <a:r>
                <a:rPr lang="en-US" sz="1600">
                  <a:solidFill>
                    <a:schemeClr val="bg1">
                      <a:lumMod val="65000"/>
                    </a:schemeClr>
                  </a:solidFill>
                </a:rPr>
                <a:t>$</a:t>
              </a:r>
              <a:r>
                <a:rPr lang="en-US" sz="1600">
                  <a:solidFill>
                    <a:schemeClr val="bg1">
                      <a:lumMod val="65000"/>
                    </a:schemeClr>
                  </a:solidFill>
                  <a:sym typeface="Symbol" pitchFamily="18" charset="2"/>
                </a:rPr>
                <a:t></a:t>
              </a:r>
            </a:p>
            <a:p>
              <a:pPr>
                <a:defRPr/>
              </a:pPr>
              <a:r>
                <a:rPr lang="en-US" sz="1600">
                  <a:solidFill>
                    <a:schemeClr val="bg1">
                      <a:lumMod val="65000"/>
                    </a:schemeClr>
                  </a:solidFill>
                  <a:sym typeface="Symbol" pitchFamily="18" charset="2"/>
                </a:rPr>
                <a:t></a:t>
              </a:r>
            </a:p>
            <a:p>
              <a:pPr>
                <a:defRPr/>
              </a:pPr>
              <a:r>
                <a:rPr lang="en-US" sz="1600">
                  <a:solidFill>
                    <a:schemeClr val="bg1">
                      <a:lumMod val="65000"/>
                    </a:schemeClr>
                  </a:solidFill>
                  <a:sym typeface="Symbol" pitchFamily="18" charset="2"/>
                </a:rPr>
                <a:t></a:t>
              </a:r>
            </a:p>
            <a:p>
              <a:pPr>
                <a:defRPr/>
              </a:pPr>
              <a:r>
                <a:rPr lang="en-US" sz="1600">
                  <a:solidFill>
                    <a:schemeClr val="bg1">
                      <a:lumMod val="65000"/>
                    </a:schemeClr>
                  </a:solidFill>
                  <a:sym typeface="Symbol" pitchFamily="18" charset="2"/>
                </a:rPr>
                <a:t>gt…</a:t>
              </a:r>
              <a:r>
                <a:rPr lang="en-US" sz="1600" i="1">
                  <a:solidFill>
                    <a:schemeClr val="bg1">
                      <a:lumMod val="65000"/>
                    </a:schemeClr>
                  </a:solidFill>
                  <a:sym typeface="Symbol" pitchFamily="18" charset="2"/>
                </a:rPr>
                <a:t>x</a:t>
              </a:r>
              <a:endParaRPr lang="en-US" sz="1200" i="1">
                <a:solidFill>
                  <a:schemeClr val="bg1">
                    <a:lumMod val="65000"/>
                  </a:schemeClr>
                </a:solidFill>
              </a:endParaRPr>
            </a:p>
          </p:txBody>
        </p:sp>
      </p:grpSp>
      <p:sp>
        <p:nvSpPr>
          <p:cNvPr id="21515" name="Text Box 25"/>
          <p:cNvSpPr txBox="1">
            <a:spLocks noChangeArrowheads="1"/>
          </p:cNvSpPr>
          <p:nvPr/>
        </p:nvSpPr>
        <p:spPr bwMode="auto">
          <a:xfrm>
            <a:off x="4724400" y="2803525"/>
            <a:ext cx="735013" cy="369332"/>
          </a:xfrm>
          <a:prstGeom prst="rect">
            <a:avLst/>
          </a:prstGeom>
          <a:noFill/>
          <a:ln w="9525">
            <a:noFill/>
            <a:miter lim="800000"/>
            <a:headEnd/>
            <a:tailEnd/>
          </a:ln>
        </p:spPr>
        <p:txBody>
          <a:bodyPr>
            <a:spAutoFit/>
          </a:bodyPr>
          <a:lstStyle/>
          <a:p>
            <a:r>
              <a:rPr lang="en-US" altLang="zh-CN" b="1" i="1" dirty="0">
                <a:solidFill>
                  <a:srgbClr val="FF0000"/>
                </a:solidFill>
                <a:latin typeface="Times New Roman" pitchFamily="18" charset="0"/>
                <a:ea typeface="SimSun" pitchFamily="2" charset="-122"/>
                <a:cs typeface="Times New Roman" pitchFamily="18" charset="0"/>
              </a:rPr>
              <a:t>Eve</a:t>
            </a:r>
          </a:p>
        </p:txBody>
      </p:sp>
      <p:grpSp>
        <p:nvGrpSpPr>
          <p:cNvPr id="4" name="Group 119"/>
          <p:cNvGrpSpPr>
            <a:grpSpLocks/>
          </p:cNvGrpSpPr>
          <p:nvPr/>
        </p:nvGrpSpPr>
        <p:grpSpPr bwMode="auto">
          <a:xfrm>
            <a:off x="3733800" y="3200400"/>
            <a:ext cx="2590800" cy="1066800"/>
            <a:chOff x="2352" y="2016"/>
            <a:chExt cx="1632" cy="672"/>
          </a:xfrm>
        </p:grpSpPr>
        <p:sp>
          <p:nvSpPr>
            <p:cNvPr id="21570" name="Line 19"/>
            <p:cNvSpPr>
              <a:spLocks noChangeShapeType="1"/>
            </p:cNvSpPr>
            <p:nvPr/>
          </p:nvSpPr>
          <p:spPr bwMode="auto">
            <a:xfrm>
              <a:off x="3792" y="2544"/>
              <a:ext cx="192" cy="0"/>
            </a:xfrm>
            <a:prstGeom prst="line">
              <a:avLst/>
            </a:prstGeom>
            <a:noFill/>
            <a:ln w="9525">
              <a:solidFill>
                <a:schemeClr val="tx1"/>
              </a:solidFill>
              <a:round/>
              <a:headEnd/>
              <a:tailEnd type="stealth" w="lg" len="lg"/>
            </a:ln>
          </p:spPr>
          <p:txBody>
            <a:bodyPr/>
            <a:lstStyle/>
            <a:p>
              <a:endParaRPr lang="en-US"/>
            </a:p>
          </p:txBody>
        </p:sp>
        <p:sp>
          <p:nvSpPr>
            <p:cNvPr id="21571" name="AutoShape 20"/>
            <p:cNvSpPr>
              <a:spLocks noChangeArrowheads="1"/>
            </p:cNvSpPr>
            <p:nvPr/>
          </p:nvSpPr>
          <p:spPr bwMode="auto">
            <a:xfrm rot="5422656">
              <a:off x="3072" y="1968"/>
              <a:ext cx="240" cy="1200"/>
            </a:xfrm>
            <a:prstGeom prst="can">
              <a:avLst>
                <a:gd name="adj" fmla="val 44468"/>
              </a:avLst>
            </a:prstGeom>
            <a:noFill/>
            <a:ln w="38100">
              <a:solidFill>
                <a:srgbClr val="339933"/>
              </a:solidFill>
              <a:round/>
              <a:headEnd/>
              <a:tailEnd/>
            </a:ln>
          </p:spPr>
          <p:txBody>
            <a:bodyPr rot="10800000" vert="eaVert" wrap="none" anchor="ctr"/>
            <a:lstStyle/>
            <a:p>
              <a:pPr algn="ctr" eaLnBrk="1" hangingPunct="1"/>
              <a:r>
                <a:rPr lang="en-GB" sz="2000">
                  <a:latin typeface="Arial" charset="0"/>
                </a:rPr>
                <a:t>public channel</a:t>
              </a:r>
              <a:endParaRPr lang="el-GR" sz="2000"/>
            </a:p>
          </p:txBody>
        </p:sp>
        <p:sp>
          <p:nvSpPr>
            <p:cNvPr id="21572" name="Line 24"/>
            <p:cNvSpPr>
              <a:spLocks noChangeShapeType="1"/>
            </p:cNvSpPr>
            <p:nvPr/>
          </p:nvSpPr>
          <p:spPr bwMode="auto">
            <a:xfrm>
              <a:off x="2352" y="2544"/>
              <a:ext cx="240" cy="0"/>
            </a:xfrm>
            <a:prstGeom prst="line">
              <a:avLst/>
            </a:prstGeom>
            <a:noFill/>
            <a:ln w="9525">
              <a:solidFill>
                <a:schemeClr val="tx1"/>
              </a:solidFill>
              <a:round/>
              <a:headEnd/>
              <a:tailEnd type="stealth" w="med" len="lg"/>
            </a:ln>
          </p:spPr>
          <p:txBody>
            <a:bodyPr wrap="none" anchor="ctr"/>
            <a:lstStyle/>
            <a:p>
              <a:endParaRPr lang="en-US"/>
            </a:p>
          </p:txBody>
        </p:sp>
        <p:sp>
          <p:nvSpPr>
            <p:cNvPr id="21573" name="Line 27"/>
            <p:cNvSpPr>
              <a:spLocks noChangeShapeType="1"/>
            </p:cNvSpPr>
            <p:nvPr/>
          </p:nvSpPr>
          <p:spPr bwMode="auto">
            <a:xfrm flipV="1">
              <a:off x="3168" y="2016"/>
              <a:ext cx="0" cy="432"/>
            </a:xfrm>
            <a:prstGeom prst="line">
              <a:avLst/>
            </a:prstGeom>
            <a:noFill/>
            <a:ln w="9525">
              <a:solidFill>
                <a:schemeClr val="tx1"/>
              </a:solidFill>
              <a:round/>
              <a:headEnd/>
              <a:tailEnd type="stealth" w="med" len="lg"/>
            </a:ln>
          </p:spPr>
          <p:txBody>
            <a:bodyPr wrap="none" anchor="ctr"/>
            <a:lstStyle/>
            <a:p>
              <a:endParaRPr lang="en-US"/>
            </a:p>
          </p:txBody>
        </p:sp>
      </p:grpSp>
      <p:sp>
        <p:nvSpPr>
          <p:cNvPr id="21517" name="Line 28"/>
          <p:cNvSpPr>
            <a:spLocks noChangeShapeType="1"/>
          </p:cNvSpPr>
          <p:nvPr/>
        </p:nvSpPr>
        <p:spPr bwMode="auto">
          <a:xfrm>
            <a:off x="3886200" y="3048000"/>
            <a:ext cx="0" cy="1905000"/>
          </a:xfrm>
          <a:prstGeom prst="line">
            <a:avLst/>
          </a:prstGeom>
          <a:noFill/>
          <a:ln w="19050">
            <a:solidFill>
              <a:schemeClr val="tx1"/>
            </a:solidFill>
            <a:prstDash val="sysDot"/>
            <a:round/>
            <a:headEnd/>
            <a:tailEnd/>
          </a:ln>
        </p:spPr>
        <p:txBody>
          <a:bodyPr wrap="none" anchor="ctr"/>
          <a:lstStyle/>
          <a:p>
            <a:endParaRPr lang="en-US"/>
          </a:p>
        </p:txBody>
      </p:sp>
      <p:sp>
        <p:nvSpPr>
          <p:cNvPr id="21518" name="Line 29"/>
          <p:cNvSpPr>
            <a:spLocks noChangeShapeType="1"/>
          </p:cNvSpPr>
          <p:nvPr/>
        </p:nvSpPr>
        <p:spPr bwMode="auto">
          <a:xfrm>
            <a:off x="6096000" y="3048000"/>
            <a:ext cx="0" cy="1905000"/>
          </a:xfrm>
          <a:prstGeom prst="line">
            <a:avLst/>
          </a:prstGeom>
          <a:noFill/>
          <a:ln w="19050">
            <a:solidFill>
              <a:schemeClr val="tx1"/>
            </a:solidFill>
            <a:prstDash val="sysDot"/>
            <a:round/>
            <a:headEnd/>
            <a:tailEnd/>
          </a:ln>
        </p:spPr>
        <p:txBody>
          <a:bodyPr wrap="none" anchor="ctr"/>
          <a:lstStyle/>
          <a:p>
            <a:endParaRPr lang="en-US"/>
          </a:p>
        </p:txBody>
      </p:sp>
      <p:sp>
        <p:nvSpPr>
          <p:cNvPr id="21519" name="Line 30"/>
          <p:cNvSpPr>
            <a:spLocks noChangeShapeType="1"/>
          </p:cNvSpPr>
          <p:nvPr/>
        </p:nvSpPr>
        <p:spPr bwMode="auto">
          <a:xfrm>
            <a:off x="3886200" y="1143000"/>
            <a:ext cx="0" cy="1905000"/>
          </a:xfrm>
          <a:prstGeom prst="line">
            <a:avLst/>
          </a:prstGeom>
          <a:noFill/>
          <a:ln w="19050">
            <a:solidFill>
              <a:schemeClr val="tx1"/>
            </a:solidFill>
            <a:prstDash val="sysDot"/>
            <a:round/>
            <a:headEnd/>
            <a:tailEnd/>
          </a:ln>
        </p:spPr>
        <p:txBody>
          <a:bodyPr wrap="none" anchor="ctr"/>
          <a:lstStyle/>
          <a:p>
            <a:endParaRPr lang="en-US"/>
          </a:p>
        </p:txBody>
      </p:sp>
      <p:sp>
        <p:nvSpPr>
          <p:cNvPr id="21520" name="Line 31"/>
          <p:cNvSpPr>
            <a:spLocks noChangeShapeType="1"/>
          </p:cNvSpPr>
          <p:nvPr/>
        </p:nvSpPr>
        <p:spPr bwMode="auto">
          <a:xfrm>
            <a:off x="6096000" y="1143000"/>
            <a:ext cx="0" cy="1905000"/>
          </a:xfrm>
          <a:prstGeom prst="line">
            <a:avLst/>
          </a:prstGeom>
          <a:noFill/>
          <a:ln w="19050">
            <a:solidFill>
              <a:schemeClr val="tx1"/>
            </a:solidFill>
            <a:prstDash val="sysDot"/>
            <a:round/>
            <a:headEnd/>
            <a:tailEnd/>
          </a:ln>
        </p:spPr>
        <p:txBody>
          <a:bodyPr wrap="none" anchor="ctr"/>
          <a:lstStyle/>
          <a:p>
            <a:endParaRPr lang="en-US"/>
          </a:p>
        </p:txBody>
      </p:sp>
      <p:sp>
        <p:nvSpPr>
          <p:cNvPr id="1133606" name="AutoShape 38"/>
          <p:cNvSpPr>
            <a:spLocks noChangeArrowheads="1"/>
          </p:cNvSpPr>
          <p:nvPr/>
        </p:nvSpPr>
        <p:spPr bwMode="auto">
          <a:xfrm>
            <a:off x="152400" y="2209800"/>
            <a:ext cx="1371600" cy="685800"/>
          </a:xfrm>
          <a:prstGeom prst="wedgeRoundRectCallout">
            <a:avLst>
              <a:gd name="adj1" fmla="val 68171"/>
              <a:gd name="adj2" fmla="val 71065"/>
              <a:gd name="adj3" fmla="val 16667"/>
            </a:avLst>
          </a:prstGeom>
          <a:noFill/>
          <a:ln w="6350">
            <a:solidFill>
              <a:schemeClr val="tx1"/>
            </a:solidFill>
            <a:miter lim="800000"/>
            <a:headEnd/>
            <a:tailEnd/>
          </a:ln>
        </p:spPr>
        <p:txBody>
          <a:bodyPr anchor="ctr" anchorCtr="1"/>
          <a:lstStyle/>
          <a:p>
            <a:pPr algn="ctr"/>
            <a:r>
              <a:rPr lang="en-US" sz="1800">
                <a:solidFill>
                  <a:srgbClr val="FF0000"/>
                </a:solidFill>
                <a:latin typeface="Arial" charset="0"/>
              </a:rPr>
              <a:t>Bob</a:t>
            </a:r>
            <a:r>
              <a:rPr lang="en-US" sz="1800">
                <a:latin typeface="Arial" charset="0"/>
              </a:rPr>
              <a:t>’s</a:t>
            </a:r>
          </a:p>
          <a:p>
            <a:pPr algn="ctr"/>
            <a:r>
              <a:rPr lang="en-US" sz="1800">
                <a:solidFill>
                  <a:srgbClr val="0000FF"/>
                </a:solidFill>
                <a:latin typeface="Arial" charset="0"/>
              </a:rPr>
              <a:t>public key</a:t>
            </a:r>
          </a:p>
        </p:txBody>
      </p:sp>
      <p:grpSp>
        <p:nvGrpSpPr>
          <p:cNvPr id="5" name="Group 115"/>
          <p:cNvGrpSpPr>
            <a:grpSpLocks/>
          </p:cNvGrpSpPr>
          <p:nvPr/>
        </p:nvGrpSpPr>
        <p:grpSpPr bwMode="auto">
          <a:xfrm>
            <a:off x="4724400" y="1066800"/>
            <a:ext cx="4191000" cy="4800600"/>
            <a:chOff x="2976" y="672"/>
            <a:chExt cx="2640" cy="3024"/>
          </a:xfrm>
        </p:grpSpPr>
        <p:sp>
          <p:nvSpPr>
            <p:cNvPr id="21568" name="AutoShape 39"/>
            <p:cNvSpPr>
              <a:spLocks noChangeArrowheads="1"/>
            </p:cNvSpPr>
            <p:nvPr/>
          </p:nvSpPr>
          <p:spPr bwMode="auto">
            <a:xfrm>
              <a:off x="4560" y="672"/>
              <a:ext cx="1056" cy="384"/>
            </a:xfrm>
            <a:prstGeom prst="wedgeRoundRectCallout">
              <a:avLst>
                <a:gd name="adj1" fmla="val -41194"/>
                <a:gd name="adj2" fmla="val 157032"/>
                <a:gd name="adj3" fmla="val 16667"/>
              </a:avLst>
            </a:prstGeom>
            <a:noFill/>
            <a:ln w="19050">
              <a:solidFill>
                <a:schemeClr val="tx1"/>
              </a:solidFill>
              <a:miter lim="800000"/>
              <a:headEnd/>
              <a:tailEnd/>
            </a:ln>
          </p:spPr>
          <p:txBody>
            <a:bodyPr anchor="ctr" anchorCtr="1"/>
            <a:lstStyle/>
            <a:p>
              <a:pPr algn="ctr"/>
              <a:r>
                <a:rPr lang="en-US" sz="2800">
                  <a:latin typeface="Arial" charset="0"/>
                  <a:sym typeface="Wingdings 2" pitchFamily="18" charset="2"/>
                </a:rPr>
                <a:t> </a:t>
              </a:r>
              <a:r>
                <a:rPr lang="en-US" sz="1400">
                  <a:solidFill>
                    <a:srgbClr val="FF0000"/>
                  </a:solidFill>
                  <a:latin typeface="Arial" charset="0"/>
                </a:rPr>
                <a:t>Bob</a:t>
              </a:r>
              <a:r>
                <a:rPr lang="en-US" sz="1400">
                  <a:latin typeface="Arial" charset="0"/>
                </a:rPr>
                <a:t>’s</a:t>
              </a:r>
            </a:p>
            <a:p>
              <a:pPr algn="ctr"/>
              <a:r>
                <a:rPr lang="en-US" sz="1400">
                  <a:solidFill>
                    <a:srgbClr val="0000FF"/>
                  </a:solidFill>
                  <a:latin typeface="Arial" charset="0"/>
                </a:rPr>
                <a:t>digital certificate</a:t>
              </a:r>
            </a:p>
          </p:txBody>
        </p:sp>
        <p:sp>
          <p:nvSpPr>
            <p:cNvPr id="21569" name="AutoShape 40"/>
            <p:cNvSpPr>
              <a:spLocks noChangeArrowheads="1"/>
            </p:cNvSpPr>
            <p:nvPr/>
          </p:nvSpPr>
          <p:spPr bwMode="auto">
            <a:xfrm>
              <a:off x="2976" y="3264"/>
              <a:ext cx="1016" cy="432"/>
            </a:xfrm>
            <a:prstGeom prst="wedgeRoundRectCallout">
              <a:avLst>
                <a:gd name="adj1" fmla="val 67028"/>
                <a:gd name="adj2" fmla="val -30787"/>
                <a:gd name="adj3" fmla="val 16667"/>
              </a:avLst>
            </a:prstGeom>
            <a:noFill/>
            <a:ln w="19050">
              <a:solidFill>
                <a:schemeClr val="bg1">
                  <a:lumMod val="65000"/>
                </a:schemeClr>
              </a:solidFill>
              <a:miter lim="800000"/>
              <a:headEnd/>
              <a:tailEnd/>
            </a:ln>
          </p:spPr>
          <p:txBody>
            <a:bodyPr anchor="ctr" anchorCtr="1"/>
            <a:lstStyle/>
            <a:p>
              <a:pPr algn="ctr"/>
              <a:r>
                <a:rPr lang="en-US" sz="2000">
                  <a:latin typeface="Arial" charset="0"/>
                </a:rPr>
                <a:t>Bob’s</a:t>
              </a:r>
            </a:p>
            <a:p>
              <a:pPr algn="ctr"/>
              <a:r>
                <a:rPr lang="en-US" sz="2000">
                  <a:solidFill>
                    <a:srgbClr val="969696"/>
                  </a:solidFill>
                  <a:latin typeface="Arial" charset="0"/>
                </a:rPr>
                <a:t>private key</a:t>
              </a:r>
            </a:p>
          </p:txBody>
        </p:sp>
      </p:grpSp>
      <p:grpSp>
        <p:nvGrpSpPr>
          <p:cNvPr id="6" name="Group 117"/>
          <p:cNvGrpSpPr>
            <a:grpSpLocks/>
          </p:cNvGrpSpPr>
          <p:nvPr/>
        </p:nvGrpSpPr>
        <p:grpSpPr bwMode="auto">
          <a:xfrm>
            <a:off x="1371600" y="1752600"/>
            <a:ext cx="1219200" cy="1676400"/>
            <a:chOff x="864" y="1104"/>
            <a:chExt cx="768" cy="1056"/>
          </a:xfrm>
        </p:grpSpPr>
        <p:sp>
          <p:nvSpPr>
            <p:cNvPr id="21565" name="Line 80"/>
            <p:cNvSpPr>
              <a:spLocks noChangeShapeType="1"/>
            </p:cNvSpPr>
            <p:nvPr/>
          </p:nvSpPr>
          <p:spPr bwMode="auto">
            <a:xfrm>
              <a:off x="1248" y="1920"/>
              <a:ext cx="0" cy="240"/>
            </a:xfrm>
            <a:prstGeom prst="line">
              <a:avLst/>
            </a:prstGeom>
            <a:noFill/>
            <a:ln w="28575">
              <a:solidFill>
                <a:schemeClr val="tx1"/>
              </a:solidFill>
              <a:round/>
              <a:headEnd/>
              <a:tailEnd type="stealth" w="med" len="lg"/>
            </a:ln>
          </p:spPr>
          <p:txBody>
            <a:bodyPr/>
            <a:lstStyle/>
            <a:p>
              <a:endParaRPr lang="en-US"/>
            </a:p>
          </p:txBody>
        </p:sp>
        <p:graphicFrame>
          <p:nvGraphicFramePr>
            <p:cNvPr id="21507" name="Object 36"/>
            <p:cNvGraphicFramePr>
              <a:graphicFrameLocks noChangeAspect="1"/>
            </p:cNvGraphicFramePr>
            <p:nvPr/>
          </p:nvGraphicFramePr>
          <p:xfrm>
            <a:off x="1104" y="1728"/>
            <a:ext cx="288" cy="215"/>
          </p:xfrm>
          <a:graphic>
            <a:graphicData uri="http://schemas.openxmlformats.org/presentationml/2006/ole">
              <mc:AlternateContent xmlns:mc="http://schemas.openxmlformats.org/markup-compatibility/2006">
                <mc:Choice xmlns:v="urn:schemas-microsoft-com:vml" Requires="v">
                  <p:oleObj spid="_x0000_s16341" name="Bitmap Image" r:id="rId4" imgW="561905" imgH="419048" progId="PBrush">
                    <p:embed/>
                  </p:oleObj>
                </mc:Choice>
                <mc:Fallback>
                  <p:oleObj name="Bitmap Image" r:id="rId4" imgW="561905" imgH="419048"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 y="1728"/>
                          <a:ext cx="288" cy="2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3646" name="AutoShape 78"/>
            <p:cNvSpPr>
              <a:spLocks noChangeArrowheads="1"/>
            </p:cNvSpPr>
            <p:nvPr/>
          </p:nvSpPr>
          <p:spPr bwMode="auto">
            <a:xfrm>
              <a:off x="864" y="1104"/>
              <a:ext cx="768" cy="240"/>
            </a:xfrm>
            <a:prstGeom prst="roundRect">
              <a:avLst>
                <a:gd name="adj" fmla="val 16667"/>
              </a:avLst>
            </a:prstGeom>
            <a:solidFill>
              <a:srgbClr val="EAEAEA"/>
            </a:solidFill>
            <a:ln w="38100">
              <a:solidFill>
                <a:srgbClr val="FF0000"/>
              </a:solidFill>
              <a:round/>
              <a:headEnd/>
              <a:tailEnd/>
            </a:ln>
            <a:effectLst/>
          </p:spPr>
          <p:txBody>
            <a:bodyPr wrap="none" anchor="ctr"/>
            <a:lstStyle/>
            <a:p>
              <a:pPr algn="ctr">
                <a:defRPr/>
              </a:pPr>
              <a:r>
                <a:rPr lang="en-US">
                  <a:solidFill>
                    <a:srgbClr val="FF0000"/>
                  </a:solidFill>
                  <a:effectLst>
                    <a:outerShdw blurRad="38100" dist="38100" dir="2700000" algn="tl">
                      <a:srgbClr val="000000"/>
                    </a:outerShdw>
                  </a:effectLst>
                  <a:latin typeface="Arial" charset="0"/>
                  <a:sym typeface="Wingdings" pitchFamily="2" charset="2"/>
                </a:rPr>
                <a:t></a:t>
              </a:r>
              <a:r>
                <a:rPr lang="en-US">
                  <a:solidFill>
                    <a:srgbClr val="FF0000"/>
                  </a:solidFill>
                  <a:effectLst>
                    <a:outerShdw blurRad="38100" dist="38100" dir="2700000" algn="tl">
                      <a:srgbClr val="000000"/>
                    </a:outerShdw>
                  </a:effectLst>
                  <a:latin typeface="Arial" charset="0"/>
                </a:rPr>
                <a:t>Verify</a:t>
              </a:r>
            </a:p>
          </p:txBody>
        </p:sp>
        <p:sp>
          <p:nvSpPr>
            <p:cNvPr id="21567" name="Line 79"/>
            <p:cNvSpPr>
              <a:spLocks noChangeShapeType="1"/>
            </p:cNvSpPr>
            <p:nvPr/>
          </p:nvSpPr>
          <p:spPr bwMode="auto">
            <a:xfrm>
              <a:off x="1248" y="1344"/>
              <a:ext cx="0" cy="432"/>
            </a:xfrm>
            <a:prstGeom prst="line">
              <a:avLst/>
            </a:prstGeom>
            <a:noFill/>
            <a:ln w="28575">
              <a:solidFill>
                <a:schemeClr val="tx1"/>
              </a:solidFill>
              <a:round/>
              <a:headEnd/>
              <a:tailEnd type="stealth" w="med" len="lg"/>
            </a:ln>
          </p:spPr>
          <p:txBody>
            <a:bodyPr/>
            <a:lstStyle/>
            <a:p>
              <a:endParaRPr lang="en-US"/>
            </a:p>
          </p:txBody>
        </p:sp>
      </p:grpSp>
      <p:sp>
        <p:nvSpPr>
          <p:cNvPr id="1133650" name="Line 82"/>
          <p:cNvSpPr>
            <a:spLocks noChangeShapeType="1"/>
          </p:cNvSpPr>
          <p:nvPr/>
        </p:nvSpPr>
        <p:spPr bwMode="auto">
          <a:xfrm flipV="1">
            <a:off x="4953000" y="2057400"/>
            <a:ext cx="0" cy="762000"/>
          </a:xfrm>
          <a:prstGeom prst="line">
            <a:avLst/>
          </a:prstGeom>
          <a:noFill/>
          <a:ln w="28575">
            <a:solidFill>
              <a:schemeClr val="tx1"/>
            </a:solidFill>
            <a:round/>
            <a:headEnd/>
            <a:tailEnd type="stealth" w="med" len="lg"/>
          </a:ln>
        </p:spPr>
        <p:txBody>
          <a:bodyPr/>
          <a:lstStyle/>
          <a:p>
            <a:endParaRPr lang="en-US"/>
          </a:p>
        </p:txBody>
      </p:sp>
      <p:grpSp>
        <p:nvGrpSpPr>
          <p:cNvPr id="7" name="Group 114"/>
          <p:cNvGrpSpPr>
            <a:grpSpLocks/>
          </p:cNvGrpSpPr>
          <p:nvPr/>
        </p:nvGrpSpPr>
        <p:grpSpPr bwMode="auto">
          <a:xfrm>
            <a:off x="6477000" y="1905000"/>
            <a:ext cx="990600" cy="3657600"/>
            <a:chOff x="4080" y="1200"/>
            <a:chExt cx="624" cy="2304"/>
          </a:xfrm>
        </p:grpSpPr>
        <p:grpSp>
          <p:nvGrpSpPr>
            <p:cNvPr id="21548" name="Group 33"/>
            <p:cNvGrpSpPr>
              <a:grpSpLocks/>
            </p:cNvGrpSpPr>
            <p:nvPr/>
          </p:nvGrpSpPr>
          <p:grpSpPr bwMode="auto">
            <a:xfrm>
              <a:off x="4176" y="3120"/>
              <a:ext cx="528" cy="384"/>
              <a:chOff x="4176" y="3120"/>
              <a:chExt cx="528" cy="384"/>
            </a:xfrm>
          </p:grpSpPr>
          <p:graphicFrame>
            <p:nvGraphicFramePr>
              <p:cNvPr id="21506" name="Object 34"/>
              <p:cNvGraphicFramePr>
                <a:graphicFrameLocks noChangeAspect="1"/>
              </p:cNvGraphicFramePr>
              <p:nvPr/>
            </p:nvGraphicFramePr>
            <p:xfrm>
              <a:off x="4176" y="3120"/>
              <a:ext cx="492" cy="366"/>
            </p:xfrm>
            <a:graphic>
              <a:graphicData uri="http://schemas.openxmlformats.org/presentationml/2006/ole">
                <mc:AlternateContent xmlns:mc="http://schemas.openxmlformats.org/markup-compatibility/2006">
                  <mc:Choice xmlns:v="urn:schemas-microsoft-com:vml" Requires="v">
                    <p:oleObj spid="_x0000_s16342" name="Bitmap Image" r:id="rId6" imgW="781159" imgH="581106" progId="PBrush">
                      <p:embed/>
                    </p:oleObj>
                  </mc:Choice>
                  <mc:Fallback>
                    <p:oleObj name="Bitmap Image" r:id="rId6" imgW="781159" imgH="581106" progId="PBrush">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6" y="3120"/>
                            <a:ext cx="492"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64" name="Rectangle 35"/>
              <p:cNvSpPr>
                <a:spLocks noChangeArrowheads="1"/>
              </p:cNvSpPr>
              <p:nvPr/>
            </p:nvSpPr>
            <p:spPr bwMode="auto">
              <a:xfrm>
                <a:off x="4176" y="3120"/>
                <a:ext cx="528" cy="384"/>
              </a:xfrm>
              <a:prstGeom prst="rect">
                <a:avLst/>
              </a:prstGeom>
              <a:noFill/>
              <a:ln w="28575">
                <a:solidFill>
                  <a:srgbClr val="FF0000"/>
                </a:solidFill>
                <a:miter lim="800000"/>
                <a:headEnd/>
                <a:tailEnd/>
              </a:ln>
            </p:spPr>
            <p:txBody>
              <a:bodyPr wrap="none" anchor="ctr"/>
              <a:lstStyle/>
              <a:p>
                <a:endParaRPr lang="en-US"/>
              </a:p>
            </p:txBody>
          </p:sp>
        </p:grpSp>
        <p:grpSp>
          <p:nvGrpSpPr>
            <p:cNvPr id="21549" name="Group 83"/>
            <p:cNvGrpSpPr>
              <a:grpSpLocks/>
            </p:cNvGrpSpPr>
            <p:nvPr/>
          </p:nvGrpSpPr>
          <p:grpSpPr bwMode="auto">
            <a:xfrm>
              <a:off x="4080" y="1200"/>
              <a:ext cx="576" cy="672"/>
              <a:chOff x="816" y="1296"/>
              <a:chExt cx="576" cy="672"/>
            </a:xfrm>
          </p:grpSpPr>
          <p:sp>
            <p:nvSpPr>
              <p:cNvPr id="21550" name="AutoShape 84"/>
              <p:cNvSpPr>
                <a:spLocks noChangeAspect="1" noChangeArrowheads="1" noTextEdit="1"/>
              </p:cNvSpPr>
              <p:nvPr/>
            </p:nvSpPr>
            <p:spPr bwMode="auto">
              <a:xfrm>
                <a:off x="817" y="1296"/>
                <a:ext cx="555" cy="597"/>
              </a:xfrm>
              <a:prstGeom prst="rect">
                <a:avLst/>
              </a:prstGeom>
              <a:solidFill>
                <a:srgbClr val="00CC99"/>
              </a:solidFill>
              <a:ln w="9525" algn="ctr">
                <a:solidFill>
                  <a:schemeClr val="tx1"/>
                </a:solidFill>
                <a:miter lim="800000"/>
                <a:headEnd/>
                <a:tailEnd/>
              </a:ln>
            </p:spPr>
            <p:txBody>
              <a:bodyPr/>
              <a:lstStyle/>
              <a:p>
                <a:endParaRPr lang="en-US"/>
              </a:p>
            </p:txBody>
          </p:sp>
          <p:sp>
            <p:nvSpPr>
              <p:cNvPr id="21551" name="Freeform 85"/>
              <p:cNvSpPr>
                <a:spLocks/>
              </p:cNvSpPr>
              <p:nvPr/>
            </p:nvSpPr>
            <p:spPr bwMode="auto">
              <a:xfrm>
                <a:off x="865" y="1797"/>
                <a:ext cx="113" cy="53"/>
              </a:xfrm>
              <a:custGeom>
                <a:avLst/>
                <a:gdLst>
                  <a:gd name="T0" fmla="*/ 2 w 373"/>
                  <a:gd name="T1" fmla="*/ 0 h 214"/>
                  <a:gd name="T2" fmla="*/ 1 w 373"/>
                  <a:gd name="T3" fmla="*/ 0 h 214"/>
                  <a:gd name="T4" fmla="*/ 0 w 373"/>
                  <a:gd name="T5" fmla="*/ 0 h 214"/>
                  <a:gd name="T6" fmla="*/ 0 w 373"/>
                  <a:gd name="T7" fmla="*/ 0 h 214"/>
                  <a:gd name="T8" fmla="*/ 0 w 373"/>
                  <a:gd name="T9" fmla="*/ 0 h 214"/>
                  <a:gd name="T10" fmla="*/ 0 w 373"/>
                  <a:gd name="T11" fmla="*/ 0 h 214"/>
                  <a:gd name="T12" fmla="*/ 0 w 373"/>
                  <a:gd name="T13" fmla="*/ 0 h 214"/>
                  <a:gd name="T14" fmla="*/ 0 w 373"/>
                  <a:gd name="T15" fmla="*/ 0 h 214"/>
                  <a:gd name="T16" fmla="*/ 0 w 373"/>
                  <a:gd name="T17" fmla="*/ 0 h 214"/>
                  <a:gd name="T18" fmla="*/ 0 w 373"/>
                  <a:gd name="T19" fmla="*/ 1 h 214"/>
                  <a:gd name="T20" fmla="*/ 1 w 373"/>
                  <a:gd name="T21" fmla="*/ 1 h 214"/>
                  <a:gd name="T22" fmla="*/ 1 w 373"/>
                  <a:gd name="T23" fmla="*/ 1 h 214"/>
                  <a:gd name="T24" fmla="*/ 1 w 373"/>
                  <a:gd name="T25" fmla="*/ 1 h 214"/>
                  <a:gd name="T26" fmla="*/ 1 w 373"/>
                  <a:gd name="T27" fmla="*/ 1 h 214"/>
                  <a:gd name="T28" fmla="*/ 1 w 373"/>
                  <a:gd name="T29" fmla="*/ 1 h 214"/>
                  <a:gd name="T30" fmla="*/ 2 w 373"/>
                  <a:gd name="T31" fmla="*/ 1 h 214"/>
                  <a:gd name="T32" fmla="*/ 3 w 373"/>
                  <a:gd name="T33" fmla="*/ 0 h 214"/>
                  <a:gd name="T34" fmla="*/ 2 w 373"/>
                  <a:gd name="T35" fmla="*/ 0 h 2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214"/>
                  <a:gd name="T56" fmla="*/ 373 w 373"/>
                  <a:gd name="T57" fmla="*/ 214 h 2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214">
                    <a:moveTo>
                      <a:pt x="239" y="0"/>
                    </a:moveTo>
                    <a:lnTo>
                      <a:pt x="48" y="18"/>
                    </a:lnTo>
                    <a:lnTo>
                      <a:pt x="29" y="32"/>
                    </a:lnTo>
                    <a:lnTo>
                      <a:pt x="18" y="48"/>
                    </a:lnTo>
                    <a:lnTo>
                      <a:pt x="7" y="67"/>
                    </a:lnTo>
                    <a:lnTo>
                      <a:pt x="0" y="97"/>
                    </a:lnTo>
                    <a:lnTo>
                      <a:pt x="1" y="130"/>
                    </a:lnTo>
                    <a:lnTo>
                      <a:pt x="7" y="148"/>
                    </a:lnTo>
                    <a:lnTo>
                      <a:pt x="18" y="168"/>
                    </a:lnTo>
                    <a:lnTo>
                      <a:pt x="38" y="185"/>
                    </a:lnTo>
                    <a:lnTo>
                      <a:pt x="61" y="200"/>
                    </a:lnTo>
                    <a:lnTo>
                      <a:pt x="85" y="208"/>
                    </a:lnTo>
                    <a:lnTo>
                      <a:pt x="106" y="212"/>
                    </a:lnTo>
                    <a:lnTo>
                      <a:pt x="133" y="214"/>
                    </a:lnTo>
                    <a:lnTo>
                      <a:pt x="131" y="212"/>
                    </a:lnTo>
                    <a:lnTo>
                      <a:pt x="279" y="198"/>
                    </a:lnTo>
                    <a:lnTo>
                      <a:pt x="373" y="0"/>
                    </a:lnTo>
                    <a:lnTo>
                      <a:pt x="239" y="0"/>
                    </a:lnTo>
                    <a:close/>
                  </a:path>
                </a:pathLst>
              </a:custGeom>
              <a:solidFill>
                <a:srgbClr val="808080"/>
              </a:solidFill>
              <a:ln w="6350">
                <a:solidFill>
                  <a:srgbClr val="000000"/>
                </a:solidFill>
                <a:round/>
                <a:headEnd/>
                <a:tailEnd/>
              </a:ln>
            </p:spPr>
            <p:txBody>
              <a:bodyPr/>
              <a:lstStyle/>
              <a:p>
                <a:endParaRPr lang="en-US"/>
              </a:p>
            </p:txBody>
          </p:sp>
          <p:sp>
            <p:nvSpPr>
              <p:cNvPr id="21552" name="Freeform 86"/>
              <p:cNvSpPr>
                <a:spLocks/>
              </p:cNvSpPr>
              <p:nvPr/>
            </p:nvSpPr>
            <p:spPr bwMode="auto">
              <a:xfrm>
                <a:off x="816" y="1301"/>
                <a:ext cx="552" cy="549"/>
              </a:xfrm>
              <a:custGeom>
                <a:avLst/>
                <a:gdLst>
                  <a:gd name="T0" fmla="*/ 1 w 2094"/>
                  <a:gd name="T1" fmla="*/ 0 h 2186"/>
                  <a:gd name="T2" fmla="*/ 0 w 2094"/>
                  <a:gd name="T3" fmla="*/ 0 h 2186"/>
                  <a:gd name="T4" fmla="*/ 0 w 2094"/>
                  <a:gd name="T5" fmla="*/ 1 h 2186"/>
                  <a:gd name="T6" fmla="*/ 0 w 2094"/>
                  <a:gd name="T7" fmla="*/ 1 h 2186"/>
                  <a:gd name="T8" fmla="*/ 0 w 2094"/>
                  <a:gd name="T9" fmla="*/ 1 h 2186"/>
                  <a:gd name="T10" fmla="*/ 0 w 2094"/>
                  <a:gd name="T11" fmla="*/ 1 h 2186"/>
                  <a:gd name="T12" fmla="*/ 0 w 2094"/>
                  <a:gd name="T13" fmla="*/ 2 h 2186"/>
                  <a:gd name="T14" fmla="*/ 1 w 2094"/>
                  <a:gd name="T15" fmla="*/ 2 h 2186"/>
                  <a:gd name="T16" fmla="*/ 1 w 2094"/>
                  <a:gd name="T17" fmla="*/ 3 h 2186"/>
                  <a:gd name="T18" fmla="*/ 1 w 2094"/>
                  <a:gd name="T19" fmla="*/ 4 h 2186"/>
                  <a:gd name="T20" fmla="*/ 2 w 2094"/>
                  <a:gd name="T21" fmla="*/ 5 h 2186"/>
                  <a:gd name="T22" fmla="*/ 2 w 2094"/>
                  <a:gd name="T23" fmla="*/ 6 h 2186"/>
                  <a:gd name="T24" fmla="*/ 2 w 2094"/>
                  <a:gd name="T25" fmla="*/ 7 h 2186"/>
                  <a:gd name="T26" fmla="*/ 2 w 2094"/>
                  <a:gd name="T27" fmla="*/ 8 h 2186"/>
                  <a:gd name="T28" fmla="*/ 2 w 2094"/>
                  <a:gd name="T29" fmla="*/ 8 h 2186"/>
                  <a:gd name="T30" fmla="*/ 2 w 2094"/>
                  <a:gd name="T31" fmla="*/ 9 h 2186"/>
                  <a:gd name="T32" fmla="*/ 2 w 2094"/>
                  <a:gd name="T33" fmla="*/ 9 h 2186"/>
                  <a:gd name="T34" fmla="*/ 2 w 2094"/>
                  <a:gd name="T35" fmla="*/ 9 h 2186"/>
                  <a:gd name="T36" fmla="*/ 6 w 2094"/>
                  <a:gd name="T37" fmla="*/ 8 h 2186"/>
                  <a:gd name="T38" fmla="*/ 8 w 2094"/>
                  <a:gd name="T39" fmla="*/ 8 h 2186"/>
                  <a:gd name="T40" fmla="*/ 9 w 2094"/>
                  <a:gd name="T41" fmla="*/ 8 h 2186"/>
                  <a:gd name="T42" fmla="*/ 10 w 2094"/>
                  <a:gd name="T43" fmla="*/ 8 h 2186"/>
                  <a:gd name="T44" fmla="*/ 10 w 2094"/>
                  <a:gd name="T45" fmla="*/ 8 h 2186"/>
                  <a:gd name="T46" fmla="*/ 10 w 2094"/>
                  <a:gd name="T47" fmla="*/ 7 h 2186"/>
                  <a:gd name="T48" fmla="*/ 10 w 2094"/>
                  <a:gd name="T49" fmla="*/ 7 h 2186"/>
                  <a:gd name="T50" fmla="*/ 10 w 2094"/>
                  <a:gd name="T51" fmla="*/ 6 h 2186"/>
                  <a:gd name="T52" fmla="*/ 10 w 2094"/>
                  <a:gd name="T53" fmla="*/ 5 h 2186"/>
                  <a:gd name="T54" fmla="*/ 9 w 2094"/>
                  <a:gd name="T55" fmla="*/ 4 h 2186"/>
                  <a:gd name="T56" fmla="*/ 9 w 2094"/>
                  <a:gd name="T57" fmla="*/ 3 h 2186"/>
                  <a:gd name="T58" fmla="*/ 8 w 2094"/>
                  <a:gd name="T59" fmla="*/ 2 h 2186"/>
                  <a:gd name="T60" fmla="*/ 8 w 2094"/>
                  <a:gd name="T61" fmla="*/ 1 h 2186"/>
                  <a:gd name="T62" fmla="*/ 8 w 2094"/>
                  <a:gd name="T63" fmla="*/ 1 h 2186"/>
                  <a:gd name="T64" fmla="*/ 8 w 2094"/>
                  <a:gd name="T65" fmla="*/ 0 h 2186"/>
                  <a:gd name="T66" fmla="*/ 1 w 2094"/>
                  <a:gd name="T67" fmla="*/ 0 h 2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94"/>
                  <a:gd name="T103" fmla="*/ 0 h 2186"/>
                  <a:gd name="T104" fmla="*/ 2094 w 2094"/>
                  <a:gd name="T105" fmla="*/ 2186 h 2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94" h="2186">
                    <a:moveTo>
                      <a:pt x="132" y="4"/>
                    </a:moveTo>
                    <a:lnTo>
                      <a:pt x="117" y="8"/>
                    </a:lnTo>
                    <a:lnTo>
                      <a:pt x="98" y="17"/>
                    </a:lnTo>
                    <a:lnTo>
                      <a:pt x="75" y="37"/>
                    </a:lnTo>
                    <a:lnTo>
                      <a:pt x="44" y="67"/>
                    </a:lnTo>
                    <a:lnTo>
                      <a:pt x="22" y="98"/>
                    </a:lnTo>
                    <a:lnTo>
                      <a:pt x="9" y="131"/>
                    </a:lnTo>
                    <a:lnTo>
                      <a:pt x="4" y="160"/>
                    </a:lnTo>
                    <a:lnTo>
                      <a:pt x="0" y="199"/>
                    </a:lnTo>
                    <a:lnTo>
                      <a:pt x="0" y="236"/>
                    </a:lnTo>
                    <a:lnTo>
                      <a:pt x="5" y="267"/>
                    </a:lnTo>
                    <a:lnTo>
                      <a:pt x="9" y="299"/>
                    </a:lnTo>
                    <a:lnTo>
                      <a:pt x="16" y="328"/>
                    </a:lnTo>
                    <a:lnTo>
                      <a:pt x="37" y="402"/>
                    </a:lnTo>
                    <a:lnTo>
                      <a:pt x="66" y="485"/>
                    </a:lnTo>
                    <a:lnTo>
                      <a:pt x="111" y="576"/>
                    </a:lnTo>
                    <a:lnTo>
                      <a:pt x="155" y="679"/>
                    </a:lnTo>
                    <a:lnTo>
                      <a:pt x="200" y="770"/>
                    </a:lnTo>
                    <a:lnTo>
                      <a:pt x="238" y="861"/>
                    </a:lnTo>
                    <a:lnTo>
                      <a:pt x="282" y="969"/>
                    </a:lnTo>
                    <a:lnTo>
                      <a:pt x="320" y="1109"/>
                    </a:lnTo>
                    <a:lnTo>
                      <a:pt x="346" y="1229"/>
                    </a:lnTo>
                    <a:lnTo>
                      <a:pt x="371" y="1381"/>
                    </a:lnTo>
                    <a:lnTo>
                      <a:pt x="384" y="1544"/>
                    </a:lnTo>
                    <a:lnTo>
                      <a:pt x="403" y="1689"/>
                    </a:lnTo>
                    <a:lnTo>
                      <a:pt x="403" y="1769"/>
                    </a:lnTo>
                    <a:lnTo>
                      <a:pt x="403" y="1871"/>
                    </a:lnTo>
                    <a:lnTo>
                      <a:pt x="403" y="1938"/>
                    </a:lnTo>
                    <a:lnTo>
                      <a:pt x="398" y="2000"/>
                    </a:lnTo>
                    <a:lnTo>
                      <a:pt x="378" y="2065"/>
                    </a:lnTo>
                    <a:lnTo>
                      <a:pt x="364" y="2103"/>
                    </a:lnTo>
                    <a:lnTo>
                      <a:pt x="346" y="2137"/>
                    </a:lnTo>
                    <a:lnTo>
                      <a:pt x="328" y="2159"/>
                    </a:lnTo>
                    <a:lnTo>
                      <a:pt x="315" y="2173"/>
                    </a:lnTo>
                    <a:lnTo>
                      <a:pt x="301" y="2186"/>
                    </a:lnTo>
                    <a:lnTo>
                      <a:pt x="488" y="2167"/>
                    </a:lnTo>
                    <a:lnTo>
                      <a:pt x="848" y="2119"/>
                    </a:lnTo>
                    <a:lnTo>
                      <a:pt x="1147" y="2083"/>
                    </a:lnTo>
                    <a:lnTo>
                      <a:pt x="1490" y="2047"/>
                    </a:lnTo>
                    <a:lnTo>
                      <a:pt x="1745" y="2035"/>
                    </a:lnTo>
                    <a:lnTo>
                      <a:pt x="1942" y="2041"/>
                    </a:lnTo>
                    <a:lnTo>
                      <a:pt x="1992" y="2041"/>
                    </a:lnTo>
                    <a:lnTo>
                      <a:pt x="2024" y="2035"/>
                    </a:lnTo>
                    <a:lnTo>
                      <a:pt x="2043" y="2004"/>
                    </a:lnTo>
                    <a:lnTo>
                      <a:pt x="2062" y="1971"/>
                    </a:lnTo>
                    <a:lnTo>
                      <a:pt x="2078" y="1922"/>
                    </a:lnTo>
                    <a:lnTo>
                      <a:pt x="2088" y="1862"/>
                    </a:lnTo>
                    <a:lnTo>
                      <a:pt x="2094" y="1805"/>
                    </a:lnTo>
                    <a:lnTo>
                      <a:pt x="2094" y="1721"/>
                    </a:lnTo>
                    <a:lnTo>
                      <a:pt x="2091" y="1656"/>
                    </a:lnTo>
                    <a:lnTo>
                      <a:pt x="2088" y="1550"/>
                    </a:lnTo>
                    <a:lnTo>
                      <a:pt x="2068" y="1435"/>
                    </a:lnTo>
                    <a:lnTo>
                      <a:pt x="2037" y="1287"/>
                    </a:lnTo>
                    <a:lnTo>
                      <a:pt x="1999" y="1151"/>
                    </a:lnTo>
                    <a:lnTo>
                      <a:pt x="1967" y="1030"/>
                    </a:lnTo>
                    <a:lnTo>
                      <a:pt x="1916" y="897"/>
                    </a:lnTo>
                    <a:lnTo>
                      <a:pt x="1865" y="776"/>
                    </a:lnTo>
                    <a:lnTo>
                      <a:pt x="1821" y="661"/>
                    </a:lnTo>
                    <a:lnTo>
                      <a:pt x="1751" y="497"/>
                    </a:lnTo>
                    <a:lnTo>
                      <a:pt x="1713" y="400"/>
                    </a:lnTo>
                    <a:lnTo>
                      <a:pt x="1690" y="336"/>
                    </a:lnTo>
                    <a:lnTo>
                      <a:pt x="1677" y="285"/>
                    </a:lnTo>
                    <a:lnTo>
                      <a:pt x="1672" y="238"/>
                    </a:lnTo>
                    <a:lnTo>
                      <a:pt x="1672" y="197"/>
                    </a:lnTo>
                    <a:lnTo>
                      <a:pt x="1700" y="50"/>
                    </a:lnTo>
                    <a:lnTo>
                      <a:pt x="1713" y="19"/>
                    </a:lnTo>
                    <a:lnTo>
                      <a:pt x="152" y="0"/>
                    </a:lnTo>
                    <a:lnTo>
                      <a:pt x="132" y="4"/>
                    </a:lnTo>
                    <a:close/>
                  </a:path>
                </a:pathLst>
              </a:custGeom>
              <a:solidFill>
                <a:srgbClr val="FFFFFF"/>
              </a:solidFill>
              <a:ln w="6350">
                <a:solidFill>
                  <a:srgbClr val="000000"/>
                </a:solidFill>
                <a:round/>
                <a:headEnd/>
                <a:tailEnd/>
              </a:ln>
            </p:spPr>
            <p:txBody>
              <a:bodyPr/>
              <a:lstStyle/>
              <a:p>
                <a:endParaRPr lang="en-US"/>
              </a:p>
            </p:txBody>
          </p:sp>
          <p:sp>
            <p:nvSpPr>
              <p:cNvPr id="21553" name="Freeform 87"/>
              <p:cNvSpPr>
                <a:spLocks/>
              </p:cNvSpPr>
              <p:nvPr/>
            </p:nvSpPr>
            <p:spPr bwMode="auto">
              <a:xfrm>
                <a:off x="849" y="1326"/>
                <a:ext cx="52" cy="37"/>
              </a:xfrm>
              <a:custGeom>
                <a:avLst/>
                <a:gdLst>
                  <a:gd name="T0" fmla="*/ 2 w 172"/>
                  <a:gd name="T1" fmla="*/ 0 h 143"/>
                  <a:gd name="T2" fmla="*/ 1 w 172"/>
                  <a:gd name="T3" fmla="*/ 1 h 143"/>
                  <a:gd name="T4" fmla="*/ 1 w 172"/>
                  <a:gd name="T5" fmla="*/ 1 h 143"/>
                  <a:gd name="T6" fmla="*/ 1 w 172"/>
                  <a:gd name="T7" fmla="*/ 1 h 143"/>
                  <a:gd name="T8" fmla="*/ 0 w 172"/>
                  <a:gd name="T9" fmla="*/ 1 h 143"/>
                  <a:gd name="T10" fmla="*/ 0 w 172"/>
                  <a:gd name="T11" fmla="*/ 1 h 143"/>
                  <a:gd name="T12" fmla="*/ 0 w 172"/>
                  <a:gd name="T13" fmla="*/ 1 h 143"/>
                  <a:gd name="T14" fmla="*/ 0 w 172"/>
                  <a:gd name="T15" fmla="*/ 1 h 143"/>
                  <a:gd name="T16" fmla="*/ 0 w 172"/>
                  <a:gd name="T17" fmla="*/ 0 h 143"/>
                  <a:gd name="T18" fmla="*/ 0 w 172"/>
                  <a:gd name="T19" fmla="*/ 0 h 143"/>
                  <a:gd name="T20" fmla="*/ 0 w 172"/>
                  <a:gd name="T21" fmla="*/ 0 h 143"/>
                  <a:gd name="T22" fmla="*/ 0 w 172"/>
                  <a:gd name="T23" fmla="*/ 0 h 143"/>
                  <a:gd name="T24" fmla="*/ 0 w 172"/>
                  <a:gd name="T25" fmla="*/ 0 h 143"/>
                  <a:gd name="T26" fmla="*/ 1 w 172"/>
                  <a:gd name="T27" fmla="*/ 0 h 143"/>
                  <a:gd name="T28" fmla="*/ 1 w 172"/>
                  <a:gd name="T29" fmla="*/ 0 h 143"/>
                  <a:gd name="T30" fmla="*/ 1 w 172"/>
                  <a:gd name="T31" fmla="*/ 0 h 143"/>
                  <a:gd name="T32" fmla="*/ 1 w 172"/>
                  <a:gd name="T33" fmla="*/ 0 h 143"/>
                  <a:gd name="T34" fmla="*/ 1 w 172"/>
                  <a:gd name="T35" fmla="*/ 0 h 143"/>
                  <a:gd name="T36" fmla="*/ 2 w 172"/>
                  <a:gd name="T37" fmla="*/ 0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2"/>
                  <a:gd name="T58" fmla="*/ 0 h 143"/>
                  <a:gd name="T59" fmla="*/ 172 w 172"/>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2" h="143">
                    <a:moveTo>
                      <a:pt x="172" y="10"/>
                    </a:moveTo>
                    <a:lnTo>
                      <a:pt x="128" y="131"/>
                    </a:lnTo>
                    <a:lnTo>
                      <a:pt x="83" y="143"/>
                    </a:lnTo>
                    <a:lnTo>
                      <a:pt x="61" y="141"/>
                    </a:lnTo>
                    <a:lnTo>
                      <a:pt x="39" y="133"/>
                    </a:lnTo>
                    <a:lnTo>
                      <a:pt x="22" y="119"/>
                    </a:lnTo>
                    <a:lnTo>
                      <a:pt x="10" y="105"/>
                    </a:lnTo>
                    <a:lnTo>
                      <a:pt x="3" y="87"/>
                    </a:lnTo>
                    <a:lnTo>
                      <a:pt x="0" y="70"/>
                    </a:lnTo>
                    <a:lnTo>
                      <a:pt x="1" y="49"/>
                    </a:lnTo>
                    <a:lnTo>
                      <a:pt x="7" y="34"/>
                    </a:lnTo>
                    <a:lnTo>
                      <a:pt x="20" y="22"/>
                    </a:lnTo>
                    <a:lnTo>
                      <a:pt x="36" y="12"/>
                    </a:lnTo>
                    <a:lnTo>
                      <a:pt x="55" y="7"/>
                    </a:lnTo>
                    <a:lnTo>
                      <a:pt x="71" y="4"/>
                    </a:lnTo>
                    <a:lnTo>
                      <a:pt x="89" y="1"/>
                    </a:lnTo>
                    <a:lnTo>
                      <a:pt x="102" y="1"/>
                    </a:lnTo>
                    <a:lnTo>
                      <a:pt x="120" y="0"/>
                    </a:lnTo>
                    <a:lnTo>
                      <a:pt x="172" y="10"/>
                    </a:lnTo>
                    <a:close/>
                  </a:path>
                </a:pathLst>
              </a:custGeom>
              <a:solidFill>
                <a:srgbClr val="808080"/>
              </a:solidFill>
              <a:ln w="6350">
                <a:solidFill>
                  <a:srgbClr val="000000"/>
                </a:solidFill>
                <a:round/>
                <a:headEnd/>
                <a:tailEnd/>
              </a:ln>
            </p:spPr>
            <p:txBody>
              <a:bodyPr/>
              <a:lstStyle/>
              <a:p>
                <a:endParaRPr lang="en-US"/>
              </a:p>
            </p:txBody>
          </p:sp>
          <p:sp>
            <p:nvSpPr>
              <p:cNvPr id="21554" name="Freeform 88"/>
              <p:cNvSpPr>
                <a:spLocks/>
              </p:cNvSpPr>
              <p:nvPr/>
            </p:nvSpPr>
            <p:spPr bwMode="auto">
              <a:xfrm>
                <a:off x="870" y="1325"/>
                <a:ext cx="36" cy="29"/>
              </a:xfrm>
              <a:custGeom>
                <a:avLst/>
                <a:gdLst>
                  <a:gd name="T0" fmla="*/ 0 w 121"/>
                  <a:gd name="T1" fmla="*/ 0 h 117"/>
                  <a:gd name="T2" fmla="*/ 0 w 121"/>
                  <a:gd name="T3" fmla="*/ 0 h 117"/>
                  <a:gd name="T4" fmla="*/ 0 w 121"/>
                  <a:gd name="T5" fmla="*/ 0 h 117"/>
                  <a:gd name="T6" fmla="*/ 0 w 121"/>
                  <a:gd name="T7" fmla="*/ 0 h 117"/>
                  <a:gd name="T8" fmla="*/ 0 w 121"/>
                  <a:gd name="T9" fmla="*/ 0 h 117"/>
                  <a:gd name="T10" fmla="*/ 0 w 121"/>
                  <a:gd name="T11" fmla="*/ 0 h 117"/>
                  <a:gd name="T12" fmla="*/ 0 w 121"/>
                  <a:gd name="T13" fmla="*/ 0 h 117"/>
                  <a:gd name="T14" fmla="*/ 1 w 121"/>
                  <a:gd name="T15" fmla="*/ 0 h 117"/>
                  <a:gd name="T16" fmla="*/ 1 w 121"/>
                  <a:gd name="T17" fmla="*/ 0 h 117"/>
                  <a:gd name="T18" fmla="*/ 0 w 121"/>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17"/>
                  <a:gd name="T32" fmla="*/ 121 w 121"/>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17">
                    <a:moveTo>
                      <a:pt x="0" y="14"/>
                    </a:moveTo>
                    <a:lnTo>
                      <a:pt x="23" y="29"/>
                    </a:lnTo>
                    <a:lnTo>
                      <a:pt x="33" y="44"/>
                    </a:lnTo>
                    <a:lnTo>
                      <a:pt x="39" y="59"/>
                    </a:lnTo>
                    <a:lnTo>
                      <a:pt x="40" y="81"/>
                    </a:lnTo>
                    <a:lnTo>
                      <a:pt x="35" y="100"/>
                    </a:lnTo>
                    <a:lnTo>
                      <a:pt x="23" y="117"/>
                    </a:lnTo>
                    <a:lnTo>
                      <a:pt x="121" y="97"/>
                    </a:lnTo>
                    <a:lnTo>
                      <a:pt x="113" y="0"/>
                    </a:lnTo>
                    <a:lnTo>
                      <a:pt x="0" y="14"/>
                    </a:lnTo>
                    <a:close/>
                  </a:path>
                </a:pathLst>
              </a:custGeom>
              <a:solidFill>
                <a:srgbClr val="000000"/>
              </a:solidFill>
              <a:ln w="6350">
                <a:solidFill>
                  <a:srgbClr val="000000"/>
                </a:solidFill>
                <a:round/>
                <a:headEnd/>
                <a:tailEnd/>
              </a:ln>
            </p:spPr>
            <p:txBody>
              <a:bodyPr/>
              <a:lstStyle/>
              <a:p>
                <a:endParaRPr lang="en-US"/>
              </a:p>
            </p:txBody>
          </p:sp>
          <p:sp>
            <p:nvSpPr>
              <p:cNvPr id="21555" name="Freeform 89"/>
              <p:cNvSpPr>
                <a:spLocks/>
              </p:cNvSpPr>
              <p:nvPr/>
            </p:nvSpPr>
            <p:spPr bwMode="auto">
              <a:xfrm>
                <a:off x="859" y="1301"/>
                <a:ext cx="525" cy="62"/>
              </a:xfrm>
              <a:custGeom>
                <a:avLst/>
                <a:gdLst>
                  <a:gd name="T0" fmla="*/ 13 w 1753"/>
                  <a:gd name="T1" fmla="*/ 0 h 242"/>
                  <a:gd name="T2" fmla="*/ 0 w 1753"/>
                  <a:gd name="T3" fmla="*/ 0 h 242"/>
                  <a:gd name="T4" fmla="*/ 0 w 1753"/>
                  <a:gd name="T5" fmla="*/ 0 h 242"/>
                  <a:gd name="T6" fmla="*/ 1 w 1753"/>
                  <a:gd name="T7" fmla="*/ 0 h 242"/>
                  <a:gd name="T8" fmla="*/ 1 w 1753"/>
                  <a:gd name="T9" fmla="*/ 0 h 242"/>
                  <a:gd name="T10" fmla="*/ 1 w 1753"/>
                  <a:gd name="T11" fmla="*/ 0 h 242"/>
                  <a:gd name="T12" fmla="*/ 1 w 1753"/>
                  <a:gd name="T13" fmla="*/ 0 h 242"/>
                  <a:gd name="T14" fmla="*/ 1 w 1753"/>
                  <a:gd name="T15" fmla="*/ 0 h 242"/>
                  <a:gd name="T16" fmla="*/ 1 w 1753"/>
                  <a:gd name="T17" fmla="*/ 1 h 242"/>
                  <a:gd name="T18" fmla="*/ 1 w 1753"/>
                  <a:gd name="T19" fmla="*/ 1 h 242"/>
                  <a:gd name="T20" fmla="*/ 1 w 1753"/>
                  <a:gd name="T21" fmla="*/ 1 h 242"/>
                  <a:gd name="T22" fmla="*/ 1 w 1753"/>
                  <a:gd name="T23" fmla="*/ 1 h 242"/>
                  <a:gd name="T24" fmla="*/ 1 w 1753"/>
                  <a:gd name="T25" fmla="*/ 1 h 242"/>
                  <a:gd name="T26" fmla="*/ 1 w 1753"/>
                  <a:gd name="T27" fmla="*/ 1 h 242"/>
                  <a:gd name="T28" fmla="*/ 1 w 1753"/>
                  <a:gd name="T29" fmla="*/ 1 h 242"/>
                  <a:gd name="T30" fmla="*/ 0 w 1753"/>
                  <a:gd name="T31" fmla="*/ 1 h 242"/>
                  <a:gd name="T32" fmla="*/ 0 w 1753"/>
                  <a:gd name="T33" fmla="*/ 1 h 242"/>
                  <a:gd name="T34" fmla="*/ 1 w 1753"/>
                  <a:gd name="T35" fmla="*/ 1 h 242"/>
                  <a:gd name="T36" fmla="*/ 2 w 1753"/>
                  <a:gd name="T37" fmla="*/ 1 h 242"/>
                  <a:gd name="T38" fmla="*/ 4 w 1753"/>
                  <a:gd name="T39" fmla="*/ 1 h 242"/>
                  <a:gd name="T40" fmla="*/ 5 w 1753"/>
                  <a:gd name="T41" fmla="*/ 1 h 242"/>
                  <a:gd name="T42" fmla="*/ 7 w 1753"/>
                  <a:gd name="T43" fmla="*/ 1 h 242"/>
                  <a:gd name="T44" fmla="*/ 8 w 1753"/>
                  <a:gd name="T45" fmla="*/ 1 h 242"/>
                  <a:gd name="T46" fmla="*/ 10 w 1753"/>
                  <a:gd name="T47" fmla="*/ 1 h 242"/>
                  <a:gd name="T48" fmla="*/ 12 w 1753"/>
                  <a:gd name="T49" fmla="*/ 1 h 242"/>
                  <a:gd name="T50" fmla="*/ 13 w 1753"/>
                  <a:gd name="T51" fmla="*/ 1 h 242"/>
                  <a:gd name="T52" fmla="*/ 13 w 1753"/>
                  <a:gd name="T53" fmla="*/ 1 h 242"/>
                  <a:gd name="T54" fmla="*/ 14 w 1753"/>
                  <a:gd name="T55" fmla="*/ 1 h 242"/>
                  <a:gd name="T56" fmla="*/ 14 w 1753"/>
                  <a:gd name="T57" fmla="*/ 1 h 242"/>
                  <a:gd name="T58" fmla="*/ 14 w 1753"/>
                  <a:gd name="T59" fmla="*/ 1 h 242"/>
                  <a:gd name="T60" fmla="*/ 14 w 1753"/>
                  <a:gd name="T61" fmla="*/ 1 h 242"/>
                  <a:gd name="T62" fmla="*/ 14 w 1753"/>
                  <a:gd name="T63" fmla="*/ 1 h 242"/>
                  <a:gd name="T64" fmla="*/ 14 w 1753"/>
                  <a:gd name="T65" fmla="*/ 1 h 242"/>
                  <a:gd name="T66" fmla="*/ 14 w 1753"/>
                  <a:gd name="T67" fmla="*/ 1 h 242"/>
                  <a:gd name="T68" fmla="*/ 14 w 1753"/>
                  <a:gd name="T69" fmla="*/ 1 h 242"/>
                  <a:gd name="T70" fmla="*/ 14 w 1753"/>
                  <a:gd name="T71" fmla="*/ 0 h 242"/>
                  <a:gd name="T72" fmla="*/ 14 w 1753"/>
                  <a:gd name="T73" fmla="*/ 0 h 242"/>
                  <a:gd name="T74" fmla="*/ 14 w 1753"/>
                  <a:gd name="T75" fmla="*/ 0 h 242"/>
                  <a:gd name="T76" fmla="*/ 13 w 1753"/>
                  <a:gd name="T77" fmla="*/ 0 h 242"/>
                  <a:gd name="T78" fmla="*/ 13 w 1753"/>
                  <a:gd name="T79" fmla="*/ 0 h 2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3"/>
                  <a:gd name="T121" fmla="*/ 0 h 242"/>
                  <a:gd name="T122" fmla="*/ 1753 w 1753"/>
                  <a:gd name="T123" fmla="*/ 242 h 2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3" h="242">
                    <a:moveTo>
                      <a:pt x="1659" y="18"/>
                    </a:moveTo>
                    <a:lnTo>
                      <a:pt x="0" y="0"/>
                    </a:lnTo>
                    <a:lnTo>
                      <a:pt x="46" y="7"/>
                    </a:lnTo>
                    <a:lnTo>
                      <a:pt x="63" y="12"/>
                    </a:lnTo>
                    <a:lnTo>
                      <a:pt x="81" y="19"/>
                    </a:lnTo>
                    <a:lnTo>
                      <a:pt x="93" y="30"/>
                    </a:lnTo>
                    <a:lnTo>
                      <a:pt x="106" y="47"/>
                    </a:lnTo>
                    <a:lnTo>
                      <a:pt x="113" y="66"/>
                    </a:lnTo>
                    <a:lnTo>
                      <a:pt x="117" y="86"/>
                    </a:lnTo>
                    <a:lnTo>
                      <a:pt x="119" y="106"/>
                    </a:lnTo>
                    <a:lnTo>
                      <a:pt x="120" y="123"/>
                    </a:lnTo>
                    <a:lnTo>
                      <a:pt x="117" y="148"/>
                    </a:lnTo>
                    <a:lnTo>
                      <a:pt x="113" y="172"/>
                    </a:lnTo>
                    <a:lnTo>
                      <a:pt x="101" y="194"/>
                    </a:lnTo>
                    <a:lnTo>
                      <a:pt x="83" y="215"/>
                    </a:lnTo>
                    <a:lnTo>
                      <a:pt x="61" y="229"/>
                    </a:lnTo>
                    <a:lnTo>
                      <a:pt x="43" y="242"/>
                    </a:lnTo>
                    <a:lnTo>
                      <a:pt x="152" y="230"/>
                    </a:lnTo>
                    <a:lnTo>
                      <a:pt x="273" y="212"/>
                    </a:lnTo>
                    <a:lnTo>
                      <a:pt x="464" y="200"/>
                    </a:lnTo>
                    <a:lnTo>
                      <a:pt x="623" y="188"/>
                    </a:lnTo>
                    <a:lnTo>
                      <a:pt x="813" y="188"/>
                    </a:lnTo>
                    <a:lnTo>
                      <a:pt x="1023" y="194"/>
                    </a:lnTo>
                    <a:lnTo>
                      <a:pt x="1283" y="200"/>
                    </a:lnTo>
                    <a:lnTo>
                      <a:pt x="1532" y="218"/>
                    </a:lnTo>
                    <a:lnTo>
                      <a:pt x="1633" y="236"/>
                    </a:lnTo>
                    <a:lnTo>
                      <a:pt x="1662" y="240"/>
                    </a:lnTo>
                    <a:lnTo>
                      <a:pt x="1694" y="241"/>
                    </a:lnTo>
                    <a:lnTo>
                      <a:pt x="1716" y="236"/>
                    </a:lnTo>
                    <a:lnTo>
                      <a:pt x="1735" y="218"/>
                    </a:lnTo>
                    <a:lnTo>
                      <a:pt x="1746" y="196"/>
                    </a:lnTo>
                    <a:lnTo>
                      <a:pt x="1751" y="176"/>
                    </a:lnTo>
                    <a:lnTo>
                      <a:pt x="1753" y="155"/>
                    </a:lnTo>
                    <a:lnTo>
                      <a:pt x="1749" y="117"/>
                    </a:lnTo>
                    <a:lnTo>
                      <a:pt x="1740" y="93"/>
                    </a:lnTo>
                    <a:lnTo>
                      <a:pt x="1728" y="68"/>
                    </a:lnTo>
                    <a:lnTo>
                      <a:pt x="1716" y="52"/>
                    </a:lnTo>
                    <a:lnTo>
                      <a:pt x="1702" y="38"/>
                    </a:lnTo>
                    <a:lnTo>
                      <a:pt x="1682" y="25"/>
                    </a:lnTo>
                    <a:lnTo>
                      <a:pt x="1659" y="18"/>
                    </a:lnTo>
                    <a:close/>
                  </a:path>
                </a:pathLst>
              </a:custGeom>
              <a:solidFill>
                <a:srgbClr val="FFFFFF"/>
              </a:solidFill>
              <a:ln w="6350">
                <a:solidFill>
                  <a:srgbClr val="000000"/>
                </a:solidFill>
                <a:round/>
                <a:headEnd/>
                <a:tailEnd/>
              </a:ln>
            </p:spPr>
            <p:txBody>
              <a:bodyPr/>
              <a:lstStyle/>
              <a:p>
                <a:endParaRPr lang="en-US"/>
              </a:p>
            </p:txBody>
          </p:sp>
          <p:grpSp>
            <p:nvGrpSpPr>
              <p:cNvPr id="21556" name="Group 90"/>
              <p:cNvGrpSpPr>
                <a:grpSpLocks/>
              </p:cNvGrpSpPr>
              <p:nvPr/>
            </p:nvGrpSpPr>
            <p:grpSpPr bwMode="auto">
              <a:xfrm>
                <a:off x="1161" y="1767"/>
                <a:ext cx="167" cy="201"/>
                <a:chOff x="708" y="3830"/>
                <a:chExt cx="140" cy="200"/>
              </a:xfrm>
            </p:grpSpPr>
            <p:sp>
              <p:nvSpPr>
                <p:cNvPr id="21559" name="Freeform 91"/>
                <p:cNvSpPr>
                  <a:spLocks/>
                </p:cNvSpPr>
                <p:nvPr/>
              </p:nvSpPr>
              <p:spPr bwMode="auto">
                <a:xfrm>
                  <a:off x="708" y="3882"/>
                  <a:ext cx="140" cy="148"/>
                </a:xfrm>
                <a:custGeom>
                  <a:avLst/>
                  <a:gdLst>
                    <a:gd name="T0" fmla="*/ 1 w 562"/>
                    <a:gd name="T1" fmla="*/ 0 h 592"/>
                    <a:gd name="T2" fmla="*/ 0 w 562"/>
                    <a:gd name="T3" fmla="*/ 1 h 592"/>
                    <a:gd name="T4" fmla="*/ 0 w 562"/>
                    <a:gd name="T5" fmla="*/ 1 h 592"/>
                    <a:gd name="T6" fmla="*/ 0 w 562"/>
                    <a:gd name="T7" fmla="*/ 2 h 592"/>
                    <a:gd name="T8" fmla="*/ 0 w 562"/>
                    <a:gd name="T9" fmla="*/ 2 h 592"/>
                    <a:gd name="T10" fmla="*/ 0 w 562"/>
                    <a:gd name="T11" fmla="*/ 2 h 592"/>
                    <a:gd name="T12" fmla="*/ 1 w 562"/>
                    <a:gd name="T13" fmla="*/ 2 h 592"/>
                    <a:gd name="T14" fmla="*/ 1 w 562"/>
                    <a:gd name="T15" fmla="*/ 2 h 592"/>
                    <a:gd name="T16" fmla="*/ 1 w 562"/>
                    <a:gd name="T17" fmla="*/ 2 h 592"/>
                    <a:gd name="T18" fmla="*/ 1 w 562"/>
                    <a:gd name="T19" fmla="*/ 2 h 592"/>
                    <a:gd name="T20" fmla="*/ 1 w 562"/>
                    <a:gd name="T21" fmla="*/ 2 h 592"/>
                    <a:gd name="T22" fmla="*/ 1 w 562"/>
                    <a:gd name="T23" fmla="*/ 1 h 592"/>
                    <a:gd name="T24" fmla="*/ 1 w 562"/>
                    <a:gd name="T25" fmla="*/ 1 h 592"/>
                    <a:gd name="T26" fmla="*/ 1 w 562"/>
                    <a:gd name="T27" fmla="*/ 1 h 592"/>
                    <a:gd name="T28" fmla="*/ 1 w 562"/>
                    <a:gd name="T29" fmla="*/ 1 h 592"/>
                    <a:gd name="T30" fmla="*/ 1 w 562"/>
                    <a:gd name="T31" fmla="*/ 2 h 592"/>
                    <a:gd name="T32" fmla="*/ 2 w 562"/>
                    <a:gd name="T33" fmla="*/ 2 h 592"/>
                    <a:gd name="T34" fmla="*/ 2 w 562"/>
                    <a:gd name="T35" fmla="*/ 2 h 592"/>
                    <a:gd name="T36" fmla="*/ 2 w 562"/>
                    <a:gd name="T37" fmla="*/ 2 h 592"/>
                    <a:gd name="T38" fmla="*/ 2 w 562"/>
                    <a:gd name="T39" fmla="*/ 2 h 592"/>
                    <a:gd name="T40" fmla="*/ 2 w 562"/>
                    <a:gd name="T41" fmla="*/ 1 h 592"/>
                    <a:gd name="T42" fmla="*/ 2 w 562"/>
                    <a:gd name="T43" fmla="*/ 1 h 592"/>
                    <a:gd name="T44" fmla="*/ 2 w 562"/>
                    <a:gd name="T45" fmla="*/ 1 h 592"/>
                    <a:gd name="T46" fmla="*/ 2 w 562"/>
                    <a:gd name="T47" fmla="*/ 1 h 592"/>
                    <a:gd name="T48" fmla="*/ 2 w 562"/>
                    <a:gd name="T49" fmla="*/ 0 h 592"/>
                    <a:gd name="T50" fmla="*/ 2 w 562"/>
                    <a:gd name="T51" fmla="*/ 0 h 592"/>
                    <a:gd name="T52" fmla="*/ 1 w 562"/>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2"/>
                    <a:gd name="T82" fmla="*/ 0 h 592"/>
                    <a:gd name="T83" fmla="*/ 562 w 562"/>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2" h="592">
                      <a:moveTo>
                        <a:pt x="193" y="31"/>
                      </a:moveTo>
                      <a:lnTo>
                        <a:pt x="138" y="229"/>
                      </a:lnTo>
                      <a:lnTo>
                        <a:pt x="74" y="398"/>
                      </a:lnTo>
                      <a:lnTo>
                        <a:pt x="0" y="592"/>
                      </a:lnTo>
                      <a:lnTo>
                        <a:pt x="62" y="554"/>
                      </a:lnTo>
                      <a:lnTo>
                        <a:pt x="134" y="510"/>
                      </a:lnTo>
                      <a:lnTo>
                        <a:pt x="174" y="490"/>
                      </a:lnTo>
                      <a:lnTo>
                        <a:pt x="206" y="477"/>
                      </a:lnTo>
                      <a:lnTo>
                        <a:pt x="238" y="470"/>
                      </a:lnTo>
                      <a:lnTo>
                        <a:pt x="268" y="467"/>
                      </a:lnTo>
                      <a:lnTo>
                        <a:pt x="309" y="459"/>
                      </a:lnTo>
                      <a:lnTo>
                        <a:pt x="283" y="394"/>
                      </a:lnTo>
                      <a:lnTo>
                        <a:pt x="315" y="390"/>
                      </a:lnTo>
                      <a:lnTo>
                        <a:pt x="353" y="398"/>
                      </a:lnTo>
                      <a:lnTo>
                        <a:pt x="391" y="417"/>
                      </a:lnTo>
                      <a:lnTo>
                        <a:pt x="421" y="434"/>
                      </a:lnTo>
                      <a:lnTo>
                        <a:pt x="446" y="454"/>
                      </a:lnTo>
                      <a:lnTo>
                        <a:pt x="473" y="474"/>
                      </a:lnTo>
                      <a:lnTo>
                        <a:pt x="514" y="510"/>
                      </a:lnTo>
                      <a:lnTo>
                        <a:pt x="562" y="546"/>
                      </a:lnTo>
                      <a:lnTo>
                        <a:pt x="551" y="420"/>
                      </a:lnTo>
                      <a:lnTo>
                        <a:pt x="526" y="319"/>
                      </a:lnTo>
                      <a:lnTo>
                        <a:pt x="499" y="202"/>
                      </a:lnTo>
                      <a:lnTo>
                        <a:pt x="477" y="116"/>
                      </a:lnTo>
                      <a:lnTo>
                        <a:pt x="462" y="49"/>
                      </a:lnTo>
                      <a:lnTo>
                        <a:pt x="456" y="0"/>
                      </a:lnTo>
                      <a:lnTo>
                        <a:pt x="193" y="31"/>
                      </a:lnTo>
                      <a:close/>
                    </a:path>
                  </a:pathLst>
                </a:custGeom>
                <a:solidFill>
                  <a:srgbClr val="FF0000"/>
                </a:solidFill>
                <a:ln w="3175">
                  <a:solidFill>
                    <a:srgbClr val="000000"/>
                  </a:solidFill>
                  <a:round/>
                  <a:headEnd/>
                  <a:tailEnd/>
                </a:ln>
              </p:spPr>
              <p:txBody>
                <a:bodyPr/>
                <a:lstStyle/>
                <a:p>
                  <a:endParaRPr lang="en-US"/>
                </a:p>
              </p:txBody>
            </p:sp>
            <p:sp>
              <p:nvSpPr>
                <p:cNvPr id="21560" name="Oval 92"/>
                <p:cNvSpPr>
                  <a:spLocks noChangeArrowheads="1"/>
                </p:cNvSpPr>
                <p:nvPr/>
              </p:nvSpPr>
              <p:spPr bwMode="auto">
                <a:xfrm>
                  <a:off x="745" y="3830"/>
                  <a:ext cx="86" cy="77"/>
                </a:xfrm>
                <a:prstGeom prst="ellipse">
                  <a:avLst/>
                </a:prstGeom>
                <a:solidFill>
                  <a:srgbClr val="FFFF00"/>
                </a:solidFill>
                <a:ln w="3175">
                  <a:solidFill>
                    <a:srgbClr val="000000"/>
                  </a:solidFill>
                  <a:round/>
                  <a:headEnd/>
                  <a:tailEnd/>
                </a:ln>
              </p:spPr>
              <p:txBody>
                <a:bodyPr/>
                <a:lstStyle/>
                <a:p>
                  <a:endParaRPr lang="en-US"/>
                </a:p>
              </p:txBody>
            </p:sp>
            <p:sp>
              <p:nvSpPr>
                <p:cNvPr id="21561" name="Freeform 93"/>
                <p:cNvSpPr>
                  <a:spLocks/>
                </p:cNvSpPr>
                <p:nvPr/>
              </p:nvSpPr>
              <p:spPr bwMode="auto">
                <a:xfrm>
                  <a:off x="747" y="3832"/>
                  <a:ext cx="81" cy="75"/>
                </a:xfrm>
                <a:custGeom>
                  <a:avLst/>
                  <a:gdLst>
                    <a:gd name="T0" fmla="*/ 0 w 327"/>
                    <a:gd name="T1" fmla="*/ 0 h 301"/>
                    <a:gd name="T2" fmla="*/ 0 w 327"/>
                    <a:gd name="T3" fmla="*/ 0 h 301"/>
                    <a:gd name="T4" fmla="*/ 0 w 327"/>
                    <a:gd name="T5" fmla="*/ 0 h 301"/>
                    <a:gd name="T6" fmla="*/ 0 w 327"/>
                    <a:gd name="T7" fmla="*/ 0 h 301"/>
                    <a:gd name="T8" fmla="*/ 0 w 327"/>
                    <a:gd name="T9" fmla="*/ 0 h 301"/>
                    <a:gd name="T10" fmla="*/ 0 w 327"/>
                    <a:gd name="T11" fmla="*/ 0 h 301"/>
                    <a:gd name="T12" fmla="*/ 0 w 327"/>
                    <a:gd name="T13" fmla="*/ 0 h 301"/>
                    <a:gd name="T14" fmla="*/ 0 w 327"/>
                    <a:gd name="T15" fmla="*/ 0 h 301"/>
                    <a:gd name="T16" fmla="*/ 0 w 327"/>
                    <a:gd name="T17" fmla="*/ 0 h 301"/>
                    <a:gd name="T18" fmla="*/ 0 w 327"/>
                    <a:gd name="T19" fmla="*/ 0 h 301"/>
                    <a:gd name="T20" fmla="*/ 0 w 327"/>
                    <a:gd name="T21" fmla="*/ 0 h 301"/>
                    <a:gd name="T22" fmla="*/ 0 w 327"/>
                    <a:gd name="T23" fmla="*/ 0 h 301"/>
                    <a:gd name="T24" fmla="*/ 0 w 327"/>
                    <a:gd name="T25" fmla="*/ 0 h 301"/>
                    <a:gd name="T26" fmla="*/ 0 w 327"/>
                    <a:gd name="T27" fmla="*/ 0 h 301"/>
                    <a:gd name="T28" fmla="*/ 0 w 327"/>
                    <a:gd name="T29" fmla="*/ 1 h 301"/>
                    <a:gd name="T30" fmla="*/ 0 w 327"/>
                    <a:gd name="T31" fmla="*/ 1 h 301"/>
                    <a:gd name="T32" fmla="*/ 0 w 327"/>
                    <a:gd name="T33" fmla="*/ 1 h 301"/>
                    <a:gd name="T34" fmla="*/ 0 w 327"/>
                    <a:gd name="T35" fmla="*/ 1 h 301"/>
                    <a:gd name="T36" fmla="*/ 0 w 327"/>
                    <a:gd name="T37" fmla="*/ 1 h 301"/>
                    <a:gd name="T38" fmla="*/ 0 w 327"/>
                    <a:gd name="T39" fmla="*/ 1 h 301"/>
                    <a:gd name="T40" fmla="*/ 0 w 327"/>
                    <a:gd name="T41" fmla="*/ 1 h 301"/>
                    <a:gd name="T42" fmla="*/ 0 w 327"/>
                    <a:gd name="T43" fmla="*/ 1 h 301"/>
                    <a:gd name="T44" fmla="*/ 0 w 327"/>
                    <a:gd name="T45" fmla="*/ 1 h 301"/>
                    <a:gd name="T46" fmla="*/ 0 w 327"/>
                    <a:gd name="T47" fmla="*/ 1 h 301"/>
                    <a:gd name="T48" fmla="*/ 0 w 327"/>
                    <a:gd name="T49" fmla="*/ 1 h 301"/>
                    <a:gd name="T50" fmla="*/ 1 w 327"/>
                    <a:gd name="T51" fmla="*/ 1 h 301"/>
                    <a:gd name="T52" fmla="*/ 1 w 327"/>
                    <a:gd name="T53" fmla="*/ 1 h 301"/>
                    <a:gd name="T54" fmla="*/ 1 w 327"/>
                    <a:gd name="T55" fmla="*/ 1 h 301"/>
                    <a:gd name="T56" fmla="*/ 1 w 327"/>
                    <a:gd name="T57" fmla="*/ 1 h 301"/>
                    <a:gd name="T58" fmla="*/ 1 w 327"/>
                    <a:gd name="T59" fmla="*/ 1 h 301"/>
                    <a:gd name="T60" fmla="*/ 1 w 327"/>
                    <a:gd name="T61" fmla="*/ 1 h 301"/>
                    <a:gd name="T62" fmla="*/ 1 w 327"/>
                    <a:gd name="T63" fmla="*/ 1 h 301"/>
                    <a:gd name="T64" fmla="*/ 1 w 327"/>
                    <a:gd name="T65" fmla="*/ 1 h 301"/>
                    <a:gd name="T66" fmla="*/ 1 w 327"/>
                    <a:gd name="T67" fmla="*/ 1 h 301"/>
                    <a:gd name="T68" fmla="*/ 1 w 327"/>
                    <a:gd name="T69" fmla="*/ 1 h 301"/>
                    <a:gd name="T70" fmla="*/ 1 w 327"/>
                    <a:gd name="T71" fmla="*/ 0 h 301"/>
                    <a:gd name="T72" fmla="*/ 1 w 327"/>
                    <a:gd name="T73" fmla="*/ 0 h 301"/>
                    <a:gd name="T74" fmla="*/ 1 w 327"/>
                    <a:gd name="T75" fmla="*/ 0 h 301"/>
                    <a:gd name="T76" fmla="*/ 1 w 327"/>
                    <a:gd name="T77" fmla="*/ 0 h 301"/>
                    <a:gd name="T78" fmla="*/ 1 w 327"/>
                    <a:gd name="T79" fmla="*/ 0 h 301"/>
                    <a:gd name="T80" fmla="*/ 1 w 327"/>
                    <a:gd name="T81" fmla="*/ 0 h 301"/>
                    <a:gd name="T82" fmla="*/ 1 w 327"/>
                    <a:gd name="T83" fmla="*/ 0 h 301"/>
                    <a:gd name="T84" fmla="*/ 1 w 327"/>
                    <a:gd name="T85" fmla="*/ 0 h 301"/>
                    <a:gd name="T86" fmla="*/ 1 w 327"/>
                    <a:gd name="T87" fmla="*/ 0 h 301"/>
                    <a:gd name="T88" fmla="*/ 1 w 327"/>
                    <a:gd name="T89" fmla="*/ 0 h 301"/>
                    <a:gd name="T90" fmla="*/ 1 w 327"/>
                    <a:gd name="T91" fmla="*/ 0 h 301"/>
                    <a:gd name="T92" fmla="*/ 1 w 327"/>
                    <a:gd name="T93" fmla="*/ 0 h 301"/>
                    <a:gd name="T94" fmla="*/ 1 w 327"/>
                    <a:gd name="T95" fmla="*/ 0 h 301"/>
                    <a:gd name="T96" fmla="*/ 0 w 327"/>
                    <a:gd name="T97" fmla="*/ 0 h 3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7"/>
                    <a:gd name="T148" fmla="*/ 0 h 301"/>
                    <a:gd name="T149" fmla="*/ 327 w 327"/>
                    <a:gd name="T150" fmla="*/ 301 h 3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7" h="301">
                      <a:moveTo>
                        <a:pt x="161" y="0"/>
                      </a:moveTo>
                      <a:lnTo>
                        <a:pt x="149" y="55"/>
                      </a:lnTo>
                      <a:lnTo>
                        <a:pt x="116" y="7"/>
                      </a:lnTo>
                      <a:lnTo>
                        <a:pt x="123" y="60"/>
                      </a:lnTo>
                      <a:lnTo>
                        <a:pt x="82" y="20"/>
                      </a:lnTo>
                      <a:lnTo>
                        <a:pt x="98" y="73"/>
                      </a:lnTo>
                      <a:lnTo>
                        <a:pt x="53" y="41"/>
                      </a:lnTo>
                      <a:lnTo>
                        <a:pt x="79" y="92"/>
                      </a:lnTo>
                      <a:lnTo>
                        <a:pt x="24" y="72"/>
                      </a:lnTo>
                      <a:lnTo>
                        <a:pt x="63" y="114"/>
                      </a:lnTo>
                      <a:lnTo>
                        <a:pt x="6" y="108"/>
                      </a:lnTo>
                      <a:lnTo>
                        <a:pt x="60" y="135"/>
                      </a:lnTo>
                      <a:lnTo>
                        <a:pt x="0" y="149"/>
                      </a:lnTo>
                      <a:lnTo>
                        <a:pt x="60" y="162"/>
                      </a:lnTo>
                      <a:lnTo>
                        <a:pt x="6" y="186"/>
                      </a:lnTo>
                      <a:lnTo>
                        <a:pt x="64" y="187"/>
                      </a:lnTo>
                      <a:lnTo>
                        <a:pt x="21" y="226"/>
                      </a:lnTo>
                      <a:lnTo>
                        <a:pt x="78" y="210"/>
                      </a:lnTo>
                      <a:lnTo>
                        <a:pt x="47" y="256"/>
                      </a:lnTo>
                      <a:lnTo>
                        <a:pt x="98" y="229"/>
                      </a:lnTo>
                      <a:lnTo>
                        <a:pt x="82" y="280"/>
                      </a:lnTo>
                      <a:lnTo>
                        <a:pt x="118" y="243"/>
                      </a:lnTo>
                      <a:lnTo>
                        <a:pt x="117" y="296"/>
                      </a:lnTo>
                      <a:lnTo>
                        <a:pt x="143" y="247"/>
                      </a:lnTo>
                      <a:lnTo>
                        <a:pt x="161" y="301"/>
                      </a:lnTo>
                      <a:lnTo>
                        <a:pt x="175" y="249"/>
                      </a:lnTo>
                      <a:lnTo>
                        <a:pt x="193" y="298"/>
                      </a:lnTo>
                      <a:lnTo>
                        <a:pt x="203" y="244"/>
                      </a:lnTo>
                      <a:lnTo>
                        <a:pt x="233" y="286"/>
                      </a:lnTo>
                      <a:lnTo>
                        <a:pt x="226" y="232"/>
                      </a:lnTo>
                      <a:lnTo>
                        <a:pt x="267" y="263"/>
                      </a:lnTo>
                      <a:lnTo>
                        <a:pt x="247" y="213"/>
                      </a:lnTo>
                      <a:lnTo>
                        <a:pt x="300" y="231"/>
                      </a:lnTo>
                      <a:lnTo>
                        <a:pt x="264" y="191"/>
                      </a:lnTo>
                      <a:lnTo>
                        <a:pt x="320" y="190"/>
                      </a:lnTo>
                      <a:lnTo>
                        <a:pt x="270" y="168"/>
                      </a:lnTo>
                      <a:lnTo>
                        <a:pt x="327" y="149"/>
                      </a:lnTo>
                      <a:lnTo>
                        <a:pt x="268" y="136"/>
                      </a:lnTo>
                      <a:lnTo>
                        <a:pt x="323" y="115"/>
                      </a:lnTo>
                      <a:lnTo>
                        <a:pt x="262" y="112"/>
                      </a:lnTo>
                      <a:lnTo>
                        <a:pt x="310" y="82"/>
                      </a:lnTo>
                      <a:lnTo>
                        <a:pt x="252" y="90"/>
                      </a:lnTo>
                      <a:lnTo>
                        <a:pt x="287" y="49"/>
                      </a:lnTo>
                      <a:lnTo>
                        <a:pt x="234" y="72"/>
                      </a:lnTo>
                      <a:lnTo>
                        <a:pt x="254" y="27"/>
                      </a:lnTo>
                      <a:lnTo>
                        <a:pt x="211" y="60"/>
                      </a:lnTo>
                      <a:lnTo>
                        <a:pt x="218" y="9"/>
                      </a:lnTo>
                      <a:lnTo>
                        <a:pt x="183" y="52"/>
                      </a:lnTo>
                      <a:lnTo>
                        <a:pt x="161" y="0"/>
                      </a:lnTo>
                      <a:close/>
                    </a:path>
                  </a:pathLst>
                </a:custGeom>
                <a:solidFill>
                  <a:srgbClr val="808000"/>
                </a:solidFill>
                <a:ln w="3175">
                  <a:solidFill>
                    <a:srgbClr val="000000"/>
                  </a:solidFill>
                  <a:round/>
                  <a:headEnd/>
                  <a:tailEnd/>
                </a:ln>
              </p:spPr>
              <p:txBody>
                <a:bodyPr/>
                <a:lstStyle/>
                <a:p>
                  <a:endParaRPr lang="en-US"/>
                </a:p>
              </p:txBody>
            </p:sp>
            <p:sp>
              <p:nvSpPr>
                <p:cNvPr id="21562" name="Oval 94"/>
                <p:cNvSpPr>
                  <a:spLocks noChangeArrowheads="1"/>
                </p:cNvSpPr>
                <p:nvPr/>
              </p:nvSpPr>
              <p:spPr bwMode="auto">
                <a:xfrm>
                  <a:off x="761" y="3842"/>
                  <a:ext cx="54" cy="53"/>
                </a:xfrm>
                <a:prstGeom prst="ellipse">
                  <a:avLst/>
                </a:prstGeom>
                <a:solidFill>
                  <a:srgbClr val="FFFF00"/>
                </a:solidFill>
                <a:ln w="6350">
                  <a:solidFill>
                    <a:srgbClr val="808000"/>
                  </a:solidFill>
                  <a:round/>
                  <a:headEnd/>
                  <a:tailEnd/>
                </a:ln>
              </p:spPr>
              <p:txBody>
                <a:bodyPr/>
                <a:lstStyle/>
                <a:p>
                  <a:endParaRPr lang="en-US"/>
                </a:p>
              </p:txBody>
            </p:sp>
            <p:sp>
              <p:nvSpPr>
                <p:cNvPr id="21563" name="Freeform 95"/>
                <p:cNvSpPr>
                  <a:spLocks/>
                </p:cNvSpPr>
                <p:nvPr/>
              </p:nvSpPr>
              <p:spPr bwMode="auto">
                <a:xfrm>
                  <a:off x="766" y="3906"/>
                  <a:ext cx="13" cy="81"/>
                </a:xfrm>
                <a:custGeom>
                  <a:avLst/>
                  <a:gdLst>
                    <a:gd name="T0" fmla="*/ 0 w 50"/>
                    <a:gd name="T1" fmla="*/ 1 h 324"/>
                    <a:gd name="T2" fmla="*/ 0 w 50"/>
                    <a:gd name="T3" fmla="*/ 1 h 324"/>
                    <a:gd name="T4" fmla="*/ 0 w 50"/>
                    <a:gd name="T5" fmla="*/ 1 h 324"/>
                    <a:gd name="T6" fmla="*/ 0 w 50"/>
                    <a:gd name="T7" fmla="*/ 0 h 324"/>
                    <a:gd name="T8" fmla="*/ 0 w 50"/>
                    <a:gd name="T9" fmla="*/ 0 h 324"/>
                    <a:gd name="T10" fmla="*/ 0 60000 65536"/>
                    <a:gd name="T11" fmla="*/ 0 60000 65536"/>
                    <a:gd name="T12" fmla="*/ 0 60000 65536"/>
                    <a:gd name="T13" fmla="*/ 0 60000 65536"/>
                    <a:gd name="T14" fmla="*/ 0 60000 65536"/>
                    <a:gd name="T15" fmla="*/ 0 w 50"/>
                    <a:gd name="T16" fmla="*/ 0 h 324"/>
                    <a:gd name="T17" fmla="*/ 50 w 50"/>
                    <a:gd name="T18" fmla="*/ 324 h 324"/>
                  </a:gdLst>
                  <a:ahLst/>
                  <a:cxnLst>
                    <a:cxn ang="T10">
                      <a:pos x="T0" y="T1"/>
                    </a:cxn>
                    <a:cxn ang="T11">
                      <a:pos x="T2" y="T3"/>
                    </a:cxn>
                    <a:cxn ang="T12">
                      <a:pos x="T4" y="T5"/>
                    </a:cxn>
                    <a:cxn ang="T13">
                      <a:pos x="T6" y="T7"/>
                    </a:cxn>
                    <a:cxn ang="T14">
                      <a:pos x="T8" y="T9"/>
                    </a:cxn>
                  </a:cxnLst>
                  <a:rect l="T15" t="T16" r="T17" b="T18"/>
                  <a:pathLst>
                    <a:path w="50" h="324">
                      <a:moveTo>
                        <a:pt x="50" y="297"/>
                      </a:moveTo>
                      <a:lnTo>
                        <a:pt x="22" y="311"/>
                      </a:lnTo>
                      <a:lnTo>
                        <a:pt x="0" y="324"/>
                      </a:lnTo>
                      <a:lnTo>
                        <a:pt x="48" y="0"/>
                      </a:lnTo>
                    </a:path>
                  </a:pathLst>
                </a:custGeom>
                <a:noFill/>
                <a:ln w="3175">
                  <a:solidFill>
                    <a:srgbClr val="000000"/>
                  </a:solidFill>
                  <a:round/>
                  <a:headEnd/>
                  <a:tailEnd/>
                </a:ln>
              </p:spPr>
              <p:txBody>
                <a:bodyPr/>
                <a:lstStyle/>
                <a:p>
                  <a:endParaRPr lang="en-US"/>
                </a:p>
              </p:txBody>
            </p:sp>
          </p:grpSp>
          <p:sp>
            <p:nvSpPr>
              <p:cNvPr id="21557" name="AutoShape 96"/>
              <p:cNvSpPr>
                <a:spLocks noChangeArrowheads="1"/>
              </p:cNvSpPr>
              <p:nvPr/>
            </p:nvSpPr>
            <p:spPr bwMode="auto">
              <a:xfrm>
                <a:off x="888" y="1612"/>
                <a:ext cx="504" cy="168"/>
              </a:xfrm>
              <a:prstGeom prst="foldedCorner">
                <a:avLst>
                  <a:gd name="adj" fmla="val 12500"/>
                </a:avLst>
              </a:prstGeom>
              <a:noFill/>
              <a:ln w="9525">
                <a:noFill/>
                <a:round/>
                <a:headEnd/>
                <a:tailEnd/>
              </a:ln>
              <a:effectLst>
                <a:prstShdw prst="shdw17" dist="17961" dir="2700000">
                  <a:srgbClr val="959595"/>
                </a:prstShdw>
              </a:effectLst>
            </p:spPr>
            <p:txBody>
              <a:bodyPr wrap="none" anchor="ctr" anchorCtr="1"/>
              <a:lstStyle/>
              <a:p>
                <a:r>
                  <a:rPr lang="en-US" sz="900" b="1">
                    <a:solidFill>
                      <a:srgbClr val="FF0000"/>
                    </a:solidFill>
                    <a:latin typeface="Arial" charset="0"/>
                  </a:rPr>
                  <a:t>DIGITAL </a:t>
                </a:r>
              </a:p>
              <a:p>
                <a:r>
                  <a:rPr lang="en-US" sz="900" b="1">
                    <a:solidFill>
                      <a:srgbClr val="FF0000"/>
                    </a:solidFill>
                    <a:latin typeface="Arial" charset="0"/>
                  </a:rPr>
                  <a:t>SIGNATURE</a:t>
                </a:r>
              </a:p>
            </p:txBody>
          </p:sp>
          <p:pic>
            <p:nvPicPr>
              <p:cNvPr id="21558" name="Picture 97"/>
              <p:cNvPicPr>
                <a:picLocks noChangeAspect="1" noChangeArrowheads="1"/>
              </p:cNvPicPr>
              <p:nvPr/>
            </p:nvPicPr>
            <p:blipFill>
              <a:blip r:embed="rId8" cstate="print"/>
              <a:srcRect/>
              <a:stretch>
                <a:fillRect/>
              </a:stretch>
            </p:blipFill>
            <p:spPr bwMode="auto">
              <a:xfrm>
                <a:off x="954" y="1380"/>
                <a:ext cx="310" cy="188"/>
              </a:xfrm>
              <a:prstGeom prst="rect">
                <a:avLst/>
              </a:prstGeom>
              <a:noFill/>
              <a:ln w="9525">
                <a:noFill/>
                <a:miter lim="800000"/>
                <a:headEnd/>
                <a:tailEnd/>
              </a:ln>
            </p:spPr>
          </p:pic>
        </p:grpSp>
      </p:grpSp>
      <p:grpSp>
        <p:nvGrpSpPr>
          <p:cNvPr id="11" name="Group 116"/>
          <p:cNvGrpSpPr>
            <a:grpSpLocks/>
          </p:cNvGrpSpPr>
          <p:nvPr/>
        </p:nvGrpSpPr>
        <p:grpSpPr bwMode="auto">
          <a:xfrm>
            <a:off x="1981200" y="990600"/>
            <a:ext cx="4953000" cy="1066800"/>
            <a:chOff x="1248" y="624"/>
            <a:chExt cx="3120" cy="672"/>
          </a:xfrm>
        </p:grpSpPr>
        <p:sp>
          <p:nvSpPr>
            <p:cNvPr id="21529" name="Line 10"/>
            <p:cNvSpPr>
              <a:spLocks noChangeShapeType="1"/>
            </p:cNvSpPr>
            <p:nvPr/>
          </p:nvSpPr>
          <p:spPr bwMode="auto">
            <a:xfrm flipH="1" flipV="1">
              <a:off x="3312" y="912"/>
              <a:ext cx="1056" cy="0"/>
            </a:xfrm>
            <a:prstGeom prst="line">
              <a:avLst/>
            </a:prstGeom>
            <a:noFill/>
            <a:ln w="28575">
              <a:solidFill>
                <a:schemeClr val="tx1"/>
              </a:solidFill>
              <a:round/>
              <a:headEnd/>
              <a:tailEnd type="stealth" w="med" len="lg"/>
            </a:ln>
          </p:spPr>
          <p:txBody>
            <a:bodyPr/>
            <a:lstStyle/>
            <a:p>
              <a:endParaRPr lang="en-US"/>
            </a:p>
          </p:txBody>
        </p:sp>
        <p:sp>
          <p:nvSpPr>
            <p:cNvPr id="21530" name="Line 13"/>
            <p:cNvSpPr>
              <a:spLocks noChangeShapeType="1"/>
            </p:cNvSpPr>
            <p:nvPr/>
          </p:nvSpPr>
          <p:spPr bwMode="auto">
            <a:xfrm>
              <a:off x="1248" y="912"/>
              <a:ext cx="0" cy="192"/>
            </a:xfrm>
            <a:prstGeom prst="line">
              <a:avLst/>
            </a:prstGeom>
            <a:noFill/>
            <a:ln w="28575">
              <a:solidFill>
                <a:schemeClr val="tx1"/>
              </a:solidFill>
              <a:round/>
              <a:headEnd/>
              <a:tailEnd type="stealth" w="med" len="lg"/>
            </a:ln>
          </p:spPr>
          <p:txBody>
            <a:bodyPr/>
            <a:lstStyle/>
            <a:p>
              <a:endParaRPr lang="en-US"/>
            </a:p>
          </p:txBody>
        </p:sp>
        <p:sp>
          <p:nvSpPr>
            <p:cNvPr id="21531" name="Line 61"/>
            <p:cNvSpPr>
              <a:spLocks noChangeShapeType="1"/>
            </p:cNvSpPr>
            <p:nvPr/>
          </p:nvSpPr>
          <p:spPr bwMode="auto">
            <a:xfrm flipH="1" flipV="1">
              <a:off x="4368" y="912"/>
              <a:ext cx="0" cy="288"/>
            </a:xfrm>
            <a:prstGeom prst="line">
              <a:avLst/>
            </a:prstGeom>
            <a:noFill/>
            <a:ln w="28575">
              <a:solidFill>
                <a:schemeClr val="tx1"/>
              </a:solidFill>
              <a:round/>
              <a:headEnd/>
              <a:tailEnd type="stealth" w="med" len="lg"/>
            </a:ln>
          </p:spPr>
          <p:txBody>
            <a:bodyPr/>
            <a:lstStyle/>
            <a:p>
              <a:endParaRPr lang="en-US"/>
            </a:p>
          </p:txBody>
        </p:sp>
        <p:sp>
          <p:nvSpPr>
            <p:cNvPr id="21532" name="Line 81"/>
            <p:cNvSpPr>
              <a:spLocks noChangeShapeType="1"/>
            </p:cNvSpPr>
            <p:nvPr/>
          </p:nvSpPr>
          <p:spPr bwMode="auto">
            <a:xfrm flipH="1" flipV="1">
              <a:off x="1248" y="912"/>
              <a:ext cx="1536" cy="0"/>
            </a:xfrm>
            <a:prstGeom prst="line">
              <a:avLst/>
            </a:prstGeom>
            <a:noFill/>
            <a:ln w="28575">
              <a:solidFill>
                <a:schemeClr val="tx1"/>
              </a:solidFill>
              <a:round/>
              <a:headEnd/>
              <a:tailEnd type="stealth" w="med" len="lg"/>
            </a:ln>
          </p:spPr>
          <p:txBody>
            <a:bodyPr/>
            <a:lstStyle/>
            <a:p>
              <a:endParaRPr lang="en-US"/>
            </a:p>
          </p:txBody>
        </p:sp>
        <p:grpSp>
          <p:nvGrpSpPr>
            <p:cNvPr id="21533" name="Group 98"/>
            <p:cNvGrpSpPr>
              <a:grpSpLocks/>
            </p:cNvGrpSpPr>
            <p:nvPr/>
          </p:nvGrpSpPr>
          <p:grpSpPr bwMode="auto">
            <a:xfrm>
              <a:off x="2784" y="624"/>
              <a:ext cx="576" cy="672"/>
              <a:chOff x="816" y="1296"/>
              <a:chExt cx="576" cy="672"/>
            </a:xfrm>
          </p:grpSpPr>
          <p:sp>
            <p:nvSpPr>
              <p:cNvPr id="21534" name="AutoShape 99"/>
              <p:cNvSpPr>
                <a:spLocks noChangeAspect="1" noChangeArrowheads="1" noTextEdit="1"/>
              </p:cNvSpPr>
              <p:nvPr/>
            </p:nvSpPr>
            <p:spPr bwMode="auto">
              <a:xfrm>
                <a:off x="817" y="1296"/>
                <a:ext cx="555" cy="597"/>
              </a:xfrm>
              <a:prstGeom prst="rect">
                <a:avLst/>
              </a:prstGeom>
              <a:solidFill>
                <a:srgbClr val="00CC99"/>
              </a:solidFill>
              <a:ln w="9525" algn="ctr">
                <a:solidFill>
                  <a:schemeClr val="tx1"/>
                </a:solidFill>
                <a:miter lim="800000"/>
                <a:headEnd/>
                <a:tailEnd/>
              </a:ln>
            </p:spPr>
            <p:txBody>
              <a:bodyPr/>
              <a:lstStyle/>
              <a:p>
                <a:endParaRPr lang="en-US"/>
              </a:p>
            </p:txBody>
          </p:sp>
          <p:sp>
            <p:nvSpPr>
              <p:cNvPr id="21535" name="Freeform 100"/>
              <p:cNvSpPr>
                <a:spLocks/>
              </p:cNvSpPr>
              <p:nvPr/>
            </p:nvSpPr>
            <p:spPr bwMode="auto">
              <a:xfrm>
                <a:off x="865" y="1797"/>
                <a:ext cx="113" cy="53"/>
              </a:xfrm>
              <a:custGeom>
                <a:avLst/>
                <a:gdLst>
                  <a:gd name="T0" fmla="*/ 2 w 373"/>
                  <a:gd name="T1" fmla="*/ 0 h 214"/>
                  <a:gd name="T2" fmla="*/ 1 w 373"/>
                  <a:gd name="T3" fmla="*/ 0 h 214"/>
                  <a:gd name="T4" fmla="*/ 0 w 373"/>
                  <a:gd name="T5" fmla="*/ 0 h 214"/>
                  <a:gd name="T6" fmla="*/ 0 w 373"/>
                  <a:gd name="T7" fmla="*/ 0 h 214"/>
                  <a:gd name="T8" fmla="*/ 0 w 373"/>
                  <a:gd name="T9" fmla="*/ 0 h 214"/>
                  <a:gd name="T10" fmla="*/ 0 w 373"/>
                  <a:gd name="T11" fmla="*/ 0 h 214"/>
                  <a:gd name="T12" fmla="*/ 0 w 373"/>
                  <a:gd name="T13" fmla="*/ 0 h 214"/>
                  <a:gd name="T14" fmla="*/ 0 w 373"/>
                  <a:gd name="T15" fmla="*/ 0 h 214"/>
                  <a:gd name="T16" fmla="*/ 0 w 373"/>
                  <a:gd name="T17" fmla="*/ 0 h 214"/>
                  <a:gd name="T18" fmla="*/ 0 w 373"/>
                  <a:gd name="T19" fmla="*/ 1 h 214"/>
                  <a:gd name="T20" fmla="*/ 1 w 373"/>
                  <a:gd name="T21" fmla="*/ 1 h 214"/>
                  <a:gd name="T22" fmla="*/ 1 w 373"/>
                  <a:gd name="T23" fmla="*/ 1 h 214"/>
                  <a:gd name="T24" fmla="*/ 1 w 373"/>
                  <a:gd name="T25" fmla="*/ 1 h 214"/>
                  <a:gd name="T26" fmla="*/ 1 w 373"/>
                  <a:gd name="T27" fmla="*/ 1 h 214"/>
                  <a:gd name="T28" fmla="*/ 1 w 373"/>
                  <a:gd name="T29" fmla="*/ 1 h 214"/>
                  <a:gd name="T30" fmla="*/ 2 w 373"/>
                  <a:gd name="T31" fmla="*/ 1 h 214"/>
                  <a:gd name="T32" fmla="*/ 3 w 373"/>
                  <a:gd name="T33" fmla="*/ 0 h 214"/>
                  <a:gd name="T34" fmla="*/ 2 w 373"/>
                  <a:gd name="T35" fmla="*/ 0 h 2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214"/>
                  <a:gd name="T56" fmla="*/ 373 w 373"/>
                  <a:gd name="T57" fmla="*/ 214 h 2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214">
                    <a:moveTo>
                      <a:pt x="239" y="0"/>
                    </a:moveTo>
                    <a:lnTo>
                      <a:pt x="48" y="18"/>
                    </a:lnTo>
                    <a:lnTo>
                      <a:pt x="29" y="32"/>
                    </a:lnTo>
                    <a:lnTo>
                      <a:pt x="18" y="48"/>
                    </a:lnTo>
                    <a:lnTo>
                      <a:pt x="7" y="67"/>
                    </a:lnTo>
                    <a:lnTo>
                      <a:pt x="0" y="97"/>
                    </a:lnTo>
                    <a:lnTo>
                      <a:pt x="1" y="130"/>
                    </a:lnTo>
                    <a:lnTo>
                      <a:pt x="7" y="148"/>
                    </a:lnTo>
                    <a:lnTo>
                      <a:pt x="18" y="168"/>
                    </a:lnTo>
                    <a:lnTo>
                      <a:pt x="38" y="185"/>
                    </a:lnTo>
                    <a:lnTo>
                      <a:pt x="61" y="200"/>
                    </a:lnTo>
                    <a:lnTo>
                      <a:pt x="85" y="208"/>
                    </a:lnTo>
                    <a:lnTo>
                      <a:pt x="106" y="212"/>
                    </a:lnTo>
                    <a:lnTo>
                      <a:pt x="133" y="214"/>
                    </a:lnTo>
                    <a:lnTo>
                      <a:pt x="131" y="212"/>
                    </a:lnTo>
                    <a:lnTo>
                      <a:pt x="279" y="198"/>
                    </a:lnTo>
                    <a:lnTo>
                      <a:pt x="373" y="0"/>
                    </a:lnTo>
                    <a:lnTo>
                      <a:pt x="239" y="0"/>
                    </a:lnTo>
                    <a:close/>
                  </a:path>
                </a:pathLst>
              </a:custGeom>
              <a:solidFill>
                <a:srgbClr val="808080"/>
              </a:solidFill>
              <a:ln w="6350">
                <a:solidFill>
                  <a:srgbClr val="000000"/>
                </a:solidFill>
                <a:round/>
                <a:headEnd/>
                <a:tailEnd/>
              </a:ln>
            </p:spPr>
            <p:txBody>
              <a:bodyPr/>
              <a:lstStyle/>
              <a:p>
                <a:endParaRPr lang="en-US"/>
              </a:p>
            </p:txBody>
          </p:sp>
          <p:sp>
            <p:nvSpPr>
              <p:cNvPr id="21536" name="Freeform 101"/>
              <p:cNvSpPr>
                <a:spLocks/>
              </p:cNvSpPr>
              <p:nvPr/>
            </p:nvSpPr>
            <p:spPr bwMode="auto">
              <a:xfrm>
                <a:off x="816" y="1301"/>
                <a:ext cx="552" cy="549"/>
              </a:xfrm>
              <a:custGeom>
                <a:avLst/>
                <a:gdLst>
                  <a:gd name="T0" fmla="*/ 1 w 2094"/>
                  <a:gd name="T1" fmla="*/ 0 h 2186"/>
                  <a:gd name="T2" fmla="*/ 0 w 2094"/>
                  <a:gd name="T3" fmla="*/ 0 h 2186"/>
                  <a:gd name="T4" fmla="*/ 0 w 2094"/>
                  <a:gd name="T5" fmla="*/ 1 h 2186"/>
                  <a:gd name="T6" fmla="*/ 0 w 2094"/>
                  <a:gd name="T7" fmla="*/ 1 h 2186"/>
                  <a:gd name="T8" fmla="*/ 0 w 2094"/>
                  <a:gd name="T9" fmla="*/ 1 h 2186"/>
                  <a:gd name="T10" fmla="*/ 0 w 2094"/>
                  <a:gd name="T11" fmla="*/ 1 h 2186"/>
                  <a:gd name="T12" fmla="*/ 0 w 2094"/>
                  <a:gd name="T13" fmla="*/ 2 h 2186"/>
                  <a:gd name="T14" fmla="*/ 1 w 2094"/>
                  <a:gd name="T15" fmla="*/ 2 h 2186"/>
                  <a:gd name="T16" fmla="*/ 1 w 2094"/>
                  <a:gd name="T17" fmla="*/ 3 h 2186"/>
                  <a:gd name="T18" fmla="*/ 1 w 2094"/>
                  <a:gd name="T19" fmla="*/ 4 h 2186"/>
                  <a:gd name="T20" fmla="*/ 2 w 2094"/>
                  <a:gd name="T21" fmla="*/ 5 h 2186"/>
                  <a:gd name="T22" fmla="*/ 2 w 2094"/>
                  <a:gd name="T23" fmla="*/ 6 h 2186"/>
                  <a:gd name="T24" fmla="*/ 2 w 2094"/>
                  <a:gd name="T25" fmla="*/ 7 h 2186"/>
                  <a:gd name="T26" fmla="*/ 2 w 2094"/>
                  <a:gd name="T27" fmla="*/ 8 h 2186"/>
                  <a:gd name="T28" fmla="*/ 2 w 2094"/>
                  <a:gd name="T29" fmla="*/ 8 h 2186"/>
                  <a:gd name="T30" fmla="*/ 2 w 2094"/>
                  <a:gd name="T31" fmla="*/ 9 h 2186"/>
                  <a:gd name="T32" fmla="*/ 2 w 2094"/>
                  <a:gd name="T33" fmla="*/ 9 h 2186"/>
                  <a:gd name="T34" fmla="*/ 2 w 2094"/>
                  <a:gd name="T35" fmla="*/ 9 h 2186"/>
                  <a:gd name="T36" fmla="*/ 6 w 2094"/>
                  <a:gd name="T37" fmla="*/ 8 h 2186"/>
                  <a:gd name="T38" fmla="*/ 8 w 2094"/>
                  <a:gd name="T39" fmla="*/ 8 h 2186"/>
                  <a:gd name="T40" fmla="*/ 9 w 2094"/>
                  <a:gd name="T41" fmla="*/ 8 h 2186"/>
                  <a:gd name="T42" fmla="*/ 10 w 2094"/>
                  <a:gd name="T43" fmla="*/ 8 h 2186"/>
                  <a:gd name="T44" fmla="*/ 10 w 2094"/>
                  <a:gd name="T45" fmla="*/ 8 h 2186"/>
                  <a:gd name="T46" fmla="*/ 10 w 2094"/>
                  <a:gd name="T47" fmla="*/ 7 h 2186"/>
                  <a:gd name="T48" fmla="*/ 10 w 2094"/>
                  <a:gd name="T49" fmla="*/ 7 h 2186"/>
                  <a:gd name="T50" fmla="*/ 10 w 2094"/>
                  <a:gd name="T51" fmla="*/ 6 h 2186"/>
                  <a:gd name="T52" fmla="*/ 10 w 2094"/>
                  <a:gd name="T53" fmla="*/ 5 h 2186"/>
                  <a:gd name="T54" fmla="*/ 9 w 2094"/>
                  <a:gd name="T55" fmla="*/ 4 h 2186"/>
                  <a:gd name="T56" fmla="*/ 9 w 2094"/>
                  <a:gd name="T57" fmla="*/ 3 h 2186"/>
                  <a:gd name="T58" fmla="*/ 8 w 2094"/>
                  <a:gd name="T59" fmla="*/ 2 h 2186"/>
                  <a:gd name="T60" fmla="*/ 8 w 2094"/>
                  <a:gd name="T61" fmla="*/ 1 h 2186"/>
                  <a:gd name="T62" fmla="*/ 8 w 2094"/>
                  <a:gd name="T63" fmla="*/ 1 h 2186"/>
                  <a:gd name="T64" fmla="*/ 8 w 2094"/>
                  <a:gd name="T65" fmla="*/ 0 h 2186"/>
                  <a:gd name="T66" fmla="*/ 1 w 2094"/>
                  <a:gd name="T67" fmla="*/ 0 h 2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94"/>
                  <a:gd name="T103" fmla="*/ 0 h 2186"/>
                  <a:gd name="T104" fmla="*/ 2094 w 2094"/>
                  <a:gd name="T105" fmla="*/ 2186 h 2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94" h="2186">
                    <a:moveTo>
                      <a:pt x="132" y="4"/>
                    </a:moveTo>
                    <a:lnTo>
                      <a:pt x="117" y="8"/>
                    </a:lnTo>
                    <a:lnTo>
                      <a:pt x="98" y="17"/>
                    </a:lnTo>
                    <a:lnTo>
                      <a:pt x="75" y="37"/>
                    </a:lnTo>
                    <a:lnTo>
                      <a:pt x="44" y="67"/>
                    </a:lnTo>
                    <a:lnTo>
                      <a:pt x="22" y="98"/>
                    </a:lnTo>
                    <a:lnTo>
                      <a:pt x="9" y="131"/>
                    </a:lnTo>
                    <a:lnTo>
                      <a:pt x="4" y="160"/>
                    </a:lnTo>
                    <a:lnTo>
                      <a:pt x="0" y="199"/>
                    </a:lnTo>
                    <a:lnTo>
                      <a:pt x="0" y="236"/>
                    </a:lnTo>
                    <a:lnTo>
                      <a:pt x="5" y="267"/>
                    </a:lnTo>
                    <a:lnTo>
                      <a:pt x="9" y="299"/>
                    </a:lnTo>
                    <a:lnTo>
                      <a:pt x="16" y="328"/>
                    </a:lnTo>
                    <a:lnTo>
                      <a:pt x="37" y="402"/>
                    </a:lnTo>
                    <a:lnTo>
                      <a:pt x="66" y="485"/>
                    </a:lnTo>
                    <a:lnTo>
                      <a:pt x="111" y="576"/>
                    </a:lnTo>
                    <a:lnTo>
                      <a:pt x="155" y="679"/>
                    </a:lnTo>
                    <a:lnTo>
                      <a:pt x="200" y="770"/>
                    </a:lnTo>
                    <a:lnTo>
                      <a:pt x="238" y="861"/>
                    </a:lnTo>
                    <a:lnTo>
                      <a:pt x="282" y="969"/>
                    </a:lnTo>
                    <a:lnTo>
                      <a:pt x="320" y="1109"/>
                    </a:lnTo>
                    <a:lnTo>
                      <a:pt x="346" y="1229"/>
                    </a:lnTo>
                    <a:lnTo>
                      <a:pt x="371" y="1381"/>
                    </a:lnTo>
                    <a:lnTo>
                      <a:pt x="384" y="1544"/>
                    </a:lnTo>
                    <a:lnTo>
                      <a:pt x="403" y="1689"/>
                    </a:lnTo>
                    <a:lnTo>
                      <a:pt x="403" y="1769"/>
                    </a:lnTo>
                    <a:lnTo>
                      <a:pt x="403" y="1871"/>
                    </a:lnTo>
                    <a:lnTo>
                      <a:pt x="403" y="1938"/>
                    </a:lnTo>
                    <a:lnTo>
                      <a:pt x="398" y="2000"/>
                    </a:lnTo>
                    <a:lnTo>
                      <a:pt x="378" y="2065"/>
                    </a:lnTo>
                    <a:lnTo>
                      <a:pt x="364" y="2103"/>
                    </a:lnTo>
                    <a:lnTo>
                      <a:pt x="346" y="2137"/>
                    </a:lnTo>
                    <a:lnTo>
                      <a:pt x="328" y="2159"/>
                    </a:lnTo>
                    <a:lnTo>
                      <a:pt x="315" y="2173"/>
                    </a:lnTo>
                    <a:lnTo>
                      <a:pt x="301" y="2186"/>
                    </a:lnTo>
                    <a:lnTo>
                      <a:pt x="488" y="2167"/>
                    </a:lnTo>
                    <a:lnTo>
                      <a:pt x="848" y="2119"/>
                    </a:lnTo>
                    <a:lnTo>
                      <a:pt x="1147" y="2083"/>
                    </a:lnTo>
                    <a:lnTo>
                      <a:pt x="1490" y="2047"/>
                    </a:lnTo>
                    <a:lnTo>
                      <a:pt x="1745" y="2035"/>
                    </a:lnTo>
                    <a:lnTo>
                      <a:pt x="1942" y="2041"/>
                    </a:lnTo>
                    <a:lnTo>
                      <a:pt x="1992" y="2041"/>
                    </a:lnTo>
                    <a:lnTo>
                      <a:pt x="2024" y="2035"/>
                    </a:lnTo>
                    <a:lnTo>
                      <a:pt x="2043" y="2004"/>
                    </a:lnTo>
                    <a:lnTo>
                      <a:pt x="2062" y="1971"/>
                    </a:lnTo>
                    <a:lnTo>
                      <a:pt x="2078" y="1922"/>
                    </a:lnTo>
                    <a:lnTo>
                      <a:pt x="2088" y="1862"/>
                    </a:lnTo>
                    <a:lnTo>
                      <a:pt x="2094" y="1805"/>
                    </a:lnTo>
                    <a:lnTo>
                      <a:pt x="2094" y="1721"/>
                    </a:lnTo>
                    <a:lnTo>
                      <a:pt x="2091" y="1656"/>
                    </a:lnTo>
                    <a:lnTo>
                      <a:pt x="2088" y="1550"/>
                    </a:lnTo>
                    <a:lnTo>
                      <a:pt x="2068" y="1435"/>
                    </a:lnTo>
                    <a:lnTo>
                      <a:pt x="2037" y="1287"/>
                    </a:lnTo>
                    <a:lnTo>
                      <a:pt x="1999" y="1151"/>
                    </a:lnTo>
                    <a:lnTo>
                      <a:pt x="1967" y="1030"/>
                    </a:lnTo>
                    <a:lnTo>
                      <a:pt x="1916" y="897"/>
                    </a:lnTo>
                    <a:lnTo>
                      <a:pt x="1865" y="776"/>
                    </a:lnTo>
                    <a:lnTo>
                      <a:pt x="1821" y="661"/>
                    </a:lnTo>
                    <a:lnTo>
                      <a:pt x="1751" y="497"/>
                    </a:lnTo>
                    <a:lnTo>
                      <a:pt x="1713" y="400"/>
                    </a:lnTo>
                    <a:lnTo>
                      <a:pt x="1690" y="336"/>
                    </a:lnTo>
                    <a:lnTo>
                      <a:pt x="1677" y="285"/>
                    </a:lnTo>
                    <a:lnTo>
                      <a:pt x="1672" y="238"/>
                    </a:lnTo>
                    <a:lnTo>
                      <a:pt x="1672" y="197"/>
                    </a:lnTo>
                    <a:lnTo>
                      <a:pt x="1700" y="50"/>
                    </a:lnTo>
                    <a:lnTo>
                      <a:pt x="1713" y="19"/>
                    </a:lnTo>
                    <a:lnTo>
                      <a:pt x="152" y="0"/>
                    </a:lnTo>
                    <a:lnTo>
                      <a:pt x="132" y="4"/>
                    </a:lnTo>
                    <a:close/>
                  </a:path>
                </a:pathLst>
              </a:custGeom>
              <a:solidFill>
                <a:srgbClr val="FFFFFF"/>
              </a:solidFill>
              <a:ln w="6350">
                <a:solidFill>
                  <a:srgbClr val="000000"/>
                </a:solidFill>
                <a:round/>
                <a:headEnd/>
                <a:tailEnd/>
              </a:ln>
            </p:spPr>
            <p:txBody>
              <a:bodyPr/>
              <a:lstStyle/>
              <a:p>
                <a:endParaRPr lang="en-US"/>
              </a:p>
            </p:txBody>
          </p:sp>
          <p:sp>
            <p:nvSpPr>
              <p:cNvPr id="21537" name="Freeform 102"/>
              <p:cNvSpPr>
                <a:spLocks/>
              </p:cNvSpPr>
              <p:nvPr/>
            </p:nvSpPr>
            <p:spPr bwMode="auto">
              <a:xfrm>
                <a:off x="849" y="1326"/>
                <a:ext cx="52" cy="37"/>
              </a:xfrm>
              <a:custGeom>
                <a:avLst/>
                <a:gdLst>
                  <a:gd name="T0" fmla="*/ 2 w 172"/>
                  <a:gd name="T1" fmla="*/ 0 h 143"/>
                  <a:gd name="T2" fmla="*/ 1 w 172"/>
                  <a:gd name="T3" fmla="*/ 1 h 143"/>
                  <a:gd name="T4" fmla="*/ 1 w 172"/>
                  <a:gd name="T5" fmla="*/ 1 h 143"/>
                  <a:gd name="T6" fmla="*/ 1 w 172"/>
                  <a:gd name="T7" fmla="*/ 1 h 143"/>
                  <a:gd name="T8" fmla="*/ 0 w 172"/>
                  <a:gd name="T9" fmla="*/ 1 h 143"/>
                  <a:gd name="T10" fmla="*/ 0 w 172"/>
                  <a:gd name="T11" fmla="*/ 1 h 143"/>
                  <a:gd name="T12" fmla="*/ 0 w 172"/>
                  <a:gd name="T13" fmla="*/ 1 h 143"/>
                  <a:gd name="T14" fmla="*/ 0 w 172"/>
                  <a:gd name="T15" fmla="*/ 1 h 143"/>
                  <a:gd name="T16" fmla="*/ 0 w 172"/>
                  <a:gd name="T17" fmla="*/ 0 h 143"/>
                  <a:gd name="T18" fmla="*/ 0 w 172"/>
                  <a:gd name="T19" fmla="*/ 0 h 143"/>
                  <a:gd name="T20" fmla="*/ 0 w 172"/>
                  <a:gd name="T21" fmla="*/ 0 h 143"/>
                  <a:gd name="T22" fmla="*/ 0 w 172"/>
                  <a:gd name="T23" fmla="*/ 0 h 143"/>
                  <a:gd name="T24" fmla="*/ 0 w 172"/>
                  <a:gd name="T25" fmla="*/ 0 h 143"/>
                  <a:gd name="T26" fmla="*/ 1 w 172"/>
                  <a:gd name="T27" fmla="*/ 0 h 143"/>
                  <a:gd name="T28" fmla="*/ 1 w 172"/>
                  <a:gd name="T29" fmla="*/ 0 h 143"/>
                  <a:gd name="T30" fmla="*/ 1 w 172"/>
                  <a:gd name="T31" fmla="*/ 0 h 143"/>
                  <a:gd name="T32" fmla="*/ 1 w 172"/>
                  <a:gd name="T33" fmla="*/ 0 h 143"/>
                  <a:gd name="T34" fmla="*/ 1 w 172"/>
                  <a:gd name="T35" fmla="*/ 0 h 143"/>
                  <a:gd name="T36" fmla="*/ 2 w 172"/>
                  <a:gd name="T37" fmla="*/ 0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2"/>
                  <a:gd name="T58" fmla="*/ 0 h 143"/>
                  <a:gd name="T59" fmla="*/ 172 w 172"/>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2" h="143">
                    <a:moveTo>
                      <a:pt x="172" y="10"/>
                    </a:moveTo>
                    <a:lnTo>
                      <a:pt x="128" y="131"/>
                    </a:lnTo>
                    <a:lnTo>
                      <a:pt x="83" y="143"/>
                    </a:lnTo>
                    <a:lnTo>
                      <a:pt x="61" y="141"/>
                    </a:lnTo>
                    <a:lnTo>
                      <a:pt x="39" y="133"/>
                    </a:lnTo>
                    <a:lnTo>
                      <a:pt x="22" y="119"/>
                    </a:lnTo>
                    <a:lnTo>
                      <a:pt x="10" y="105"/>
                    </a:lnTo>
                    <a:lnTo>
                      <a:pt x="3" y="87"/>
                    </a:lnTo>
                    <a:lnTo>
                      <a:pt x="0" y="70"/>
                    </a:lnTo>
                    <a:lnTo>
                      <a:pt x="1" y="49"/>
                    </a:lnTo>
                    <a:lnTo>
                      <a:pt x="7" y="34"/>
                    </a:lnTo>
                    <a:lnTo>
                      <a:pt x="20" y="22"/>
                    </a:lnTo>
                    <a:lnTo>
                      <a:pt x="36" y="12"/>
                    </a:lnTo>
                    <a:lnTo>
                      <a:pt x="55" y="7"/>
                    </a:lnTo>
                    <a:lnTo>
                      <a:pt x="71" y="4"/>
                    </a:lnTo>
                    <a:lnTo>
                      <a:pt x="89" y="1"/>
                    </a:lnTo>
                    <a:lnTo>
                      <a:pt x="102" y="1"/>
                    </a:lnTo>
                    <a:lnTo>
                      <a:pt x="120" y="0"/>
                    </a:lnTo>
                    <a:lnTo>
                      <a:pt x="172" y="10"/>
                    </a:lnTo>
                    <a:close/>
                  </a:path>
                </a:pathLst>
              </a:custGeom>
              <a:solidFill>
                <a:srgbClr val="808080"/>
              </a:solidFill>
              <a:ln w="6350">
                <a:solidFill>
                  <a:srgbClr val="000000"/>
                </a:solidFill>
                <a:round/>
                <a:headEnd/>
                <a:tailEnd/>
              </a:ln>
            </p:spPr>
            <p:txBody>
              <a:bodyPr/>
              <a:lstStyle/>
              <a:p>
                <a:endParaRPr lang="en-US"/>
              </a:p>
            </p:txBody>
          </p:sp>
          <p:sp>
            <p:nvSpPr>
              <p:cNvPr id="21538" name="Freeform 103"/>
              <p:cNvSpPr>
                <a:spLocks/>
              </p:cNvSpPr>
              <p:nvPr/>
            </p:nvSpPr>
            <p:spPr bwMode="auto">
              <a:xfrm>
                <a:off x="870" y="1325"/>
                <a:ext cx="36" cy="29"/>
              </a:xfrm>
              <a:custGeom>
                <a:avLst/>
                <a:gdLst>
                  <a:gd name="T0" fmla="*/ 0 w 121"/>
                  <a:gd name="T1" fmla="*/ 0 h 117"/>
                  <a:gd name="T2" fmla="*/ 0 w 121"/>
                  <a:gd name="T3" fmla="*/ 0 h 117"/>
                  <a:gd name="T4" fmla="*/ 0 w 121"/>
                  <a:gd name="T5" fmla="*/ 0 h 117"/>
                  <a:gd name="T6" fmla="*/ 0 w 121"/>
                  <a:gd name="T7" fmla="*/ 0 h 117"/>
                  <a:gd name="T8" fmla="*/ 0 w 121"/>
                  <a:gd name="T9" fmla="*/ 0 h 117"/>
                  <a:gd name="T10" fmla="*/ 0 w 121"/>
                  <a:gd name="T11" fmla="*/ 0 h 117"/>
                  <a:gd name="T12" fmla="*/ 0 w 121"/>
                  <a:gd name="T13" fmla="*/ 0 h 117"/>
                  <a:gd name="T14" fmla="*/ 1 w 121"/>
                  <a:gd name="T15" fmla="*/ 0 h 117"/>
                  <a:gd name="T16" fmla="*/ 1 w 121"/>
                  <a:gd name="T17" fmla="*/ 0 h 117"/>
                  <a:gd name="T18" fmla="*/ 0 w 121"/>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17"/>
                  <a:gd name="T32" fmla="*/ 121 w 121"/>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17">
                    <a:moveTo>
                      <a:pt x="0" y="14"/>
                    </a:moveTo>
                    <a:lnTo>
                      <a:pt x="23" y="29"/>
                    </a:lnTo>
                    <a:lnTo>
                      <a:pt x="33" y="44"/>
                    </a:lnTo>
                    <a:lnTo>
                      <a:pt x="39" y="59"/>
                    </a:lnTo>
                    <a:lnTo>
                      <a:pt x="40" y="81"/>
                    </a:lnTo>
                    <a:lnTo>
                      <a:pt x="35" y="100"/>
                    </a:lnTo>
                    <a:lnTo>
                      <a:pt x="23" y="117"/>
                    </a:lnTo>
                    <a:lnTo>
                      <a:pt x="121" y="97"/>
                    </a:lnTo>
                    <a:lnTo>
                      <a:pt x="113" y="0"/>
                    </a:lnTo>
                    <a:lnTo>
                      <a:pt x="0" y="14"/>
                    </a:lnTo>
                    <a:close/>
                  </a:path>
                </a:pathLst>
              </a:custGeom>
              <a:solidFill>
                <a:srgbClr val="000000"/>
              </a:solidFill>
              <a:ln w="6350">
                <a:solidFill>
                  <a:srgbClr val="000000"/>
                </a:solidFill>
                <a:round/>
                <a:headEnd/>
                <a:tailEnd/>
              </a:ln>
            </p:spPr>
            <p:txBody>
              <a:bodyPr/>
              <a:lstStyle/>
              <a:p>
                <a:endParaRPr lang="en-US"/>
              </a:p>
            </p:txBody>
          </p:sp>
          <p:sp>
            <p:nvSpPr>
              <p:cNvPr id="21539" name="Freeform 104"/>
              <p:cNvSpPr>
                <a:spLocks/>
              </p:cNvSpPr>
              <p:nvPr/>
            </p:nvSpPr>
            <p:spPr bwMode="auto">
              <a:xfrm>
                <a:off x="859" y="1301"/>
                <a:ext cx="525" cy="62"/>
              </a:xfrm>
              <a:custGeom>
                <a:avLst/>
                <a:gdLst>
                  <a:gd name="T0" fmla="*/ 13 w 1753"/>
                  <a:gd name="T1" fmla="*/ 0 h 242"/>
                  <a:gd name="T2" fmla="*/ 0 w 1753"/>
                  <a:gd name="T3" fmla="*/ 0 h 242"/>
                  <a:gd name="T4" fmla="*/ 0 w 1753"/>
                  <a:gd name="T5" fmla="*/ 0 h 242"/>
                  <a:gd name="T6" fmla="*/ 1 w 1753"/>
                  <a:gd name="T7" fmla="*/ 0 h 242"/>
                  <a:gd name="T8" fmla="*/ 1 w 1753"/>
                  <a:gd name="T9" fmla="*/ 0 h 242"/>
                  <a:gd name="T10" fmla="*/ 1 w 1753"/>
                  <a:gd name="T11" fmla="*/ 0 h 242"/>
                  <a:gd name="T12" fmla="*/ 1 w 1753"/>
                  <a:gd name="T13" fmla="*/ 0 h 242"/>
                  <a:gd name="T14" fmla="*/ 1 w 1753"/>
                  <a:gd name="T15" fmla="*/ 0 h 242"/>
                  <a:gd name="T16" fmla="*/ 1 w 1753"/>
                  <a:gd name="T17" fmla="*/ 1 h 242"/>
                  <a:gd name="T18" fmla="*/ 1 w 1753"/>
                  <a:gd name="T19" fmla="*/ 1 h 242"/>
                  <a:gd name="T20" fmla="*/ 1 w 1753"/>
                  <a:gd name="T21" fmla="*/ 1 h 242"/>
                  <a:gd name="T22" fmla="*/ 1 w 1753"/>
                  <a:gd name="T23" fmla="*/ 1 h 242"/>
                  <a:gd name="T24" fmla="*/ 1 w 1753"/>
                  <a:gd name="T25" fmla="*/ 1 h 242"/>
                  <a:gd name="T26" fmla="*/ 1 w 1753"/>
                  <a:gd name="T27" fmla="*/ 1 h 242"/>
                  <a:gd name="T28" fmla="*/ 1 w 1753"/>
                  <a:gd name="T29" fmla="*/ 1 h 242"/>
                  <a:gd name="T30" fmla="*/ 0 w 1753"/>
                  <a:gd name="T31" fmla="*/ 1 h 242"/>
                  <a:gd name="T32" fmla="*/ 0 w 1753"/>
                  <a:gd name="T33" fmla="*/ 1 h 242"/>
                  <a:gd name="T34" fmla="*/ 1 w 1753"/>
                  <a:gd name="T35" fmla="*/ 1 h 242"/>
                  <a:gd name="T36" fmla="*/ 2 w 1753"/>
                  <a:gd name="T37" fmla="*/ 1 h 242"/>
                  <a:gd name="T38" fmla="*/ 4 w 1753"/>
                  <a:gd name="T39" fmla="*/ 1 h 242"/>
                  <a:gd name="T40" fmla="*/ 5 w 1753"/>
                  <a:gd name="T41" fmla="*/ 1 h 242"/>
                  <a:gd name="T42" fmla="*/ 7 w 1753"/>
                  <a:gd name="T43" fmla="*/ 1 h 242"/>
                  <a:gd name="T44" fmla="*/ 8 w 1753"/>
                  <a:gd name="T45" fmla="*/ 1 h 242"/>
                  <a:gd name="T46" fmla="*/ 10 w 1753"/>
                  <a:gd name="T47" fmla="*/ 1 h 242"/>
                  <a:gd name="T48" fmla="*/ 12 w 1753"/>
                  <a:gd name="T49" fmla="*/ 1 h 242"/>
                  <a:gd name="T50" fmla="*/ 13 w 1753"/>
                  <a:gd name="T51" fmla="*/ 1 h 242"/>
                  <a:gd name="T52" fmla="*/ 13 w 1753"/>
                  <a:gd name="T53" fmla="*/ 1 h 242"/>
                  <a:gd name="T54" fmla="*/ 14 w 1753"/>
                  <a:gd name="T55" fmla="*/ 1 h 242"/>
                  <a:gd name="T56" fmla="*/ 14 w 1753"/>
                  <a:gd name="T57" fmla="*/ 1 h 242"/>
                  <a:gd name="T58" fmla="*/ 14 w 1753"/>
                  <a:gd name="T59" fmla="*/ 1 h 242"/>
                  <a:gd name="T60" fmla="*/ 14 w 1753"/>
                  <a:gd name="T61" fmla="*/ 1 h 242"/>
                  <a:gd name="T62" fmla="*/ 14 w 1753"/>
                  <a:gd name="T63" fmla="*/ 1 h 242"/>
                  <a:gd name="T64" fmla="*/ 14 w 1753"/>
                  <a:gd name="T65" fmla="*/ 1 h 242"/>
                  <a:gd name="T66" fmla="*/ 14 w 1753"/>
                  <a:gd name="T67" fmla="*/ 1 h 242"/>
                  <a:gd name="T68" fmla="*/ 14 w 1753"/>
                  <a:gd name="T69" fmla="*/ 1 h 242"/>
                  <a:gd name="T70" fmla="*/ 14 w 1753"/>
                  <a:gd name="T71" fmla="*/ 0 h 242"/>
                  <a:gd name="T72" fmla="*/ 14 w 1753"/>
                  <a:gd name="T73" fmla="*/ 0 h 242"/>
                  <a:gd name="T74" fmla="*/ 14 w 1753"/>
                  <a:gd name="T75" fmla="*/ 0 h 242"/>
                  <a:gd name="T76" fmla="*/ 13 w 1753"/>
                  <a:gd name="T77" fmla="*/ 0 h 242"/>
                  <a:gd name="T78" fmla="*/ 13 w 1753"/>
                  <a:gd name="T79" fmla="*/ 0 h 2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3"/>
                  <a:gd name="T121" fmla="*/ 0 h 242"/>
                  <a:gd name="T122" fmla="*/ 1753 w 1753"/>
                  <a:gd name="T123" fmla="*/ 242 h 2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3" h="242">
                    <a:moveTo>
                      <a:pt x="1659" y="18"/>
                    </a:moveTo>
                    <a:lnTo>
                      <a:pt x="0" y="0"/>
                    </a:lnTo>
                    <a:lnTo>
                      <a:pt x="46" y="7"/>
                    </a:lnTo>
                    <a:lnTo>
                      <a:pt x="63" y="12"/>
                    </a:lnTo>
                    <a:lnTo>
                      <a:pt x="81" y="19"/>
                    </a:lnTo>
                    <a:lnTo>
                      <a:pt x="93" y="30"/>
                    </a:lnTo>
                    <a:lnTo>
                      <a:pt x="106" y="47"/>
                    </a:lnTo>
                    <a:lnTo>
                      <a:pt x="113" y="66"/>
                    </a:lnTo>
                    <a:lnTo>
                      <a:pt x="117" y="86"/>
                    </a:lnTo>
                    <a:lnTo>
                      <a:pt x="119" y="106"/>
                    </a:lnTo>
                    <a:lnTo>
                      <a:pt x="120" y="123"/>
                    </a:lnTo>
                    <a:lnTo>
                      <a:pt x="117" y="148"/>
                    </a:lnTo>
                    <a:lnTo>
                      <a:pt x="113" y="172"/>
                    </a:lnTo>
                    <a:lnTo>
                      <a:pt x="101" y="194"/>
                    </a:lnTo>
                    <a:lnTo>
                      <a:pt x="83" y="215"/>
                    </a:lnTo>
                    <a:lnTo>
                      <a:pt x="61" y="229"/>
                    </a:lnTo>
                    <a:lnTo>
                      <a:pt x="43" y="242"/>
                    </a:lnTo>
                    <a:lnTo>
                      <a:pt x="152" y="230"/>
                    </a:lnTo>
                    <a:lnTo>
                      <a:pt x="273" y="212"/>
                    </a:lnTo>
                    <a:lnTo>
                      <a:pt x="464" y="200"/>
                    </a:lnTo>
                    <a:lnTo>
                      <a:pt x="623" y="188"/>
                    </a:lnTo>
                    <a:lnTo>
                      <a:pt x="813" y="188"/>
                    </a:lnTo>
                    <a:lnTo>
                      <a:pt x="1023" y="194"/>
                    </a:lnTo>
                    <a:lnTo>
                      <a:pt x="1283" y="200"/>
                    </a:lnTo>
                    <a:lnTo>
                      <a:pt x="1532" y="218"/>
                    </a:lnTo>
                    <a:lnTo>
                      <a:pt x="1633" y="236"/>
                    </a:lnTo>
                    <a:lnTo>
                      <a:pt x="1662" y="240"/>
                    </a:lnTo>
                    <a:lnTo>
                      <a:pt x="1694" y="241"/>
                    </a:lnTo>
                    <a:lnTo>
                      <a:pt x="1716" y="236"/>
                    </a:lnTo>
                    <a:lnTo>
                      <a:pt x="1735" y="218"/>
                    </a:lnTo>
                    <a:lnTo>
                      <a:pt x="1746" y="196"/>
                    </a:lnTo>
                    <a:lnTo>
                      <a:pt x="1751" y="176"/>
                    </a:lnTo>
                    <a:lnTo>
                      <a:pt x="1753" y="155"/>
                    </a:lnTo>
                    <a:lnTo>
                      <a:pt x="1749" y="117"/>
                    </a:lnTo>
                    <a:lnTo>
                      <a:pt x="1740" y="93"/>
                    </a:lnTo>
                    <a:lnTo>
                      <a:pt x="1728" y="68"/>
                    </a:lnTo>
                    <a:lnTo>
                      <a:pt x="1716" y="52"/>
                    </a:lnTo>
                    <a:lnTo>
                      <a:pt x="1702" y="38"/>
                    </a:lnTo>
                    <a:lnTo>
                      <a:pt x="1682" y="25"/>
                    </a:lnTo>
                    <a:lnTo>
                      <a:pt x="1659" y="18"/>
                    </a:lnTo>
                    <a:close/>
                  </a:path>
                </a:pathLst>
              </a:custGeom>
              <a:solidFill>
                <a:srgbClr val="FFFFFF"/>
              </a:solidFill>
              <a:ln w="6350">
                <a:solidFill>
                  <a:srgbClr val="000000"/>
                </a:solidFill>
                <a:round/>
                <a:headEnd/>
                <a:tailEnd/>
              </a:ln>
            </p:spPr>
            <p:txBody>
              <a:bodyPr/>
              <a:lstStyle/>
              <a:p>
                <a:endParaRPr lang="en-US"/>
              </a:p>
            </p:txBody>
          </p:sp>
          <p:grpSp>
            <p:nvGrpSpPr>
              <p:cNvPr id="21540" name="Group 105"/>
              <p:cNvGrpSpPr>
                <a:grpSpLocks/>
              </p:cNvGrpSpPr>
              <p:nvPr/>
            </p:nvGrpSpPr>
            <p:grpSpPr bwMode="auto">
              <a:xfrm>
                <a:off x="1161" y="1767"/>
                <a:ext cx="167" cy="201"/>
                <a:chOff x="708" y="3830"/>
                <a:chExt cx="140" cy="200"/>
              </a:xfrm>
            </p:grpSpPr>
            <p:sp>
              <p:nvSpPr>
                <p:cNvPr id="21543" name="Freeform 106"/>
                <p:cNvSpPr>
                  <a:spLocks/>
                </p:cNvSpPr>
                <p:nvPr/>
              </p:nvSpPr>
              <p:spPr bwMode="auto">
                <a:xfrm>
                  <a:off x="708" y="3882"/>
                  <a:ext cx="140" cy="148"/>
                </a:xfrm>
                <a:custGeom>
                  <a:avLst/>
                  <a:gdLst>
                    <a:gd name="T0" fmla="*/ 1 w 562"/>
                    <a:gd name="T1" fmla="*/ 0 h 592"/>
                    <a:gd name="T2" fmla="*/ 0 w 562"/>
                    <a:gd name="T3" fmla="*/ 1 h 592"/>
                    <a:gd name="T4" fmla="*/ 0 w 562"/>
                    <a:gd name="T5" fmla="*/ 1 h 592"/>
                    <a:gd name="T6" fmla="*/ 0 w 562"/>
                    <a:gd name="T7" fmla="*/ 2 h 592"/>
                    <a:gd name="T8" fmla="*/ 0 w 562"/>
                    <a:gd name="T9" fmla="*/ 2 h 592"/>
                    <a:gd name="T10" fmla="*/ 0 w 562"/>
                    <a:gd name="T11" fmla="*/ 2 h 592"/>
                    <a:gd name="T12" fmla="*/ 1 w 562"/>
                    <a:gd name="T13" fmla="*/ 2 h 592"/>
                    <a:gd name="T14" fmla="*/ 1 w 562"/>
                    <a:gd name="T15" fmla="*/ 2 h 592"/>
                    <a:gd name="T16" fmla="*/ 1 w 562"/>
                    <a:gd name="T17" fmla="*/ 2 h 592"/>
                    <a:gd name="T18" fmla="*/ 1 w 562"/>
                    <a:gd name="T19" fmla="*/ 2 h 592"/>
                    <a:gd name="T20" fmla="*/ 1 w 562"/>
                    <a:gd name="T21" fmla="*/ 2 h 592"/>
                    <a:gd name="T22" fmla="*/ 1 w 562"/>
                    <a:gd name="T23" fmla="*/ 1 h 592"/>
                    <a:gd name="T24" fmla="*/ 1 w 562"/>
                    <a:gd name="T25" fmla="*/ 1 h 592"/>
                    <a:gd name="T26" fmla="*/ 1 w 562"/>
                    <a:gd name="T27" fmla="*/ 1 h 592"/>
                    <a:gd name="T28" fmla="*/ 1 w 562"/>
                    <a:gd name="T29" fmla="*/ 1 h 592"/>
                    <a:gd name="T30" fmla="*/ 1 w 562"/>
                    <a:gd name="T31" fmla="*/ 2 h 592"/>
                    <a:gd name="T32" fmla="*/ 2 w 562"/>
                    <a:gd name="T33" fmla="*/ 2 h 592"/>
                    <a:gd name="T34" fmla="*/ 2 w 562"/>
                    <a:gd name="T35" fmla="*/ 2 h 592"/>
                    <a:gd name="T36" fmla="*/ 2 w 562"/>
                    <a:gd name="T37" fmla="*/ 2 h 592"/>
                    <a:gd name="T38" fmla="*/ 2 w 562"/>
                    <a:gd name="T39" fmla="*/ 2 h 592"/>
                    <a:gd name="T40" fmla="*/ 2 w 562"/>
                    <a:gd name="T41" fmla="*/ 1 h 592"/>
                    <a:gd name="T42" fmla="*/ 2 w 562"/>
                    <a:gd name="T43" fmla="*/ 1 h 592"/>
                    <a:gd name="T44" fmla="*/ 2 w 562"/>
                    <a:gd name="T45" fmla="*/ 1 h 592"/>
                    <a:gd name="T46" fmla="*/ 2 w 562"/>
                    <a:gd name="T47" fmla="*/ 1 h 592"/>
                    <a:gd name="T48" fmla="*/ 2 w 562"/>
                    <a:gd name="T49" fmla="*/ 0 h 592"/>
                    <a:gd name="T50" fmla="*/ 2 w 562"/>
                    <a:gd name="T51" fmla="*/ 0 h 592"/>
                    <a:gd name="T52" fmla="*/ 1 w 562"/>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2"/>
                    <a:gd name="T82" fmla="*/ 0 h 592"/>
                    <a:gd name="T83" fmla="*/ 562 w 562"/>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2" h="592">
                      <a:moveTo>
                        <a:pt x="193" y="31"/>
                      </a:moveTo>
                      <a:lnTo>
                        <a:pt x="138" y="229"/>
                      </a:lnTo>
                      <a:lnTo>
                        <a:pt x="74" y="398"/>
                      </a:lnTo>
                      <a:lnTo>
                        <a:pt x="0" y="592"/>
                      </a:lnTo>
                      <a:lnTo>
                        <a:pt x="62" y="554"/>
                      </a:lnTo>
                      <a:lnTo>
                        <a:pt x="134" y="510"/>
                      </a:lnTo>
                      <a:lnTo>
                        <a:pt x="174" y="490"/>
                      </a:lnTo>
                      <a:lnTo>
                        <a:pt x="206" y="477"/>
                      </a:lnTo>
                      <a:lnTo>
                        <a:pt x="238" y="470"/>
                      </a:lnTo>
                      <a:lnTo>
                        <a:pt x="268" y="467"/>
                      </a:lnTo>
                      <a:lnTo>
                        <a:pt x="309" y="459"/>
                      </a:lnTo>
                      <a:lnTo>
                        <a:pt x="283" y="394"/>
                      </a:lnTo>
                      <a:lnTo>
                        <a:pt x="315" y="390"/>
                      </a:lnTo>
                      <a:lnTo>
                        <a:pt x="353" y="398"/>
                      </a:lnTo>
                      <a:lnTo>
                        <a:pt x="391" y="417"/>
                      </a:lnTo>
                      <a:lnTo>
                        <a:pt x="421" y="434"/>
                      </a:lnTo>
                      <a:lnTo>
                        <a:pt x="446" y="454"/>
                      </a:lnTo>
                      <a:lnTo>
                        <a:pt x="473" y="474"/>
                      </a:lnTo>
                      <a:lnTo>
                        <a:pt x="514" y="510"/>
                      </a:lnTo>
                      <a:lnTo>
                        <a:pt x="562" y="546"/>
                      </a:lnTo>
                      <a:lnTo>
                        <a:pt x="551" y="420"/>
                      </a:lnTo>
                      <a:lnTo>
                        <a:pt x="526" y="319"/>
                      </a:lnTo>
                      <a:lnTo>
                        <a:pt x="499" y="202"/>
                      </a:lnTo>
                      <a:lnTo>
                        <a:pt x="477" y="116"/>
                      </a:lnTo>
                      <a:lnTo>
                        <a:pt x="462" y="49"/>
                      </a:lnTo>
                      <a:lnTo>
                        <a:pt x="456" y="0"/>
                      </a:lnTo>
                      <a:lnTo>
                        <a:pt x="193" y="31"/>
                      </a:lnTo>
                      <a:close/>
                    </a:path>
                  </a:pathLst>
                </a:custGeom>
                <a:solidFill>
                  <a:srgbClr val="FF0000"/>
                </a:solidFill>
                <a:ln w="3175">
                  <a:solidFill>
                    <a:srgbClr val="000000"/>
                  </a:solidFill>
                  <a:round/>
                  <a:headEnd/>
                  <a:tailEnd/>
                </a:ln>
              </p:spPr>
              <p:txBody>
                <a:bodyPr/>
                <a:lstStyle/>
                <a:p>
                  <a:endParaRPr lang="en-US"/>
                </a:p>
              </p:txBody>
            </p:sp>
            <p:sp>
              <p:nvSpPr>
                <p:cNvPr id="21544" name="Oval 107"/>
                <p:cNvSpPr>
                  <a:spLocks noChangeArrowheads="1"/>
                </p:cNvSpPr>
                <p:nvPr/>
              </p:nvSpPr>
              <p:spPr bwMode="auto">
                <a:xfrm>
                  <a:off x="745" y="3830"/>
                  <a:ext cx="86" cy="77"/>
                </a:xfrm>
                <a:prstGeom prst="ellipse">
                  <a:avLst/>
                </a:prstGeom>
                <a:solidFill>
                  <a:srgbClr val="FFFF00"/>
                </a:solidFill>
                <a:ln w="3175">
                  <a:solidFill>
                    <a:srgbClr val="000000"/>
                  </a:solidFill>
                  <a:round/>
                  <a:headEnd/>
                  <a:tailEnd/>
                </a:ln>
              </p:spPr>
              <p:txBody>
                <a:bodyPr/>
                <a:lstStyle/>
                <a:p>
                  <a:endParaRPr lang="en-US"/>
                </a:p>
              </p:txBody>
            </p:sp>
            <p:sp>
              <p:nvSpPr>
                <p:cNvPr id="21545" name="Freeform 108"/>
                <p:cNvSpPr>
                  <a:spLocks/>
                </p:cNvSpPr>
                <p:nvPr/>
              </p:nvSpPr>
              <p:spPr bwMode="auto">
                <a:xfrm>
                  <a:off x="747" y="3832"/>
                  <a:ext cx="81" cy="75"/>
                </a:xfrm>
                <a:custGeom>
                  <a:avLst/>
                  <a:gdLst>
                    <a:gd name="T0" fmla="*/ 0 w 327"/>
                    <a:gd name="T1" fmla="*/ 0 h 301"/>
                    <a:gd name="T2" fmla="*/ 0 w 327"/>
                    <a:gd name="T3" fmla="*/ 0 h 301"/>
                    <a:gd name="T4" fmla="*/ 0 w 327"/>
                    <a:gd name="T5" fmla="*/ 0 h 301"/>
                    <a:gd name="T6" fmla="*/ 0 w 327"/>
                    <a:gd name="T7" fmla="*/ 0 h 301"/>
                    <a:gd name="T8" fmla="*/ 0 w 327"/>
                    <a:gd name="T9" fmla="*/ 0 h 301"/>
                    <a:gd name="T10" fmla="*/ 0 w 327"/>
                    <a:gd name="T11" fmla="*/ 0 h 301"/>
                    <a:gd name="T12" fmla="*/ 0 w 327"/>
                    <a:gd name="T13" fmla="*/ 0 h 301"/>
                    <a:gd name="T14" fmla="*/ 0 w 327"/>
                    <a:gd name="T15" fmla="*/ 0 h 301"/>
                    <a:gd name="T16" fmla="*/ 0 w 327"/>
                    <a:gd name="T17" fmla="*/ 0 h 301"/>
                    <a:gd name="T18" fmla="*/ 0 w 327"/>
                    <a:gd name="T19" fmla="*/ 0 h 301"/>
                    <a:gd name="T20" fmla="*/ 0 w 327"/>
                    <a:gd name="T21" fmla="*/ 0 h 301"/>
                    <a:gd name="T22" fmla="*/ 0 w 327"/>
                    <a:gd name="T23" fmla="*/ 0 h 301"/>
                    <a:gd name="T24" fmla="*/ 0 w 327"/>
                    <a:gd name="T25" fmla="*/ 0 h 301"/>
                    <a:gd name="T26" fmla="*/ 0 w 327"/>
                    <a:gd name="T27" fmla="*/ 0 h 301"/>
                    <a:gd name="T28" fmla="*/ 0 w 327"/>
                    <a:gd name="T29" fmla="*/ 1 h 301"/>
                    <a:gd name="T30" fmla="*/ 0 w 327"/>
                    <a:gd name="T31" fmla="*/ 1 h 301"/>
                    <a:gd name="T32" fmla="*/ 0 w 327"/>
                    <a:gd name="T33" fmla="*/ 1 h 301"/>
                    <a:gd name="T34" fmla="*/ 0 w 327"/>
                    <a:gd name="T35" fmla="*/ 1 h 301"/>
                    <a:gd name="T36" fmla="*/ 0 w 327"/>
                    <a:gd name="T37" fmla="*/ 1 h 301"/>
                    <a:gd name="T38" fmla="*/ 0 w 327"/>
                    <a:gd name="T39" fmla="*/ 1 h 301"/>
                    <a:gd name="T40" fmla="*/ 0 w 327"/>
                    <a:gd name="T41" fmla="*/ 1 h 301"/>
                    <a:gd name="T42" fmla="*/ 0 w 327"/>
                    <a:gd name="T43" fmla="*/ 1 h 301"/>
                    <a:gd name="T44" fmla="*/ 0 w 327"/>
                    <a:gd name="T45" fmla="*/ 1 h 301"/>
                    <a:gd name="T46" fmla="*/ 0 w 327"/>
                    <a:gd name="T47" fmla="*/ 1 h 301"/>
                    <a:gd name="T48" fmla="*/ 0 w 327"/>
                    <a:gd name="T49" fmla="*/ 1 h 301"/>
                    <a:gd name="T50" fmla="*/ 1 w 327"/>
                    <a:gd name="T51" fmla="*/ 1 h 301"/>
                    <a:gd name="T52" fmla="*/ 1 w 327"/>
                    <a:gd name="T53" fmla="*/ 1 h 301"/>
                    <a:gd name="T54" fmla="*/ 1 w 327"/>
                    <a:gd name="T55" fmla="*/ 1 h 301"/>
                    <a:gd name="T56" fmla="*/ 1 w 327"/>
                    <a:gd name="T57" fmla="*/ 1 h 301"/>
                    <a:gd name="T58" fmla="*/ 1 w 327"/>
                    <a:gd name="T59" fmla="*/ 1 h 301"/>
                    <a:gd name="T60" fmla="*/ 1 w 327"/>
                    <a:gd name="T61" fmla="*/ 1 h 301"/>
                    <a:gd name="T62" fmla="*/ 1 w 327"/>
                    <a:gd name="T63" fmla="*/ 1 h 301"/>
                    <a:gd name="T64" fmla="*/ 1 w 327"/>
                    <a:gd name="T65" fmla="*/ 1 h 301"/>
                    <a:gd name="T66" fmla="*/ 1 w 327"/>
                    <a:gd name="T67" fmla="*/ 1 h 301"/>
                    <a:gd name="T68" fmla="*/ 1 w 327"/>
                    <a:gd name="T69" fmla="*/ 1 h 301"/>
                    <a:gd name="T70" fmla="*/ 1 w 327"/>
                    <a:gd name="T71" fmla="*/ 0 h 301"/>
                    <a:gd name="T72" fmla="*/ 1 w 327"/>
                    <a:gd name="T73" fmla="*/ 0 h 301"/>
                    <a:gd name="T74" fmla="*/ 1 w 327"/>
                    <a:gd name="T75" fmla="*/ 0 h 301"/>
                    <a:gd name="T76" fmla="*/ 1 w 327"/>
                    <a:gd name="T77" fmla="*/ 0 h 301"/>
                    <a:gd name="T78" fmla="*/ 1 w 327"/>
                    <a:gd name="T79" fmla="*/ 0 h 301"/>
                    <a:gd name="T80" fmla="*/ 1 w 327"/>
                    <a:gd name="T81" fmla="*/ 0 h 301"/>
                    <a:gd name="T82" fmla="*/ 1 w 327"/>
                    <a:gd name="T83" fmla="*/ 0 h 301"/>
                    <a:gd name="T84" fmla="*/ 1 w 327"/>
                    <a:gd name="T85" fmla="*/ 0 h 301"/>
                    <a:gd name="T86" fmla="*/ 1 w 327"/>
                    <a:gd name="T87" fmla="*/ 0 h 301"/>
                    <a:gd name="T88" fmla="*/ 1 w 327"/>
                    <a:gd name="T89" fmla="*/ 0 h 301"/>
                    <a:gd name="T90" fmla="*/ 1 w 327"/>
                    <a:gd name="T91" fmla="*/ 0 h 301"/>
                    <a:gd name="T92" fmla="*/ 1 w 327"/>
                    <a:gd name="T93" fmla="*/ 0 h 301"/>
                    <a:gd name="T94" fmla="*/ 1 w 327"/>
                    <a:gd name="T95" fmla="*/ 0 h 301"/>
                    <a:gd name="T96" fmla="*/ 0 w 327"/>
                    <a:gd name="T97" fmla="*/ 0 h 3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7"/>
                    <a:gd name="T148" fmla="*/ 0 h 301"/>
                    <a:gd name="T149" fmla="*/ 327 w 327"/>
                    <a:gd name="T150" fmla="*/ 301 h 3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7" h="301">
                      <a:moveTo>
                        <a:pt x="161" y="0"/>
                      </a:moveTo>
                      <a:lnTo>
                        <a:pt x="149" y="55"/>
                      </a:lnTo>
                      <a:lnTo>
                        <a:pt x="116" y="7"/>
                      </a:lnTo>
                      <a:lnTo>
                        <a:pt x="123" y="60"/>
                      </a:lnTo>
                      <a:lnTo>
                        <a:pt x="82" y="20"/>
                      </a:lnTo>
                      <a:lnTo>
                        <a:pt x="98" y="73"/>
                      </a:lnTo>
                      <a:lnTo>
                        <a:pt x="53" y="41"/>
                      </a:lnTo>
                      <a:lnTo>
                        <a:pt x="79" y="92"/>
                      </a:lnTo>
                      <a:lnTo>
                        <a:pt x="24" y="72"/>
                      </a:lnTo>
                      <a:lnTo>
                        <a:pt x="63" y="114"/>
                      </a:lnTo>
                      <a:lnTo>
                        <a:pt x="6" y="108"/>
                      </a:lnTo>
                      <a:lnTo>
                        <a:pt x="60" y="135"/>
                      </a:lnTo>
                      <a:lnTo>
                        <a:pt x="0" y="149"/>
                      </a:lnTo>
                      <a:lnTo>
                        <a:pt x="60" y="162"/>
                      </a:lnTo>
                      <a:lnTo>
                        <a:pt x="6" y="186"/>
                      </a:lnTo>
                      <a:lnTo>
                        <a:pt x="64" y="187"/>
                      </a:lnTo>
                      <a:lnTo>
                        <a:pt x="21" y="226"/>
                      </a:lnTo>
                      <a:lnTo>
                        <a:pt x="78" y="210"/>
                      </a:lnTo>
                      <a:lnTo>
                        <a:pt x="47" y="256"/>
                      </a:lnTo>
                      <a:lnTo>
                        <a:pt x="98" y="229"/>
                      </a:lnTo>
                      <a:lnTo>
                        <a:pt x="82" y="280"/>
                      </a:lnTo>
                      <a:lnTo>
                        <a:pt x="118" y="243"/>
                      </a:lnTo>
                      <a:lnTo>
                        <a:pt x="117" y="296"/>
                      </a:lnTo>
                      <a:lnTo>
                        <a:pt x="143" y="247"/>
                      </a:lnTo>
                      <a:lnTo>
                        <a:pt x="161" y="301"/>
                      </a:lnTo>
                      <a:lnTo>
                        <a:pt x="175" y="249"/>
                      </a:lnTo>
                      <a:lnTo>
                        <a:pt x="193" y="298"/>
                      </a:lnTo>
                      <a:lnTo>
                        <a:pt x="203" y="244"/>
                      </a:lnTo>
                      <a:lnTo>
                        <a:pt x="233" y="286"/>
                      </a:lnTo>
                      <a:lnTo>
                        <a:pt x="226" y="232"/>
                      </a:lnTo>
                      <a:lnTo>
                        <a:pt x="267" y="263"/>
                      </a:lnTo>
                      <a:lnTo>
                        <a:pt x="247" y="213"/>
                      </a:lnTo>
                      <a:lnTo>
                        <a:pt x="300" y="231"/>
                      </a:lnTo>
                      <a:lnTo>
                        <a:pt x="264" y="191"/>
                      </a:lnTo>
                      <a:lnTo>
                        <a:pt x="320" y="190"/>
                      </a:lnTo>
                      <a:lnTo>
                        <a:pt x="270" y="168"/>
                      </a:lnTo>
                      <a:lnTo>
                        <a:pt x="327" y="149"/>
                      </a:lnTo>
                      <a:lnTo>
                        <a:pt x="268" y="136"/>
                      </a:lnTo>
                      <a:lnTo>
                        <a:pt x="323" y="115"/>
                      </a:lnTo>
                      <a:lnTo>
                        <a:pt x="262" y="112"/>
                      </a:lnTo>
                      <a:lnTo>
                        <a:pt x="310" y="82"/>
                      </a:lnTo>
                      <a:lnTo>
                        <a:pt x="252" y="90"/>
                      </a:lnTo>
                      <a:lnTo>
                        <a:pt x="287" y="49"/>
                      </a:lnTo>
                      <a:lnTo>
                        <a:pt x="234" y="72"/>
                      </a:lnTo>
                      <a:lnTo>
                        <a:pt x="254" y="27"/>
                      </a:lnTo>
                      <a:lnTo>
                        <a:pt x="211" y="60"/>
                      </a:lnTo>
                      <a:lnTo>
                        <a:pt x="218" y="9"/>
                      </a:lnTo>
                      <a:lnTo>
                        <a:pt x="183" y="52"/>
                      </a:lnTo>
                      <a:lnTo>
                        <a:pt x="161" y="0"/>
                      </a:lnTo>
                      <a:close/>
                    </a:path>
                  </a:pathLst>
                </a:custGeom>
                <a:solidFill>
                  <a:srgbClr val="808000"/>
                </a:solidFill>
                <a:ln w="3175">
                  <a:solidFill>
                    <a:srgbClr val="000000"/>
                  </a:solidFill>
                  <a:round/>
                  <a:headEnd/>
                  <a:tailEnd/>
                </a:ln>
              </p:spPr>
              <p:txBody>
                <a:bodyPr/>
                <a:lstStyle/>
                <a:p>
                  <a:endParaRPr lang="en-US"/>
                </a:p>
              </p:txBody>
            </p:sp>
            <p:sp>
              <p:nvSpPr>
                <p:cNvPr id="21546" name="Oval 109"/>
                <p:cNvSpPr>
                  <a:spLocks noChangeArrowheads="1"/>
                </p:cNvSpPr>
                <p:nvPr/>
              </p:nvSpPr>
              <p:spPr bwMode="auto">
                <a:xfrm>
                  <a:off x="761" y="3842"/>
                  <a:ext cx="54" cy="53"/>
                </a:xfrm>
                <a:prstGeom prst="ellipse">
                  <a:avLst/>
                </a:prstGeom>
                <a:solidFill>
                  <a:srgbClr val="FFFF00"/>
                </a:solidFill>
                <a:ln w="6350">
                  <a:solidFill>
                    <a:srgbClr val="808000"/>
                  </a:solidFill>
                  <a:round/>
                  <a:headEnd/>
                  <a:tailEnd/>
                </a:ln>
              </p:spPr>
              <p:txBody>
                <a:bodyPr/>
                <a:lstStyle/>
                <a:p>
                  <a:endParaRPr lang="en-US"/>
                </a:p>
              </p:txBody>
            </p:sp>
            <p:sp>
              <p:nvSpPr>
                <p:cNvPr id="21547" name="Freeform 110"/>
                <p:cNvSpPr>
                  <a:spLocks/>
                </p:cNvSpPr>
                <p:nvPr/>
              </p:nvSpPr>
              <p:spPr bwMode="auto">
                <a:xfrm>
                  <a:off x="766" y="3906"/>
                  <a:ext cx="13" cy="81"/>
                </a:xfrm>
                <a:custGeom>
                  <a:avLst/>
                  <a:gdLst>
                    <a:gd name="T0" fmla="*/ 0 w 50"/>
                    <a:gd name="T1" fmla="*/ 1 h 324"/>
                    <a:gd name="T2" fmla="*/ 0 w 50"/>
                    <a:gd name="T3" fmla="*/ 1 h 324"/>
                    <a:gd name="T4" fmla="*/ 0 w 50"/>
                    <a:gd name="T5" fmla="*/ 1 h 324"/>
                    <a:gd name="T6" fmla="*/ 0 w 50"/>
                    <a:gd name="T7" fmla="*/ 0 h 324"/>
                    <a:gd name="T8" fmla="*/ 0 w 50"/>
                    <a:gd name="T9" fmla="*/ 0 h 324"/>
                    <a:gd name="T10" fmla="*/ 0 60000 65536"/>
                    <a:gd name="T11" fmla="*/ 0 60000 65536"/>
                    <a:gd name="T12" fmla="*/ 0 60000 65536"/>
                    <a:gd name="T13" fmla="*/ 0 60000 65536"/>
                    <a:gd name="T14" fmla="*/ 0 60000 65536"/>
                    <a:gd name="T15" fmla="*/ 0 w 50"/>
                    <a:gd name="T16" fmla="*/ 0 h 324"/>
                    <a:gd name="T17" fmla="*/ 50 w 50"/>
                    <a:gd name="T18" fmla="*/ 324 h 324"/>
                  </a:gdLst>
                  <a:ahLst/>
                  <a:cxnLst>
                    <a:cxn ang="T10">
                      <a:pos x="T0" y="T1"/>
                    </a:cxn>
                    <a:cxn ang="T11">
                      <a:pos x="T2" y="T3"/>
                    </a:cxn>
                    <a:cxn ang="T12">
                      <a:pos x="T4" y="T5"/>
                    </a:cxn>
                    <a:cxn ang="T13">
                      <a:pos x="T6" y="T7"/>
                    </a:cxn>
                    <a:cxn ang="T14">
                      <a:pos x="T8" y="T9"/>
                    </a:cxn>
                  </a:cxnLst>
                  <a:rect l="T15" t="T16" r="T17" b="T18"/>
                  <a:pathLst>
                    <a:path w="50" h="324">
                      <a:moveTo>
                        <a:pt x="50" y="297"/>
                      </a:moveTo>
                      <a:lnTo>
                        <a:pt x="22" y="311"/>
                      </a:lnTo>
                      <a:lnTo>
                        <a:pt x="0" y="324"/>
                      </a:lnTo>
                      <a:lnTo>
                        <a:pt x="48" y="0"/>
                      </a:lnTo>
                    </a:path>
                  </a:pathLst>
                </a:custGeom>
                <a:noFill/>
                <a:ln w="3175">
                  <a:solidFill>
                    <a:srgbClr val="000000"/>
                  </a:solidFill>
                  <a:round/>
                  <a:headEnd/>
                  <a:tailEnd/>
                </a:ln>
              </p:spPr>
              <p:txBody>
                <a:bodyPr/>
                <a:lstStyle/>
                <a:p>
                  <a:endParaRPr lang="en-US"/>
                </a:p>
              </p:txBody>
            </p:sp>
          </p:grpSp>
          <p:sp>
            <p:nvSpPr>
              <p:cNvPr id="21541" name="AutoShape 111"/>
              <p:cNvSpPr>
                <a:spLocks noChangeArrowheads="1"/>
              </p:cNvSpPr>
              <p:nvPr/>
            </p:nvSpPr>
            <p:spPr bwMode="auto">
              <a:xfrm>
                <a:off x="888" y="1612"/>
                <a:ext cx="504" cy="168"/>
              </a:xfrm>
              <a:prstGeom prst="foldedCorner">
                <a:avLst>
                  <a:gd name="adj" fmla="val 12500"/>
                </a:avLst>
              </a:prstGeom>
              <a:noFill/>
              <a:ln w="9525">
                <a:noFill/>
                <a:round/>
                <a:headEnd/>
                <a:tailEnd/>
              </a:ln>
              <a:effectLst>
                <a:prstShdw prst="shdw17" dist="17961" dir="2700000">
                  <a:srgbClr val="959595"/>
                </a:prstShdw>
              </a:effectLst>
            </p:spPr>
            <p:txBody>
              <a:bodyPr wrap="none" anchor="ctr" anchorCtr="1"/>
              <a:lstStyle/>
              <a:p>
                <a:r>
                  <a:rPr lang="en-US" sz="900" b="1">
                    <a:solidFill>
                      <a:srgbClr val="FF0000"/>
                    </a:solidFill>
                    <a:latin typeface="Arial" charset="0"/>
                  </a:rPr>
                  <a:t>DIGITAL </a:t>
                </a:r>
              </a:p>
              <a:p>
                <a:r>
                  <a:rPr lang="en-US" sz="900" b="1">
                    <a:solidFill>
                      <a:srgbClr val="FF0000"/>
                    </a:solidFill>
                    <a:latin typeface="Arial" charset="0"/>
                  </a:rPr>
                  <a:t>SIGNATURE</a:t>
                </a:r>
              </a:p>
            </p:txBody>
          </p:sp>
          <p:pic>
            <p:nvPicPr>
              <p:cNvPr id="21542" name="Picture 112"/>
              <p:cNvPicPr>
                <a:picLocks noChangeAspect="1" noChangeArrowheads="1"/>
              </p:cNvPicPr>
              <p:nvPr/>
            </p:nvPicPr>
            <p:blipFill>
              <a:blip r:embed="rId8" cstate="print"/>
              <a:srcRect/>
              <a:stretch>
                <a:fillRect/>
              </a:stretch>
            </p:blipFill>
            <p:spPr bwMode="auto">
              <a:xfrm>
                <a:off x="954" y="1380"/>
                <a:ext cx="310" cy="188"/>
              </a:xfrm>
              <a:prstGeom prst="rect">
                <a:avLst/>
              </a:prstGeom>
              <a:noFill/>
              <a:ln w="9525">
                <a:noFill/>
                <a:miter lim="800000"/>
                <a:headEnd/>
                <a:tailEnd/>
              </a:ln>
            </p:spPr>
          </p:pic>
        </p:grpSp>
      </p:grpSp>
      <p:pic>
        <p:nvPicPr>
          <p:cNvPr id="1133692" name="Picture 124"/>
          <p:cNvPicPr>
            <a:picLocks noChangeAspect="1" noChangeArrowheads="1"/>
          </p:cNvPicPr>
          <p:nvPr/>
        </p:nvPicPr>
        <p:blipFill>
          <a:blip r:embed="rId9" cstate="print"/>
          <a:srcRect/>
          <a:stretch>
            <a:fillRect/>
          </a:stretch>
        </p:blipFill>
        <p:spPr bwMode="auto">
          <a:xfrm>
            <a:off x="609600" y="5486400"/>
            <a:ext cx="685800" cy="444500"/>
          </a:xfrm>
          <a:prstGeom prst="rect">
            <a:avLst/>
          </a:prstGeom>
          <a:noFill/>
          <a:ln w="9525">
            <a:noFill/>
            <a:miter lim="800000"/>
            <a:headEnd/>
            <a:tailEnd/>
          </a:ln>
        </p:spPr>
      </p:pic>
      <p:graphicFrame>
        <p:nvGraphicFramePr>
          <p:cNvPr id="8" name="Object 7"/>
          <p:cNvGraphicFramePr>
            <a:graphicFrameLocks noChangeAspect="1"/>
          </p:cNvGraphicFramePr>
          <p:nvPr>
            <p:extLst>
              <p:ext uri="{D42A27DB-BD31-4B8C-83A1-F6EECF244321}">
                <p14:modId xmlns:p14="http://schemas.microsoft.com/office/powerpoint/2010/main" val="782275174"/>
              </p:ext>
            </p:extLst>
          </p:nvPr>
        </p:nvGraphicFramePr>
        <p:xfrm>
          <a:off x="1698625" y="4660900"/>
          <a:ext cx="565150" cy="901700"/>
        </p:xfrm>
        <a:graphic>
          <a:graphicData uri="http://schemas.openxmlformats.org/presentationml/2006/ole">
            <mc:AlternateContent xmlns:mc="http://schemas.openxmlformats.org/markup-compatibility/2006">
              <mc:Choice xmlns:v="urn:schemas-microsoft-com:vml" Requires="v">
                <p:oleObj spid="_x0000_s16343" name="VISIO" r:id="rId10" imgW="549706" imgH="879377" progId="Visio.Drawing.11">
                  <p:embed/>
                </p:oleObj>
              </mc:Choice>
              <mc:Fallback>
                <p:oleObj name="VISIO" r:id="rId10" imgW="549706" imgH="879377" progId="Visio.Drawing.11">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98625" y="466090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018670154"/>
              </p:ext>
            </p:extLst>
          </p:nvPr>
        </p:nvGraphicFramePr>
        <p:xfrm>
          <a:off x="1731963" y="5768975"/>
          <a:ext cx="498475" cy="889000"/>
        </p:xfrm>
        <a:graphic>
          <a:graphicData uri="http://schemas.openxmlformats.org/presentationml/2006/ole">
            <mc:AlternateContent xmlns:mc="http://schemas.openxmlformats.org/markup-compatibility/2006">
              <mc:Choice xmlns:v="urn:schemas-microsoft-com:vml" Requires="v">
                <p:oleObj spid="_x0000_s16344" name="VISIO" r:id="rId12" imgW="1078094" imgH="1941482" progId="Visio.Drawing.11">
                  <p:embed/>
                </p:oleObj>
              </mc:Choice>
              <mc:Fallback>
                <p:oleObj name="VISIO" r:id="rId12" imgW="1078094" imgH="1941482" progId="Visio.Drawing.11">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31963" y="5768975"/>
                        <a:ext cx="4984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580969096"/>
              </p:ext>
            </p:extLst>
          </p:nvPr>
        </p:nvGraphicFramePr>
        <p:xfrm>
          <a:off x="6858000" y="5899150"/>
          <a:ext cx="533400" cy="850900"/>
        </p:xfrm>
        <a:graphic>
          <a:graphicData uri="http://schemas.openxmlformats.org/presentationml/2006/ole">
            <mc:AlternateContent xmlns:mc="http://schemas.openxmlformats.org/markup-compatibility/2006">
              <mc:Choice xmlns:v="urn:schemas-microsoft-com:vml" Requires="v">
                <p:oleObj spid="_x0000_s16345" name="VISIO" r:id="rId14" imgW="549706" imgH="879377" progId="Visio.Drawing.11">
                  <p:embed/>
                </p:oleObj>
              </mc:Choice>
              <mc:Fallback>
                <p:oleObj name="VISIO" r:id="rId14" imgW="549706" imgH="879377" progId="Visio.Drawing.11">
                  <p:embed/>
                  <p:pic>
                    <p:nvPicPr>
                      <p:cNvPr id="0" name="Object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0" y="589915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40201877"/>
              </p:ext>
            </p:extLst>
          </p:nvPr>
        </p:nvGraphicFramePr>
        <p:xfrm>
          <a:off x="5273675" y="2803525"/>
          <a:ext cx="365125" cy="368300"/>
        </p:xfrm>
        <a:graphic>
          <a:graphicData uri="http://schemas.openxmlformats.org/presentationml/2006/ole">
            <mc:AlternateContent xmlns:mc="http://schemas.openxmlformats.org/markup-compatibility/2006">
              <mc:Choice xmlns:v="urn:schemas-microsoft-com:vml" Requires="v">
                <p:oleObj spid="_x0000_s16346" name="Image" r:id="rId16" imgW="1244006" imgH="1257143" progId="Photoshop.Image.7">
                  <p:embed/>
                </p:oleObj>
              </mc:Choice>
              <mc:Fallback>
                <p:oleObj name="Image" r:id="rId16" imgW="1244006" imgH="1257143" progId="Photoshop.Image.7">
                  <p:embed/>
                  <p:pic>
                    <p:nvPicPr>
                      <p:cNvPr id="0" name="Object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73675"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776518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3692"/>
                                        </p:tgtEl>
                                        <p:attrNameLst>
                                          <p:attrName>style.visibility</p:attrName>
                                        </p:attrNameLst>
                                      </p:cBhvr>
                                      <p:to>
                                        <p:strVal val="visible"/>
                                      </p:to>
                                    </p:set>
                                    <p:animEffect transition="in" filter="dissolve">
                                      <p:cBhvr>
                                        <p:cTn id="7" dur="500"/>
                                        <p:tgtEl>
                                          <p:spTgt spid="113369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113369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33650"/>
                                        </p:tgtEl>
                                        <p:attrNameLst>
                                          <p:attrName>style.visibility</p:attrName>
                                        </p:attrNameLst>
                                      </p:cBhvr>
                                      <p:to>
                                        <p:strVal val="visible"/>
                                      </p:to>
                                    </p:set>
                                    <p:animEffect transition="in" filter="dissolve">
                                      <p:cBhvr>
                                        <p:cTn id="29" dur="500"/>
                                        <p:tgtEl>
                                          <p:spTgt spid="1133650"/>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dissolve">
                                      <p:cBhvr>
                                        <p:cTn id="34" dur="500"/>
                                        <p:tgtEl>
                                          <p:spTgt spid="6"/>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1133606"/>
                                        </p:tgtEl>
                                        <p:attrNameLst>
                                          <p:attrName>style.visibility</p:attrName>
                                        </p:attrNameLst>
                                      </p:cBhvr>
                                      <p:to>
                                        <p:strVal val="visible"/>
                                      </p:to>
                                    </p:set>
                                    <p:animEffect transition="in" filter="dissolve">
                                      <p:cBhvr>
                                        <p:cTn id="37" dur="500"/>
                                        <p:tgtEl>
                                          <p:spTgt spid="113360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dissolv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dissolve">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dissolve">
                                      <p:cBhvr>
                                        <p:cTn id="52" dur="500"/>
                                        <p:tgtEl>
                                          <p:spTgt spid="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606" grpId="0" animBg="1"/>
      <p:bldP spid="113365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ooter Placeholder 5"/>
          <p:cNvSpPr>
            <a:spLocks noGrp="1"/>
          </p:cNvSpPr>
          <p:nvPr>
            <p:ph type="ftr" sz="quarter" idx="10"/>
          </p:nvPr>
        </p:nvSpPr>
        <p:spPr/>
        <p:txBody>
          <a:bodyPr/>
          <a:lstStyle/>
          <a:p>
            <a:pPr>
              <a:defRPr/>
            </a:pPr>
            <a:r>
              <a:rPr lang="en-US" altLang="zh-CN" smtClean="0"/>
              <a:t>2016 Summer Camp</a:t>
            </a:r>
            <a:endParaRPr lang="en-US" altLang="zh-CN" dirty="0"/>
          </a:p>
        </p:txBody>
      </p:sp>
      <p:sp>
        <p:nvSpPr>
          <p:cNvPr id="72" name="Slide Number Placeholder 6"/>
          <p:cNvSpPr>
            <a:spLocks noGrp="1"/>
          </p:cNvSpPr>
          <p:nvPr>
            <p:ph type="sldNum" sz="quarter" idx="11"/>
          </p:nvPr>
        </p:nvSpPr>
        <p:spPr/>
        <p:txBody>
          <a:bodyPr/>
          <a:lstStyle/>
          <a:p>
            <a:pPr>
              <a:defRPr/>
            </a:pPr>
            <a:fld id="{466A90B1-6302-4E06-A2E7-A6D545C0F051}" type="slidenum">
              <a:rPr lang="en-US"/>
              <a:pPr>
                <a:defRPr/>
              </a:pPr>
              <a:t>73</a:t>
            </a:fld>
            <a:endParaRPr lang="en-US"/>
          </a:p>
        </p:txBody>
      </p:sp>
      <p:sp>
        <p:nvSpPr>
          <p:cNvPr id="22533" name="Rectangle 4"/>
          <p:cNvSpPr>
            <a:spLocks noGrp="1" noChangeArrowheads="1"/>
          </p:cNvSpPr>
          <p:nvPr>
            <p:ph type="title"/>
          </p:nvPr>
        </p:nvSpPr>
        <p:spPr>
          <a:xfrm>
            <a:off x="685800" y="381000"/>
            <a:ext cx="7772400" cy="762000"/>
          </a:xfrm>
        </p:spPr>
        <p:txBody>
          <a:bodyPr/>
          <a:lstStyle/>
          <a:p>
            <a:r>
              <a:rPr lang="en-US" altLang="zh-CN" smtClean="0">
                <a:ea typeface="SimSun" pitchFamily="2" charset="-122"/>
              </a:rPr>
              <a:t>Public Key </a:t>
            </a:r>
            <a:r>
              <a:rPr lang="en-US" altLang="zh-CN" smtClean="0">
                <a:solidFill>
                  <a:srgbClr val="FF0000"/>
                </a:solidFill>
                <a:ea typeface="SimSun" pitchFamily="2" charset="-122"/>
              </a:rPr>
              <a:t>Signature</a:t>
            </a:r>
          </a:p>
        </p:txBody>
      </p:sp>
      <p:graphicFrame>
        <p:nvGraphicFramePr>
          <p:cNvPr id="1135622" name="Object 6"/>
          <p:cNvGraphicFramePr>
            <a:graphicFrameLocks noGrp="1" noChangeAspect="1"/>
          </p:cNvGraphicFramePr>
          <p:nvPr>
            <p:ph sz="quarter" idx="3"/>
          </p:nvPr>
        </p:nvGraphicFramePr>
        <p:xfrm>
          <a:off x="1504950" y="4953000"/>
          <a:ext cx="781050" cy="581025"/>
        </p:xfrm>
        <a:graphic>
          <a:graphicData uri="http://schemas.openxmlformats.org/presentationml/2006/ole">
            <mc:AlternateContent xmlns:mc="http://schemas.openxmlformats.org/markup-compatibility/2006">
              <mc:Choice xmlns:v="urn:schemas-microsoft-com:vml" Requires="v">
                <p:oleObj spid="_x0000_s17197" name="Bitmap Image" r:id="rId4" imgW="781159" imgH="581106" progId="PBrush">
                  <p:embed/>
                </p:oleObj>
              </mc:Choice>
              <mc:Fallback>
                <p:oleObj name="Bitmap Image" r:id="rId4" imgW="781159" imgH="581106"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4950" y="4953000"/>
                        <a:ext cx="781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10"/>
          <p:cNvGrpSpPr>
            <a:grpSpLocks/>
          </p:cNvGrpSpPr>
          <p:nvPr/>
        </p:nvGrpSpPr>
        <p:grpSpPr bwMode="auto">
          <a:xfrm>
            <a:off x="6934200" y="3657600"/>
            <a:ext cx="1816100" cy="762000"/>
            <a:chOff x="4368" y="2304"/>
            <a:chExt cx="1144" cy="480"/>
          </a:xfrm>
        </p:grpSpPr>
        <p:sp>
          <p:nvSpPr>
            <p:cNvPr id="22598" name="AutoShape 15"/>
            <p:cNvSpPr>
              <a:spLocks noChangeArrowheads="1"/>
            </p:cNvSpPr>
            <p:nvPr/>
          </p:nvSpPr>
          <p:spPr bwMode="auto">
            <a:xfrm>
              <a:off x="4368" y="2496"/>
              <a:ext cx="672" cy="288"/>
            </a:xfrm>
            <a:prstGeom prst="flowChartAlternateProcess">
              <a:avLst/>
            </a:prstGeom>
            <a:solidFill>
              <a:srgbClr val="DDDDDD"/>
            </a:solidFill>
            <a:ln w="9525">
              <a:solidFill>
                <a:schemeClr val="bg1">
                  <a:lumMod val="65000"/>
                </a:schemeClr>
              </a:solidFill>
              <a:miter lim="800000"/>
              <a:headEnd/>
              <a:tailEnd/>
            </a:ln>
          </p:spPr>
          <p:txBody>
            <a:bodyPr wrap="none" anchor="ctr"/>
            <a:lstStyle/>
            <a:p>
              <a:pPr algn="ctr"/>
              <a:r>
                <a:rPr lang="en-US">
                  <a:solidFill>
                    <a:schemeClr val="bg1">
                      <a:lumMod val="50000"/>
                    </a:schemeClr>
                  </a:solidFill>
                  <a:latin typeface="Arial" charset="0"/>
                  <a:sym typeface="Wingdings 2" pitchFamily="18" charset="2"/>
                </a:rPr>
                <a:t></a:t>
              </a:r>
              <a:r>
                <a:rPr lang="en-US">
                  <a:solidFill>
                    <a:schemeClr val="bg1">
                      <a:lumMod val="50000"/>
                    </a:schemeClr>
                  </a:solidFill>
                  <a:latin typeface="Arial" charset="0"/>
                </a:rPr>
                <a:t>Verify</a:t>
              </a:r>
            </a:p>
          </p:txBody>
        </p:sp>
        <p:sp>
          <p:nvSpPr>
            <p:cNvPr id="22599" name="Line 16"/>
            <p:cNvSpPr>
              <a:spLocks noChangeShapeType="1"/>
            </p:cNvSpPr>
            <p:nvPr/>
          </p:nvSpPr>
          <p:spPr bwMode="auto">
            <a:xfrm>
              <a:off x="5040" y="2640"/>
              <a:ext cx="432" cy="0"/>
            </a:xfrm>
            <a:prstGeom prst="line">
              <a:avLst/>
            </a:prstGeom>
            <a:noFill/>
            <a:ln w="9525">
              <a:solidFill>
                <a:schemeClr val="tx1"/>
              </a:solidFill>
              <a:round/>
              <a:headEnd/>
              <a:tailEnd type="stealth" w="lg" len="lg"/>
            </a:ln>
          </p:spPr>
          <p:txBody>
            <a:bodyPr/>
            <a:lstStyle/>
            <a:p>
              <a:endParaRPr lang="en-US"/>
            </a:p>
          </p:txBody>
        </p:sp>
        <p:sp>
          <p:nvSpPr>
            <p:cNvPr id="22600" name="Text Box 18"/>
            <p:cNvSpPr txBox="1">
              <a:spLocks noChangeArrowheads="1"/>
            </p:cNvSpPr>
            <p:nvPr/>
          </p:nvSpPr>
          <p:spPr bwMode="auto">
            <a:xfrm>
              <a:off x="5040" y="2304"/>
              <a:ext cx="472" cy="250"/>
            </a:xfrm>
            <a:prstGeom prst="rect">
              <a:avLst/>
            </a:prstGeom>
            <a:noFill/>
            <a:ln w="9525">
              <a:noFill/>
              <a:miter lim="800000"/>
              <a:headEnd/>
              <a:tailEnd/>
            </a:ln>
          </p:spPr>
          <p:txBody>
            <a:bodyPr wrap="none">
              <a:spAutoFit/>
            </a:bodyPr>
            <a:lstStyle/>
            <a:p>
              <a:r>
                <a:rPr lang="en-US" sz="2000">
                  <a:latin typeface="Arial" charset="0"/>
                </a:rPr>
                <a:t>Y/N?</a:t>
              </a:r>
            </a:p>
          </p:txBody>
        </p:sp>
      </p:grpSp>
      <p:grpSp>
        <p:nvGrpSpPr>
          <p:cNvPr id="3" name="Group 108"/>
          <p:cNvGrpSpPr>
            <a:grpSpLocks/>
          </p:cNvGrpSpPr>
          <p:nvPr/>
        </p:nvGrpSpPr>
        <p:grpSpPr bwMode="auto">
          <a:xfrm>
            <a:off x="152400" y="3276600"/>
            <a:ext cx="3886200" cy="1676400"/>
            <a:chOff x="96" y="2064"/>
            <a:chExt cx="2448" cy="1056"/>
          </a:xfrm>
        </p:grpSpPr>
        <p:sp>
          <p:nvSpPr>
            <p:cNvPr id="22592" name="AutoShape 13"/>
            <p:cNvSpPr>
              <a:spLocks noChangeArrowheads="1"/>
            </p:cNvSpPr>
            <p:nvPr/>
          </p:nvSpPr>
          <p:spPr bwMode="auto">
            <a:xfrm>
              <a:off x="864" y="2496"/>
              <a:ext cx="624" cy="288"/>
            </a:xfrm>
            <a:prstGeom prst="flowChartAlternateProcess">
              <a:avLst/>
            </a:prstGeom>
            <a:solidFill>
              <a:srgbClr val="DDDDDD"/>
            </a:solidFill>
            <a:ln w="9525">
              <a:solidFill>
                <a:schemeClr val="bg1">
                  <a:lumMod val="65000"/>
                </a:schemeClr>
              </a:solidFill>
              <a:miter lim="800000"/>
              <a:headEnd/>
              <a:tailEnd/>
            </a:ln>
          </p:spPr>
          <p:txBody>
            <a:bodyPr wrap="none" anchor="ctr"/>
            <a:lstStyle/>
            <a:p>
              <a:pPr algn="ctr"/>
              <a:r>
                <a:rPr lang="en-US">
                  <a:solidFill>
                    <a:schemeClr val="bg1">
                      <a:lumMod val="50000"/>
                    </a:schemeClr>
                  </a:solidFill>
                  <a:latin typeface="Arial" charset="0"/>
                  <a:sym typeface="Wingdings 2" pitchFamily="18" charset="2"/>
                </a:rPr>
                <a:t></a:t>
              </a:r>
              <a:r>
                <a:rPr lang="en-US">
                  <a:solidFill>
                    <a:schemeClr val="bg1">
                      <a:lumMod val="50000"/>
                    </a:schemeClr>
                  </a:solidFill>
                  <a:latin typeface="Arial" charset="0"/>
                </a:rPr>
                <a:t>Sign</a:t>
              </a:r>
            </a:p>
          </p:txBody>
        </p:sp>
        <p:sp>
          <p:nvSpPr>
            <p:cNvPr id="22593" name="Line 17"/>
            <p:cNvSpPr>
              <a:spLocks noChangeShapeType="1"/>
            </p:cNvSpPr>
            <p:nvPr/>
          </p:nvSpPr>
          <p:spPr bwMode="auto">
            <a:xfrm flipV="1">
              <a:off x="1200" y="2784"/>
              <a:ext cx="0" cy="336"/>
            </a:xfrm>
            <a:prstGeom prst="line">
              <a:avLst/>
            </a:prstGeom>
            <a:noFill/>
            <a:ln w="9525">
              <a:solidFill>
                <a:schemeClr val="tx1"/>
              </a:solidFill>
              <a:round/>
              <a:headEnd/>
              <a:tailEnd type="stealth" w="lg" len="lg"/>
            </a:ln>
          </p:spPr>
          <p:txBody>
            <a:bodyPr/>
            <a:lstStyle/>
            <a:p>
              <a:endParaRPr lang="en-US"/>
            </a:p>
          </p:txBody>
        </p:sp>
        <p:sp>
          <p:nvSpPr>
            <p:cNvPr id="1135638" name="AutoShape 22"/>
            <p:cNvSpPr>
              <a:spLocks noChangeArrowheads="1"/>
            </p:cNvSpPr>
            <p:nvPr/>
          </p:nvSpPr>
          <p:spPr bwMode="auto">
            <a:xfrm>
              <a:off x="96" y="2304"/>
              <a:ext cx="576" cy="672"/>
            </a:xfrm>
            <a:prstGeom prst="foldedCorner">
              <a:avLst>
                <a:gd name="adj" fmla="val 12500"/>
              </a:avLst>
            </a:prstGeom>
            <a:noFill/>
            <a:ln w="9525">
              <a:solidFill>
                <a:schemeClr val="bg1">
                  <a:lumMod val="65000"/>
                </a:schemeClr>
              </a:solidFill>
              <a:round/>
              <a:headEnd/>
              <a:tailEnd/>
            </a:ln>
            <a:effectLst>
              <a:prstShdw prst="shdw17" dist="17961" dir="2700000">
                <a:schemeClr val="tx1">
                  <a:gamma/>
                  <a:shade val="60000"/>
                  <a:invGamma/>
                </a:schemeClr>
              </a:prstShdw>
            </a:effectLst>
          </p:spPr>
          <p:txBody>
            <a:bodyPr wrap="none"/>
            <a:lstStyle/>
            <a:p>
              <a:pPr>
                <a:defRPr/>
              </a:pPr>
              <a:r>
                <a:rPr lang="en-US" sz="1400">
                  <a:solidFill>
                    <a:schemeClr val="bg1">
                      <a:lumMod val="65000"/>
                    </a:schemeClr>
                  </a:solidFill>
                  <a:latin typeface="Arial" charset="0"/>
                </a:rPr>
                <a:t>Dear Bob</a:t>
              </a:r>
            </a:p>
            <a:p>
              <a:pPr>
                <a:defRPr/>
              </a:pPr>
              <a:r>
                <a:rPr lang="en-US" sz="1200">
                  <a:solidFill>
                    <a:schemeClr val="bg1">
                      <a:lumMod val="65000"/>
                    </a:schemeClr>
                  </a:solidFill>
                  <a:latin typeface="Arial" charset="0"/>
                </a:rPr>
                <a:t>Sell 20 </a:t>
              </a:r>
            </a:p>
            <a:p>
              <a:pPr>
                <a:defRPr/>
              </a:pPr>
              <a:r>
                <a:rPr lang="en-US" sz="1200">
                  <a:solidFill>
                    <a:schemeClr val="bg1">
                      <a:lumMod val="65000"/>
                    </a:schemeClr>
                  </a:solidFill>
                  <a:latin typeface="Arial" charset="0"/>
                </a:rPr>
                <a:t>shares of </a:t>
              </a:r>
            </a:p>
            <a:p>
              <a:pPr>
                <a:defRPr/>
              </a:pPr>
              <a:r>
                <a:rPr lang="en-US" sz="1200">
                  <a:solidFill>
                    <a:schemeClr val="bg1">
                      <a:lumMod val="65000"/>
                    </a:schemeClr>
                  </a:solidFill>
                  <a:latin typeface="Arial" charset="0"/>
                </a:rPr>
                <a:t>my IBM </a:t>
              </a:r>
            </a:p>
            <a:p>
              <a:pPr>
                <a:defRPr/>
              </a:pPr>
              <a:r>
                <a:rPr lang="en-US" sz="1200">
                  <a:solidFill>
                    <a:schemeClr val="bg1">
                      <a:lumMod val="65000"/>
                    </a:schemeClr>
                  </a:solidFill>
                  <a:latin typeface="Arial" charset="0"/>
                </a:rPr>
                <a:t>stock</a:t>
              </a:r>
            </a:p>
          </p:txBody>
        </p:sp>
        <p:sp>
          <p:nvSpPr>
            <p:cNvPr id="1135639" name="AutoShape 23"/>
            <p:cNvSpPr>
              <a:spLocks noChangeArrowheads="1"/>
            </p:cNvSpPr>
            <p:nvPr/>
          </p:nvSpPr>
          <p:spPr bwMode="auto">
            <a:xfrm>
              <a:off x="1728" y="2064"/>
              <a:ext cx="816" cy="672"/>
            </a:xfrm>
            <a:prstGeom prst="foldedCorner">
              <a:avLst>
                <a:gd name="adj" fmla="val 12500"/>
              </a:avLst>
            </a:prstGeom>
            <a:noFill/>
            <a:ln w="9525">
              <a:solidFill>
                <a:schemeClr val="bg1">
                  <a:lumMod val="65000"/>
                </a:schemeClr>
              </a:solidFill>
              <a:round/>
              <a:headEnd/>
              <a:tailEnd/>
            </a:ln>
            <a:effectLst>
              <a:prstShdw prst="shdw17" dist="17961" dir="2700000">
                <a:schemeClr val="tx1">
                  <a:gamma/>
                  <a:shade val="60000"/>
                  <a:invGamma/>
                </a:schemeClr>
              </a:prstShdw>
            </a:effectLst>
          </p:spPr>
          <p:txBody>
            <a:bodyPr wrap="none"/>
            <a:lstStyle/>
            <a:p>
              <a:pPr>
                <a:defRPr/>
              </a:pPr>
              <a:r>
                <a:rPr lang="en-US" sz="1400">
                  <a:solidFill>
                    <a:schemeClr val="bg1">
                      <a:lumMod val="65000"/>
                    </a:schemeClr>
                  </a:solidFill>
                  <a:latin typeface="Arial" charset="0"/>
                </a:rPr>
                <a:t>Dear Bob</a:t>
              </a:r>
            </a:p>
            <a:p>
              <a:pPr>
                <a:defRPr/>
              </a:pPr>
              <a:endParaRPr lang="en-US" sz="1200">
                <a:solidFill>
                  <a:schemeClr val="bg1">
                    <a:lumMod val="65000"/>
                  </a:schemeClr>
                </a:solidFill>
                <a:latin typeface="Arial" charset="0"/>
              </a:endParaRPr>
            </a:p>
            <a:p>
              <a:pPr>
                <a:defRPr/>
              </a:pPr>
              <a:r>
                <a:rPr lang="en-US" sz="1200">
                  <a:solidFill>
                    <a:schemeClr val="bg1">
                      <a:lumMod val="65000"/>
                    </a:schemeClr>
                  </a:solidFill>
                  <a:latin typeface="Arial" charset="0"/>
                </a:rPr>
                <a:t>Sell 20 </a:t>
              </a:r>
            </a:p>
            <a:p>
              <a:pPr>
                <a:defRPr/>
              </a:pPr>
              <a:r>
                <a:rPr lang="en-US" sz="1200">
                  <a:solidFill>
                    <a:schemeClr val="bg1">
                      <a:lumMod val="65000"/>
                    </a:schemeClr>
                  </a:solidFill>
                  <a:latin typeface="Arial" charset="0"/>
                </a:rPr>
                <a:t>Shares of my</a:t>
              </a:r>
            </a:p>
            <a:p>
              <a:pPr>
                <a:defRPr/>
              </a:pPr>
              <a:r>
                <a:rPr lang="en-US" sz="1200">
                  <a:solidFill>
                    <a:schemeClr val="bg1">
                      <a:lumMod val="65000"/>
                    </a:schemeClr>
                  </a:solidFill>
                  <a:latin typeface="Arial" charset="0"/>
                </a:rPr>
                <a:t>IBM stock</a:t>
              </a:r>
            </a:p>
            <a:p>
              <a:pPr>
                <a:defRPr/>
              </a:pPr>
              <a:endParaRPr lang="en-US" sz="1200">
                <a:solidFill>
                  <a:schemeClr val="bg1">
                    <a:lumMod val="65000"/>
                  </a:schemeClr>
                </a:solidFill>
                <a:latin typeface="Arial" charset="0"/>
              </a:endParaRPr>
            </a:p>
            <a:p>
              <a:pPr>
                <a:defRPr/>
              </a:pPr>
              <a:r>
                <a:rPr lang="en-US" sz="1400" b="1">
                  <a:solidFill>
                    <a:schemeClr val="bg1">
                      <a:lumMod val="65000"/>
                    </a:schemeClr>
                  </a:solidFill>
                  <a:latin typeface="Arial" charset="0"/>
                </a:rPr>
                <a:t>DIGITAL </a:t>
              </a:r>
            </a:p>
            <a:p>
              <a:pPr>
                <a:defRPr/>
              </a:pPr>
              <a:r>
                <a:rPr lang="en-US" sz="1400" b="1">
                  <a:solidFill>
                    <a:schemeClr val="bg1">
                      <a:lumMod val="65000"/>
                    </a:schemeClr>
                  </a:solidFill>
                  <a:latin typeface="Arial" charset="0"/>
                </a:rPr>
                <a:t>SIGNATURE</a:t>
              </a:r>
            </a:p>
          </p:txBody>
        </p:sp>
        <p:sp>
          <p:nvSpPr>
            <p:cNvPr id="22596" name="Line 24"/>
            <p:cNvSpPr>
              <a:spLocks noChangeShapeType="1"/>
            </p:cNvSpPr>
            <p:nvPr/>
          </p:nvSpPr>
          <p:spPr bwMode="auto">
            <a:xfrm>
              <a:off x="672" y="2640"/>
              <a:ext cx="192" cy="0"/>
            </a:xfrm>
            <a:prstGeom prst="line">
              <a:avLst/>
            </a:prstGeom>
            <a:noFill/>
            <a:ln w="9525">
              <a:solidFill>
                <a:schemeClr val="tx1"/>
              </a:solidFill>
              <a:round/>
              <a:headEnd/>
              <a:tailEnd type="stealth" w="med" len="lg"/>
            </a:ln>
          </p:spPr>
          <p:txBody>
            <a:bodyPr/>
            <a:lstStyle/>
            <a:p>
              <a:endParaRPr lang="en-US"/>
            </a:p>
          </p:txBody>
        </p:sp>
        <p:sp>
          <p:nvSpPr>
            <p:cNvPr id="22597" name="Line 25"/>
            <p:cNvSpPr>
              <a:spLocks noChangeShapeType="1"/>
            </p:cNvSpPr>
            <p:nvPr/>
          </p:nvSpPr>
          <p:spPr bwMode="auto">
            <a:xfrm>
              <a:off x="1488" y="2640"/>
              <a:ext cx="240" cy="0"/>
            </a:xfrm>
            <a:prstGeom prst="line">
              <a:avLst/>
            </a:prstGeom>
            <a:noFill/>
            <a:ln w="9525">
              <a:solidFill>
                <a:schemeClr val="tx1"/>
              </a:solidFill>
              <a:round/>
              <a:headEnd/>
              <a:tailEnd type="stealth" w="med" len="lg"/>
            </a:ln>
          </p:spPr>
          <p:txBody>
            <a:bodyPr/>
            <a:lstStyle/>
            <a:p>
              <a:endParaRPr lang="en-US"/>
            </a:p>
          </p:txBody>
        </p:sp>
      </p:grpSp>
      <p:grpSp>
        <p:nvGrpSpPr>
          <p:cNvPr id="4" name="Group 109"/>
          <p:cNvGrpSpPr>
            <a:grpSpLocks/>
          </p:cNvGrpSpPr>
          <p:nvPr/>
        </p:nvGrpSpPr>
        <p:grpSpPr bwMode="auto">
          <a:xfrm>
            <a:off x="4038600" y="3962400"/>
            <a:ext cx="2895600" cy="457200"/>
            <a:chOff x="2544" y="2496"/>
            <a:chExt cx="1824" cy="288"/>
          </a:xfrm>
        </p:grpSpPr>
        <p:sp>
          <p:nvSpPr>
            <p:cNvPr id="22589" name="Line 20"/>
            <p:cNvSpPr>
              <a:spLocks noChangeShapeType="1"/>
            </p:cNvSpPr>
            <p:nvPr/>
          </p:nvSpPr>
          <p:spPr bwMode="auto">
            <a:xfrm>
              <a:off x="4032" y="2640"/>
              <a:ext cx="336" cy="0"/>
            </a:xfrm>
            <a:prstGeom prst="line">
              <a:avLst/>
            </a:prstGeom>
            <a:noFill/>
            <a:ln w="9525">
              <a:solidFill>
                <a:schemeClr val="tx1"/>
              </a:solidFill>
              <a:round/>
              <a:headEnd/>
              <a:tailEnd type="stealth" w="lg" len="lg"/>
            </a:ln>
          </p:spPr>
          <p:txBody>
            <a:bodyPr/>
            <a:lstStyle/>
            <a:p>
              <a:endParaRPr lang="en-US"/>
            </a:p>
          </p:txBody>
        </p:sp>
        <p:sp>
          <p:nvSpPr>
            <p:cNvPr id="22590" name="AutoShape 21"/>
            <p:cNvSpPr>
              <a:spLocks noChangeArrowheads="1"/>
            </p:cNvSpPr>
            <p:nvPr/>
          </p:nvSpPr>
          <p:spPr bwMode="auto">
            <a:xfrm rot="5422656">
              <a:off x="3313" y="2016"/>
              <a:ext cx="288" cy="1247"/>
            </a:xfrm>
            <a:prstGeom prst="can">
              <a:avLst>
                <a:gd name="adj" fmla="val 38508"/>
              </a:avLst>
            </a:prstGeom>
            <a:noFill/>
            <a:ln w="19050">
              <a:solidFill>
                <a:schemeClr val="tx1"/>
              </a:solidFill>
              <a:round/>
              <a:headEnd/>
              <a:tailEnd/>
            </a:ln>
          </p:spPr>
          <p:txBody>
            <a:bodyPr rot="10800000" vert="eaVert" wrap="none" anchor="ctr"/>
            <a:lstStyle/>
            <a:p>
              <a:pPr algn="ctr" eaLnBrk="1" hangingPunct="1"/>
              <a:r>
                <a:rPr lang="en-GB" sz="2000">
                  <a:latin typeface="Arial" charset="0"/>
                </a:rPr>
                <a:t>public channel</a:t>
              </a:r>
              <a:endParaRPr lang="el-GR" sz="2000">
                <a:latin typeface="Arial" charset="0"/>
              </a:endParaRPr>
            </a:p>
          </p:txBody>
        </p:sp>
        <p:sp>
          <p:nvSpPr>
            <p:cNvPr id="22591" name="Line 26"/>
            <p:cNvSpPr>
              <a:spLocks noChangeShapeType="1"/>
            </p:cNvSpPr>
            <p:nvPr/>
          </p:nvSpPr>
          <p:spPr bwMode="auto">
            <a:xfrm>
              <a:off x="2544" y="2640"/>
              <a:ext cx="288" cy="0"/>
            </a:xfrm>
            <a:prstGeom prst="line">
              <a:avLst/>
            </a:prstGeom>
            <a:noFill/>
            <a:ln w="9525">
              <a:solidFill>
                <a:schemeClr val="tx1"/>
              </a:solidFill>
              <a:round/>
              <a:headEnd/>
              <a:tailEnd type="stealth" w="med" len="lg"/>
            </a:ln>
          </p:spPr>
          <p:txBody>
            <a:bodyPr/>
            <a:lstStyle/>
            <a:p>
              <a:endParaRPr lang="en-US"/>
            </a:p>
          </p:txBody>
        </p:sp>
      </p:grpSp>
      <p:sp>
        <p:nvSpPr>
          <p:cNvPr id="22539" name="Text Box 28"/>
          <p:cNvSpPr txBox="1">
            <a:spLocks noChangeArrowheads="1"/>
          </p:cNvSpPr>
          <p:nvPr/>
        </p:nvSpPr>
        <p:spPr bwMode="auto">
          <a:xfrm>
            <a:off x="5284788" y="2879725"/>
            <a:ext cx="735012" cy="369332"/>
          </a:xfrm>
          <a:prstGeom prst="rect">
            <a:avLst/>
          </a:prstGeom>
          <a:noFill/>
          <a:ln w="9525">
            <a:noFill/>
            <a:miter lim="800000"/>
            <a:headEnd/>
            <a:tailEnd/>
          </a:ln>
        </p:spPr>
        <p:txBody>
          <a:bodyPr>
            <a:spAutoFit/>
          </a:bodyPr>
          <a:lstStyle/>
          <a:p>
            <a:r>
              <a:rPr lang="en-US" altLang="zh-CN" b="1" i="1" dirty="0">
                <a:solidFill>
                  <a:srgbClr val="FF0000"/>
                </a:solidFill>
                <a:latin typeface="Times New Roman" pitchFamily="18" charset="0"/>
                <a:ea typeface="SimSun" pitchFamily="2" charset="-122"/>
                <a:cs typeface="Times New Roman" pitchFamily="18" charset="0"/>
              </a:rPr>
              <a:t>Eve</a:t>
            </a:r>
          </a:p>
        </p:txBody>
      </p:sp>
      <p:sp>
        <p:nvSpPr>
          <p:cNvPr id="1135646" name="Line 30"/>
          <p:cNvSpPr>
            <a:spLocks noChangeShapeType="1"/>
          </p:cNvSpPr>
          <p:nvPr/>
        </p:nvSpPr>
        <p:spPr bwMode="auto">
          <a:xfrm flipV="1">
            <a:off x="5589588" y="3276600"/>
            <a:ext cx="0" cy="685800"/>
          </a:xfrm>
          <a:prstGeom prst="line">
            <a:avLst/>
          </a:prstGeom>
          <a:noFill/>
          <a:ln w="28575">
            <a:solidFill>
              <a:schemeClr val="tx1"/>
            </a:solidFill>
            <a:round/>
            <a:headEnd type="stealth" w="lg" len="lg"/>
            <a:tailEnd type="none" w="med" len="lg"/>
          </a:ln>
        </p:spPr>
        <p:txBody>
          <a:bodyPr wrap="none" anchor="ctr"/>
          <a:lstStyle/>
          <a:p>
            <a:endParaRPr lang="en-US"/>
          </a:p>
        </p:txBody>
      </p:sp>
      <p:sp>
        <p:nvSpPr>
          <p:cNvPr id="1135647" name="Line 31"/>
          <p:cNvSpPr>
            <a:spLocks noChangeShapeType="1"/>
          </p:cNvSpPr>
          <p:nvPr/>
        </p:nvSpPr>
        <p:spPr bwMode="auto">
          <a:xfrm flipV="1">
            <a:off x="5562600" y="2133600"/>
            <a:ext cx="0" cy="762000"/>
          </a:xfrm>
          <a:prstGeom prst="line">
            <a:avLst/>
          </a:prstGeom>
          <a:noFill/>
          <a:ln w="28575">
            <a:solidFill>
              <a:schemeClr val="tx1"/>
            </a:solidFill>
            <a:round/>
            <a:headEnd/>
            <a:tailEnd type="stealth" w="lg" len="lg"/>
          </a:ln>
        </p:spPr>
        <p:txBody>
          <a:bodyPr/>
          <a:lstStyle/>
          <a:p>
            <a:endParaRPr lang="en-US"/>
          </a:p>
        </p:txBody>
      </p:sp>
      <p:grpSp>
        <p:nvGrpSpPr>
          <p:cNvPr id="5" name="Group 105"/>
          <p:cNvGrpSpPr>
            <a:grpSpLocks/>
          </p:cNvGrpSpPr>
          <p:nvPr/>
        </p:nvGrpSpPr>
        <p:grpSpPr bwMode="auto">
          <a:xfrm>
            <a:off x="152400" y="914400"/>
            <a:ext cx="4114800" cy="5029200"/>
            <a:chOff x="96" y="576"/>
            <a:chExt cx="2592" cy="3168"/>
          </a:xfrm>
        </p:grpSpPr>
        <p:sp>
          <p:nvSpPr>
            <p:cNvPr id="22571" name="Rectangle 19"/>
            <p:cNvSpPr>
              <a:spLocks noChangeArrowheads="1"/>
            </p:cNvSpPr>
            <p:nvPr/>
          </p:nvSpPr>
          <p:spPr bwMode="auto">
            <a:xfrm>
              <a:off x="940" y="3120"/>
              <a:ext cx="528" cy="384"/>
            </a:xfrm>
            <a:prstGeom prst="rect">
              <a:avLst/>
            </a:prstGeom>
            <a:noFill/>
            <a:ln w="28575">
              <a:solidFill>
                <a:srgbClr val="FF0000"/>
              </a:solidFill>
              <a:miter lim="800000"/>
              <a:headEnd/>
              <a:tailEnd/>
            </a:ln>
          </p:spPr>
          <p:txBody>
            <a:bodyPr wrap="none" anchor="ctr"/>
            <a:lstStyle/>
            <a:p>
              <a:endParaRPr lang="en-US"/>
            </a:p>
          </p:txBody>
        </p:sp>
        <p:sp>
          <p:nvSpPr>
            <p:cNvPr id="22572" name="AutoShape 34"/>
            <p:cNvSpPr>
              <a:spLocks noChangeArrowheads="1"/>
            </p:cNvSpPr>
            <p:nvPr/>
          </p:nvSpPr>
          <p:spPr bwMode="auto">
            <a:xfrm>
              <a:off x="96" y="576"/>
              <a:ext cx="1152" cy="384"/>
            </a:xfrm>
            <a:prstGeom prst="wedgeRoundRectCallout">
              <a:avLst>
                <a:gd name="adj1" fmla="val 24565"/>
                <a:gd name="adj2" fmla="val 132815"/>
                <a:gd name="adj3" fmla="val 16667"/>
              </a:avLst>
            </a:prstGeom>
            <a:noFill/>
            <a:ln w="9525">
              <a:solidFill>
                <a:schemeClr val="tx1"/>
              </a:solidFill>
              <a:miter lim="800000"/>
              <a:headEnd/>
              <a:tailEnd/>
            </a:ln>
          </p:spPr>
          <p:txBody>
            <a:bodyPr anchor="ctr" anchorCtr="1"/>
            <a:lstStyle/>
            <a:p>
              <a:pPr algn="ctr"/>
              <a:r>
                <a:rPr lang="en-US" b="1">
                  <a:latin typeface="Arial" charset="0"/>
                  <a:sym typeface="Wingdings 2" pitchFamily="18" charset="2"/>
                </a:rPr>
                <a:t> </a:t>
              </a:r>
              <a:r>
                <a:rPr lang="en-US" sz="1600">
                  <a:solidFill>
                    <a:srgbClr val="FF0000"/>
                  </a:solidFill>
                  <a:latin typeface="Arial" charset="0"/>
                </a:rPr>
                <a:t>Alice</a:t>
              </a:r>
              <a:r>
                <a:rPr lang="en-US" sz="1600">
                  <a:latin typeface="Arial" charset="0"/>
                </a:rPr>
                <a:t>’s digital certificate</a:t>
              </a:r>
            </a:p>
          </p:txBody>
        </p:sp>
        <p:sp>
          <p:nvSpPr>
            <p:cNvPr id="22573" name="AutoShape 36"/>
            <p:cNvSpPr>
              <a:spLocks noChangeArrowheads="1"/>
            </p:cNvSpPr>
            <p:nvPr/>
          </p:nvSpPr>
          <p:spPr bwMode="auto">
            <a:xfrm>
              <a:off x="1728" y="3312"/>
              <a:ext cx="960" cy="432"/>
            </a:xfrm>
            <a:prstGeom prst="wedgeRoundRectCallout">
              <a:avLst>
                <a:gd name="adj1" fmla="val -77190"/>
                <a:gd name="adj2" fmla="val -31944"/>
                <a:gd name="adj3" fmla="val 16667"/>
              </a:avLst>
            </a:prstGeom>
            <a:noFill/>
            <a:ln w="9525">
              <a:solidFill>
                <a:schemeClr val="tx1"/>
              </a:solidFill>
              <a:miter lim="800000"/>
              <a:headEnd/>
              <a:tailEnd/>
            </a:ln>
          </p:spPr>
          <p:txBody>
            <a:bodyPr anchor="ctr" anchorCtr="1"/>
            <a:lstStyle/>
            <a:p>
              <a:pPr algn="ctr"/>
              <a:r>
                <a:rPr lang="en-US" sz="2000">
                  <a:latin typeface="Arial" charset="0"/>
                </a:rPr>
                <a:t>Alice’s private key</a:t>
              </a:r>
            </a:p>
          </p:txBody>
        </p:sp>
        <p:grpSp>
          <p:nvGrpSpPr>
            <p:cNvPr id="22574" name="Group 89"/>
            <p:cNvGrpSpPr>
              <a:grpSpLocks/>
            </p:cNvGrpSpPr>
            <p:nvPr/>
          </p:nvGrpSpPr>
          <p:grpSpPr bwMode="auto">
            <a:xfrm>
              <a:off x="816" y="1296"/>
              <a:ext cx="576" cy="672"/>
              <a:chOff x="816" y="1296"/>
              <a:chExt cx="576" cy="672"/>
            </a:xfrm>
          </p:grpSpPr>
          <p:sp>
            <p:nvSpPr>
              <p:cNvPr id="22575" name="AutoShape 55"/>
              <p:cNvSpPr>
                <a:spLocks noChangeAspect="1" noChangeArrowheads="1" noTextEdit="1"/>
              </p:cNvSpPr>
              <p:nvPr/>
            </p:nvSpPr>
            <p:spPr bwMode="auto">
              <a:xfrm>
                <a:off x="817" y="1296"/>
                <a:ext cx="555" cy="597"/>
              </a:xfrm>
              <a:prstGeom prst="rect">
                <a:avLst/>
              </a:prstGeom>
              <a:solidFill>
                <a:srgbClr val="00CC99"/>
              </a:solidFill>
              <a:ln w="9525" algn="ctr">
                <a:solidFill>
                  <a:schemeClr val="tx1"/>
                </a:solidFill>
                <a:miter lim="800000"/>
                <a:headEnd/>
                <a:tailEnd/>
              </a:ln>
            </p:spPr>
            <p:txBody>
              <a:bodyPr/>
              <a:lstStyle/>
              <a:p>
                <a:endParaRPr lang="en-US"/>
              </a:p>
            </p:txBody>
          </p:sp>
          <p:sp>
            <p:nvSpPr>
              <p:cNvPr id="22576" name="Freeform 56"/>
              <p:cNvSpPr>
                <a:spLocks/>
              </p:cNvSpPr>
              <p:nvPr/>
            </p:nvSpPr>
            <p:spPr bwMode="auto">
              <a:xfrm>
                <a:off x="865" y="1797"/>
                <a:ext cx="113" cy="53"/>
              </a:xfrm>
              <a:custGeom>
                <a:avLst/>
                <a:gdLst>
                  <a:gd name="T0" fmla="*/ 2 w 373"/>
                  <a:gd name="T1" fmla="*/ 0 h 214"/>
                  <a:gd name="T2" fmla="*/ 1 w 373"/>
                  <a:gd name="T3" fmla="*/ 0 h 214"/>
                  <a:gd name="T4" fmla="*/ 0 w 373"/>
                  <a:gd name="T5" fmla="*/ 0 h 214"/>
                  <a:gd name="T6" fmla="*/ 0 w 373"/>
                  <a:gd name="T7" fmla="*/ 0 h 214"/>
                  <a:gd name="T8" fmla="*/ 0 w 373"/>
                  <a:gd name="T9" fmla="*/ 0 h 214"/>
                  <a:gd name="T10" fmla="*/ 0 w 373"/>
                  <a:gd name="T11" fmla="*/ 0 h 214"/>
                  <a:gd name="T12" fmla="*/ 0 w 373"/>
                  <a:gd name="T13" fmla="*/ 0 h 214"/>
                  <a:gd name="T14" fmla="*/ 0 w 373"/>
                  <a:gd name="T15" fmla="*/ 0 h 214"/>
                  <a:gd name="T16" fmla="*/ 0 w 373"/>
                  <a:gd name="T17" fmla="*/ 0 h 214"/>
                  <a:gd name="T18" fmla="*/ 0 w 373"/>
                  <a:gd name="T19" fmla="*/ 1 h 214"/>
                  <a:gd name="T20" fmla="*/ 1 w 373"/>
                  <a:gd name="T21" fmla="*/ 1 h 214"/>
                  <a:gd name="T22" fmla="*/ 1 w 373"/>
                  <a:gd name="T23" fmla="*/ 1 h 214"/>
                  <a:gd name="T24" fmla="*/ 1 w 373"/>
                  <a:gd name="T25" fmla="*/ 1 h 214"/>
                  <a:gd name="T26" fmla="*/ 1 w 373"/>
                  <a:gd name="T27" fmla="*/ 1 h 214"/>
                  <a:gd name="T28" fmla="*/ 1 w 373"/>
                  <a:gd name="T29" fmla="*/ 1 h 214"/>
                  <a:gd name="T30" fmla="*/ 2 w 373"/>
                  <a:gd name="T31" fmla="*/ 1 h 214"/>
                  <a:gd name="T32" fmla="*/ 3 w 373"/>
                  <a:gd name="T33" fmla="*/ 0 h 214"/>
                  <a:gd name="T34" fmla="*/ 2 w 373"/>
                  <a:gd name="T35" fmla="*/ 0 h 2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214"/>
                  <a:gd name="T56" fmla="*/ 373 w 373"/>
                  <a:gd name="T57" fmla="*/ 214 h 2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214">
                    <a:moveTo>
                      <a:pt x="239" y="0"/>
                    </a:moveTo>
                    <a:lnTo>
                      <a:pt x="48" y="18"/>
                    </a:lnTo>
                    <a:lnTo>
                      <a:pt x="29" y="32"/>
                    </a:lnTo>
                    <a:lnTo>
                      <a:pt x="18" y="48"/>
                    </a:lnTo>
                    <a:lnTo>
                      <a:pt x="7" y="67"/>
                    </a:lnTo>
                    <a:lnTo>
                      <a:pt x="0" y="97"/>
                    </a:lnTo>
                    <a:lnTo>
                      <a:pt x="1" y="130"/>
                    </a:lnTo>
                    <a:lnTo>
                      <a:pt x="7" y="148"/>
                    </a:lnTo>
                    <a:lnTo>
                      <a:pt x="18" y="168"/>
                    </a:lnTo>
                    <a:lnTo>
                      <a:pt x="38" y="185"/>
                    </a:lnTo>
                    <a:lnTo>
                      <a:pt x="61" y="200"/>
                    </a:lnTo>
                    <a:lnTo>
                      <a:pt x="85" y="208"/>
                    </a:lnTo>
                    <a:lnTo>
                      <a:pt x="106" y="212"/>
                    </a:lnTo>
                    <a:lnTo>
                      <a:pt x="133" y="214"/>
                    </a:lnTo>
                    <a:lnTo>
                      <a:pt x="131" y="212"/>
                    </a:lnTo>
                    <a:lnTo>
                      <a:pt x="279" y="198"/>
                    </a:lnTo>
                    <a:lnTo>
                      <a:pt x="373" y="0"/>
                    </a:lnTo>
                    <a:lnTo>
                      <a:pt x="239" y="0"/>
                    </a:lnTo>
                    <a:close/>
                  </a:path>
                </a:pathLst>
              </a:custGeom>
              <a:solidFill>
                <a:srgbClr val="808080"/>
              </a:solidFill>
              <a:ln w="6350">
                <a:solidFill>
                  <a:srgbClr val="000000"/>
                </a:solidFill>
                <a:round/>
                <a:headEnd/>
                <a:tailEnd/>
              </a:ln>
            </p:spPr>
            <p:txBody>
              <a:bodyPr/>
              <a:lstStyle/>
              <a:p>
                <a:endParaRPr lang="en-US"/>
              </a:p>
            </p:txBody>
          </p:sp>
          <p:sp>
            <p:nvSpPr>
              <p:cNvPr id="22577" name="Freeform 57"/>
              <p:cNvSpPr>
                <a:spLocks/>
              </p:cNvSpPr>
              <p:nvPr/>
            </p:nvSpPr>
            <p:spPr bwMode="auto">
              <a:xfrm>
                <a:off x="816" y="1301"/>
                <a:ext cx="552" cy="549"/>
              </a:xfrm>
              <a:custGeom>
                <a:avLst/>
                <a:gdLst>
                  <a:gd name="T0" fmla="*/ 1 w 2094"/>
                  <a:gd name="T1" fmla="*/ 0 h 2186"/>
                  <a:gd name="T2" fmla="*/ 0 w 2094"/>
                  <a:gd name="T3" fmla="*/ 0 h 2186"/>
                  <a:gd name="T4" fmla="*/ 0 w 2094"/>
                  <a:gd name="T5" fmla="*/ 1 h 2186"/>
                  <a:gd name="T6" fmla="*/ 0 w 2094"/>
                  <a:gd name="T7" fmla="*/ 1 h 2186"/>
                  <a:gd name="T8" fmla="*/ 0 w 2094"/>
                  <a:gd name="T9" fmla="*/ 1 h 2186"/>
                  <a:gd name="T10" fmla="*/ 0 w 2094"/>
                  <a:gd name="T11" fmla="*/ 1 h 2186"/>
                  <a:gd name="T12" fmla="*/ 0 w 2094"/>
                  <a:gd name="T13" fmla="*/ 2 h 2186"/>
                  <a:gd name="T14" fmla="*/ 1 w 2094"/>
                  <a:gd name="T15" fmla="*/ 2 h 2186"/>
                  <a:gd name="T16" fmla="*/ 1 w 2094"/>
                  <a:gd name="T17" fmla="*/ 3 h 2186"/>
                  <a:gd name="T18" fmla="*/ 1 w 2094"/>
                  <a:gd name="T19" fmla="*/ 4 h 2186"/>
                  <a:gd name="T20" fmla="*/ 2 w 2094"/>
                  <a:gd name="T21" fmla="*/ 5 h 2186"/>
                  <a:gd name="T22" fmla="*/ 2 w 2094"/>
                  <a:gd name="T23" fmla="*/ 6 h 2186"/>
                  <a:gd name="T24" fmla="*/ 2 w 2094"/>
                  <a:gd name="T25" fmla="*/ 7 h 2186"/>
                  <a:gd name="T26" fmla="*/ 2 w 2094"/>
                  <a:gd name="T27" fmla="*/ 8 h 2186"/>
                  <a:gd name="T28" fmla="*/ 2 w 2094"/>
                  <a:gd name="T29" fmla="*/ 8 h 2186"/>
                  <a:gd name="T30" fmla="*/ 2 w 2094"/>
                  <a:gd name="T31" fmla="*/ 9 h 2186"/>
                  <a:gd name="T32" fmla="*/ 2 w 2094"/>
                  <a:gd name="T33" fmla="*/ 9 h 2186"/>
                  <a:gd name="T34" fmla="*/ 2 w 2094"/>
                  <a:gd name="T35" fmla="*/ 9 h 2186"/>
                  <a:gd name="T36" fmla="*/ 6 w 2094"/>
                  <a:gd name="T37" fmla="*/ 8 h 2186"/>
                  <a:gd name="T38" fmla="*/ 8 w 2094"/>
                  <a:gd name="T39" fmla="*/ 8 h 2186"/>
                  <a:gd name="T40" fmla="*/ 9 w 2094"/>
                  <a:gd name="T41" fmla="*/ 8 h 2186"/>
                  <a:gd name="T42" fmla="*/ 10 w 2094"/>
                  <a:gd name="T43" fmla="*/ 8 h 2186"/>
                  <a:gd name="T44" fmla="*/ 10 w 2094"/>
                  <a:gd name="T45" fmla="*/ 8 h 2186"/>
                  <a:gd name="T46" fmla="*/ 10 w 2094"/>
                  <a:gd name="T47" fmla="*/ 7 h 2186"/>
                  <a:gd name="T48" fmla="*/ 10 w 2094"/>
                  <a:gd name="T49" fmla="*/ 7 h 2186"/>
                  <a:gd name="T50" fmla="*/ 10 w 2094"/>
                  <a:gd name="T51" fmla="*/ 6 h 2186"/>
                  <a:gd name="T52" fmla="*/ 10 w 2094"/>
                  <a:gd name="T53" fmla="*/ 5 h 2186"/>
                  <a:gd name="T54" fmla="*/ 9 w 2094"/>
                  <a:gd name="T55" fmla="*/ 4 h 2186"/>
                  <a:gd name="T56" fmla="*/ 9 w 2094"/>
                  <a:gd name="T57" fmla="*/ 3 h 2186"/>
                  <a:gd name="T58" fmla="*/ 8 w 2094"/>
                  <a:gd name="T59" fmla="*/ 2 h 2186"/>
                  <a:gd name="T60" fmla="*/ 8 w 2094"/>
                  <a:gd name="T61" fmla="*/ 1 h 2186"/>
                  <a:gd name="T62" fmla="*/ 8 w 2094"/>
                  <a:gd name="T63" fmla="*/ 1 h 2186"/>
                  <a:gd name="T64" fmla="*/ 8 w 2094"/>
                  <a:gd name="T65" fmla="*/ 0 h 2186"/>
                  <a:gd name="T66" fmla="*/ 1 w 2094"/>
                  <a:gd name="T67" fmla="*/ 0 h 2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94"/>
                  <a:gd name="T103" fmla="*/ 0 h 2186"/>
                  <a:gd name="T104" fmla="*/ 2094 w 2094"/>
                  <a:gd name="T105" fmla="*/ 2186 h 2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94" h="2186">
                    <a:moveTo>
                      <a:pt x="132" y="4"/>
                    </a:moveTo>
                    <a:lnTo>
                      <a:pt x="117" y="8"/>
                    </a:lnTo>
                    <a:lnTo>
                      <a:pt x="98" y="17"/>
                    </a:lnTo>
                    <a:lnTo>
                      <a:pt x="75" y="37"/>
                    </a:lnTo>
                    <a:lnTo>
                      <a:pt x="44" y="67"/>
                    </a:lnTo>
                    <a:lnTo>
                      <a:pt x="22" y="98"/>
                    </a:lnTo>
                    <a:lnTo>
                      <a:pt x="9" y="131"/>
                    </a:lnTo>
                    <a:lnTo>
                      <a:pt x="4" y="160"/>
                    </a:lnTo>
                    <a:lnTo>
                      <a:pt x="0" y="199"/>
                    </a:lnTo>
                    <a:lnTo>
                      <a:pt x="0" y="236"/>
                    </a:lnTo>
                    <a:lnTo>
                      <a:pt x="5" y="267"/>
                    </a:lnTo>
                    <a:lnTo>
                      <a:pt x="9" y="299"/>
                    </a:lnTo>
                    <a:lnTo>
                      <a:pt x="16" y="328"/>
                    </a:lnTo>
                    <a:lnTo>
                      <a:pt x="37" y="402"/>
                    </a:lnTo>
                    <a:lnTo>
                      <a:pt x="66" y="485"/>
                    </a:lnTo>
                    <a:lnTo>
                      <a:pt x="111" y="576"/>
                    </a:lnTo>
                    <a:lnTo>
                      <a:pt x="155" y="679"/>
                    </a:lnTo>
                    <a:lnTo>
                      <a:pt x="200" y="770"/>
                    </a:lnTo>
                    <a:lnTo>
                      <a:pt x="238" y="861"/>
                    </a:lnTo>
                    <a:lnTo>
                      <a:pt x="282" y="969"/>
                    </a:lnTo>
                    <a:lnTo>
                      <a:pt x="320" y="1109"/>
                    </a:lnTo>
                    <a:lnTo>
                      <a:pt x="346" y="1229"/>
                    </a:lnTo>
                    <a:lnTo>
                      <a:pt x="371" y="1381"/>
                    </a:lnTo>
                    <a:lnTo>
                      <a:pt x="384" y="1544"/>
                    </a:lnTo>
                    <a:lnTo>
                      <a:pt x="403" y="1689"/>
                    </a:lnTo>
                    <a:lnTo>
                      <a:pt x="403" y="1769"/>
                    </a:lnTo>
                    <a:lnTo>
                      <a:pt x="403" y="1871"/>
                    </a:lnTo>
                    <a:lnTo>
                      <a:pt x="403" y="1938"/>
                    </a:lnTo>
                    <a:lnTo>
                      <a:pt x="398" y="2000"/>
                    </a:lnTo>
                    <a:lnTo>
                      <a:pt x="378" y="2065"/>
                    </a:lnTo>
                    <a:lnTo>
                      <a:pt x="364" y="2103"/>
                    </a:lnTo>
                    <a:lnTo>
                      <a:pt x="346" y="2137"/>
                    </a:lnTo>
                    <a:lnTo>
                      <a:pt x="328" y="2159"/>
                    </a:lnTo>
                    <a:lnTo>
                      <a:pt x="315" y="2173"/>
                    </a:lnTo>
                    <a:lnTo>
                      <a:pt x="301" y="2186"/>
                    </a:lnTo>
                    <a:lnTo>
                      <a:pt x="488" y="2167"/>
                    </a:lnTo>
                    <a:lnTo>
                      <a:pt x="848" y="2119"/>
                    </a:lnTo>
                    <a:lnTo>
                      <a:pt x="1147" y="2083"/>
                    </a:lnTo>
                    <a:lnTo>
                      <a:pt x="1490" y="2047"/>
                    </a:lnTo>
                    <a:lnTo>
                      <a:pt x="1745" y="2035"/>
                    </a:lnTo>
                    <a:lnTo>
                      <a:pt x="1942" y="2041"/>
                    </a:lnTo>
                    <a:lnTo>
                      <a:pt x="1992" y="2041"/>
                    </a:lnTo>
                    <a:lnTo>
                      <a:pt x="2024" y="2035"/>
                    </a:lnTo>
                    <a:lnTo>
                      <a:pt x="2043" y="2004"/>
                    </a:lnTo>
                    <a:lnTo>
                      <a:pt x="2062" y="1971"/>
                    </a:lnTo>
                    <a:lnTo>
                      <a:pt x="2078" y="1922"/>
                    </a:lnTo>
                    <a:lnTo>
                      <a:pt x="2088" y="1862"/>
                    </a:lnTo>
                    <a:lnTo>
                      <a:pt x="2094" y="1805"/>
                    </a:lnTo>
                    <a:lnTo>
                      <a:pt x="2094" y="1721"/>
                    </a:lnTo>
                    <a:lnTo>
                      <a:pt x="2091" y="1656"/>
                    </a:lnTo>
                    <a:lnTo>
                      <a:pt x="2088" y="1550"/>
                    </a:lnTo>
                    <a:lnTo>
                      <a:pt x="2068" y="1435"/>
                    </a:lnTo>
                    <a:lnTo>
                      <a:pt x="2037" y="1287"/>
                    </a:lnTo>
                    <a:lnTo>
                      <a:pt x="1999" y="1151"/>
                    </a:lnTo>
                    <a:lnTo>
                      <a:pt x="1967" y="1030"/>
                    </a:lnTo>
                    <a:lnTo>
                      <a:pt x="1916" y="897"/>
                    </a:lnTo>
                    <a:lnTo>
                      <a:pt x="1865" y="776"/>
                    </a:lnTo>
                    <a:lnTo>
                      <a:pt x="1821" y="661"/>
                    </a:lnTo>
                    <a:lnTo>
                      <a:pt x="1751" y="497"/>
                    </a:lnTo>
                    <a:lnTo>
                      <a:pt x="1713" y="400"/>
                    </a:lnTo>
                    <a:lnTo>
                      <a:pt x="1690" y="336"/>
                    </a:lnTo>
                    <a:lnTo>
                      <a:pt x="1677" y="285"/>
                    </a:lnTo>
                    <a:lnTo>
                      <a:pt x="1672" y="238"/>
                    </a:lnTo>
                    <a:lnTo>
                      <a:pt x="1672" y="197"/>
                    </a:lnTo>
                    <a:lnTo>
                      <a:pt x="1700" y="50"/>
                    </a:lnTo>
                    <a:lnTo>
                      <a:pt x="1713" y="19"/>
                    </a:lnTo>
                    <a:lnTo>
                      <a:pt x="152" y="0"/>
                    </a:lnTo>
                    <a:lnTo>
                      <a:pt x="132" y="4"/>
                    </a:lnTo>
                    <a:close/>
                  </a:path>
                </a:pathLst>
              </a:custGeom>
              <a:solidFill>
                <a:srgbClr val="FFFFFF"/>
              </a:solidFill>
              <a:ln w="6350">
                <a:solidFill>
                  <a:srgbClr val="000000"/>
                </a:solidFill>
                <a:round/>
                <a:headEnd/>
                <a:tailEnd/>
              </a:ln>
            </p:spPr>
            <p:txBody>
              <a:bodyPr/>
              <a:lstStyle/>
              <a:p>
                <a:endParaRPr lang="en-US"/>
              </a:p>
            </p:txBody>
          </p:sp>
          <p:sp>
            <p:nvSpPr>
              <p:cNvPr id="22578" name="Freeform 58"/>
              <p:cNvSpPr>
                <a:spLocks/>
              </p:cNvSpPr>
              <p:nvPr/>
            </p:nvSpPr>
            <p:spPr bwMode="auto">
              <a:xfrm>
                <a:off x="849" y="1326"/>
                <a:ext cx="52" cy="37"/>
              </a:xfrm>
              <a:custGeom>
                <a:avLst/>
                <a:gdLst>
                  <a:gd name="T0" fmla="*/ 2 w 172"/>
                  <a:gd name="T1" fmla="*/ 0 h 143"/>
                  <a:gd name="T2" fmla="*/ 1 w 172"/>
                  <a:gd name="T3" fmla="*/ 1 h 143"/>
                  <a:gd name="T4" fmla="*/ 1 w 172"/>
                  <a:gd name="T5" fmla="*/ 1 h 143"/>
                  <a:gd name="T6" fmla="*/ 1 w 172"/>
                  <a:gd name="T7" fmla="*/ 1 h 143"/>
                  <a:gd name="T8" fmla="*/ 0 w 172"/>
                  <a:gd name="T9" fmla="*/ 1 h 143"/>
                  <a:gd name="T10" fmla="*/ 0 w 172"/>
                  <a:gd name="T11" fmla="*/ 1 h 143"/>
                  <a:gd name="T12" fmla="*/ 0 w 172"/>
                  <a:gd name="T13" fmla="*/ 1 h 143"/>
                  <a:gd name="T14" fmla="*/ 0 w 172"/>
                  <a:gd name="T15" fmla="*/ 1 h 143"/>
                  <a:gd name="T16" fmla="*/ 0 w 172"/>
                  <a:gd name="T17" fmla="*/ 0 h 143"/>
                  <a:gd name="T18" fmla="*/ 0 w 172"/>
                  <a:gd name="T19" fmla="*/ 0 h 143"/>
                  <a:gd name="T20" fmla="*/ 0 w 172"/>
                  <a:gd name="T21" fmla="*/ 0 h 143"/>
                  <a:gd name="T22" fmla="*/ 0 w 172"/>
                  <a:gd name="T23" fmla="*/ 0 h 143"/>
                  <a:gd name="T24" fmla="*/ 0 w 172"/>
                  <a:gd name="T25" fmla="*/ 0 h 143"/>
                  <a:gd name="T26" fmla="*/ 1 w 172"/>
                  <a:gd name="T27" fmla="*/ 0 h 143"/>
                  <a:gd name="T28" fmla="*/ 1 w 172"/>
                  <a:gd name="T29" fmla="*/ 0 h 143"/>
                  <a:gd name="T30" fmla="*/ 1 w 172"/>
                  <a:gd name="T31" fmla="*/ 0 h 143"/>
                  <a:gd name="T32" fmla="*/ 1 w 172"/>
                  <a:gd name="T33" fmla="*/ 0 h 143"/>
                  <a:gd name="T34" fmla="*/ 1 w 172"/>
                  <a:gd name="T35" fmla="*/ 0 h 143"/>
                  <a:gd name="T36" fmla="*/ 2 w 172"/>
                  <a:gd name="T37" fmla="*/ 0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2"/>
                  <a:gd name="T58" fmla="*/ 0 h 143"/>
                  <a:gd name="T59" fmla="*/ 172 w 172"/>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2" h="143">
                    <a:moveTo>
                      <a:pt x="172" y="10"/>
                    </a:moveTo>
                    <a:lnTo>
                      <a:pt x="128" y="131"/>
                    </a:lnTo>
                    <a:lnTo>
                      <a:pt x="83" y="143"/>
                    </a:lnTo>
                    <a:lnTo>
                      <a:pt x="61" y="141"/>
                    </a:lnTo>
                    <a:lnTo>
                      <a:pt x="39" y="133"/>
                    </a:lnTo>
                    <a:lnTo>
                      <a:pt x="22" y="119"/>
                    </a:lnTo>
                    <a:lnTo>
                      <a:pt x="10" y="105"/>
                    </a:lnTo>
                    <a:lnTo>
                      <a:pt x="3" y="87"/>
                    </a:lnTo>
                    <a:lnTo>
                      <a:pt x="0" y="70"/>
                    </a:lnTo>
                    <a:lnTo>
                      <a:pt x="1" y="49"/>
                    </a:lnTo>
                    <a:lnTo>
                      <a:pt x="7" y="34"/>
                    </a:lnTo>
                    <a:lnTo>
                      <a:pt x="20" y="22"/>
                    </a:lnTo>
                    <a:lnTo>
                      <a:pt x="36" y="12"/>
                    </a:lnTo>
                    <a:lnTo>
                      <a:pt x="55" y="7"/>
                    </a:lnTo>
                    <a:lnTo>
                      <a:pt x="71" y="4"/>
                    </a:lnTo>
                    <a:lnTo>
                      <a:pt x="89" y="1"/>
                    </a:lnTo>
                    <a:lnTo>
                      <a:pt x="102" y="1"/>
                    </a:lnTo>
                    <a:lnTo>
                      <a:pt x="120" y="0"/>
                    </a:lnTo>
                    <a:lnTo>
                      <a:pt x="172" y="10"/>
                    </a:lnTo>
                    <a:close/>
                  </a:path>
                </a:pathLst>
              </a:custGeom>
              <a:solidFill>
                <a:srgbClr val="808080"/>
              </a:solidFill>
              <a:ln w="6350">
                <a:solidFill>
                  <a:srgbClr val="000000"/>
                </a:solidFill>
                <a:round/>
                <a:headEnd/>
                <a:tailEnd/>
              </a:ln>
            </p:spPr>
            <p:txBody>
              <a:bodyPr/>
              <a:lstStyle/>
              <a:p>
                <a:endParaRPr lang="en-US"/>
              </a:p>
            </p:txBody>
          </p:sp>
          <p:sp>
            <p:nvSpPr>
              <p:cNvPr id="22579" name="Freeform 59"/>
              <p:cNvSpPr>
                <a:spLocks/>
              </p:cNvSpPr>
              <p:nvPr/>
            </p:nvSpPr>
            <p:spPr bwMode="auto">
              <a:xfrm>
                <a:off x="870" y="1325"/>
                <a:ext cx="36" cy="29"/>
              </a:xfrm>
              <a:custGeom>
                <a:avLst/>
                <a:gdLst>
                  <a:gd name="T0" fmla="*/ 0 w 121"/>
                  <a:gd name="T1" fmla="*/ 0 h 117"/>
                  <a:gd name="T2" fmla="*/ 0 w 121"/>
                  <a:gd name="T3" fmla="*/ 0 h 117"/>
                  <a:gd name="T4" fmla="*/ 0 w 121"/>
                  <a:gd name="T5" fmla="*/ 0 h 117"/>
                  <a:gd name="T6" fmla="*/ 0 w 121"/>
                  <a:gd name="T7" fmla="*/ 0 h 117"/>
                  <a:gd name="T8" fmla="*/ 0 w 121"/>
                  <a:gd name="T9" fmla="*/ 0 h 117"/>
                  <a:gd name="T10" fmla="*/ 0 w 121"/>
                  <a:gd name="T11" fmla="*/ 0 h 117"/>
                  <a:gd name="T12" fmla="*/ 0 w 121"/>
                  <a:gd name="T13" fmla="*/ 0 h 117"/>
                  <a:gd name="T14" fmla="*/ 1 w 121"/>
                  <a:gd name="T15" fmla="*/ 0 h 117"/>
                  <a:gd name="T16" fmla="*/ 1 w 121"/>
                  <a:gd name="T17" fmla="*/ 0 h 117"/>
                  <a:gd name="T18" fmla="*/ 0 w 121"/>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17"/>
                  <a:gd name="T32" fmla="*/ 121 w 121"/>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17">
                    <a:moveTo>
                      <a:pt x="0" y="14"/>
                    </a:moveTo>
                    <a:lnTo>
                      <a:pt x="23" y="29"/>
                    </a:lnTo>
                    <a:lnTo>
                      <a:pt x="33" y="44"/>
                    </a:lnTo>
                    <a:lnTo>
                      <a:pt x="39" y="59"/>
                    </a:lnTo>
                    <a:lnTo>
                      <a:pt x="40" y="81"/>
                    </a:lnTo>
                    <a:lnTo>
                      <a:pt x="35" y="100"/>
                    </a:lnTo>
                    <a:lnTo>
                      <a:pt x="23" y="117"/>
                    </a:lnTo>
                    <a:lnTo>
                      <a:pt x="121" y="97"/>
                    </a:lnTo>
                    <a:lnTo>
                      <a:pt x="113" y="0"/>
                    </a:lnTo>
                    <a:lnTo>
                      <a:pt x="0" y="14"/>
                    </a:lnTo>
                    <a:close/>
                  </a:path>
                </a:pathLst>
              </a:custGeom>
              <a:solidFill>
                <a:srgbClr val="000000"/>
              </a:solidFill>
              <a:ln w="6350">
                <a:solidFill>
                  <a:srgbClr val="000000"/>
                </a:solidFill>
                <a:round/>
                <a:headEnd/>
                <a:tailEnd/>
              </a:ln>
            </p:spPr>
            <p:txBody>
              <a:bodyPr/>
              <a:lstStyle/>
              <a:p>
                <a:endParaRPr lang="en-US"/>
              </a:p>
            </p:txBody>
          </p:sp>
          <p:sp>
            <p:nvSpPr>
              <p:cNvPr id="22580" name="Freeform 60"/>
              <p:cNvSpPr>
                <a:spLocks/>
              </p:cNvSpPr>
              <p:nvPr/>
            </p:nvSpPr>
            <p:spPr bwMode="auto">
              <a:xfrm>
                <a:off x="859" y="1301"/>
                <a:ext cx="525" cy="62"/>
              </a:xfrm>
              <a:custGeom>
                <a:avLst/>
                <a:gdLst>
                  <a:gd name="T0" fmla="*/ 13 w 1753"/>
                  <a:gd name="T1" fmla="*/ 0 h 242"/>
                  <a:gd name="T2" fmla="*/ 0 w 1753"/>
                  <a:gd name="T3" fmla="*/ 0 h 242"/>
                  <a:gd name="T4" fmla="*/ 0 w 1753"/>
                  <a:gd name="T5" fmla="*/ 0 h 242"/>
                  <a:gd name="T6" fmla="*/ 1 w 1753"/>
                  <a:gd name="T7" fmla="*/ 0 h 242"/>
                  <a:gd name="T8" fmla="*/ 1 w 1753"/>
                  <a:gd name="T9" fmla="*/ 0 h 242"/>
                  <a:gd name="T10" fmla="*/ 1 w 1753"/>
                  <a:gd name="T11" fmla="*/ 0 h 242"/>
                  <a:gd name="T12" fmla="*/ 1 w 1753"/>
                  <a:gd name="T13" fmla="*/ 0 h 242"/>
                  <a:gd name="T14" fmla="*/ 1 w 1753"/>
                  <a:gd name="T15" fmla="*/ 0 h 242"/>
                  <a:gd name="T16" fmla="*/ 1 w 1753"/>
                  <a:gd name="T17" fmla="*/ 1 h 242"/>
                  <a:gd name="T18" fmla="*/ 1 w 1753"/>
                  <a:gd name="T19" fmla="*/ 1 h 242"/>
                  <a:gd name="T20" fmla="*/ 1 w 1753"/>
                  <a:gd name="T21" fmla="*/ 1 h 242"/>
                  <a:gd name="T22" fmla="*/ 1 w 1753"/>
                  <a:gd name="T23" fmla="*/ 1 h 242"/>
                  <a:gd name="T24" fmla="*/ 1 w 1753"/>
                  <a:gd name="T25" fmla="*/ 1 h 242"/>
                  <a:gd name="T26" fmla="*/ 1 w 1753"/>
                  <a:gd name="T27" fmla="*/ 1 h 242"/>
                  <a:gd name="T28" fmla="*/ 1 w 1753"/>
                  <a:gd name="T29" fmla="*/ 1 h 242"/>
                  <a:gd name="T30" fmla="*/ 0 w 1753"/>
                  <a:gd name="T31" fmla="*/ 1 h 242"/>
                  <a:gd name="T32" fmla="*/ 0 w 1753"/>
                  <a:gd name="T33" fmla="*/ 1 h 242"/>
                  <a:gd name="T34" fmla="*/ 1 w 1753"/>
                  <a:gd name="T35" fmla="*/ 1 h 242"/>
                  <a:gd name="T36" fmla="*/ 2 w 1753"/>
                  <a:gd name="T37" fmla="*/ 1 h 242"/>
                  <a:gd name="T38" fmla="*/ 4 w 1753"/>
                  <a:gd name="T39" fmla="*/ 1 h 242"/>
                  <a:gd name="T40" fmla="*/ 5 w 1753"/>
                  <a:gd name="T41" fmla="*/ 1 h 242"/>
                  <a:gd name="T42" fmla="*/ 7 w 1753"/>
                  <a:gd name="T43" fmla="*/ 1 h 242"/>
                  <a:gd name="T44" fmla="*/ 8 w 1753"/>
                  <a:gd name="T45" fmla="*/ 1 h 242"/>
                  <a:gd name="T46" fmla="*/ 10 w 1753"/>
                  <a:gd name="T47" fmla="*/ 1 h 242"/>
                  <a:gd name="T48" fmla="*/ 12 w 1753"/>
                  <a:gd name="T49" fmla="*/ 1 h 242"/>
                  <a:gd name="T50" fmla="*/ 13 w 1753"/>
                  <a:gd name="T51" fmla="*/ 1 h 242"/>
                  <a:gd name="T52" fmla="*/ 13 w 1753"/>
                  <a:gd name="T53" fmla="*/ 1 h 242"/>
                  <a:gd name="T54" fmla="*/ 14 w 1753"/>
                  <a:gd name="T55" fmla="*/ 1 h 242"/>
                  <a:gd name="T56" fmla="*/ 14 w 1753"/>
                  <a:gd name="T57" fmla="*/ 1 h 242"/>
                  <a:gd name="T58" fmla="*/ 14 w 1753"/>
                  <a:gd name="T59" fmla="*/ 1 h 242"/>
                  <a:gd name="T60" fmla="*/ 14 w 1753"/>
                  <a:gd name="T61" fmla="*/ 1 h 242"/>
                  <a:gd name="T62" fmla="*/ 14 w 1753"/>
                  <a:gd name="T63" fmla="*/ 1 h 242"/>
                  <a:gd name="T64" fmla="*/ 14 w 1753"/>
                  <a:gd name="T65" fmla="*/ 1 h 242"/>
                  <a:gd name="T66" fmla="*/ 14 w 1753"/>
                  <a:gd name="T67" fmla="*/ 1 h 242"/>
                  <a:gd name="T68" fmla="*/ 14 w 1753"/>
                  <a:gd name="T69" fmla="*/ 1 h 242"/>
                  <a:gd name="T70" fmla="*/ 14 w 1753"/>
                  <a:gd name="T71" fmla="*/ 0 h 242"/>
                  <a:gd name="T72" fmla="*/ 14 w 1753"/>
                  <a:gd name="T73" fmla="*/ 0 h 242"/>
                  <a:gd name="T74" fmla="*/ 14 w 1753"/>
                  <a:gd name="T75" fmla="*/ 0 h 242"/>
                  <a:gd name="T76" fmla="*/ 13 w 1753"/>
                  <a:gd name="T77" fmla="*/ 0 h 242"/>
                  <a:gd name="T78" fmla="*/ 13 w 1753"/>
                  <a:gd name="T79" fmla="*/ 0 h 2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3"/>
                  <a:gd name="T121" fmla="*/ 0 h 242"/>
                  <a:gd name="T122" fmla="*/ 1753 w 1753"/>
                  <a:gd name="T123" fmla="*/ 242 h 2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3" h="242">
                    <a:moveTo>
                      <a:pt x="1659" y="18"/>
                    </a:moveTo>
                    <a:lnTo>
                      <a:pt x="0" y="0"/>
                    </a:lnTo>
                    <a:lnTo>
                      <a:pt x="46" y="7"/>
                    </a:lnTo>
                    <a:lnTo>
                      <a:pt x="63" y="12"/>
                    </a:lnTo>
                    <a:lnTo>
                      <a:pt x="81" y="19"/>
                    </a:lnTo>
                    <a:lnTo>
                      <a:pt x="93" y="30"/>
                    </a:lnTo>
                    <a:lnTo>
                      <a:pt x="106" y="47"/>
                    </a:lnTo>
                    <a:lnTo>
                      <a:pt x="113" y="66"/>
                    </a:lnTo>
                    <a:lnTo>
                      <a:pt x="117" y="86"/>
                    </a:lnTo>
                    <a:lnTo>
                      <a:pt x="119" y="106"/>
                    </a:lnTo>
                    <a:lnTo>
                      <a:pt x="120" y="123"/>
                    </a:lnTo>
                    <a:lnTo>
                      <a:pt x="117" y="148"/>
                    </a:lnTo>
                    <a:lnTo>
                      <a:pt x="113" y="172"/>
                    </a:lnTo>
                    <a:lnTo>
                      <a:pt x="101" y="194"/>
                    </a:lnTo>
                    <a:lnTo>
                      <a:pt x="83" y="215"/>
                    </a:lnTo>
                    <a:lnTo>
                      <a:pt x="61" y="229"/>
                    </a:lnTo>
                    <a:lnTo>
                      <a:pt x="43" y="242"/>
                    </a:lnTo>
                    <a:lnTo>
                      <a:pt x="152" y="230"/>
                    </a:lnTo>
                    <a:lnTo>
                      <a:pt x="273" y="212"/>
                    </a:lnTo>
                    <a:lnTo>
                      <a:pt x="464" y="200"/>
                    </a:lnTo>
                    <a:lnTo>
                      <a:pt x="623" y="188"/>
                    </a:lnTo>
                    <a:lnTo>
                      <a:pt x="813" y="188"/>
                    </a:lnTo>
                    <a:lnTo>
                      <a:pt x="1023" y="194"/>
                    </a:lnTo>
                    <a:lnTo>
                      <a:pt x="1283" y="200"/>
                    </a:lnTo>
                    <a:lnTo>
                      <a:pt x="1532" y="218"/>
                    </a:lnTo>
                    <a:lnTo>
                      <a:pt x="1633" y="236"/>
                    </a:lnTo>
                    <a:lnTo>
                      <a:pt x="1662" y="240"/>
                    </a:lnTo>
                    <a:lnTo>
                      <a:pt x="1694" y="241"/>
                    </a:lnTo>
                    <a:lnTo>
                      <a:pt x="1716" y="236"/>
                    </a:lnTo>
                    <a:lnTo>
                      <a:pt x="1735" y="218"/>
                    </a:lnTo>
                    <a:lnTo>
                      <a:pt x="1746" y="196"/>
                    </a:lnTo>
                    <a:lnTo>
                      <a:pt x="1751" y="176"/>
                    </a:lnTo>
                    <a:lnTo>
                      <a:pt x="1753" y="155"/>
                    </a:lnTo>
                    <a:lnTo>
                      <a:pt x="1749" y="117"/>
                    </a:lnTo>
                    <a:lnTo>
                      <a:pt x="1740" y="93"/>
                    </a:lnTo>
                    <a:lnTo>
                      <a:pt x="1728" y="68"/>
                    </a:lnTo>
                    <a:lnTo>
                      <a:pt x="1716" y="52"/>
                    </a:lnTo>
                    <a:lnTo>
                      <a:pt x="1702" y="38"/>
                    </a:lnTo>
                    <a:lnTo>
                      <a:pt x="1682" y="25"/>
                    </a:lnTo>
                    <a:lnTo>
                      <a:pt x="1659" y="18"/>
                    </a:lnTo>
                    <a:close/>
                  </a:path>
                </a:pathLst>
              </a:custGeom>
              <a:solidFill>
                <a:srgbClr val="FFFFFF"/>
              </a:solidFill>
              <a:ln w="6350">
                <a:solidFill>
                  <a:srgbClr val="000000"/>
                </a:solidFill>
                <a:round/>
                <a:headEnd/>
                <a:tailEnd/>
              </a:ln>
            </p:spPr>
            <p:txBody>
              <a:bodyPr/>
              <a:lstStyle/>
              <a:p>
                <a:endParaRPr lang="en-US"/>
              </a:p>
            </p:txBody>
          </p:sp>
          <p:grpSp>
            <p:nvGrpSpPr>
              <p:cNvPr id="22581" name="Group 61"/>
              <p:cNvGrpSpPr>
                <a:grpSpLocks/>
              </p:cNvGrpSpPr>
              <p:nvPr/>
            </p:nvGrpSpPr>
            <p:grpSpPr bwMode="auto">
              <a:xfrm>
                <a:off x="1161" y="1767"/>
                <a:ext cx="167" cy="201"/>
                <a:chOff x="708" y="3830"/>
                <a:chExt cx="140" cy="200"/>
              </a:xfrm>
            </p:grpSpPr>
            <p:sp>
              <p:nvSpPr>
                <p:cNvPr id="22584" name="Freeform 62"/>
                <p:cNvSpPr>
                  <a:spLocks/>
                </p:cNvSpPr>
                <p:nvPr/>
              </p:nvSpPr>
              <p:spPr bwMode="auto">
                <a:xfrm>
                  <a:off x="708" y="3882"/>
                  <a:ext cx="140" cy="148"/>
                </a:xfrm>
                <a:custGeom>
                  <a:avLst/>
                  <a:gdLst>
                    <a:gd name="T0" fmla="*/ 1 w 562"/>
                    <a:gd name="T1" fmla="*/ 0 h 592"/>
                    <a:gd name="T2" fmla="*/ 0 w 562"/>
                    <a:gd name="T3" fmla="*/ 1 h 592"/>
                    <a:gd name="T4" fmla="*/ 0 w 562"/>
                    <a:gd name="T5" fmla="*/ 1 h 592"/>
                    <a:gd name="T6" fmla="*/ 0 w 562"/>
                    <a:gd name="T7" fmla="*/ 2 h 592"/>
                    <a:gd name="T8" fmla="*/ 0 w 562"/>
                    <a:gd name="T9" fmla="*/ 2 h 592"/>
                    <a:gd name="T10" fmla="*/ 0 w 562"/>
                    <a:gd name="T11" fmla="*/ 2 h 592"/>
                    <a:gd name="T12" fmla="*/ 1 w 562"/>
                    <a:gd name="T13" fmla="*/ 2 h 592"/>
                    <a:gd name="T14" fmla="*/ 1 w 562"/>
                    <a:gd name="T15" fmla="*/ 2 h 592"/>
                    <a:gd name="T16" fmla="*/ 1 w 562"/>
                    <a:gd name="T17" fmla="*/ 2 h 592"/>
                    <a:gd name="T18" fmla="*/ 1 w 562"/>
                    <a:gd name="T19" fmla="*/ 2 h 592"/>
                    <a:gd name="T20" fmla="*/ 1 w 562"/>
                    <a:gd name="T21" fmla="*/ 2 h 592"/>
                    <a:gd name="T22" fmla="*/ 1 w 562"/>
                    <a:gd name="T23" fmla="*/ 1 h 592"/>
                    <a:gd name="T24" fmla="*/ 1 w 562"/>
                    <a:gd name="T25" fmla="*/ 1 h 592"/>
                    <a:gd name="T26" fmla="*/ 1 w 562"/>
                    <a:gd name="T27" fmla="*/ 1 h 592"/>
                    <a:gd name="T28" fmla="*/ 1 w 562"/>
                    <a:gd name="T29" fmla="*/ 1 h 592"/>
                    <a:gd name="T30" fmla="*/ 1 w 562"/>
                    <a:gd name="T31" fmla="*/ 2 h 592"/>
                    <a:gd name="T32" fmla="*/ 2 w 562"/>
                    <a:gd name="T33" fmla="*/ 2 h 592"/>
                    <a:gd name="T34" fmla="*/ 2 w 562"/>
                    <a:gd name="T35" fmla="*/ 2 h 592"/>
                    <a:gd name="T36" fmla="*/ 2 w 562"/>
                    <a:gd name="T37" fmla="*/ 2 h 592"/>
                    <a:gd name="T38" fmla="*/ 2 w 562"/>
                    <a:gd name="T39" fmla="*/ 2 h 592"/>
                    <a:gd name="T40" fmla="*/ 2 w 562"/>
                    <a:gd name="T41" fmla="*/ 1 h 592"/>
                    <a:gd name="T42" fmla="*/ 2 w 562"/>
                    <a:gd name="T43" fmla="*/ 1 h 592"/>
                    <a:gd name="T44" fmla="*/ 2 w 562"/>
                    <a:gd name="T45" fmla="*/ 1 h 592"/>
                    <a:gd name="T46" fmla="*/ 2 w 562"/>
                    <a:gd name="T47" fmla="*/ 1 h 592"/>
                    <a:gd name="T48" fmla="*/ 2 w 562"/>
                    <a:gd name="T49" fmla="*/ 0 h 592"/>
                    <a:gd name="T50" fmla="*/ 2 w 562"/>
                    <a:gd name="T51" fmla="*/ 0 h 592"/>
                    <a:gd name="T52" fmla="*/ 1 w 562"/>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2"/>
                    <a:gd name="T82" fmla="*/ 0 h 592"/>
                    <a:gd name="T83" fmla="*/ 562 w 562"/>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2" h="592">
                      <a:moveTo>
                        <a:pt x="193" y="31"/>
                      </a:moveTo>
                      <a:lnTo>
                        <a:pt x="138" y="229"/>
                      </a:lnTo>
                      <a:lnTo>
                        <a:pt x="74" y="398"/>
                      </a:lnTo>
                      <a:lnTo>
                        <a:pt x="0" y="592"/>
                      </a:lnTo>
                      <a:lnTo>
                        <a:pt x="62" y="554"/>
                      </a:lnTo>
                      <a:lnTo>
                        <a:pt x="134" y="510"/>
                      </a:lnTo>
                      <a:lnTo>
                        <a:pt x="174" y="490"/>
                      </a:lnTo>
                      <a:lnTo>
                        <a:pt x="206" y="477"/>
                      </a:lnTo>
                      <a:lnTo>
                        <a:pt x="238" y="470"/>
                      </a:lnTo>
                      <a:lnTo>
                        <a:pt x="268" y="467"/>
                      </a:lnTo>
                      <a:lnTo>
                        <a:pt x="309" y="459"/>
                      </a:lnTo>
                      <a:lnTo>
                        <a:pt x="283" y="394"/>
                      </a:lnTo>
                      <a:lnTo>
                        <a:pt x="315" y="390"/>
                      </a:lnTo>
                      <a:lnTo>
                        <a:pt x="353" y="398"/>
                      </a:lnTo>
                      <a:lnTo>
                        <a:pt x="391" y="417"/>
                      </a:lnTo>
                      <a:lnTo>
                        <a:pt x="421" y="434"/>
                      </a:lnTo>
                      <a:lnTo>
                        <a:pt x="446" y="454"/>
                      </a:lnTo>
                      <a:lnTo>
                        <a:pt x="473" y="474"/>
                      </a:lnTo>
                      <a:lnTo>
                        <a:pt x="514" y="510"/>
                      </a:lnTo>
                      <a:lnTo>
                        <a:pt x="562" y="546"/>
                      </a:lnTo>
                      <a:lnTo>
                        <a:pt x="551" y="420"/>
                      </a:lnTo>
                      <a:lnTo>
                        <a:pt x="526" y="319"/>
                      </a:lnTo>
                      <a:lnTo>
                        <a:pt x="499" y="202"/>
                      </a:lnTo>
                      <a:lnTo>
                        <a:pt x="477" y="116"/>
                      </a:lnTo>
                      <a:lnTo>
                        <a:pt x="462" y="49"/>
                      </a:lnTo>
                      <a:lnTo>
                        <a:pt x="456" y="0"/>
                      </a:lnTo>
                      <a:lnTo>
                        <a:pt x="193" y="31"/>
                      </a:lnTo>
                      <a:close/>
                    </a:path>
                  </a:pathLst>
                </a:custGeom>
                <a:solidFill>
                  <a:srgbClr val="FF0000"/>
                </a:solidFill>
                <a:ln w="3175">
                  <a:solidFill>
                    <a:srgbClr val="000000"/>
                  </a:solidFill>
                  <a:round/>
                  <a:headEnd/>
                  <a:tailEnd/>
                </a:ln>
              </p:spPr>
              <p:txBody>
                <a:bodyPr/>
                <a:lstStyle/>
                <a:p>
                  <a:endParaRPr lang="en-US"/>
                </a:p>
              </p:txBody>
            </p:sp>
            <p:sp>
              <p:nvSpPr>
                <p:cNvPr id="22585" name="Oval 63"/>
                <p:cNvSpPr>
                  <a:spLocks noChangeArrowheads="1"/>
                </p:cNvSpPr>
                <p:nvPr/>
              </p:nvSpPr>
              <p:spPr bwMode="auto">
                <a:xfrm>
                  <a:off x="745" y="3830"/>
                  <a:ext cx="86" cy="77"/>
                </a:xfrm>
                <a:prstGeom prst="ellipse">
                  <a:avLst/>
                </a:prstGeom>
                <a:solidFill>
                  <a:srgbClr val="FFFF00"/>
                </a:solidFill>
                <a:ln w="3175">
                  <a:solidFill>
                    <a:srgbClr val="000000"/>
                  </a:solidFill>
                  <a:round/>
                  <a:headEnd/>
                  <a:tailEnd/>
                </a:ln>
              </p:spPr>
              <p:txBody>
                <a:bodyPr/>
                <a:lstStyle/>
                <a:p>
                  <a:endParaRPr lang="en-US"/>
                </a:p>
              </p:txBody>
            </p:sp>
            <p:sp>
              <p:nvSpPr>
                <p:cNvPr id="22586" name="Freeform 64"/>
                <p:cNvSpPr>
                  <a:spLocks/>
                </p:cNvSpPr>
                <p:nvPr/>
              </p:nvSpPr>
              <p:spPr bwMode="auto">
                <a:xfrm>
                  <a:off x="747" y="3832"/>
                  <a:ext cx="81" cy="75"/>
                </a:xfrm>
                <a:custGeom>
                  <a:avLst/>
                  <a:gdLst>
                    <a:gd name="T0" fmla="*/ 0 w 327"/>
                    <a:gd name="T1" fmla="*/ 0 h 301"/>
                    <a:gd name="T2" fmla="*/ 0 w 327"/>
                    <a:gd name="T3" fmla="*/ 0 h 301"/>
                    <a:gd name="T4" fmla="*/ 0 w 327"/>
                    <a:gd name="T5" fmla="*/ 0 h 301"/>
                    <a:gd name="T6" fmla="*/ 0 w 327"/>
                    <a:gd name="T7" fmla="*/ 0 h 301"/>
                    <a:gd name="T8" fmla="*/ 0 w 327"/>
                    <a:gd name="T9" fmla="*/ 0 h 301"/>
                    <a:gd name="T10" fmla="*/ 0 w 327"/>
                    <a:gd name="T11" fmla="*/ 0 h 301"/>
                    <a:gd name="T12" fmla="*/ 0 w 327"/>
                    <a:gd name="T13" fmla="*/ 0 h 301"/>
                    <a:gd name="T14" fmla="*/ 0 w 327"/>
                    <a:gd name="T15" fmla="*/ 0 h 301"/>
                    <a:gd name="T16" fmla="*/ 0 w 327"/>
                    <a:gd name="T17" fmla="*/ 0 h 301"/>
                    <a:gd name="T18" fmla="*/ 0 w 327"/>
                    <a:gd name="T19" fmla="*/ 0 h 301"/>
                    <a:gd name="T20" fmla="*/ 0 w 327"/>
                    <a:gd name="T21" fmla="*/ 0 h 301"/>
                    <a:gd name="T22" fmla="*/ 0 w 327"/>
                    <a:gd name="T23" fmla="*/ 0 h 301"/>
                    <a:gd name="T24" fmla="*/ 0 w 327"/>
                    <a:gd name="T25" fmla="*/ 0 h 301"/>
                    <a:gd name="T26" fmla="*/ 0 w 327"/>
                    <a:gd name="T27" fmla="*/ 0 h 301"/>
                    <a:gd name="T28" fmla="*/ 0 w 327"/>
                    <a:gd name="T29" fmla="*/ 1 h 301"/>
                    <a:gd name="T30" fmla="*/ 0 w 327"/>
                    <a:gd name="T31" fmla="*/ 1 h 301"/>
                    <a:gd name="T32" fmla="*/ 0 w 327"/>
                    <a:gd name="T33" fmla="*/ 1 h 301"/>
                    <a:gd name="T34" fmla="*/ 0 w 327"/>
                    <a:gd name="T35" fmla="*/ 1 h 301"/>
                    <a:gd name="T36" fmla="*/ 0 w 327"/>
                    <a:gd name="T37" fmla="*/ 1 h 301"/>
                    <a:gd name="T38" fmla="*/ 0 w 327"/>
                    <a:gd name="T39" fmla="*/ 1 h 301"/>
                    <a:gd name="T40" fmla="*/ 0 w 327"/>
                    <a:gd name="T41" fmla="*/ 1 h 301"/>
                    <a:gd name="T42" fmla="*/ 0 w 327"/>
                    <a:gd name="T43" fmla="*/ 1 h 301"/>
                    <a:gd name="T44" fmla="*/ 0 w 327"/>
                    <a:gd name="T45" fmla="*/ 1 h 301"/>
                    <a:gd name="T46" fmla="*/ 0 w 327"/>
                    <a:gd name="T47" fmla="*/ 1 h 301"/>
                    <a:gd name="T48" fmla="*/ 0 w 327"/>
                    <a:gd name="T49" fmla="*/ 1 h 301"/>
                    <a:gd name="T50" fmla="*/ 1 w 327"/>
                    <a:gd name="T51" fmla="*/ 1 h 301"/>
                    <a:gd name="T52" fmla="*/ 1 w 327"/>
                    <a:gd name="T53" fmla="*/ 1 h 301"/>
                    <a:gd name="T54" fmla="*/ 1 w 327"/>
                    <a:gd name="T55" fmla="*/ 1 h 301"/>
                    <a:gd name="T56" fmla="*/ 1 w 327"/>
                    <a:gd name="T57" fmla="*/ 1 h 301"/>
                    <a:gd name="T58" fmla="*/ 1 w 327"/>
                    <a:gd name="T59" fmla="*/ 1 h 301"/>
                    <a:gd name="T60" fmla="*/ 1 w 327"/>
                    <a:gd name="T61" fmla="*/ 1 h 301"/>
                    <a:gd name="T62" fmla="*/ 1 w 327"/>
                    <a:gd name="T63" fmla="*/ 1 h 301"/>
                    <a:gd name="T64" fmla="*/ 1 w 327"/>
                    <a:gd name="T65" fmla="*/ 1 h 301"/>
                    <a:gd name="T66" fmla="*/ 1 w 327"/>
                    <a:gd name="T67" fmla="*/ 1 h 301"/>
                    <a:gd name="T68" fmla="*/ 1 w 327"/>
                    <a:gd name="T69" fmla="*/ 1 h 301"/>
                    <a:gd name="T70" fmla="*/ 1 w 327"/>
                    <a:gd name="T71" fmla="*/ 0 h 301"/>
                    <a:gd name="T72" fmla="*/ 1 w 327"/>
                    <a:gd name="T73" fmla="*/ 0 h 301"/>
                    <a:gd name="T74" fmla="*/ 1 w 327"/>
                    <a:gd name="T75" fmla="*/ 0 h 301"/>
                    <a:gd name="T76" fmla="*/ 1 w 327"/>
                    <a:gd name="T77" fmla="*/ 0 h 301"/>
                    <a:gd name="T78" fmla="*/ 1 w 327"/>
                    <a:gd name="T79" fmla="*/ 0 h 301"/>
                    <a:gd name="T80" fmla="*/ 1 w 327"/>
                    <a:gd name="T81" fmla="*/ 0 h 301"/>
                    <a:gd name="T82" fmla="*/ 1 w 327"/>
                    <a:gd name="T83" fmla="*/ 0 h 301"/>
                    <a:gd name="T84" fmla="*/ 1 w 327"/>
                    <a:gd name="T85" fmla="*/ 0 h 301"/>
                    <a:gd name="T86" fmla="*/ 1 w 327"/>
                    <a:gd name="T87" fmla="*/ 0 h 301"/>
                    <a:gd name="T88" fmla="*/ 1 w 327"/>
                    <a:gd name="T89" fmla="*/ 0 h 301"/>
                    <a:gd name="T90" fmla="*/ 1 w 327"/>
                    <a:gd name="T91" fmla="*/ 0 h 301"/>
                    <a:gd name="T92" fmla="*/ 1 w 327"/>
                    <a:gd name="T93" fmla="*/ 0 h 301"/>
                    <a:gd name="T94" fmla="*/ 1 w 327"/>
                    <a:gd name="T95" fmla="*/ 0 h 301"/>
                    <a:gd name="T96" fmla="*/ 0 w 327"/>
                    <a:gd name="T97" fmla="*/ 0 h 3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7"/>
                    <a:gd name="T148" fmla="*/ 0 h 301"/>
                    <a:gd name="T149" fmla="*/ 327 w 327"/>
                    <a:gd name="T150" fmla="*/ 301 h 3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7" h="301">
                      <a:moveTo>
                        <a:pt x="161" y="0"/>
                      </a:moveTo>
                      <a:lnTo>
                        <a:pt x="149" y="55"/>
                      </a:lnTo>
                      <a:lnTo>
                        <a:pt x="116" y="7"/>
                      </a:lnTo>
                      <a:lnTo>
                        <a:pt x="123" y="60"/>
                      </a:lnTo>
                      <a:lnTo>
                        <a:pt x="82" y="20"/>
                      </a:lnTo>
                      <a:lnTo>
                        <a:pt x="98" y="73"/>
                      </a:lnTo>
                      <a:lnTo>
                        <a:pt x="53" y="41"/>
                      </a:lnTo>
                      <a:lnTo>
                        <a:pt x="79" y="92"/>
                      </a:lnTo>
                      <a:lnTo>
                        <a:pt x="24" y="72"/>
                      </a:lnTo>
                      <a:lnTo>
                        <a:pt x="63" y="114"/>
                      </a:lnTo>
                      <a:lnTo>
                        <a:pt x="6" y="108"/>
                      </a:lnTo>
                      <a:lnTo>
                        <a:pt x="60" y="135"/>
                      </a:lnTo>
                      <a:lnTo>
                        <a:pt x="0" y="149"/>
                      </a:lnTo>
                      <a:lnTo>
                        <a:pt x="60" y="162"/>
                      </a:lnTo>
                      <a:lnTo>
                        <a:pt x="6" y="186"/>
                      </a:lnTo>
                      <a:lnTo>
                        <a:pt x="64" y="187"/>
                      </a:lnTo>
                      <a:lnTo>
                        <a:pt x="21" y="226"/>
                      </a:lnTo>
                      <a:lnTo>
                        <a:pt x="78" y="210"/>
                      </a:lnTo>
                      <a:lnTo>
                        <a:pt x="47" y="256"/>
                      </a:lnTo>
                      <a:lnTo>
                        <a:pt x="98" y="229"/>
                      </a:lnTo>
                      <a:lnTo>
                        <a:pt x="82" y="280"/>
                      </a:lnTo>
                      <a:lnTo>
                        <a:pt x="118" y="243"/>
                      </a:lnTo>
                      <a:lnTo>
                        <a:pt x="117" y="296"/>
                      </a:lnTo>
                      <a:lnTo>
                        <a:pt x="143" y="247"/>
                      </a:lnTo>
                      <a:lnTo>
                        <a:pt x="161" y="301"/>
                      </a:lnTo>
                      <a:lnTo>
                        <a:pt x="175" y="249"/>
                      </a:lnTo>
                      <a:lnTo>
                        <a:pt x="193" y="298"/>
                      </a:lnTo>
                      <a:lnTo>
                        <a:pt x="203" y="244"/>
                      </a:lnTo>
                      <a:lnTo>
                        <a:pt x="233" y="286"/>
                      </a:lnTo>
                      <a:lnTo>
                        <a:pt x="226" y="232"/>
                      </a:lnTo>
                      <a:lnTo>
                        <a:pt x="267" y="263"/>
                      </a:lnTo>
                      <a:lnTo>
                        <a:pt x="247" y="213"/>
                      </a:lnTo>
                      <a:lnTo>
                        <a:pt x="300" y="231"/>
                      </a:lnTo>
                      <a:lnTo>
                        <a:pt x="264" y="191"/>
                      </a:lnTo>
                      <a:lnTo>
                        <a:pt x="320" y="190"/>
                      </a:lnTo>
                      <a:lnTo>
                        <a:pt x="270" y="168"/>
                      </a:lnTo>
                      <a:lnTo>
                        <a:pt x="327" y="149"/>
                      </a:lnTo>
                      <a:lnTo>
                        <a:pt x="268" y="136"/>
                      </a:lnTo>
                      <a:lnTo>
                        <a:pt x="323" y="115"/>
                      </a:lnTo>
                      <a:lnTo>
                        <a:pt x="262" y="112"/>
                      </a:lnTo>
                      <a:lnTo>
                        <a:pt x="310" y="82"/>
                      </a:lnTo>
                      <a:lnTo>
                        <a:pt x="252" y="90"/>
                      </a:lnTo>
                      <a:lnTo>
                        <a:pt x="287" y="49"/>
                      </a:lnTo>
                      <a:lnTo>
                        <a:pt x="234" y="72"/>
                      </a:lnTo>
                      <a:lnTo>
                        <a:pt x="254" y="27"/>
                      </a:lnTo>
                      <a:lnTo>
                        <a:pt x="211" y="60"/>
                      </a:lnTo>
                      <a:lnTo>
                        <a:pt x="218" y="9"/>
                      </a:lnTo>
                      <a:lnTo>
                        <a:pt x="183" y="52"/>
                      </a:lnTo>
                      <a:lnTo>
                        <a:pt x="161" y="0"/>
                      </a:lnTo>
                      <a:close/>
                    </a:path>
                  </a:pathLst>
                </a:custGeom>
                <a:solidFill>
                  <a:srgbClr val="808000"/>
                </a:solidFill>
                <a:ln w="3175">
                  <a:solidFill>
                    <a:srgbClr val="000000"/>
                  </a:solidFill>
                  <a:round/>
                  <a:headEnd/>
                  <a:tailEnd/>
                </a:ln>
              </p:spPr>
              <p:txBody>
                <a:bodyPr/>
                <a:lstStyle/>
                <a:p>
                  <a:endParaRPr lang="en-US"/>
                </a:p>
              </p:txBody>
            </p:sp>
            <p:sp>
              <p:nvSpPr>
                <p:cNvPr id="22587" name="Oval 65"/>
                <p:cNvSpPr>
                  <a:spLocks noChangeArrowheads="1"/>
                </p:cNvSpPr>
                <p:nvPr/>
              </p:nvSpPr>
              <p:spPr bwMode="auto">
                <a:xfrm>
                  <a:off x="761" y="3842"/>
                  <a:ext cx="54" cy="53"/>
                </a:xfrm>
                <a:prstGeom prst="ellipse">
                  <a:avLst/>
                </a:prstGeom>
                <a:solidFill>
                  <a:srgbClr val="FFFF00"/>
                </a:solidFill>
                <a:ln w="6350">
                  <a:solidFill>
                    <a:srgbClr val="808000"/>
                  </a:solidFill>
                  <a:round/>
                  <a:headEnd/>
                  <a:tailEnd/>
                </a:ln>
              </p:spPr>
              <p:txBody>
                <a:bodyPr/>
                <a:lstStyle/>
                <a:p>
                  <a:endParaRPr lang="en-US"/>
                </a:p>
              </p:txBody>
            </p:sp>
            <p:sp>
              <p:nvSpPr>
                <p:cNvPr id="22588" name="Freeform 66"/>
                <p:cNvSpPr>
                  <a:spLocks/>
                </p:cNvSpPr>
                <p:nvPr/>
              </p:nvSpPr>
              <p:spPr bwMode="auto">
                <a:xfrm>
                  <a:off x="766" y="3906"/>
                  <a:ext cx="13" cy="81"/>
                </a:xfrm>
                <a:custGeom>
                  <a:avLst/>
                  <a:gdLst>
                    <a:gd name="T0" fmla="*/ 0 w 50"/>
                    <a:gd name="T1" fmla="*/ 1 h 324"/>
                    <a:gd name="T2" fmla="*/ 0 w 50"/>
                    <a:gd name="T3" fmla="*/ 1 h 324"/>
                    <a:gd name="T4" fmla="*/ 0 w 50"/>
                    <a:gd name="T5" fmla="*/ 1 h 324"/>
                    <a:gd name="T6" fmla="*/ 0 w 50"/>
                    <a:gd name="T7" fmla="*/ 0 h 324"/>
                    <a:gd name="T8" fmla="*/ 0 w 50"/>
                    <a:gd name="T9" fmla="*/ 0 h 324"/>
                    <a:gd name="T10" fmla="*/ 0 60000 65536"/>
                    <a:gd name="T11" fmla="*/ 0 60000 65536"/>
                    <a:gd name="T12" fmla="*/ 0 60000 65536"/>
                    <a:gd name="T13" fmla="*/ 0 60000 65536"/>
                    <a:gd name="T14" fmla="*/ 0 60000 65536"/>
                    <a:gd name="T15" fmla="*/ 0 w 50"/>
                    <a:gd name="T16" fmla="*/ 0 h 324"/>
                    <a:gd name="T17" fmla="*/ 50 w 50"/>
                    <a:gd name="T18" fmla="*/ 324 h 324"/>
                  </a:gdLst>
                  <a:ahLst/>
                  <a:cxnLst>
                    <a:cxn ang="T10">
                      <a:pos x="T0" y="T1"/>
                    </a:cxn>
                    <a:cxn ang="T11">
                      <a:pos x="T2" y="T3"/>
                    </a:cxn>
                    <a:cxn ang="T12">
                      <a:pos x="T4" y="T5"/>
                    </a:cxn>
                    <a:cxn ang="T13">
                      <a:pos x="T6" y="T7"/>
                    </a:cxn>
                    <a:cxn ang="T14">
                      <a:pos x="T8" y="T9"/>
                    </a:cxn>
                  </a:cxnLst>
                  <a:rect l="T15" t="T16" r="T17" b="T18"/>
                  <a:pathLst>
                    <a:path w="50" h="324">
                      <a:moveTo>
                        <a:pt x="50" y="297"/>
                      </a:moveTo>
                      <a:lnTo>
                        <a:pt x="22" y="311"/>
                      </a:lnTo>
                      <a:lnTo>
                        <a:pt x="0" y="324"/>
                      </a:lnTo>
                      <a:lnTo>
                        <a:pt x="48" y="0"/>
                      </a:lnTo>
                    </a:path>
                  </a:pathLst>
                </a:custGeom>
                <a:noFill/>
                <a:ln w="3175">
                  <a:solidFill>
                    <a:srgbClr val="000000"/>
                  </a:solidFill>
                  <a:round/>
                  <a:headEnd/>
                  <a:tailEnd/>
                </a:ln>
              </p:spPr>
              <p:txBody>
                <a:bodyPr/>
                <a:lstStyle/>
                <a:p>
                  <a:endParaRPr lang="en-US"/>
                </a:p>
              </p:txBody>
            </p:sp>
          </p:grpSp>
          <p:sp>
            <p:nvSpPr>
              <p:cNvPr id="22582" name="AutoShape 67"/>
              <p:cNvSpPr>
                <a:spLocks noChangeArrowheads="1"/>
              </p:cNvSpPr>
              <p:nvPr/>
            </p:nvSpPr>
            <p:spPr bwMode="auto">
              <a:xfrm>
                <a:off x="888" y="1612"/>
                <a:ext cx="504" cy="168"/>
              </a:xfrm>
              <a:prstGeom prst="foldedCorner">
                <a:avLst>
                  <a:gd name="adj" fmla="val 12500"/>
                </a:avLst>
              </a:prstGeom>
              <a:noFill/>
              <a:ln w="9525">
                <a:noFill/>
                <a:round/>
                <a:headEnd/>
                <a:tailEnd/>
              </a:ln>
              <a:effectLst>
                <a:prstShdw prst="shdw17" dist="17961" dir="2700000">
                  <a:srgbClr val="959595"/>
                </a:prstShdw>
              </a:effectLst>
            </p:spPr>
            <p:txBody>
              <a:bodyPr wrap="none" anchor="ctr" anchorCtr="1"/>
              <a:lstStyle/>
              <a:p>
                <a:r>
                  <a:rPr lang="en-US" sz="900" b="1">
                    <a:solidFill>
                      <a:srgbClr val="FF0000"/>
                    </a:solidFill>
                    <a:latin typeface="Arial" charset="0"/>
                  </a:rPr>
                  <a:t>DIGITAL </a:t>
                </a:r>
              </a:p>
              <a:p>
                <a:r>
                  <a:rPr lang="en-US" sz="900" b="1">
                    <a:solidFill>
                      <a:srgbClr val="FF0000"/>
                    </a:solidFill>
                    <a:latin typeface="Arial" charset="0"/>
                  </a:rPr>
                  <a:t>SIGNATURE</a:t>
                </a:r>
              </a:p>
            </p:txBody>
          </p:sp>
          <p:pic>
            <p:nvPicPr>
              <p:cNvPr id="22583" name="Picture 68"/>
              <p:cNvPicPr>
                <a:picLocks noChangeAspect="1" noChangeArrowheads="1"/>
              </p:cNvPicPr>
              <p:nvPr/>
            </p:nvPicPr>
            <p:blipFill>
              <a:blip r:embed="rId6" cstate="print"/>
              <a:srcRect/>
              <a:stretch>
                <a:fillRect/>
              </a:stretch>
            </p:blipFill>
            <p:spPr bwMode="auto">
              <a:xfrm>
                <a:off x="954" y="1380"/>
                <a:ext cx="310" cy="188"/>
              </a:xfrm>
              <a:prstGeom prst="rect">
                <a:avLst/>
              </a:prstGeom>
              <a:noFill/>
              <a:ln w="9525">
                <a:noFill/>
                <a:miter lim="800000"/>
                <a:headEnd/>
                <a:tailEnd/>
              </a:ln>
            </p:spPr>
          </p:pic>
        </p:grpSp>
      </p:grpSp>
      <p:grpSp>
        <p:nvGrpSpPr>
          <p:cNvPr id="8" name="Group 107"/>
          <p:cNvGrpSpPr>
            <a:grpSpLocks/>
          </p:cNvGrpSpPr>
          <p:nvPr/>
        </p:nvGrpSpPr>
        <p:grpSpPr bwMode="auto">
          <a:xfrm>
            <a:off x="6858000" y="1600200"/>
            <a:ext cx="2133600" cy="1981200"/>
            <a:chOff x="4320" y="1008"/>
            <a:chExt cx="1344" cy="1248"/>
          </a:xfrm>
        </p:grpSpPr>
        <p:sp>
          <p:nvSpPr>
            <p:cNvPr id="22565" name="Line 11"/>
            <p:cNvSpPr>
              <a:spLocks noChangeShapeType="1"/>
            </p:cNvSpPr>
            <p:nvPr/>
          </p:nvSpPr>
          <p:spPr bwMode="auto">
            <a:xfrm flipV="1">
              <a:off x="4704" y="1008"/>
              <a:ext cx="0" cy="288"/>
            </a:xfrm>
            <a:prstGeom prst="line">
              <a:avLst/>
            </a:prstGeom>
            <a:noFill/>
            <a:ln w="28575">
              <a:solidFill>
                <a:schemeClr val="tx1"/>
              </a:solidFill>
              <a:round/>
              <a:headEnd type="stealth" w="med" len="lg"/>
              <a:tailEnd type="none" w="lg" len="lg"/>
            </a:ln>
          </p:spPr>
          <p:txBody>
            <a:bodyPr/>
            <a:lstStyle/>
            <a:p>
              <a:endParaRPr lang="en-US"/>
            </a:p>
          </p:txBody>
        </p:sp>
        <p:sp>
          <p:nvSpPr>
            <p:cNvPr id="22566" name="AutoShape 35"/>
            <p:cNvSpPr>
              <a:spLocks noChangeArrowheads="1"/>
            </p:cNvSpPr>
            <p:nvPr/>
          </p:nvSpPr>
          <p:spPr bwMode="auto">
            <a:xfrm>
              <a:off x="4896" y="1872"/>
              <a:ext cx="768" cy="384"/>
            </a:xfrm>
            <a:prstGeom prst="wedgeRoundRectCallout">
              <a:avLst>
                <a:gd name="adj1" fmla="val -52736"/>
                <a:gd name="adj2" fmla="val -54690"/>
                <a:gd name="adj3" fmla="val 16667"/>
              </a:avLst>
            </a:prstGeom>
            <a:noFill/>
            <a:ln w="9525">
              <a:solidFill>
                <a:schemeClr val="tx1"/>
              </a:solidFill>
              <a:miter lim="800000"/>
              <a:headEnd/>
              <a:tailEnd/>
            </a:ln>
          </p:spPr>
          <p:txBody>
            <a:bodyPr anchor="ctr" anchorCtr="1"/>
            <a:lstStyle/>
            <a:p>
              <a:pPr algn="ctr"/>
              <a:r>
                <a:rPr lang="en-US" sz="1600">
                  <a:solidFill>
                    <a:srgbClr val="FF0000"/>
                  </a:solidFill>
                  <a:latin typeface="Arial" charset="0"/>
                </a:rPr>
                <a:t>Alice</a:t>
              </a:r>
              <a:r>
                <a:rPr lang="en-US" sz="1600">
                  <a:latin typeface="Arial" charset="0"/>
                </a:rPr>
                <a:t>’s public key</a:t>
              </a:r>
            </a:p>
          </p:txBody>
        </p:sp>
        <p:sp>
          <p:nvSpPr>
            <p:cNvPr id="22567" name="AutoShape 84"/>
            <p:cNvSpPr>
              <a:spLocks noChangeArrowheads="1"/>
            </p:cNvSpPr>
            <p:nvPr/>
          </p:nvSpPr>
          <p:spPr bwMode="auto">
            <a:xfrm>
              <a:off x="4320" y="1296"/>
              <a:ext cx="768" cy="240"/>
            </a:xfrm>
            <a:prstGeom prst="roundRect">
              <a:avLst>
                <a:gd name="adj" fmla="val 16667"/>
              </a:avLst>
            </a:prstGeom>
            <a:solidFill>
              <a:srgbClr val="EAEAEA"/>
            </a:solidFill>
            <a:ln w="38100">
              <a:solidFill>
                <a:srgbClr val="FF0000"/>
              </a:solidFill>
              <a:round/>
              <a:headEnd/>
              <a:tailEnd/>
            </a:ln>
          </p:spPr>
          <p:txBody>
            <a:bodyPr wrap="none" anchor="ctr"/>
            <a:lstStyle/>
            <a:p>
              <a:pPr algn="ctr"/>
              <a:r>
                <a:rPr lang="en-US">
                  <a:solidFill>
                    <a:srgbClr val="FF0000"/>
                  </a:solidFill>
                  <a:latin typeface="Arial" charset="0"/>
                  <a:sym typeface="Wingdings" pitchFamily="2" charset="2"/>
                </a:rPr>
                <a:t> </a:t>
              </a:r>
              <a:r>
                <a:rPr lang="en-US">
                  <a:solidFill>
                    <a:srgbClr val="FF0000"/>
                  </a:solidFill>
                  <a:latin typeface="Arial" charset="0"/>
                </a:rPr>
                <a:t>Verify</a:t>
              </a:r>
            </a:p>
          </p:txBody>
        </p:sp>
        <p:pic>
          <p:nvPicPr>
            <p:cNvPr id="22568" name="Picture 86"/>
            <p:cNvPicPr>
              <a:picLocks noChangeAspect="1" noChangeArrowheads="1"/>
            </p:cNvPicPr>
            <p:nvPr/>
          </p:nvPicPr>
          <p:blipFill>
            <a:blip r:embed="rId6" cstate="print"/>
            <a:srcRect/>
            <a:stretch>
              <a:fillRect/>
            </a:stretch>
          </p:blipFill>
          <p:spPr bwMode="auto">
            <a:xfrm>
              <a:off x="4560" y="1776"/>
              <a:ext cx="336" cy="226"/>
            </a:xfrm>
            <a:prstGeom prst="rect">
              <a:avLst/>
            </a:prstGeom>
            <a:noFill/>
            <a:ln w="9525">
              <a:noFill/>
              <a:miter lim="800000"/>
              <a:headEnd/>
              <a:tailEnd/>
            </a:ln>
          </p:spPr>
        </p:pic>
        <p:sp>
          <p:nvSpPr>
            <p:cNvPr id="22569" name="Line 87"/>
            <p:cNvSpPr>
              <a:spLocks noChangeShapeType="1"/>
            </p:cNvSpPr>
            <p:nvPr/>
          </p:nvSpPr>
          <p:spPr bwMode="auto">
            <a:xfrm flipV="1">
              <a:off x="4704" y="1536"/>
              <a:ext cx="0" cy="288"/>
            </a:xfrm>
            <a:prstGeom prst="line">
              <a:avLst/>
            </a:prstGeom>
            <a:noFill/>
            <a:ln w="28575">
              <a:solidFill>
                <a:schemeClr val="tx1"/>
              </a:solidFill>
              <a:round/>
              <a:headEnd type="stealth" w="med" len="lg"/>
              <a:tailEnd type="none" w="lg" len="lg"/>
            </a:ln>
          </p:spPr>
          <p:txBody>
            <a:bodyPr/>
            <a:lstStyle/>
            <a:p>
              <a:endParaRPr lang="en-US"/>
            </a:p>
          </p:txBody>
        </p:sp>
        <p:sp>
          <p:nvSpPr>
            <p:cNvPr id="22570" name="Line 88"/>
            <p:cNvSpPr>
              <a:spLocks noChangeShapeType="1"/>
            </p:cNvSpPr>
            <p:nvPr/>
          </p:nvSpPr>
          <p:spPr bwMode="auto">
            <a:xfrm flipV="1">
              <a:off x="4704" y="1968"/>
              <a:ext cx="0" cy="288"/>
            </a:xfrm>
            <a:prstGeom prst="line">
              <a:avLst/>
            </a:prstGeom>
            <a:noFill/>
            <a:ln w="28575">
              <a:solidFill>
                <a:schemeClr val="tx1"/>
              </a:solidFill>
              <a:round/>
              <a:headEnd type="stealth" w="med" len="lg"/>
              <a:tailEnd type="none" w="lg" len="lg"/>
            </a:ln>
          </p:spPr>
          <p:txBody>
            <a:bodyPr/>
            <a:lstStyle/>
            <a:p>
              <a:endParaRPr lang="en-US"/>
            </a:p>
          </p:txBody>
        </p:sp>
      </p:grpSp>
      <p:grpSp>
        <p:nvGrpSpPr>
          <p:cNvPr id="9" name="Group 106"/>
          <p:cNvGrpSpPr>
            <a:grpSpLocks/>
          </p:cNvGrpSpPr>
          <p:nvPr/>
        </p:nvGrpSpPr>
        <p:grpSpPr bwMode="auto">
          <a:xfrm>
            <a:off x="1828800" y="1066800"/>
            <a:ext cx="5638800" cy="1066800"/>
            <a:chOff x="1152" y="672"/>
            <a:chExt cx="3552" cy="672"/>
          </a:xfrm>
        </p:grpSpPr>
        <p:sp>
          <p:nvSpPr>
            <p:cNvPr id="22547" name="Line 9"/>
            <p:cNvSpPr>
              <a:spLocks noChangeShapeType="1"/>
            </p:cNvSpPr>
            <p:nvPr/>
          </p:nvSpPr>
          <p:spPr bwMode="auto">
            <a:xfrm flipH="1">
              <a:off x="1152" y="1008"/>
              <a:ext cx="1968" cy="0"/>
            </a:xfrm>
            <a:prstGeom prst="line">
              <a:avLst/>
            </a:prstGeom>
            <a:noFill/>
            <a:ln w="28575">
              <a:solidFill>
                <a:schemeClr val="tx1"/>
              </a:solidFill>
              <a:round/>
              <a:headEnd type="stealth" w="med" len="lg"/>
              <a:tailEnd type="none" w="lg" len="lg"/>
            </a:ln>
          </p:spPr>
          <p:txBody>
            <a:bodyPr/>
            <a:lstStyle/>
            <a:p>
              <a:endParaRPr lang="en-US"/>
            </a:p>
          </p:txBody>
        </p:sp>
        <p:sp>
          <p:nvSpPr>
            <p:cNvPr id="22548" name="Line 12"/>
            <p:cNvSpPr>
              <a:spLocks noChangeShapeType="1"/>
            </p:cNvSpPr>
            <p:nvPr/>
          </p:nvSpPr>
          <p:spPr bwMode="auto">
            <a:xfrm flipH="1">
              <a:off x="3648" y="1008"/>
              <a:ext cx="1056" cy="0"/>
            </a:xfrm>
            <a:prstGeom prst="line">
              <a:avLst/>
            </a:prstGeom>
            <a:noFill/>
            <a:ln w="28575">
              <a:solidFill>
                <a:schemeClr val="tx1"/>
              </a:solidFill>
              <a:round/>
              <a:headEnd type="stealth" w="med" len="lg"/>
              <a:tailEnd type="none" w="lg" len="lg"/>
            </a:ln>
          </p:spPr>
          <p:txBody>
            <a:bodyPr/>
            <a:lstStyle/>
            <a:p>
              <a:endParaRPr lang="en-US"/>
            </a:p>
          </p:txBody>
        </p:sp>
        <p:sp>
          <p:nvSpPr>
            <p:cNvPr id="22549" name="Line 14"/>
            <p:cNvSpPr>
              <a:spLocks noChangeShapeType="1"/>
            </p:cNvSpPr>
            <p:nvPr/>
          </p:nvSpPr>
          <p:spPr bwMode="auto">
            <a:xfrm>
              <a:off x="1152" y="1008"/>
              <a:ext cx="0" cy="288"/>
            </a:xfrm>
            <a:prstGeom prst="line">
              <a:avLst/>
            </a:prstGeom>
            <a:noFill/>
            <a:ln w="28575">
              <a:solidFill>
                <a:schemeClr val="tx1"/>
              </a:solidFill>
              <a:round/>
              <a:headEnd type="stealth" w="med" len="lg"/>
              <a:tailEnd/>
            </a:ln>
          </p:spPr>
          <p:txBody>
            <a:bodyPr/>
            <a:lstStyle/>
            <a:p>
              <a:endParaRPr lang="en-US"/>
            </a:p>
          </p:txBody>
        </p:sp>
        <p:grpSp>
          <p:nvGrpSpPr>
            <p:cNvPr id="22550" name="Group 90"/>
            <p:cNvGrpSpPr>
              <a:grpSpLocks/>
            </p:cNvGrpSpPr>
            <p:nvPr/>
          </p:nvGrpSpPr>
          <p:grpSpPr bwMode="auto">
            <a:xfrm>
              <a:off x="3120" y="672"/>
              <a:ext cx="576" cy="672"/>
              <a:chOff x="816" y="1296"/>
              <a:chExt cx="576" cy="672"/>
            </a:xfrm>
          </p:grpSpPr>
          <p:sp>
            <p:nvSpPr>
              <p:cNvPr id="22551" name="AutoShape 91"/>
              <p:cNvSpPr>
                <a:spLocks noChangeAspect="1" noChangeArrowheads="1" noTextEdit="1"/>
              </p:cNvSpPr>
              <p:nvPr/>
            </p:nvSpPr>
            <p:spPr bwMode="auto">
              <a:xfrm>
                <a:off x="817" y="1296"/>
                <a:ext cx="555" cy="597"/>
              </a:xfrm>
              <a:prstGeom prst="rect">
                <a:avLst/>
              </a:prstGeom>
              <a:solidFill>
                <a:srgbClr val="00CC99"/>
              </a:solidFill>
              <a:ln w="9525" algn="ctr">
                <a:solidFill>
                  <a:schemeClr val="tx1"/>
                </a:solidFill>
                <a:miter lim="800000"/>
                <a:headEnd/>
                <a:tailEnd/>
              </a:ln>
            </p:spPr>
            <p:txBody>
              <a:bodyPr/>
              <a:lstStyle/>
              <a:p>
                <a:endParaRPr lang="en-US"/>
              </a:p>
            </p:txBody>
          </p:sp>
          <p:sp>
            <p:nvSpPr>
              <p:cNvPr id="22552" name="Freeform 92"/>
              <p:cNvSpPr>
                <a:spLocks/>
              </p:cNvSpPr>
              <p:nvPr/>
            </p:nvSpPr>
            <p:spPr bwMode="auto">
              <a:xfrm>
                <a:off x="865" y="1797"/>
                <a:ext cx="113" cy="53"/>
              </a:xfrm>
              <a:custGeom>
                <a:avLst/>
                <a:gdLst>
                  <a:gd name="T0" fmla="*/ 2 w 373"/>
                  <a:gd name="T1" fmla="*/ 0 h 214"/>
                  <a:gd name="T2" fmla="*/ 1 w 373"/>
                  <a:gd name="T3" fmla="*/ 0 h 214"/>
                  <a:gd name="T4" fmla="*/ 0 w 373"/>
                  <a:gd name="T5" fmla="*/ 0 h 214"/>
                  <a:gd name="T6" fmla="*/ 0 w 373"/>
                  <a:gd name="T7" fmla="*/ 0 h 214"/>
                  <a:gd name="T8" fmla="*/ 0 w 373"/>
                  <a:gd name="T9" fmla="*/ 0 h 214"/>
                  <a:gd name="T10" fmla="*/ 0 w 373"/>
                  <a:gd name="T11" fmla="*/ 0 h 214"/>
                  <a:gd name="T12" fmla="*/ 0 w 373"/>
                  <a:gd name="T13" fmla="*/ 0 h 214"/>
                  <a:gd name="T14" fmla="*/ 0 w 373"/>
                  <a:gd name="T15" fmla="*/ 0 h 214"/>
                  <a:gd name="T16" fmla="*/ 0 w 373"/>
                  <a:gd name="T17" fmla="*/ 0 h 214"/>
                  <a:gd name="T18" fmla="*/ 0 w 373"/>
                  <a:gd name="T19" fmla="*/ 1 h 214"/>
                  <a:gd name="T20" fmla="*/ 1 w 373"/>
                  <a:gd name="T21" fmla="*/ 1 h 214"/>
                  <a:gd name="T22" fmla="*/ 1 w 373"/>
                  <a:gd name="T23" fmla="*/ 1 h 214"/>
                  <a:gd name="T24" fmla="*/ 1 w 373"/>
                  <a:gd name="T25" fmla="*/ 1 h 214"/>
                  <a:gd name="T26" fmla="*/ 1 w 373"/>
                  <a:gd name="T27" fmla="*/ 1 h 214"/>
                  <a:gd name="T28" fmla="*/ 1 w 373"/>
                  <a:gd name="T29" fmla="*/ 1 h 214"/>
                  <a:gd name="T30" fmla="*/ 2 w 373"/>
                  <a:gd name="T31" fmla="*/ 1 h 214"/>
                  <a:gd name="T32" fmla="*/ 3 w 373"/>
                  <a:gd name="T33" fmla="*/ 0 h 214"/>
                  <a:gd name="T34" fmla="*/ 2 w 373"/>
                  <a:gd name="T35" fmla="*/ 0 h 21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3"/>
                  <a:gd name="T55" fmla="*/ 0 h 214"/>
                  <a:gd name="T56" fmla="*/ 373 w 373"/>
                  <a:gd name="T57" fmla="*/ 214 h 21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3" h="214">
                    <a:moveTo>
                      <a:pt x="239" y="0"/>
                    </a:moveTo>
                    <a:lnTo>
                      <a:pt x="48" y="18"/>
                    </a:lnTo>
                    <a:lnTo>
                      <a:pt x="29" y="32"/>
                    </a:lnTo>
                    <a:lnTo>
                      <a:pt x="18" y="48"/>
                    </a:lnTo>
                    <a:lnTo>
                      <a:pt x="7" y="67"/>
                    </a:lnTo>
                    <a:lnTo>
                      <a:pt x="0" y="97"/>
                    </a:lnTo>
                    <a:lnTo>
                      <a:pt x="1" y="130"/>
                    </a:lnTo>
                    <a:lnTo>
                      <a:pt x="7" y="148"/>
                    </a:lnTo>
                    <a:lnTo>
                      <a:pt x="18" y="168"/>
                    </a:lnTo>
                    <a:lnTo>
                      <a:pt x="38" y="185"/>
                    </a:lnTo>
                    <a:lnTo>
                      <a:pt x="61" y="200"/>
                    </a:lnTo>
                    <a:lnTo>
                      <a:pt x="85" y="208"/>
                    </a:lnTo>
                    <a:lnTo>
                      <a:pt x="106" y="212"/>
                    </a:lnTo>
                    <a:lnTo>
                      <a:pt x="133" y="214"/>
                    </a:lnTo>
                    <a:lnTo>
                      <a:pt x="131" y="212"/>
                    </a:lnTo>
                    <a:lnTo>
                      <a:pt x="279" y="198"/>
                    </a:lnTo>
                    <a:lnTo>
                      <a:pt x="373" y="0"/>
                    </a:lnTo>
                    <a:lnTo>
                      <a:pt x="239" y="0"/>
                    </a:lnTo>
                    <a:close/>
                  </a:path>
                </a:pathLst>
              </a:custGeom>
              <a:solidFill>
                <a:srgbClr val="808080"/>
              </a:solidFill>
              <a:ln w="6350">
                <a:solidFill>
                  <a:srgbClr val="000000"/>
                </a:solidFill>
                <a:round/>
                <a:headEnd/>
                <a:tailEnd/>
              </a:ln>
            </p:spPr>
            <p:txBody>
              <a:bodyPr/>
              <a:lstStyle/>
              <a:p>
                <a:endParaRPr lang="en-US"/>
              </a:p>
            </p:txBody>
          </p:sp>
          <p:sp>
            <p:nvSpPr>
              <p:cNvPr id="22553" name="Freeform 93"/>
              <p:cNvSpPr>
                <a:spLocks/>
              </p:cNvSpPr>
              <p:nvPr/>
            </p:nvSpPr>
            <p:spPr bwMode="auto">
              <a:xfrm>
                <a:off x="816" y="1301"/>
                <a:ext cx="552" cy="549"/>
              </a:xfrm>
              <a:custGeom>
                <a:avLst/>
                <a:gdLst>
                  <a:gd name="T0" fmla="*/ 1 w 2094"/>
                  <a:gd name="T1" fmla="*/ 0 h 2186"/>
                  <a:gd name="T2" fmla="*/ 0 w 2094"/>
                  <a:gd name="T3" fmla="*/ 0 h 2186"/>
                  <a:gd name="T4" fmla="*/ 0 w 2094"/>
                  <a:gd name="T5" fmla="*/ 1 h 2186"/>
                  <a:gd name="T6" fmla="*/ 0 w 2094"/>
                  <a:gd name="T7" fmla="*/ 1 h 2186"/>
                  <a:gd name="T8" fmla="*/ 0 w 2094"/>
                  <a:gd name="T9" fmla="*/ 1 h 2186"/>
                  <a:gd name="T10" fmla="*/ 0 w 2094"/>
                  <a:gd name="T11" fmla="*/ 1 h 2186"/>
                  <a:gd name="T12" fmla="*/ 0 w 2094"/>
                  <a:gd name="T13" fmla="*/ 2 h 2186"/>
                  <a:gd name="T14" fmla="*/ 1 w 2094"/>
                  <a:gd name="T15" fmla="*/ 2 h 2186"/>
                  <a:gd name="T16" fmla="*/ 1 w 2094"/>
                  <a:gd name="T17" fmla="*/ 3 h 2186"/>
                  <a:gd name="T18" fmla="*/ 1 w 2094"/>
                  <a:gd name="T19" fmla="*/ 4 h 2186"/>
                  <a:gd name="T20" fmla="*/ 2 w 2094"/>
                  <a:gd name="T21" fmla="*/ 5 h 2186"/>
                  <a:gd name="T22" fmla="*/ 2 w 2094"/>
                  <a:gd name="T23" fmla="*/ 6 h 2186"/>
                  <a:gd name="T24" fmla="*/ 2 w 2094"/>
                  <a:gd name="T25" fmla="*/ 7 h 2186"/>
                  <a:gd name="T26" fmla="*/ 2 w 2094"/>
                  <a:gd name="T27" fmla="*/ 8 h 2186"/>
                  <a:gd name="T28" fmla="*/ 2 w 2094"/>
                  <a:gd name="T29" fmla="*/ 8 h 2186"/>
                  <a:gd name="T30" fmla="*/ 2 w 2094"/>
                  <a:gd name="T31" fmla="*/ 9 h 2186"/>
                  <a:gd name="T32" fmla="*/ 2 w 2094"/>
                  <a:gd name="T33" fmla="*/ 9 h 2186"/>
                  <a:gd name="T34" fmla="*/ 2 w 2094"/>
                  <a:gd name="T35" fmla="*/ 9 h 2186"/>
                  <a:gd name="T36" fmla="*/ 6 w 2094"/>
                  <a:gd name="T37" fmla="*/ 8 h 2186"/>
                  <a:gd name="T38" fmla="*/ 8 w 2094"/>
                  <a:gd name="T39" fmla="*/ 8 h 2186"/>
                  <a:gd name="T40" fmla="*/ 9 w 2094"/>
                  <a:gd name="T41" fmla="*/ 8 h 2186"/>
                  <a:gd name="T42" fmla="*/ 10 w 2094"/>
                  <a:gd name="T43" fmla="*/ 8 h 2186"/>
                  <a:gd name="T44" fmla="*/ 10 w 2094"/>
                  <a:gd name="T45" fmla="*/ 8 h 2186"/>
                  <a:gd name="T46" fmla="*/ 10 w 2094"/>
                  <a:gd name="T47" fmla="*/ 7 h 2186"/>
                  <a:gd name="T48" fmla="*/ 10 w 2094"/>
                  <a:gd name="T49" fmla="*/ 7 h 2186"/>
                  <a:gd name="T50" fmla="*/ 10 w 2094"/>
                  <a:gd name="T51" fmla="*/ 6 h 2186"/>
                  <a:gd name="T52" fmla="*/ 10 w 2094"/>
                  <a:gd name="T53" fmla="*/ 5 h 2186"/>
                  <a:gd name="T54" fmla="*/ 9 w 2094"/>
                  <a:gd name="T55" fmla="*/ 4 h 2186"/>
                  <a:gd name="T56" fmla="*/ 9 w 2094"/>
                  <a:gd name="T57" fmla="*/ 3 h 2186"/>
                  <a:gd name="T58" fmla="*/ 8 w 2094"/>
                  <a:gd name="T59" fmla="*/ 2 h 2186"/>
                  <a:gd name="T60" fmla="*/ 8 w 2094"/>
                  <a:gd name="T61" fmla="*/ 1 h 2186"/>
                  <a:gd name="T62" fmla="*/ 8 w 2094"/>
                  <a:gd name="T63" fmla="*/ 1 h 2186"/>
                  <a:gd name="T64" fmla="*/ 8 w 2094"/>
                  <a:gd name="T65" fmla="*/ 0 h 2186"/>
                  <a:gd name="T66" fmla="*/ 1 w 2094"/>
                  <a:gd name="T67" fmla="*/ 0 h 21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94"/>
                  <a:gd name="T103" fmla="*/ 0 h 2186"/>
                  <a:gd name="T104" fmla="*/ 2094 w 2094"/>
                  <a:gd name="T105" fmla="*/ 2186 h 21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94" h="2186">
                    <a:moveTo>
                      <a:pt x="132" y="4"/>
                    </a:moveTo>
                    <a:lnTo>
                      <a:pt x="117" y="8"/>
                    </a:lnTo>
                    <a:lnTo>
                      <a:pt x="98" y="17"/>
                    </a:lnTo>
                    <a:lnTo>
                      <a:pt x="75" y="37"/>
                    </a:lnTo>
                    <a:lnTo>
                      <a:pt x="44" y="67"/>
                    </a:lnTo>
                    <a:lnTo>
                      <a:pt x="22" y="98"/>
                    </a:lnTo>
                    <a:lnTo>
                      <a:pt x="9" y="131"/>
                    </a:lnTo>
                    <a:lnTo>
                      <a:pt x="4" y="160"/>
                    </a:lnTo>
                    <a:lnTo>
                      <a:pt x="0" y="199"/>
                    </a:lnTo>
                    <a:lnTo>
                      <a:pt x="0" y="236"/>
                    </a:lnTo>
                    <a:lnTo>
                      <a:pt x="5" y="267"/>
                    </a:lnTo>
                    <a:lnTo>
                      <a:pt x="9" y="299"/>
                    </a:lnTo>
                    <a:lnTo>
                      <a:pt x="16" y="328"/>
                    </a:lnTo>
                    <a:lnTo>
                      <a:pt x="37" y="402"/>
                    </a:lnTo>
                    <a:lnTo>
                      <a:pt x="66" y="485"/>
                    </a:lnTo>
                    <a:lnTo>
                      <a:pt x="111" y="576"/>
                    </a:lnTo>
                    <a:lnTo>
                      <a:pt x="155" y="679"/>
                    </a:lnTo>
                    <a:lnTo>
                      <a:pt x="200" y="770"/>
                    </a:lnTo>
                    <a:lnTo>
                      <a:pt x="238" y="861"/>
                    </a:lnTo>
                    <a:lnTo>
                      <a:pt x="282" y="969"/>
                    </a:lnTo>
                    <a:lnTo>
                      <a:pt x="320" y="1109"/>
                    </a:lnTo>
                    <a:lnTo>
                      <a:pt x="346" y="1229"/>
                    </a:lnTo>
                    <a:lnTo>
                      <a:pt x="371" y="1381"/>
                    </a:lnTo>
                    <a:lnTo>
                      <a:pt x="384" y="1544"/>
                    </a:lnTo>
                    <a:lnTo>
                      <a:pt x="403" y="1689"/>
                    </a:lnTo>
                    <a:lnTo>
                      <a:pt x="403" y="1769"/>
                    </a:lnTo>
                    <a:lnTo>
                      <a:pt x="403" y="1871"/>
                    </a:lnTo>
                    <a:lnTo>
                      <a:pt x="403" y="1938"/>
                    </a:lnTo>
                    <a:lnTo>
                      <a:pt x="398" y="2000"/>
                    </a:lnTo>
                    <a:lnTo>
                      <a:pt x="378" y="2065"/>
                    </a:lnTo>
                    <a:lnTo>
                      <a:pt x="364" y="2103"/>
                    </a:lnTo>
                    <a:lnTo>
                      <a:pt x="346" y="2137"/>
                    </a:lnTo>
                    <a:lnTo>
                      <a:pt x="328" y="2159"/>
                    </a:lnTo>
                    <a:lnTo>
                      <a:pt x="315" y="2173"/>
                    </a:lnTo>
                    <a:lnTo>
                      <a:pt x="301" y="2186"/>
                    </a:lnTo>
                    <a:lnTo>
                      <a:pt x="488" y="2167"/>
                    </a:lnTo>
                    <a:lnTo>
                      <a:pt x="848" y="2119"/>
                    </a:lnTo>
                    <a:lnTo>
                      <a:pt x="1147" y="2083"/>
                    </a:lnTo>
                    <a:lnTo>
                      <a:pt x="1490" y="2047"/>
                    </a:lnTo>
                    <a:lnTo>
                      <a:pt x="1745" y="2035"/>
                    </a:lnTo>
                    <a:lnTo>
                      <a:pt x="1942" y="2041"/>
                    </a:lnTo>
                    <a:lnTo>
                      <a:pt x="1992" y="2041"/>
                    </a:lnTo>
                    <a:lnTo>
                      <a:pt x="2024" y="2035"/>
                    </a:lnTo>
                    <a:lnTo>
                      <a:pt x="2043" y="2004"/>
                    </a:lnTo>
                    <a:lnTo>
                      <a:pt x="2062" y="1971"/>
                    </a:lnTo>
                    <a:lnTo>
                      <a:pt x="2078" y="1922"/>
                    </a:lnTo>
                    <a:lnTo>
                      <a:pt x="2088" y="1862"/>
                    </a:lnTo>
                    <a:lnTo>
                      <a:pt x="2094" y="1805"/>
                    </a:lnTo>
                    <a:lnTo>
                      <a:pt x="2094" y="1721"/>
                    </a:lnTo>
                    <a:lnTo>
                      <a:pt x="2091" y="1656"/>
                    </a:lnTo>
                    <a:lnTo>
                      <a:pt x="2088" y="1550"/>
                    </a:lnTo>
                    <a:lnTo>
                      <a:pt x="2068" y="1435"/>
                    </a:lnTo>
                    <a:lnTo>
                      <a:pt x="2037" y="1287"/>
                    </a:lnTo>
                    <a:lnTo>
                      <a:pt x="1999" y="1151"/>
                    </a:lnTo>
                    <a:lnTo>
                      <a:pt x="1967" y="1030"/>
                    </a:lnTo>
                    <a:lnTo>
                      <a:pt x="1916" y="897"/>
                    </a:lnTo>
                    <a:lnTo>
                      <a:pt x="1865" y="776"/>
                    </a:lnTo>
                    <a:lnTo>
                      <a:pt x="1821" y="661"/>
                    </a:lnTo>
                    <a:lnTo>
                      <a:pt x="1751" y="497"/>
                    </a:lnTo>
                    <a:lnTo>
                      <a:pt x="1713" y="400"/>
                    </a:lnTo>
                    <a:lnTo>
                      <a:pt x="1690" y="336"/>
                    </a:lnTo>
                    <a:lnTo>
                      <a:pt x="1677" y="285"/>
                    </a:lnTo>
                    <a:lnTo>
                      <a:pt x="1672" y="238"/>
                    </a:lnTo>
                    <a:lnTo>
                      <a:pt x="1672" y="197"/>
                    </a:lnTo>
                    <a:lnTo>
                      <a:pt x="1700" y="50"/>
                    </a:lnTo>
                    <a:lnTo>
                      <a:pt x="1713" y="19"/>
                    </a:lnTo>
                    <a:lnTo>
                      <a:pt x="152" y="0"/>
                    </a:lnTo>
                    <a:lnTo>
                      <a:pt x="132" y="4"/>
                    </a:lnTo>
                    <a:close/>
                  </a:path>
                </a:pathLst>
              </a:custGeom>
              <a:solidFill>
                <a:srgbClr val="FFFFFF"/>
              </a:solidFill>
              <a:ln w="6350">
                <a:solidFill>
                  <a:srgbClr val="000000"/>
                </a:solidFill>
                <a:round/>
                <a:headEnd/>
                <a:tailEnd/>
              </a:ln>
            </p:spPr>
            <p:txBody>
              <a:bodyPr/>
              <a:lstStyle/>
              <a:p>
                <a:endParaRPr lang="en-US"/>
              </a:p>
            </p:txBody>
          </p:sp>
          <p:sp>
            <p:nvSpPr>
              <p:cNvPr id="22554" name="Freeform 94"/>
              <p:cNvSpPr>
                <a:spLocks/>
              </p:cNvSpPr>
              <p:nvPr/>
            </p:nvSpPr>
            <p:spPr bwMode="auto">
              <a:xfrm>
                <a:off x="849" y="1326"/>
                <a:ext cx="52" cy="37"/>
              </a:xfrm>
              <a:custGeom>
                <a:avLst/>
                <a:gdLst>
                  <a:gd name="T0" fmla="*/ 2 w 172"/>
                  <a:gd name="T1" fmla="*/ 0 h 143"/>
                  <a:gd name="T2" fmla="*/ 1 w 172"/>
                  <a:gd name="T3" fmla="*/ 1 h 143"/>
                  <a:gd name="T4" fmla="*/ 1 w 172"/>
                  <a:gd name="T5" fmla="*/ 1 h 143"/>
                  <a:gd name="T6" fmla="*/ 1 w 172"/>
                  <a:gd name="T7" fmla="*/ 1 h 143"/>
                  <a:gd name="T8" fmla="*/ 0 w 172"/>
                  <a:gd name="T9" fmla="*/ 1 h 143"/>
                  <a:gd name="T10" fmla="*/ 0 w 172"/>
                  <a:gd name="T11" fmla="*/ 1 h 143"/>
                  <a:gd name="T12" fmla="*/ 0 w 172"/>
                  <a:gd name="T13" fmla="*/ 1 h 143"/>
                  <a:gd name="T14" fmla="*/ 0 w 172"/>
                  <a:gd name="T15" fmla="*/ 1 h 143"/>
                  <a:gd name="T16" fmla="*/ 0 w 172"/>
                  <a:gd name="T17" fmla="*/ 0 h 143"/>
                  <a:gd name="T18" fmla="*/ 0 w 172"/>
                  <a:gd name="T19" fmla="*/ 0 h 143"/>
                  <a:gd name="T20" fmla="*/ 0 w 172"/>
                  <a:gd name="T21" fmla="*/ 0 h 143"/>
                  <a:gd name="T22" fmla="*/ 0 w 172"/>
                  <a:gd name="T23" fmla="*/ 0 h 143"/>
                  <a:gd name="T24" fmla="*/ 0 w 172"/>
                  <a:gd name="T25" fmla="*/ 0 h 143"/>
                  <a:gd name="T26" fmla="*/ 1 w 172"/>
                  <a:gd name="T27" fmla="*/ 0 h 143"/>
                  <a:gd name="T28" fmla="*/ 1 w 172"/>
                  <a:gd name="T29" fmla="*/ 0 h 143"/>
                  <a:gd name="T30" fmla="*/ 1 w 172"/>
                  <a:gd name="T31" fmla="*/ 0 h 143"/>
                  <a:gd name="T32" fmla="*/ 1 w 172"/>
                  <a:gd name="T33" fmla="*/ 0 h 143"/>
                  <a:gd name="T34" fmla="*/ 1 w 172"/>
                  <a:gd name="T35" fmla="*/ 0 h 143"/>
                  <a:gd name="T36" fmla="*/ 2 w 172"/>
                  <a:gd name="T37" fmla="*/ 0 h 1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72"/>
                  <a:gd name="T58" fmla="*/ 0 h 143"/>
                  <a:gd name="T59" fmla="*/ 172 w 172"/>
                  <a:gd name="T60" fmla="*/ 143 h 1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72" h="143">
                    <a:moveTo>
                      <a:pt x="172" y="10"/>
                    </a:moveTo>
                    <a:lnTo>
                      <a:pt x="128" y="131"/>
                    </a:lnTo>
                    <a:lnTo>
                      <a:pt x="83" y="143"/>
                    </a:lnTo>
                    <a:lnTo>
                      <a:pt x="61" y="141"/>
                    </a:lnTo>
                    <a:lnTo>
                      <a:pt x="39" y="133"/>
                    </a:lnTo>
                    <a:lnTo>
                      <a:pt x="22" y="119"/>
                    </a:lnTo>
                    <a:lnTo>
                      <a:pt x="10" y="105"/>
                    </a:lnTo>
                    <a:lnTo>
                      <a:pt x="3" y="87"/>
                    </a:lnTo>
                    <a:lnTo>
                      <a:pt x="0" y="70"/>
                    </a:lnTo>
                    <a:lnTo>
                      <a:pt x="1" y="49"/>
                    </a:lnTo>
                    <a:lnTo>
                      <a:pt x="7" y="34"/>
                    </a:lnTo>
                    <a:lnTo>
                      <a:pt x="20" y="22"/>
                    </a:lnTo>
                    <a:lnTo>
                      <a:pt x="36" y="12"/>
                    </a:lnTo>
                    <a:lnTo>
                      <a:pt x="55" y="7"/>
                    </a:lnTo>
                    <a:lnTo>
                      <a:pt x="71" y="4"/>
                    </a:lnTo>
                    <a:lnTo>
                      <a:pt x="89" y="1"/>
                    </a:lnTo>
                    <a:lnTo>
                      <a:pt x="102" y="1"/>
                    </a:lnTo>
                    <a:lnTo>
                      <a:pt x="120" y="0"/>
                    </a:lnTo>
                    <a:lnTo>
                      <a:pt x="172" y="10"/>
                    </a:lnTo>
                    <a:close/>
                  </a:path>
                </a:pathLst>
              </a:custGeom>
              <a:solidFill>
                <a:srgbClr val="808080"/>
              </a:solidFill>
              <a:ln w="6350">
                <a:solidFill>
                  <a:srgbClr val="000000"/>
                </a:solidFill>
                <a:round/>
                <a:headEnd/>
                <a:tailEnd/>
              </a:ln>
            </p:spPr>
            <p:txBody>
              <a:bodyPr/>
              <a:lstStyle/>
              <a:p>
                <a:endParaRPr lang="en-US"/>
              </a:p>
            </p:txBody>
          </p:sp>
          <p:sp>
            <p:nvSpPr>
              <p:cNvPr id="22555" name="Freeform 95"/>
              <p:cNvSpPr>
                <a:spLocks/>
              </p:cNvSpPr>
              <p:nvPr/>
            </p:nvSpPr>
            <p:spPr bwMode="auto">
              <a:xfrm>
                <a:off x="870" y="1325"/>
                <a:ext cx="36" cy="29"/>
              </a:xfrm>
              <a:custGeom>
                <a:avLst/>
                <a:gdLst>
                  <a:gd name="T0" fmla="*/ 0 w 121"/>
                  <a:gd name="T1" fmla="*/ 0 h 117"/>
                  <a:gd name="T2" fmla="*/ 0 w 121"/>
                  <a:gd name="T3" fmla="*/ 0 h 117"/>
                  <a:gd name="T4" fmla="*/ 0 w 121"/>
                  <a:gd name="T5" fmla="*/ 0 h 117"/>
                  <a:gd name="T6" fmla="*/ 0 w 121"/>
                  <a:gd name="T7" fmla="*/ 0 h 117"/>
                  <a:gd name="T8" fmla="*/ 0 w 121"/>
                  <a:gd name="T9" fmla="*/ 0 h 117"/>
                  <a:gd name="T10" fmla="*/ 0 w 121"/>
                  <a:gd name="T11" fmla="*/ 0 h 117"/>
                  <a:gd name="T12" fmla="*/ 0 w 121"/>
                  <a:gd name="T13" fmla="*/ 0 h 117"/>
                  <a:gd name="T14" fmla="*/ 1 w 121"/>
                  <a:gd name="T15" fmla="*/ 0 h 117"/>
                  <a:gd name="T16" fmla="*/ 1 w 121"/>
                  <a:gd name="T17" fmla="*/ 0 h 117"/>
                  <a:gd name="T18" fmla="*/ 0 w 121"/>
                  <a:gd name="T19" fmla="*/ 0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
                  <a:gd name="T31" fmla="*/ 0 h 117"/>
                  <a:gd name="T32" fmla="*/ 121 w 121"/>
                  <a:gd name="T33" fmla="*/ 117 h 1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 h="117">
                    <a:moveTo>
                      <a:pt x="0" y="14"/>
                    </a:moveTo>
                    <a:lnTo>
                      <a:pt x="23" y="29"/>
                    </a:lnTo>
                    <a:lnTo>
                      <a:pt x="33" y="44"/>
                    </a:lnTo>
                    <a:lnTo>
                      <a:pt x="39" y="59"/>
                    </a:lnTo>
                    <a:lnTo>
                      <a:pt x="40" y="81"/>
                    </a:lnTo>
                    <a:lnTo>
                      <a:pt x="35" y="100"/>
                    </a:lnTo>
                    <a:lnTo>
                      <a:pt x="23" y="117"/>
                    </a:lnTo>
                    <a:lnTo>
                      <a:pt x="121" y="97"/>
                    </a:lnTo>
                    <a:lnTo>
                      <a:pt x="113" y="0"/>
                    </a:lnTo>
                    <a:lnTo>
                      <a:pt x="0" y="14"/>
                    </a:lnTo>
                    <a:close/>
                  </a:path>
                </a:pathLst>
              </a:custGeom>
              <a:solidFill>
                <a:srgbClr val="000000"/>
              </a:solidFill>
              <a:ln w="6350">
                <a:solidFill>
                  <a:srgbClr val="000000"/>
                </a:solidFill>
                <a:round/>
                <a:headEnd/>
                <a:tailEnd/>
              </a:ln>
            </p:spPr>
            <p:txBody>
              <a:bodyPr/>
              <a:lstStyle/>
              <a:p>
                <a:endParaRPr lang="en-US"/>
              </a:p>
            </p:txBody>
          </p:sp>
          <p:sp>
            <p:nvSpPr>
              <p:cNvPr id="22556" name="Freeform 96"/>
              <p:cNvSpPr>
                <a:spLocks/>
              </p:cNvSpPr>
              <p:nvPr/>
            </p:nvSpPr>
            <p:spPr bwMode="auto">
              <a:xfrm>
                <a:off x="859" y="1301"/>
                <a:ext cx="525" cy="62"/>
              </a:xfrm>
              <a:custGeom>
                <a:avLst/>
                <a:gdLst>
                  <a:gd name="T0" fmla="*/ 13 w 1753"/>
                  <a:gd name="T1" fmla="*/ 0 h 242"/>
                  <a:gd name="T2" fmla="*/ 0 w 1753"/>
                  <a:gd name="T3" fmla="*/ 0 h 242"/>
                  <a:gd name="T4" fmla="*/ 0 w 1753"/>
                  <a:gd name="T5" fmla="*/ 0 h 242"/>
                  <a:gd name="T6" fmla="*/ 1 w 1753"/>
                  <a:gd name="T7" fmla="*/ 0 h 242"/>
                  <a:gd name="T8" fmla="*/ 1 w 1753"/>
                  <a:gd name="T9" fmla="*/ 0 h 242"/>
                  <a:gd name="T10" fmla="*/ 1 w 1753"/>
                  <a:gd name="T11" fmla="*/ 0 h 242"/>
                  <a:gd name="T12" fmla="*/ 1 w 1753"/>
                  <a:gd name="T13" fmla="*/ 0 h 242"/>
                  <a:gd name="T14" fmla="*/ 1 w 1753"/>
                  <a:gd name="T15" fmla="*/ 0 h 242"/>
                  <a:gd name="T16" fmla="*/ 1 w 1753"/>
                  <a:gd name="T17" fmla="*/ 1 h 242"/>
                  <a:gd name="T18" fmla="*/ 1 w 1753"/>
                  <a:gd name="T19" fmla="*/ 1 h 242"/>
                  <a:gd name="T20" fmla="*/ 1 w 1753"/>
                  <a:gd name="T21" fmla="*/ 1 h 242"/>
                  <a:gd name="T22" fmla="*/ 1 w 1753"/>
                  <a:gd name="T23" fmla="*/ 1 h 242"/>
                  <a:gd name="T24" fmla="*/ 1 w 1753"/>
                  <a:gd name="T25" fmla="*/ 1 h 242"/>
                  <a:gd name="T26" fmla="*/ 1 w 1753"/>
                  <a:gd name="T27" fmla="*/ 1 h 242"/>
                  <a:gd name="T28" fmla="*/ 1 w 1753"/>
                  <a:gd name="T29" fmla="*/ 1 h 242"/>
                  <a:gd name="T30" fmla="*/ 0 w 1753"/>
                  <a:gd name="T31" fmla="*/ 1 h 242"/>
                  <a:gd name="T32" fmla="*/ 0 w 1753"/>
                  <a:gd name="T33" fmla="*/ 1 h 242"/>
                  <a:gd name="T34" fmla="*/ 1 w 1753"/>
                  <a:gd name="T35" fmla="*/ 1 h 242"/>
                  <a:gd name="T36" fmla="*/ 2 w 1753"/>
                  <a:gd name="T37" fmla="*/ 1 h 242"/>
                  <a:gd name="T38" fmla="*/ 4 w 1753"/>
                  <a:gd name="T39" fmla="*/ 1 h 242"/>
                  <a:gd name="T40" fmla="*/ 5 w 1753"/>
                  <a:gd name="T41" fmla="*/ 1 h 242"/>
                  <a:gd name="T42" fmla="*/ 7 w 1753"/>
                  <a:gd name="T43" fmla="*/ 1 h 242"/>
                  <a:gd name="T44" fmla="*/ 8 w 1753"/>
                  <a:gd name="T45" fmla="*/ 1 h 242"/>
                  <a:gd name="T46" fmla="*/ 10 w 1753"/>
                  <a:gd name="T47" fmla="*/ 1 h 242"/>
                  <a:gd name="T48" fmla="*/ 12 w 1753"/>
                  <a:gd name="T49" fmla="*/ 1 h 242"/>
                  <a:gd name="T50" fmla="*/ 13 w 1753"/>
                  <a:gd name="T51" fmla="*/ 1 h 242"/>
                  <a:gd name="T52" fmla="*/ 13 w 1753"/>
                  <a:gd name="T53" fmla="*/ 1 h 242"/>
                  <a:gd name="T54" fmla="*/ 14 w 1753"/>
                  <a:gd name="T55" fmla="*/ 1 h 242"/>
                  <a:gd name="T56" fmla="*/ 14 w 1753"/>
                  <a:gd name="T57" fmla="*/ 1 h 242"/>
                  <a:gd name="T58" fmla="*/ 14 w 1753"/>
                  <a:gd name="T59" fmla="*/ 1 h 242"/>
                  <a:gd name="T60" fmla="*/ 14 w 1753"/>
                  <a:gd name="T61" fmla="*/ 1 h 242"/>
                  <a:gd name="T62" fmla="*/ 14 w 1753"/>
                  <a:gd name="T63" fmla="*/ 1 h 242"/>
                  <a:gd name="T64" fmla="*/ 14 w 1753"/>
                  <a:gd name="T65" fmla="*/ 1 h 242"/>
                  <a:gd name="T66" fmla="*/ 14 w 1753"/>
                  <a:gd name="T67" fmla="*/ 1 h 242"/>
                  <a:gd name="T68" fmla="*/ 14 w 1753"/>
                  <a:gd name="T69" fmla="*/ 1 h 242"/>
                  <a:gd name="T70" fmla="*/ 14 w 1753"/>
                  <a:gd name="T71" fmla="*/ 0 h 242"/>
                  <a:gd name="T72" fmla="*/ 14 w 1753"/>
                  <a:gd name="T73" fmla="*/ 0 h 242"/>
                  <a:gd name="T74" fmla="*/ 14 w 1753"/>
                  <a:gd name="T75" fmla="*/ 0 h 242"/>
                  <a:gd name="T76" fmla="*/ 13 w 1753"/>
                  <a:gd name="T77" fmla="*/ 0 h 242"/>
                  <a:gd name="T78" fmla="*/ 13 w 1753"/>
                  <a:gd name="T79" fmla="*/ 0 h 2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3"/>
                  <a:gd name="T121" fmla="*/ 0 h 242"/>
                  <a:gd name="T122" fmla="*/ 1753 w 1753"/>
                  <a:gd name="T123" fmla="*/ 242 h 24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3" h="242">
                    <a:moveTo>
                      <a:pt x="1659" y="18"/>
                    </a:moveTo>
                    <a:lnTo>
                      <a:pt x="0" y="0"/>
                    </a:lnTo>
                    <a:lnTo>
                      <a:pt x="46" y="7"/>
                    </a:lnTo>
                    <a:lnTo>
                      <a:pt x="63" y="12"/>
                    </a:lnTo>
                    <a:lnTo>
                      <a:pt x="81" y="19"/>
                    </a:lnTo>
                    <a:lnTo>
                      <a:pt x="93" y="30"/>
                    </a:lnTo>
                    <a:lnTo>
                      <a:pt x="106" y="47"/>
                    </a:lnTo>
                    <a:lnTo>
                      <a:pt x="113" y="66"/>
                    </a:lnTo>
                    <a:lnTo>
                      <a:pt x="117" y="86"/>
                    </a:lnTo>
                    <a:lnTo>
                      <a:pt x="119" y="106"/>
                    </a:lnTo>
                    <a:lnTo>
                      <a:pt x="120" y="123"/>
                    </a:lnTo>
                    <a:lnTo>
                      <a:pt x="117" y="148"/>
                    </a:lnTo>
                    <a:lnTo>
                      <a:pt x="113" y="172"/>
                    </a:lnTo>
                    <a:lnTo>
                      <a:pt x="101" y="194"/>
                    </a:lnTo>
                    <a:lnTo>
                      <a:pt x="83" y="215"/>
                    </a:lnTo>
                    <a:lnTo>
                      <a:pt x="61" y="229"/>
                    </a:lnTo>
                    <a:lnTo>
                      <a:pt x="43" y="242"/>
                    </a:lnTo>
                    <a:lnTo>
                      <a:pt x="152" y="230"/>
                    </a:lnTo>
                    <a:lnTo>
                      <a:pt x="273" y="212"/>
                    </a:lnTo>
                    <a:lnTo>
                      <a:pt x="464" y="200"/>
                    </a:lnTo>
                    <a:lnTo>
                      <a:pt x="623" y="188"/>
                    </a:lnTo>
                    <a:lnTo>
                      <a:pt x="813" y="188"/>
                    </a:lnTo>
                    <a:lnTo>
                      <a:pt x="1023" y="194"/>
                    </a:lnTo>
                    <a:lnTo>
                      <a:pt x="1283" y="200"/>
                    </a:lnTo>
                    <a:lnTo>
                      <a:pt x="1532" y="218"/>
                    </a:lnTo>
                    <a:lnTo>
                      <a:pt x="1633" y="236"/>
                    </a:lnTo>
                    <a:lnTo>
                      <a:pt x="1662" y="240"/>
                    </a:lnTo>
                    <a:lnTo>
                      <a:pt x="1694" y="241"/>
                    </a:lnTo>
                    <a:lnTo>
                      <a:pt x="1716" y="236"/>
                    </a:lnTo>
                    <a:lnTo>
                      <a:pt x="1735" y="218"/>
                    </a:lnTo>
                    <a:lnTo>
                      <a:pt x="1746" y="196"/>
                    </a:lnTo>
                    <a:lnTo>
                      <a:pt x="1751" y="176"/>
                    </a:lnTo>
                    <a:lnTo>
                      <a:pt x="1753" y="155"/>
                    </a:lnTo>
                    <a:lnTo>
                      <a:pt x="1749" y="117"/>
                    </a:lnTo>
                    <a:lnTo>
                      <a:pt x="1740" y="93"/>
                    </a:lnTo>
                    <a:lnTo>
                      <a:pt x="1728" y="68"/>
                    </a:lnTo>
                    <a:lnTo>
                      <a:pt x="1716" y="52"/>
                    </a:lnTo>
                    <a:lnTo>
                      <a:pt x="1702" y="38"/>
                    </a:lnTo>
                    <a:lnTo>
                      <a:pt x="1682" y="25"/>
                    </a:lnTo>
                    <a:lnTo>
                      <a:pt x="1659" y="18"/>
                    </a:lnTo>
                    <a:close/>
                  </a:path>
                </a:pathLst>
              </a:custGeom>
              <a:solidFill>
                <a:srgbClr val="FFFFFF"/>
              </a:solidFill>
              <a:ln w="6350">
                <a:solidFill>
                  <a:srgbClr val="000000"/>
                </a:solidFill>
                <a:round/>
                <a:headEnd/>
                <a:tailEnd/>
              </a:ln>
            </p:spPr>
            <p:txBody>
              <a:bodyPr/>
              <a:lstStyle/>
              <a:p>
                <a:endParaRPr lang="en-US"/>
              </a:p>
            </p:txBody>
          </p:sp>
          <p:grpSp>
            <p:nvGrpSpPr>
              <p:cNvPr id="22557" name="Group 97"/>
              <p:cNvGrpSpPr>
                <a:grpSpLocks/>
              </p:cNvGrpSpPr>
              <p:nvPr/>
            </p:nvGrpSpPr>
            <p:grpSpPr bwMode="auto">
              <a:xfrm>
                <a:off x="1161" y="1767"/>
                <a:ext cx="167" cy="201"/>
                <a:chOff x="708" y="3830"/>
                <a:chExt cx="140" cy="200"/>
              </a:xfrm>
            </p:grpSpPr>
            <p:sp>
              <p:nvSpPr>
                <p:cNvPr id="22560" name="Freeform 98"/>
                <p:cNvSpPr>
                  <a:spLocks/>
                </p:cNvSpPr>
                <p:nvPr/>
              </p:nvSpPr>
              <p:spPr bwMode="auto">
                <a:xfrm>
                  <a:off x="708" y="3882"/>
                  <a:ext cx="140" cy="148"/>
                </a:xfrm>
                <a:custGeom>
                  <a:avLst/>
                  <a:gdLst>
                    <a:gd name="T0" fmla="*/ 1 w 562"/>
                    <a:gd name="T1" fmla="*/ 0 h 592"/>
                    <a:gd name="T2" fmla="*/ 0 w 562"/>
                    <a:gd name="T3" fmla="*/ 1 h 592"/>
                    <a:gd name="T4" fmla="*/ 0 w 562"/>
                    <a:gd name="T5" fmla="*/ 1 h 592"/>
                    <a:gd name="T6" fmla="*/ 0 w 562"/>
                    <a:gd name="T7" fmla="*/ 2 h 592"/>
                    <a:gd name="T8" fmla="*/ 0 w 562"/>
                    <a:gd name="T9" fmla="*/ 2 h 592"/>
                    <a:gd name="T10" fmla="*/ 0 w 562"/>
                    <a:gd name="T11" fmla="*/ 2 h 592"/>
                    <a:gd name="T12" fmla="*/ 1 w 562"/>
                    <a:gd name="T13" fmla="*/ 2 h 592"/>
                    <a:gd name="T14" fmla="*/ 1 w 562"/>
                    <a:gd name="T15" fmla="*/ 2 h 592"/>
                    <a:gd name="T16" fmla="*/ 1 w 562"/>
                    <a:gd name="T17" fmla="*/ 2 h 592"/>
                    <a:gd name="T18" fmla="*/ 1 w 562"/>
                    <a:gd name="T19" fmla="*/ 2 h 592"/>
                    <a:gd name="T20" fmla="*/ 1 w 562"/>
                    <a:gd name="T21" fmla="*/ 2 h 592"/>
                    <a:gd name="T22" fmla="*/ 1 w 562"/>
                    <a:gd name="T23" fmla="*/ 1 h 592"/>
                    <a:gd name="T24" fmla="*/ 1 w 562"/>
                    <a:gd name="T25" fmla="*/ 1 h 592"/>
                    <a:gd name="T26" fmla="*/ 1 w 562"/>
                    <a:gd name="T27" fmla="*/ 1 h 592"/>
                    <a:gd name="T28" fmla="*/ 1 w 562"/>
                    <a:gd name="T29" fmla="*/ 1 h 592"/>
                    <a:gd name="T30" fmla="*/ 1 w 562"/>
                    <a:gd name="T31" fmla="*/ 2 h 592"/>
                    <a:gd name="T32" fmla="*/ 2 w 562"/>
                    <a:gd name="T33" fmla="*/ 2 h 592"/>
                    <a:gd name="T34" fmla="*/ 2 w 562"/>
                    <a:gd name="T35" fmla="*/ 2 h 592"/>
                    <a:gd name="T36" fmla="*/ 2 w 562"/>
                    <a:gd name="T37" fmla="*/ 2 h 592"/>
                    <a:gd name="T38" fmla="*/ 2 w 562"/>
                    <a:gd name="T39" fmla="*/ 2 h 592"/>
                    <a:gd name="T40" fmla="*/ 2 w 562"/>
                    <a:gd name="T41" fmla="*/ 1 h 592"/>
                    <a:gd name="T42" fmla="*/ 2 w 562"/>
                    <a:gd name="T43" fmla="*/ 1 h 592"/>
                    <a:gd name="T44" fmla="*/ 2 w 562"/>
                    <a:gd name="T45" fmla="*/ 1 h 592"/>
                    <a:gd name="T46" fmla="*/ 2 w 562"/>
                    <a:gd name="T47" fmla="*/ 1 h 592"/>
                    <a:gd name="T48" fmla="*/ 2 w 562"/>
                    <a:gd name="T49" fmla="*/ 0 h 592"/>
                    <a:gd name="T50" fmla="*/ 2 w 562"/>
                    <a:gd name="T51" fmla="*/ 0 h 592"/>
                    <a:gd name="T52" fmla="*/ 1 w 562"/>
                    <a:gd name="T53" fmla="*/ 0 h 5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62"/>
                    <a:gd name="T82" fmla="*/ 0 h 592"/>
                    <a:gd name="T83" fmla="*/ 562 w 562"/>
                    <a:gd name="T84" fmla="*/ 592 h 5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62" h="592">
                      <a:moveTo>
                        <a:pt x="193" y="31"/>
                      </a:moveTo>
                      <a:lnTo>
                        <a:pt x="138" y="229"/>
                      </a:lnTo>
                      <a:lnTo>
                        <a:pt x="74" y="398"/>
                      </a:lnTo>
                      <a:lnTo>
                        <a:pt x="0" y="592"/>
                      </a:lnTo>
                      <a:lnTo>
                        <a:pt x="62" y="554"/>
                      </a:lnTo>
                      <a:lnTo>
                        <a:pt x="134" y="510"/>
                      </a:lnTo>
                      <a:lnTo>
                        <a:pt x="174" y="490"/>
                      </a:lnTo>
                      <a:lnTo>
                        <a:pt x="206" y="477"/>
                      </a:lnTo>
                      <a:lnTo>
                        <a:pt x="238" y="470"/>
                      </a:lnTo>
                      <a:lnTo>
                        <a:pt x="268" y="467"/>
                      </a:lnTo>
                      <a:lnTo>
                        <a:pt x="309" y="459"/>
                      </a:lnTo>
                      <a:lnTo>
                        <a:pt x="283" y="394"/>
                      </a:lnTo>
                      <a:lnTo>
                        <a:pt x="315" y="390"/>
                      </a:lnTo>
                      <a:lnTo>
                        <a:pt x="353" y="398"/>
                      </a:lnTo>
                      <a:lnTo>
                        <a:pt x="391" y="417"/>
                      </a:lnTo>
                      <a:lnTo>
                        <a:pt x="421" y="434"/>
                      </a:lnTo>
                      <a:lnTo>
                        <a:pt x="446" y="454"/>
                      </a:lnTo>
                      <a:lnTo>
                        <a:pt x="473" y="474"/>
                      </a:lnTo>
                      <a:lnTo>
                        <a:pt x="514" y="510"/>
                      </a:lnTo>
                      <a:lnTo>
                        <a:pt x="562" y="546"/>
                      </a:lnTo>
                      <a:lnTo>
                        <a:pt x="551" y="420"/>
                      </a:lnTo>
                      <a:lnTo>
                        <a:pt x="526" y="319"/>
                      </a:lnTo>
                      <a:lnTo>
                        <a:pt x="499" y="202"/>
                      </a:lnTo>
                      <a:lnTo>
                        <a:pt x="477" y="116"/>
                      </a:lnTo>
                      <a:lnTo>
                        <a:pt x="462" y="49"/>
                      </a:lnTo>
                      <a:lnTo>
                        <a:pt x="456" y="0"/>
                      </a:lnTo>
                      <a:lnTo>
                        <a:pt x="193" y="31"/>
                      </a:lnTo>
                      <a:close/>
                    </a:path>
                  </a:pathLst>
                </a:custGeom>
                <a:solidFill>
                  <a:srgbClr val="FF0000"/>
                </a:solidFill>
                <a:ln w="3175">
                  <a:solidFill>
                    <a:srgbClr val="000000"/>
                  </a:solidFill>
                  <a:round/>
                  <a:headEnd/>
                  <a:tailEnd/>
                </a:ln>
              </p:spPr>
              <p:txBody>
                <a:bodyPr/>
                <a:lstStyle/>
                <a:p>
                  <a:endParaRPr lang="en-US"/>
                </a:p>
              </p:txBody>
            </p:sp>
            <p:sp>
              <p:nvSpPr>
                <p:cNvPr id="22561" name="Oval 99"/>
                <p:cNvSpPr>
                  <a:spLocks noChangeArrowheads="1"/>
                </p:cNvSpPr>
                <p:nvPr/>
              </p:nvSpPr>
              <p:spPr bwMode="auto">
                <a:xfrm>
                  <a:off x="745" y="3830"/>
                  <a:ext cx="86" cy="77"/>
                </a:xfrm>
                <a:prstGeom prst="ellipse">
                  <a:avLst/>
                </a:prstGeom>
                <a:solidFill>
                  <a:srgbClr val="FFFF00"/>
                </a:solidFill>
                <a:ln w="3175">
                  <a:solidFill>
                    <a:srgbClr val="000000"/>
                  </a:solidFill>
                  <a:round/>
                  <a:headEnd/>
                  <a:tailEnd/>
                </a:ln>
              </p:spPr>
              <p:txBody>
                <a:bodyPr/>
                <a:lstStyle/>
                <a:p>
                  <a:endParaRPr lang="en-US"/>
                </a:p>
              </p:txBody>
            </p:sp>
            <p:sp>
              <p:nvSpPr>
                <p:cNvPr id="22562" name="Freeform 100"/>
                <p:cNvSpPr>
                  <a:spLocks/>
                </p:cNvSpPr>
                <p:nvPr/>
              </p:nvSpPr>
              <p:spPr bwMode="auto">
                <a:xfrm>
                  <a:off x="747" y="3832"/>
                  <a:ext cx="81" cy="75"/>
                </a:xfrm>
                <a:custGeom>
                  <a:avLst/>
                  <a:gdLst>
                    <a:gd name="T0" fmla="*/ 0 w 327"/>
                    <a:gd name="T1" fmla="*/ 0 h 301"/>
                    <a:gd name="T2" fmla="*/ 0 w 327"/>
                    <a:gd name="T3" fmla="*/ 0 h 301"/>
                    <a:gd name="T4" fmla="*/ 0 w 327"/>
                    <a:gd name="T5" fmla="*/ 0 h 301"/>
                    <a:gd name="T6" fmla="*/ 0 w 327"/>
                    <a:gd name="T7" fmla="*/ 0 h 301"/>
                    <a:gd name="T8" fmla="*/ 0 w 327"/>
                    <a:gd name="T9" fmla="*/ 0 h 301"/>
                    <a:gd name="T10" fmla="*/ 0 w 327"/>
                    <a:gd name="T11" fmla="*/ 0 h 301"/>
                    <a:gd name="T12" fmla="*/ 0 w 327"/>
                    <a:gd name="T13" fmla="*/ 0 h 301"/>
                    <a:gd name="T14" fmla="*/ 0 w 327"/>
                    <a:gd name="T15" fmla="*/ 0 h 301"/>
                    <a:gd name="T16" fmla="*/ 0 w 327"/>
                    <a:gd name="T17" fmla="*/ 0 h 301"/>
                    <a:gd name="T18" fmla="*/ 0 w 327"/>
                    <a:gd name="T19" fmla="*/ 0 h 301"/>
                    <a:gd name="T20" fmla="*/ 0 w 327"/>
                    <a:gd name="T21" fmla="*/ 0 h 301"/>
                    <a:gd name="T22" fmla="*/ 0 w 327"/>
                    <a:gd name="T23" fmla="*/ 0 h 301"/>
                    <a:gd name="T24" fmla="*/ 0 w 327"/>
                    <a:gd name="T25" fmla="*/ 0 h 301"/>
                    <a:gd name="T26" fmla="*/ 0 w 327"/>
                    <a:gd name="T27" fmla="*/ 0 h 301"/>
                    <a:gd name="T28" fmla="*/ 0 w 327"/>
                    <a:gd name="T29" fmla="*/ 1 h 301"/>
                    <a:gd name="T30" fmla="*/ 0 w 327"/>
                    <a:gd name="T31" fmla="*/ 1 h 301"/>
                    <a:gd name="T32" fmla="*/ 0 w 327"/>
                    <a:gd name="T33" fmla="*/ 1 h 301"/>
                    <a:gd name="T34" fmla="*/ 0 w 327"/>
                    <a:gd name="T35" fmla="*/ 1 h 301"/>
                    <a:gd name="T36" fmla="*/ 0 w 327"/>
                    <a:gd name="T37" fmla="*/ 1 h 301"/>
                    <a:gd name="T38" fmla="*/ 0 w 327"/>
                    <a:gd name="T39" fmla="*/ 1 h 301"/>
                    <a:gd name="T40" fmla="*/ 0 w 327"/>
                    <a:gd name="T41" fmla="*/ 1 h 301"/>
                    <a:gd name="T42" fmla="*/ 0 w 327"/>
                    <a:gd name="T43" fmla="*/ 1 h 301"/>
                    <a:gd name="T44" fmla="*/ 0 w 327"/>
                    <a:gd name="T45" fmla="*/ 1 h 301"/>
                    <a:gd name="T46" fmla="*/ 0 w 327"/>
                    <a:gd name="T47" fmla="*/ 1 h 301"/>
                    <a:gd name="T48" fmla="*/ 0 w 327"/>
                    <a:gd name="T49" fmla="*/ 1 h 301"/>
                    <a:gd name="T50" fmla="*/ 1 w 327"/>
                    <a:gd name="T51" fmla="*/ 1 h 301"/>
                    <a:gd name="T52" fmla="*/ 1 w 327"/>
                    <a:gd name="T53" fmla="*/ 1 h 301"/>
                    <a:gd name="T54" fmla="*/ 1 w 327"/>
                    <a:gd name="T55" fmla="*/ 1 h 301"/>
                    <a:gd name="T56" fmla="*/ 1 w 327"/>
                    <a:gd name="T57" fmla="*/ 1 h 301"/>
                    <a:gd name="T58" fmla="*/ 1 w 327"/>
                    <a:gd name="T59" fmla="*/ 1 h 301"/>
                    <a:gd name="T60" fmla="*/ 1 w 327"/>
                    <a:gd name="T61" fmla="*/ 1 h 301"/>
                    <a:gd name="T62" fmla="*/ 1 w 327"/>
                    <a:gd name="T63" fmla="*/ 1 h 301"/>
                    <a:gd name="T64" fmla="*/ 1 w 327"/>
                    <a:gd name="T65" fmla="*/ 1 h 301"/>
                    <a:gd name="T66" fmla="*/ 1 w 327"/>
                    <a:gd name="T67" fmla="*/ 1 h 301"/>
                    <a:gd name="T68" fmla="*/ 1 w 327"/>
                    <a:gd name="T69" fmla="*/ 1 h 301"/>
                    <a:gd name="T70" fmla="*/ 1 w 327"/>
                    <a:gd name="T71" fmla="*/ 0 h 301"/>
                    <a:gd name="T72" fmla="*/ 1 w 327"/>
                    <a:gd name="T73" fmla="*/ 0 h 301"/>
                    <a:gd name="T74" fmla="*/ 1 w 327"/>
                    <a:gd name="T75" fmla="*/ 0 h 301"/>
                    <a:gd name="T76" fmla="*/ 1 w 327"/>
                    <a:gd name="T77" fmla="*/ 0 h 301"/>
                    <a:gd name="T78" fmla="*/ 1 w 327"/>
                    <a:gd name="T79" fmla="*/ 0 h 301"/>
                    <a:gd name="T80" fmla="*/ 1 w 327"/>
                    <a:gd name="T81" fmla="*/ 0 h 301"/>
                    <a:gd name="T82" fmla="*/ 1 w 327"/>
                    <a:gd name="T83" fmla="*/ 0 h 301"/>
                    <a:gd name="T84" fmla="*/ 1 w 327"/>
                    <a:gd name="T85" fmla="*/ 0 h 301"/>
                    <a:gd name="T86" fmla="*/ 1 w 327"/>
                    <a:gd name="T87" fmla="*/ 0 h 301"/>
                    <a:gd name="T88" fmla="*/ 1 w 327"/>
                    <a:gd name="T89" fmla="*/ 0 h 301"/>
                    <a:gd name="T90" fmla="*/ 1 w 327"/>
                    <a:gd name="T91" fmla="*/ 0 h 301"/>
                    <a:gd name="T92" fmla="*/ 1 w 327"/>
                    <a:gd name="T93" fmla="*/ 0 h 301"/>
                    <a:gd name="T94" fmla="*/ 1 w 327"/>
                    <a:gd name="T95" fmla="*/ 0 h 301"/>
                    <a:gd name="T96" fmla="*/ 0 w 327"/>
                    <a:gd name="T97" fmla="*/ 0 h 3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7"/>
                    <a:gd name="T148" fmla="*/ 0 h 301"/>
                    <a:gd name="T149" fmla="*/ 327 w 327"/>
                    <a:gd name="T150" fmla="*/ 301 h 3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7" h="301">
                      <a:moveTo>
                        <a:pt x="161" y="0"/>
                      </a:moveTo>
                      <a:lnTo>
                        <a:pt x="149" y="55"/>
                      </a:lnTo>
                      <a:lnTo>
                        <a:pt x="116" y="7"/>
                      </a:lnTo>
                      <a:lnTo>
                        <a:pt x="123" y="60"/>
                      </a:lnTo>
                      <a:lnTo>
                        <a:pt x="82" y="20"/>
                      </a:lnTo>
                      <a:lnTo>
                        <a:pt x="98" y="73"/>
                      </a:lnTo>
                      <a:lnTo>
                        <a:pt x="53" y="41"/>
                      </a:lnTo>
                      <a:lnTo>
                        <a:pt x="79" y="92"/>
                      </a:lnTo>
                      <a:lnTo>
                        <a:pt x="24" y="72"/>
                      </a:lnTo>
                      <a:lnTo>
                        <a:pt x="63" y="114"/>
                      </a:lnTo>
                      <a:lnTo>
                        <a:pt x="6" y="108"/>
                      </a:lnTo>
                      <a:lnTo>
                        <a:pt x="60" y="135"/>
                      </a:lnTo>
                      <a:lnTo>
                        <a:pt x="0" y="149"/>
                      </a:lnTo>
                      <a:lnTo>
                        <a:pt x="60" y="162"/>
                      </a:lnTo>
                      <a:lnTo>
                        <a:pt x="6" y="186"/>
                      </a:lnTo>
                      <a:lnTo>
                        <a:pt x="64" y="187"/>
                      </a:lnTo>
                      <a:lnTo>
                        <a:pt x="21" y="226"/>
                      </a:lnTo>
                      <a:lnTo>
                        <a:pt x="78" y="210"/>
                      </a:lnTo>
                      <a:lnTo>
                        <a:pt x="47" y="256"/>
                      </a:lnTo>
                      <a:lnTo>
                        <a:pt x="98" y="229"/>
                      </a:lnTo>
                      <a:lnTo>
                        <a:pt x="82" y="280"/>
                      </a:lnTo>
                      <a:lnTo>
                        <a:pt x="118" y="243"/>
                      </a:lnTo>
                      <a:lnTo>
                        <a:pt x="117" y="296"/>
                      </a:lnTo>
                      <a:lnTo>
                        <a:pt x="143" y="247"/>
                      </a:lnTo>
                      <a:lnTo>
                        <a:pt x="161" y="301"/>
                      </a:lnTo>
                      <a:lnTo>
                        <a:pt x="175" y="249"/>
                      </a:lnTo>
                      <a:lnTo>
                        <a:pt x="193" y="298"/>
                      </a:lnTo>
                      <a:lnTo>
                        <a:pt x="203" y="244"/>
                      </a:lnTo>
                      <a:lnTo>
                        <a:pt x="233" y="286"/>
                      </a:lnTo>
                      <a:lnTo>
                        <a:pt x="226" y="232"/>
                      </a:lnTo>
                      <a:lnTo>
                        <a:pt x="267" y="263"/>
                      </a:lnTo>
                      <a:lnTo>
                        <a:pt x="247" y="213"/>
                      </a:lnTo>
                      <a:lnTo>
                        <a:pt x="300" y="231"/>
                      </a:lnTo>
                      <a:lnTo>
                        <a:pt x="264" y="191"/>
                      </a:lnTo>
                      <a:lnTo>
                        <a:pt x="320" y="190"/>
                      </a:lnTo>
                      <a:lnTo>
                        <a:pt x="270" y="168"/>
                      </a:lnTo>
                      <a:lnTo>
                        <a:pt x="327" y="149"/>
                      </a:lnTo>
                      <a:lnTo>
                        <a:pt x="268" y="136"/>
                      </a:lnTo>
                      <a:lnTo>
                        <a:pt x="323" y="115"/>
                      </a:lnTo>
                      <a:lnTo>
                        <a:pt x="262" y="112"/>
                      </a:lnTo>
                      <a:lnTo>
                        <a:pt x="310" y="82"/>
                      </a:lnTo>
                      <a:lnTo>
                        <a:pt x="252" y="90"/>
                      </a:lnTo>
                      <a:lnTo>
                        <a:pt x="287" y="49"/>
                      </a:lnTo>
                      <a:lnTo>
                        <a:pt x="234" y="72"/>
                      </a:lnTo>
                      <a:lnTo>
                        <a:pt x="254" y="27"/>
                      </a:lnTo>
                      <a:lnTo>
                        <a:pt x="211" y="60"/>
                      </a:lnTo>
                      <a:lnTo>
                        <a:pt x="218" y="9"/>
                      </a:lnTo>
                      <a:lnTo>
                        <a:pt x="183" y="52"/>
                      </a:lnTo>
                      <a:lnTo>
                        <a:pt x="161" y="0"/>
                      </a:lnTo>
                      <a:close/>
                    </a:path>
                  </a:pathLst>
                </a:custGeom>
                <a:solidFill>
                  <a:srgbClr val="808000"/>
                </a:solidFill>
                <a:ln w="3175">
                  <a:solidFill>
                    <a:srgbClr val="000000"/>
                  </a:solidFill>
                  <a:round/>
                  <a:headEnd/>
                  <a:tailEnd/>
                </a:ln>
              </p:spPr>
              <p:txBody>
                <a:bodyPr/>
                <a:lstStyle/>
                <a:p>
                  <a:endParaRPr lang="en-US"/>
                </a:p>
              </p:txBody>
            </p:sp>
            <p:sp>
              <p:nvSpPr>
                <p:cNvPr id="22563" name="Oval 101"/>
                <p:cNvSpPr>
                  <a:spLocks noChangeArrowheads="1"/>
                </p:cNvSpPr>
                <p:nvPr/>
              </p:nvSpPr>
              <p:spPr bwMode="auto">
                <a:xfrm>
                  <a:off x="761" y="3842"/>
                  <a:ext cx="54" cy="53"/>
                </a:xfrm>
                <a:prstGeom prst="ellipse">
                  <a:avLst/>
                </a:prstGeom>
                <a:solidFill>
                  <a:srgbClr val="FFFF00"/>
                </a:solidFill>
                <a:ln w="6350">
                  <a:solidFill>
                    <a:srgbClr val="808000"/>
                  </a:solidFill>
                  <a:round/>
                  <a:headEnd/>
                  <a:tailEnd/>
                </a:ln>
              </p:spPr>
              <p:txBody>
                <a:bodyPr/>
                <a:lstStyle/>
                <a:p>
                  <a:endParaRPr lang="en-US"/>
                </a:p>
              </p:txBody>
            </p:sp>
            <p:sp>
              <p:nvSpPr>
                <p:cNvPr id="22564" name="Freeform 102"/>
                <p:cNvSpPr>
                  <a:spLocks/>
                </p:cNvSpPr>
                <p:nvPr/>
              </p:nvSpPr>
              <p:spPr bwMode="auto">
                <a:xfrm>
                  <a:off x="766" y="3906"/>
                  <a:ext cx="13" cy="81"/>
                </a:xfrm>
                <a:custGeom>
                  <a:avLst/>
                  <a:gdLst>
                    <a:gd name="T0" fmla="*/ 0 w 50"/>
                    <a:gd name="T1" fmla="*/ 1 h 324"/>
                    <a:gd name="T2" fmla="*/ 0 w 50"/>
                    <a:gd name="T3" fmla="*/ 1 h 324"/>
                    <a:gd name="T4" fmla="*/ 0 w 50"/>
                    <a:gd name="T5" fmla="*/ 1 h 324"/>
                    <a:gd name="T6" fmla="*/ 0 w 50"/>
                    <a:gd name="T7" fmla="*/ 0 h 324"/>
                    <a:gd name="T8" fmla="*/ 0 w 50"/>
                    <a:gd name="T9" fmla="*/ 0 h 324"/>
                    <a:gd name="T10" fmla="*/ 0 60000 65536"/>
                    <a:gd name="T11" fmla="*/ 0 60000 65536"/>
                    <a:gd name="T12" fmla="*/ 0 60000 65536"/>
                    <a:gd name="T13" fmla="*/ 0 60000 65536"/>
                    <a:gd name="T14" fmla="*/ 0 60000 65536"/>
                    <a:gd name="T15" fmla="*/ 0 w 50"/>
                    <a:gd name="T16" fmla="*/ 0 h 324"/>
                    <a:gd name="T17" fmla="*/ 50 w 50"/>
                    <a:gd name="T18" fmla="*/ 324 h 324"/>
                  </a:gdLst>
                  <a:ahLst/>
                  <a:cxnLst>
                    <a:cxn ang="T10">
                      <a:pos x="T0" y="T1"/>
                    </a:cxn>
                    <a:cxn ang="T11">
                      <a:pos x="T2" y="T3"/>
                    </a:cxn>
                    <a:cxn ang="T12">
                      <a:pos x="T4" y="T5"/>
                    </a:cxn>
                    <a:cxn ang="T13">
                      <a:pos x="T6" y="T7"/>
                    </a:cxn>
                    <a:cxn ang="T14">
                      <a:pos x="T8" y="T9"/>
                    </a:cxn>
                  </a:cxnLst>
                  <a:rect l="T15" t="T16" r="T17" b="T18"/>
                  <a:pathLst>
                    <a:path w="50" h="324">
                      <a:moveTo>
                        <a:pt x="50" y="297"/>
                      </a:moveTo>
                      <a:lnTo>
                        <a:pt x="22" y="311"/>
                      </a:lnTo>
                      <a:lnTo>
                        <a:pt x="0" y="324"/>
                      </a:lnTo>
                      <a:lnTo>
                        <a:pt x="48" y="0"/>
                      </a:lnTo>
                    </a:path>
                  </a:pathLst>
                </a:custGeom>
                <a:noFill/>
                <a:ln w="3175">
                  <a:solidFill>
                    <a:srgbClr val="000000"/>
                  </a:solidFill>
                  <a:round/>
                  <a:headEnd/>
                  <a:tailEnd/>
                </a:ln>
              </p:spPr>
              <p:txBody>
                <a:bodyPr/>
                <a:lstStyle/>
                <a:p>
                  <a:endParaRPr lang="en-US"/>
                </a:p>
              </p:txBody>
            </p:sp>
          </p:grpSp>
          <p:sp>
            <p:nvSpPr>
              <p:cNvPr id="22558" name="AutoShape 103"/>
              <p:cNvSpPr>
                <a:spLocks noChangeArrowheads="1"/>
              </p:cNvSpPr>
              <p:nvPr/>
            </p:nvSpPr>
            <p:spPr bwMode="auto">
              <a:xfrm>
                <a:off x="888" y="1612"/>
                <a:ext cx="504" cy="168"/>
              </a:xfrm>
              <a:prstGeom prst="foldedCorner">
                <a:avLst>
                  <a:gd name="adj" fmla="val 12500"/>
                </a:avLst>
              </a:prstGeom>
              <a:noFill/>
              <a:ln w="9525">
                <a:noFill/>
                <a:round/>
                <a:headEnd/>
                <a:tailEnd/>
              </a:ln>
              <a:effectLst>
                <a:prstShdw prst="shdw17" dist="17961" dir="2700000">
                  <a:srgbClr val="959595"/>
                </a:prstShdw>
              </a:effectLst>
            </p:spPr>
            <p:txBody>
              <a:bodyPr wrap="none" anchor="ctr" anchorCtr="1"/>
              <a:lstStyle/>
              <a:p>
                <a:r>
                  <a:rPr lang="en-US" sz="900" b="1">
                    <a:solidFill>
                      <a:srgbClr val="FF0000"/>
                    </a:solidFill>
                    <a:latin typeface="Arial" charset="0"/>
                  </a:rPr>
                  <a:t>DIGITAL </a:t>
                </a:r>
              </a:p>
              <a:p>
                <a:r>
                  <a:rPr lang="en-US" sz="900" b="1">
                    <a:solidFill>
                      <a:srgbClr val="FF0000"/>
                    </a:solidFill>
                    <a:latin typeface="Arial" charset="0"/>
                  </a:rPr>
                  <a:t>SIGNATURE</a:t>
                </a:r>
              </a:p>
            </p:txBody>
          </p:sp>
          <p:pic>
            <p:nvPicPr>
              <p:cNvPr id="22559" name="Picture 104"/>
              <p:cNvPicPr>
                <a:picLocks noChangeAspect="1" noChangeArrowheads="1"/>
              </p:cNvPicPr>
              <p:nvPr/>
            </p:nvPicPr>
            <p:blipFill>
              <a:blip r:embed="rId6" cstate="print"/>
              <a:srcRect/>
              <a:stretch>
                <a:fillRect/>
              </a:stretch>
            </p:blipFill>
            <p:spPr bwMode="auto">
              <a:xfrm>
                <a:off x="954" y="1380"/>
                <a:ext cx="310" cy="188"/>
              </a:xfrm>
              <a:prstGeom prst="rect">
                <a:avLst/>
              </a:prstGeom>
              <a:noFill/>
              <a:ln w="9525">
                <a:noFill/>
                <a:miter lim="800000"/>
                <a:headEnd/>
                <a:tailEnd/>
              </a:ln>
            </p:spPr>
          </p:pic>
        </p:grpSp>
      </p:grpSp>
      <p:pic>
        <p:nvPicPr>
          <p:cNvPr id="1135730" name="Picture 114"/>
          <p:cNvPicPr>
            <a:picLocks noChangeAspect="1" noChangeArrowheads="1"/>
          </p:cNvPicPr>
          <p:nvPr/>
        </p:nvPicPr>
        <p:blipFill>
          <a:blip r:embed="rId7" cstate="print"/>
          <a:srcRect/>
          <a:stretch>
            <a:fillRect/>
          </a:stretch>
        </p:blipFill>
        <p:spPr bwMode="auto">
          <a:xfrm>
            <a:off x="8153400" y="5791200"/>
            <a:ext cx="685800" cy="444500"/>
          </a:xfrm>
          <a:prstGeom prst="rect">
            <a:avLst/>
          </a:prstGeom>
          <a:noFill/>
          <a:ln w="9525">
            <a:noFill/>
            <a:miter lim="800000"/>
            <a:headEnd/>
            <a:tailEnd/>
          </a:ln>
        </p:spPr>
      </p:pic>
      <p:graphicFrame>
        <p:nvGraphicFramePr>
          <p:cNvPr id="6" name="Object 5"/>
          <p:cNvGraphicFramePr>
            <a:graphicFrameLocks noChangeAspect="1"/>
          </p:cNvGraphicFramePr>
          <p:nvPr>
            <p:extLst>
              <p:ext uri="{D42A27DB-BD31-4B8C-83A1-F6EECF244321}">
                <p14:modId xmlns:p14="http://schemas.microsoft.com/office/powerpoint/2010/main" val="182129872"/>
              </p:ext>
            </p:extLst>
          </p:nvPr>
        </p:nvGraphicFramePr>
        <p:xfrm>
          <a:off x="1698625" y="5759450"/>
          <a:ext cx="565150" cy="901700"/>
        </p:xfrm>
        <a:graphic>
          <a:graphicData uri="http://schemas.openxmlformats.org/presentationml/2006/ole">
            <mc:AlternateContent xmlns:mc="http://schemas.openxmlformats.org/markup-compatibility/2006">
              <mc:Choice xmlns:v="urn:schemas-microsoft-com:vml" Requires="v">
                <p:oleObj spid="_x0000_s17198" name="VISIO" r:id="rId8" imgW="549706" imgH="879377" progId="Visio.Drawing.11">
                  <p:embed/>
                </p:oleObj>
              </mc:Choice>
              <mc:Fallback>
                <p:oleObj name="VISIO" r:id="rId8" imgW="549706" imgH="879377" progId="Visio.Drawing.11">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98625" y="5759450"/>
                        <a:ext cx="56515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741569527"/>
              </p:ext>
            </p:extLst>
          </p:nvPr>
        </p:nvGraphicFramePr>
        <p:xfrm>
          <a:off x="6858000" y="4787900"/>
          <a:ext cx="533400" cy="850900"/>
        </p:xfrm>
        <a:graphic>
          <a:graphicData uri="http://schemas.openxmlformats.org/presentationml/2006/ole">
            <mc:AlternateContent xmlns:mc="http://schemas.openxmlformats.org/markup-compatibility/2006">
              <mc:Choice xmlns:v="urn:schemas-microsoft-com:vml" Requires="v">
                <p:oleObj spid="_x0000_s17199" name="VISIO" r:id="rId10" imgW="549706" imgH="879377" progId="Visio.Drawing.11">
                  <p:embed/>
                </p:oleObj>
              </mc:Choice>
              <mc:Fallback>
                <p:oleObj name="VISIO" r:id="rId10" imgW="549706" imgH="879377" progId="Visio.Drawing.11">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0" y="4787900"/>
                        <a:ext cx="5334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69015520"/>
              </p:ext>
            </p:extLst>
          </p:nvPr>
        </p:nvGraphicFramePr>
        <p:xfrm>
          <a:off x="7010400" y="5768975"/>
          <a:ext cx="498475" cy="889000"/>
        </p:xfrm>
        <a:graphic>
          <a:graphicData uri="http://schemas.openxmlformats.org/presentationml/2006/ole">
            <mc:AlternateContent xmlns:mc="http://schemas.openxmlformats.org/markup-compatibility/2006">
              <mc:Choice xmlns:v="urn:schemas-microsoft-com:vml" Requires="v">
                <p:oleObj spid="_x0000_s17200" name="VISIO" r:id="rId12" imgW="1078094" imgH="1941482" progId="Visio.Drawing.11">
                  <p:embed/>
                </p:oleObj>
              </mc:Choice>
              <mc:Fallback>
                <p:oleObj name="VISIO" r:id="rId12" imgW="1078094" imgH="1941482" progId="Visio.Drawing.11">
                  <p:embed/>
                  <p:pic>
                    <p:nvPicPr>
                      <p:cNvPr id="0" name="Object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10400" y="5768975"/>
                        <a:ext cx="49847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88069692"/>
              </p:ext>
            </p:extLst>
          </p:nvPr>
        </p:nvGraphicFramePr>
        <p:xfrm>
          <a:off x="5791200" y="2803525"/>
          <a:ext cx="365125" cy="368300"/>
        </p:xfrm>
        <a:graphic>
          <a:graphicData uri="http://schemas.openxmlformats.org/presentationml/2006/ole">
            <mc:AlternateContent xmlns:mc="http://schemas.openxmlformats.org/markup-compatibility/2006">
              <mc:Choice xmlns:v="urn:schemas-microsoft-com:vml" Requires="v">
                <p:oleObj spid="_x0000_s17201" name="Image" r:id="rId14" imgW="1244006" imgH="1257143" progId="Photoshop.Image.7">
                  <p:embed/>
                </p:oleObj>
              </mc:Choice>
              <mc:Fallback>
                <p:oleObj name="Image" r:id="rId14" imgW="1244006" imgH="1257143" progId="Photoshop.Image.7">
                  <p:embed/>
                  <p:pic>
                    <p:nvPicPr>
                      <p:cNvPr id="0" name="Object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1200" y="2803525"/>
                        <a:ext cx="365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75925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35730"/>
                                        </p:tgtEl>
                                        <p:attrNameLst>
                                          <p:attrName>style.visibility</p:attrName>
                                        </p:attrNameLst>
                                      </p:cBhvr>
                                      <p:to>
                                        <p:strVal val="visible"/>
                                      </p:to>
                                    </p:set>
                                    <p:animEffect transition="in" filter="dissolve">
                                      <p:cBhvr>
                                        <p:cTn id="7" dur="500"/>
                                        <p:tgtEl>
                                          <p:spTgt spid="113573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113573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1135622"/>
                                        </p:tgtEl>
                                        <p:attrNameLst>
                                          <p:attrName>style.visibility</p:attrName>
                                        </p:attrNameLst>
                                      </p:cBhvr>
                                      <p:to>
                                        <p:strVal val="visible"/>
                                      </p:to>
                                    </p:set>
                                    <p:animEffect transition="in" filter="dissolve">
                                      <p:cBhvr>
                                        <p:cTn id="19" dur="500"/>
                                        <p:tgtEl>
                                          <p:spTgt spid="1135622"/>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135647"/>
                                        </p:tgtEl>
                                        <p:attrNameLst>
                                          <p:attrName>style.visibility</p:attrName>
                                        </p:attrNameLst>
                                      </p:cBhvr>
                                      <p:to>
                                        <p:strVal val="visible"/>
                                      </p:to>
                                    </p:set>
                                    <p:animEffect transition="in" filter="dissolve">
                                      <p:cBhvr>
                                        <p:cTn id="29" dur="500"/>
                                        <p:tgtEl>
                                          <p:spTgt spid="1135647"/>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dissolv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dissolv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135646"/>
                                        </p:tgtEl>
                                        <p:attrNameLst>
                                          <p:attrName>style.visibility</p:attrName>
                                        </p:attrNameLst>
                                      </p:cBhvr>
                                      <p:to>
                                        <p:strVal val="visible"/>
                                      </p:to>
                                    </p:set>
                                    <p:animEffect transition="in" filter="dissolve">
                                      <p:cBhvr>
                                        <p:cTn id="49" dur="500"/>
                                        <p:tgtEl>
                                          <p:spTgt spid="1135646"/>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dissolve">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46" grpId="0" animBg="1"/>
      <p:bldP spid="113564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Everybody likes a quiz!</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The most common way to protect the confidentiality of information is by using (a)n</a:t>
            </a:r>
          </a:p>
          <a:p>
            <a:pPr marL="971550" lvl="1" indent="-514350">
              <a:buFont typeface="+mj-lt"/>
              <a:buAutoNum type="alphaLcParenR"/>
            </a:pPr>
            <a:r>
              <a:rPr lang="en-US" dirty="0" smtClean="0"/>
              <a:t>Digital certificate</a:t>
            </a:r>
          </a:p>
          <a:p>
            <a:pPr marL="971550" lvl="1" indent="-514350">
              <a:buFont typeface="+mj-lt"/>
              <a:buAutoNum type="alphaLcParenR"/>
            </a:pPr>
            <a:r>
              <a:rPr lang="en-US" dirty="0" smtClean="0"/>
              <a:t>Cryptographic hash function</a:t>
            </a:r>
          </a:p>
          <a:p>
            <a:pPr marL="971550" lvl="1" indent="-514350">
              <a:buFont typeface="+mj-lt"/>
              <a:buAutoNum type="alphaLcParenR"/>
            </a:pPr>
            <a:r>
              <a:rPr lang="en-US" dirty="0" smtClean="0"/>
              <a:t>Digital signature</a:t>
            </a:r>
          </a:p>
          <a:p>
            <a:pPr marL="971550" lvl="1" indent="-514350">
              <a:buFont typeface="+mj-lt"/>
              <a:buAutoNum type="alphaLcParenR"/>
            </a:pPr>
            <a:r>
              <a:rPr lang="en-US" dirty="0" smtClean="0"/>
              <a:t>Encryption algorithm</a:t>
            </a:r>
          </a:p>
          <a:p>
            <a:pPr marL="971550" lvl="1" indent="-514350">
              <a:buFont typeface="+mj-lt"/>
              <a:buAutoNum type="alphaLcParenR"/>
            </a:pPr>
            <a:r>
              <a:rPr lang="en-US" dirty="0" smtClean="0"/>
              <a:t>None of the above</a:t>
            </a:r>
          </a:p>
          <a:p>
            <a:endParaRPr lang="en-US" dirty="0"/>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74</a:t>
            </a:fld>
            <a:endParaRPr lang="en-US"/>
          </a:p>
        </p:txBody>
      </p:sp>
      <p:sp>
        <p:nvSpPr>
          <p:cNvPr id="6" name="Flowchart: Preparation 5"/>
          <p:cNvSpPr/>
          <p:nvPr/>
        </p:nvSpPr>
        <p:spPr>
          <a:xfrm>
            <a:off x="533400" y="152400"/>
            <a:ext cx="1371600" cy="1181100"/>
          </a:xfrm>
          <a:prstGeom prst="flowChartPreparati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Quiz</a:t>
            </a:r>
            <a:endParaRPr lang="en-US" sz="2400" dirty="0">
              <a:solidFill>
                <a:schemeClr val="bg1"/>
              </a:solidFill>
            </a:endParaRPr>
          </a:p>
        </p:txBody>
      </p:sp>
    </p:spTree>
    <p:extLst>
      <p:ext uri="{BB962C8B-B14F-4D97-AF65-F5344CB8AC3E}">
        <p14:creationId xmlns:p14="http://schemas.microsoft.com/office/powerpoint/2010/main" val="424827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Everybody likes a quiz!</a:t>
            </a:r>
            <a:endParaRPr lang="en-US" dirty="0">
              <a:solidFill>
                <a:srgbClr val="FF0000"/>
              </a:solidFill>
            </a:endParaRPr>
          </a:p>
        </p:txBody>
      </p:sp>
      <p:sp>
        <p:nvSpPr>
          <p:cNvPr id="3" name="Content Placeholder 2"/>
          <p:cNvSpPr>
            <a:spLocks noGrp="1"/>
          </p:cNvSpPr>
          <p:nvPr>
            <p:ph idx="1"/>
          </p:nvPr>
        </p:nvSpPr>
        <p:spPr/>
        <p:txBody>
          <a:bodyPr>
            <a:normAutofit/>
          </a:bodyPr>
          <a:lstStyle/>
          <a:p>
            <a:r>
              <a:rPr lang="en-US" dirty="0" smtClean="0"/>
              <a:t>For a public-key cryptosystem</a:t>
            </a:r>
          </a:p>
          <a:p>
            <a:pPr marL="971550" lvl="1" indent="-514350">
              <a:buFont typeface="+mj-lt"/>
              <a:buAutoNum type="alphaLcParenR"/>
            </a:pPr>
            <a:r>
              <a:rPr lang="en-US" dirty="0" smtClean="0"/>
              <a:t>All users’ keys are known to a trusted certification authority (CA)</a:t>
            </a:r>
          </a:p>
          <a:p>
            <a:pPr marL="971550" lvl="1" indent="-514350">
              <a:buFont typeface="+mj-lt"/>
              <a:buAutoNum type="alphaLcParenR"/>
            </a:pPr>
            <a:r>
              <a:rPr lang="en-US" dirty="0" smtClean="0"/>
              <a:t>Each user must have two keys</a:t>
            </a:r>
          </a:p>
          <a:p>
            <a:pPr marL="971550" lvl="1" indent="-514350">
              <a:buFont typeface="+mj-lt"/>
              <a:buAutoNum type="alphaLcParenR"/>
            </a:pPr>
            <a:r>
              <a:rPr lang="en-US" dirty="0" smtClean="0"/>
              <a:t>A user’s public key must be known only to the user</a:t>
            </a:r>
          </a:p>
          <a:p>
            <a:pPr marL="971550" lvl="1" indent="-514350">
              <a:buFont typeface="+mj-lt"/>
              <a:buAutoNum type="alphaLcParenR"/>
            </a:pPr>
            <a:r>
              <a:rPr lang="en-US" dirty="0" smtClean="0"/>
              <a:t>An adversary must brute-force to break a public-key encryption</a:t>
            </a:r>
          </a:p>
          <a:p>
            <a:pPr marL="971550" lvl="1" indent="-514350">
              <a:buFont typeface="+mj-lt"/>
              <a:buAutoNum type="alphaLcParenR"/>
            </a:pPr>
            <a:r>
              <a:rPr lang="en-US" dirty="0" smtClean="0"/>
              <a:t>None of the above</a:t>
            </a:r>
          </a:p>
          <a:p>
            <a:endParaRPr lang="en-US" dirty="0"/>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75</a:t>
            </a:fld>
            <a:endParaRPr lang="en-US"/>
          </a:p>
        </p:txBody>
      </p:sp>
      <p:sp>
        <p:nvSpPr>
          <p:cNvPr id="6" name="Flowchart: Preparation 5"/>
          <p:cNvSpPr/>
          <p:nvPr/>
        </p:nvSpPr>
        <p:spPr>
          <a:xfrm>
            <a:off x="609600" y="152400"/>
            <a:ext cx="1371600" cy="1181100"/>
          </a:xfrm>
          <a:prstGeom prst="flowChartPreparati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Quiz</a:t>
            </a:r>
            <a:endParaRPr lang="en-US" sz="2400" dirty="0">
              <a:solidFill>
                <a:schemeClr val="bg1"/>
              </a:solidFill>
            </a:endParaRPr>
          </a:p>
        </p:txBody>
      </p:sp>
    </p:spTree>
    <p:extLst>
      <p:ext uri="{BB962C8B-B14F-4D97-AF65-F5344CB8AC3E}">
        <p14:creationId xmlns:p14="http://schemas.microsoft.com/office/powerpoint/2010/main" val="329390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Map</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The data confidentiality problem</a:t>
            </a:r>
          </a:p>
          <a:p>
            <a:r>
              <a:rPr lang="en-US" dirty="0" smtClean="0">
                <a:solidFill>
                  <a:schemeClr val="bg1">
                    <a:lumMod val="50000"/>
                  </a:schemeClr>
                </a:solidFill>
              </a:rPr>
              <a:t>Theory</a:t>
            </a:r>
          </a:p>
          <a:p>
            <a:pPr lvl="1"/>
            <a:r>
              <a:rPr lang="en-US" dirty="0" smtClean="0">
                <a:solidFill>
                  <a:schemeClr val="bg1">
                    <a:lumMod val="50000"/>
                  </a:schemeClr>
                </a:solidFill>
              </a:rPr>
              <a:t>Numbers</a:t>
            </a:r>
          </a:p>
          <a:p>
            <a:pPr lvl="1"/>
            <a:r>
              <a:rPr lang="en-US" dirty="0" smtClean="0">
                <a:solidFill>
                  <a:schemeClr val="bg1">
                    <a:lumMod val="50000"/>
                  </a:schemeClr>
                </a:solidFill>
              </a:rPr>
              <a:t>Encryption</a:t>
            </a:r>
          </a:p>
          <a:p>
            <a:r>
              <a:rPr lang="en-US" dirty="0" smtClean="0">
                <a:solidFill>
                  <a:schemeClr val="bg1">
                    <a:lumMod val="50000"/>
                  </a:schemeClr>
                </a:solidFill>
              </a:rPr>
              <a:t>Beyond encryption</a:t>
            </a:r>
          </a:p>
          <a:p>
            <a:pPr lvl="1"/>
            <a:r>
              <a:rPr lang="en-US" dirty="0" smtClean="0">
                <a:solidFill>
                  <a:schemeClr val="bg1">
                    <a:lumMod val="50000"/>
                  </a:schemeClr>
                </a:solidFill>
              </a:rPr>
              <a:t>Digital signature</a:t>
            </a:r>
          </a:p>
          <a:p>
            <a:pPr lvl="1"/>
            <a:r>
              <a:rPr lang="en-US" dirty="0" smtClean="0">
                <a:solidFill>
                  <a:schemeClr val="bg1">
                    <a:lumMod val="50000"/>
                  </a:schemeClr>
                </a:solidFill>
              </a:rPr>
              <a:t>Cryptographic hashing</a:t>
            </a:r>
            <a:endParaRPr lang="en-US" dirty="0">
              <a:solidFill>
                <a:schemeClr val="bg1">
                  <a:lumMod val="50000"/>
                </a:schemeClr>
              </a:solidFill>
            </a:endParaRPr>
          </a:p>
          <a:p>
            <a:pPr lvl="1"/>
            <a:r>
              <a:rPr lang="en-US" dirty="0" smtClean="0">
                <a:solidFill>
                  <a:schemeClr val="bg1">
                    <a:lumMod val="50000"/>
                  </a:schemeClr>
                </a:solidFill>
              </a:rPr>
              <a:t>Digital certificates and PKI</a:t>
            </a:r>
          </a:p>
          <a:p>
            <a:r>
              <a:rPr lang="en-US" dirty="0" smtClean="0"/>
              <a:t>Tie everything together: HTTPS</a:t>
            </a:r>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76</a:t>
            </a:fld>
            <a:endParaRPr lang="en-US"/>
          </a:p>
        </p:txBody>
      </p:sp>
      <p:sp>
        <p:nvSpPr>
          <p:cNvPr id="6" name="Rounded Rectangle 5"/>
          <p:cNvSpPr/>
          <p:nvPr/>
        </p:nvSpPr>
        <p:spPr>
          <a:xfrm>
            <a:off x="609600" y="5562600"/>
            <a:ext cx="7086600" cy="5334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5207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The data confidentiality problem</a:t>
            </a:r>
          </a:p>
          <a:p>
            <a:r>
              <a:rPr lang="en-US" dirty="0" smtClean="0"/>
              <a:t>Theory</a:t>
            </a:r>
          </a:p>
          <a:p>
            <a:pPr lvl="1"/>
            <a:r>
              <a:rPr lang="en-US" dirty="0" smtClean="0"/>
              <a:t>Numbers</a:t>
            </a:r>
          </a:p>
          <a:p>
            <a:pPr lvl="1"/>
            <a:r>
              <a:rPr lang="en-US" dirty="0" smtClean="0"/>
              <a:t>Encryption</a:t>
            </a:r>
          </a:p>
          <a:p>
            <a:r>
              <a:rPr lang="en-US" dirty="0" smtClean="0"/>
              <a:t>Beyond encryption</a:t>
            </a:r>
          </a:p>
          <a:p>
            <a:pPr lvl="1"/>
            <a:r>
              <a:rPr lang="en-US" dirty="0" smtClean="0"/>
              <a:t>Digital signature</a:t>
            </a:r>
          </a:p>
          <a:p>
            <a:pPr lvl="1"/>
            <a:r>
              <a:rPr lang="en-US" dirty="0" smtClean="0"/>
              <a:t>Cryptographic hashing</a:t>
            </a:r>
            <a:endParaRPr lang="en-US" dirty="0"/>
          </a:p>
          <a:p>
            <a:pPr lvl="1"/>
            <a:r>
              <a:rPr lang="en-US" dirty="0" smtClean="0"/>
              <a:t>Digital certificates and PKI</a:t>
            </a:r>
          </a:p>
          <a:p>
            <a:r>
              <a:rPr lang="en-US" dirty="0" smtClean="0"/>
              <a:t>Tie everything together: HTTPS</a:t>
            </a:r>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77</a:t>
            </a:fld>
            <a:endParaRPr lang="en-US"/>
          </a:p>
        </p:txBody>
      </p:sp>
    </p:spTree>
    <p:extLst>
      <p:ext uri="{BB962C8B-B14F-4D97-AF65-F5344CB8AC3E}">
        <p14:creationId xmlns:p14="http://schemas.microsoft.com/office/powerpoint/2010/main" val="1867749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 to the Wonderful Land</a:t>
            </a:r>
            <a:endParaRPr lang="en-US" dirty="0"/>
          </a:p>
        </p:txBody>
      </p:sp>
      <p:sp>
        <p:nvSpPr>
          <p:cNvPr id="3" name="Content Placeholder 2"/>
          <p:cNvSpPr>
            <a:spLocks noGrp="1"/>
          </p:cNvSpPr>
          <p:nvPr>
            <p:ph idx="1"/>
          </p:nvPr>
        </p:nvSpPr>
        <p:spPr/>
        <p:txBody>
          <a:bodyPr>
            <a:normAutofit/>
          </a:bodyPr>
          <a:lstStyle/>
          <a:p>
            <a:r>
              <a:rPr lang="en-US" b="1" dirty="0">
                <a:solidFill>
                  <a:srgbClr val="FF0000"/>
                </a:solidFill>
              </a:rPr>
              <a:t>Q:</a:t>
            </a:r>
            <a:r>
              <a:rPr lang="en-US" dirty="0"/>
              <a:t> How many cryptographers does it take to change a light bulb?</a:t>
            </a:r>
          </a:p>
          <a:p>
            <a:r>
              <a:rPr lang="en-US" b="1" dirty="0">
                <a:solidFill>
                  <a:srgbClr val="FF0000"/>
                </a:solidFill>
              </a:rPr>
              <a:t>A:</a:t>
            </a:r>
            <a:r>
              <a:rPr lang="en-US" dirty="0"/>
              <a:t> </a:t>
            </a:r>
            <a:r>
              <a:rPr lang="en-US" dirty="0" smtClean="0">
                <a:solidFill>
                  <a:srgbClr val="00CC00"/>
                </a:solidFill>
              </a:rPr>
              <a:t>XIGHCBS</a:t>
            </a:r>
          </a:p>
          <a:p>
            <a:endParaRPr lang="en-US" dirty="0">
              <a:solidFill>
                <a:srgbClr val="00CC00"/>
              </a:solidFill>
            </a:endParaRPr>
          </a:p>
          <a:p>
            <a:r>
              <a:rPr lang="en-US" dirty="0" smtClean="0"/>
              <a:t>“</a:t>
            </a:r>
            <a:r>
              <a:rPr lang="en-US" dirty="0" smtClean="0">
                <a:solidFill>
                  <a:srgbClr val="00CC00"/>
                </a:solidFill>
              </a:rPr>
              <a:t>It </a:t>
            </a:r>
            <a:r>
              <a:rPr lang="en-US" dirty="0">
                <a:solidFill>
                  <a:srgbClr val="00CC00"/>
                </a:solidFill>
              </a:rPr>
              <a:t>is insufficient to protect ourselves with </a:t>
            </a:r>
            <a:r>
              <a:rPr lang="en-US" dirty="0" smtClean="0">
                <a:solidFill>
                  <a:srgbClr val="00CC00"/>
                </a:solidFill>
              </a:rPr>
              <a:t>laws; we </a:t>
            </a:r>
            <a:r>
              <a:rPr lang="en-US" dirty="0">
                <a:solidFill>
                  <a:srgbClr val="00CC00"/>
                </a:solidFill>
              </a:rPr>
              <a:t>need to protect ourselves with </a:t>
            </a:r>
            <a:r>
              <a:rPr lang="en-US" dirty="0">
                <a:solidFill>
                  <a:srgbClr val="7030A0"/>
                </a:solidFill>
              </a:rPr>
              <a:t>mathematics</a:t>
            </a:r>
            <a:r>
              <a:rPr lang="en-US" dirty="0" smtClean="0">
                <a:solidFill>
                  <a:srgbClr val="00CC00"/>
                </a:solidFill>
              </a:rPr>
              <a:t>.</a:t>
            </a:r>
            <a:r>
              <a:rPr lang="en-US" dirty="0" smtClean="0"/>
              <a:t>”</a:t>
            </a:r>
          </a:p>
          <a:p>
            <a:pPr lvl="1"/>
            <a:r>
              <a:rPr lang="en-US" dirty="0" smtClean="0">
                <a:solidFill>
                  <a:srgbClr val="00CC00"/>
                </a:solidFill>
              </a:rPr>
              <a:t>Bruce </a:t>
            </a:r>
            <a:r>
              <a:rPr lang="en-US" dirty="0" err="1" smtClean="0">
                <a:solidFill>
                  <a:srgbClr val="00CC00"/>
                </a:solidFill>
              </a:rPr>
              <a:t>Schneier</a:t>
            </a:r>
            <a:endParaRPr lang="en-US" dirty="0">
              <a:solidFill>
                <a:srgbClr val="00CC00"/>
              </a:solidFill>
            </a:endParaRPr>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8</a:t>
            </a:fld>
            <a:endParaRPr lang="en-US"/>
          </a:p>
        </p:txBody>
      </p:sp>
      <p:sp>
        <p:nvSpPr>
          <p:cNvPr id="6" name="Rounded Rectangular Callout 5"/>
          <p:cNvSpPr/>
          <p:nvPr/>
        </p:nvSpPr>
        <p:spPr>
          <a:xfrm>
            <a:off x="4724400" y="5410200"/>
            <a:ext cx="3733800" cy="990600"/>
          </a:xfrm>
          <a:prstGeom prst="wedgeRoundRectCallout">
            <a:avLst>
              <a:gd name="adj1" fmla="val -90600"/>
              <a:gd name="adj2" fmla="val -75962"/>
              <a:gd name="adj3" fmla="val 16667"/>
            </a:avLst>
          </a:prstGeom>
          <a:solidFill>
            <a:schemeClr val="bg1">
              <a:lumMod val="9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3200" dirty="0" smtClean="0">
                <a:solidFill>
                  <a:schemeClr val="tx1"/>
                </a:solidFill>
              </a:rPr>
              <a:t>He was talking about </a:t>
            </a:r>
            <a:r>
              <a:rPr lang="en-US" sz="3200" dirty="0" smtClean="0">
                <a:solidFill>
                  <a:srgbClr val="0000FF"/>
                </a:solidFill>
              </a:rPr>
              <a:t>cryptography!</a:t>
            </a:r>
          </a:p>
        </p:txBody>
      </p:sp>
    </p:spTree>
    <p:extLst>
      <p:ext uri="{BB962C8B-B14F-4D97-AF65-F5344CB8AC3E}">
        <p14:creationId xmlns:p14="http://schemas.microsoft.com/office/powerpoint/2010/main" val="32228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Map</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bg1">
                    <a:lumMod val="65000"/>
                  </a:schemeClr>
                </a:solidFill>
              </a:rPr>
              <a:t>The data confidentiality problem</a:t>
            </a:r>
          </a:p>
          <a:p>
            <a:r>
              <a:rPr lang="en-US" dirty="0" smtClean="0"/>
              <a:t>Theory</a:t>
            </a:r>
          </a:p>
          <a:p>
            <a:pPr lvl="1"/>
            <a:r>
              <a:rPr lang="en-US" dirty="0" smtClean="0">
                <a:solidFill>
                  <a:schemeClr val="bg1">
                    <a:lumMod val="65000"/>
                  </a:schemeClr>
                </a:solidFill>
              </a:rPr>
              <a:t>Numbers</a:t>
            </a:r>
          </a:p>
          <a:p>
            <a:pPr lvl="1"/>
            <a:r>
              <a:rPr lang="en-US" dirty="0" smtClean="0">
                <a:solidFill>
                  <a:schemeClr val="bg1">
                    <a:lumMod val="65000"/>
                  </a:schemeClr>
                </a:solidFill>
              </a:rPr>
              <a:t>Encryption</a:t>
            </a:r>
          </a:p>
          <a:p>
            <a:r>
              <a:rPr lang="en-US" dirty="0" smtClean="0">
                <a:solidFill>
                  <a:schemeClr val="bg1">
                    <a:lumMod val="65000"/>
                  </a:schemeClr>
                </a:solidFill>
              </a:rPr>
              <a:t>Beyond encryption</a:t>
            </a:r>
          </a:p>
          <a:p>
            <a:pPr lvl="1"/>
            <a:r>
              <a:rPr lang="en-US" dirty="0" smtClean="0">
                <a:solidFill>
                  <a:schemeClr val="bg1">
                    <a:lumMod val="65000"/>
                  </a:schemeClr>
                </a:solidFill>
              </a:rPr>
              <a:t>Digital signature</a:t>
            </a:r>
          </a:p>
          <a:p>
            <a:pPr lvl="1"/>
            <a:r>
              <a:rPr lang="en-US" dirty="0" smtClean="0">
                <a:solidFill>
                  <a:schemeClr val="bg1">
                    <a:lumMod val="65000"/>
                  </a:schemeClr>
                </a:solidFill>
              </a:rPr>
              <a:t>Cryptographic hashing</a:t>
            </a:r>
            <a:endParaRPr lang="en-US" dirty="0">
              <a:solidFill>
                <a:schemeClr val="bg1">
                  <a:lumMod val="65000"/>
                </a:schemeClr>
              </a:solidFill>
            </a:endParaRPr>
          </a:p>
          <a:p>
            <a:pPr lvl="1"/>
            <a:r>
              <a:rPr lang="en-US" dirty="0" smtClean="0">
                <a:solidFill>
                  <a:schemeClr val="bg1">
                    <a:lumMod val="65000"/>
                  </a:schemeClr>
                </a:solidFill>
              </a:rPr>
              <a:t>Digital certificates and PKI</a:t>
            </a:r>
          </a:p>
          <a:p>
            <a:r>
              <a:rPr lang="en-US" dirty="0" smtClean="0">
                <a:solidFill>
                  <a:schemeClr val="bg1">
                    <a:lumMod val="65000"/>
                  </a:schemeClr>
                </a:solidFill>
              </a:rPr>
              <a:t>Tie everything together: HTTPS</a:t>
            </a:r>
          </a:p>
        </p:txBody>
      </p:sp>
      <p:sp>
        <p:nvSpPr>
          <p:cNvPr id="4" name="Footer Placeholder 3"/>
          <p:cNvSpPr>
            <a:spLocks noGrp="1"/>
          </p:cNvSpPr>
          <p:nvPr>
            <p:ph type="ftr" sz="quarter" idx="11"/>
          </p:nvPr>
        </p:nvSpPr>
        <p:spPr/>
        <p:txBody>
          <a:bodyPr/>
          <a:lstStyle/>
          <a:p>
            <a:r>
              <a:rPr lang="en-US" smtClean="0"/>
              <a:t>2016 Summer Camp</a:t>
            </a:r>
            <a:endParaRPr lang="en-US"/>
          </a:p>
        </p:txBody>
      </p:sp>
      <p:sp>
        <p:nvSpPr>
          <p:cNvPr id="5" name="Slide Number Placeholder 4"/>
          <p:cNvSpPr>
            <a:spLocks noGrp="1"/>
          </p:cNvSpPr>
          <p:nvPr>
            <p:ph type="sldNum" sz="quarter" idx="12"/>
          </p:nvPr>
        </p:nvSpPr>
        <p:spPr/>
        <p:txBody>
          <a:bodyPr/>
          <a:lstStyle/>
          <a:p>
            <a:fld id="{AEBD50B1-BE24-4FB3-9650-F2E0DAD77E55}" type="slidenum">
              <a:rPr lang="en-US" smtClean="0"/>
              <a:t>9</a:t>
            </a:fld>
            <a:endParaRPr lang="en-US"/>
          </a:p>
        </p:txBody>
      </p:sp>
      <p:sp>
        <p:nvSpPr>
          <p:cNvPr id="6" name="Rounded Rectangle 5"/>
          <p:cNvSpPr/>
          <p:nvPr/>
        </p:nvSpPr>
        <p:spPr>
          <a:xfrm>
            <a:off x="609600" y="2209800"/>
            <a:ext cx="7086600" cy="13716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1911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w="9525">
          <a:solidFill>
            <a:schemeClr val="tx1"/>
          </a:solidFill>
        </a:ln>
      </a:spPr>
      <a:bodyPr rtlCol="0" anchor="ctr" anchorCtr="1"/>
      <a:lstStyle>
        <a:defPPr algn="ctr">
          <a:defRPr sz="2800" dirty="0" smtClean="0">
            <a:solidFill>
              <a:srgbClr val="0000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00CC00"/>
          </a:solidFill>
          <a:tailEnd type="arrow"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1723</TotalTime>
  <Words>5044</Words>
  <Application>Microsoft Office PowerPoint</Application>
  <PresentationFormat>On-screen Show (4:3)</PresentationFormat>
  <Paragraphs>1113</Paragraphs>
  <Slides>77</Slides>
  <Notes>43</Notes>
  <HiddenSlides>1</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77</vt:i4>
      </vt:variant>
    </vt:vector>
  </HeadingPairs>
  <TitlesOfParts>
    <vt:vector size="83" baseType="lpstr">
      <vt:lpstr>Office Theme</vt:lpstr>
      <vt:lpstr>Image</vt:lpstr>
      <vt:lpstr>VISIO</vt:lpstr>
      <vt:lpstr>Visio</vt:lpstr>
      <vt:lpstr>Equation</vt:lpstr>
      <vt:lpstr>Bitmap Image</vt:lpstr>
      <vt:lpstr>Cryptography for Dummies</vt:lpstr>
      <vt:lpstr>What is this unit about?</vt:lpstr>
      <vt:lpstr>What is this unit about?</vt:lpstr>
      <vt:lpstr>Organization</vt:lpstr>
      <vt:lpstr>Road Map</vt:lpstr>
      <vt:lpstr>Questions</vt:lpstr>
      <vt:lpstr>What the heck is Cryptography?</vt:lpstr>
      <vt:lpstr>Welcome to the Wonderful Land</vt:lpstr>
      <vt:lpstr>Road Map</vt:lpstr>
      <vt:lpstr>Road Map</vt:lpstr>
      <vt:lpstr>Warm-up Questions</vt:lpstr>
      <vt:lpstr>Back-of-Envelope Calculations</vt:lpstr>
      <vt:lpstr>Back-of-Envelope Calculations</vt:lpstr>
      <vt:lpstr>Back-of-Envelope Calculations</vt:lpstr>
      <vt:lpstr>Back-of-Envelope Calculations</vt:lpstr>
      <vt:lpstr>Intel CPU</vt:lpstr>
      <vt:lpstr>June. 2016</vt:lpstr>
      <vt:lpstr>What if 1 million Such Supercomputers?</vt:lpstr>
      <vt:lpstr>What if 1 billion Such Supercomputers?</vt:lpstr>
      <vt:lpstr> Numbers (Intel CPU)</vt:lpstr>
      <vt:lpstr> Numbers (The Fastest Computer)</vt:lpstr>
      <vt:lpstr>So?</vt:lpstr>
      <vt:lpstr>PowerPoint Presentation</vt:lpstr>
      <vt:lpstr>Road Map</vt:lpstr>
      <vt:lpstr>Symmetric Key Encryption</vt:lpstr>
      <vt:lpstr>Symmetric Key Encryption</vt:lpstr>
      <vt:lpstr>Symmetric Key Encryption</vt:lpstr>
      <vt:lpstr>After 2000 years, We “Know” How to Do this</vt:lpstr>
      <vt:lpstr>Personal Meetings?</vt:lpstr>
      <vt:lpstr>Too Many Meetings!</vt:lpstr>
      <vt:lpstr>What if …</vt:lpstr>
      <vt:lpstr>What if …</vt:lpstr>
      <vt:lpstr>What?</vt:lpstr>
      <vt:lpstr>Strong relationship</vt:lpstr>
      <vt:lpstr>Key Generation</vt:lpstr>
      <vt:lpstr>What if …</vt:lpstr>
      <vt:lpstr>What if …</vt:lpstr>
      <vt:lpstr>Public Key Encryption</vt:lpstr>
      <vt:lpstr>Public Key Encryption</vt:lpstr>
      <vt:lpstr>Public Key Encryption</vt:lpstr>
      <vt:lpstr>Public Key Encryption</vt:lpstr>
      <vt:lpstr>Public-key Encryption with Carrots</vt:lpstr>
      <vt:lpstr>Public-key Encryption with Carrots</vt:lpstr>
      <vt:lpstr>It is Simpler</vt:lpstr>
      <vt:lpstr>Crypto Buzzwords</vt:lpstr>
      <vt:lpstr>Road Map</vt:lpstr>
      <vt:lpstr>Signatures? Why?</vt:lpstr>
      <vt:lpstr>Public-key Digital Signature</vt:lpstr>
      <vt:lpstr>Public Key Digital Signature</vt:lpstr>
      <vt:lpstr>Public Key Digital Signature</vt:lpstr>
      <vt:lpstr>Public Key Digital Signature</vt:lpstr>
      <vt:lpstr>Public Key Encryption</vt:lpstr>
      <vt:lpstr>We Know How to Implement Digital Signature</vt:lpstr>
      <vt:lpstr>Road Map</vt:lpstr>
      <vt:lpstr>One Way?</vt:lpstr>
      <vt:lpstr>One-way?</vt:lpstr>
      <vt:lpstr>Example</vt:lpstr>
      <vt:lpstr>Collision Resistance</vt:lpstr>
      <vt:lpstr>Cryptographic Hash Function</vt:lpstr>
      <vt:lpstr>Road Map</vt:lpstr>
      <vt:lpstr>Public Key Encryption</vt:lpstr>
      <vt:lpstr>Public Key Signature</vt:lpstr>
      <vt:lpstr>It is still not simple enough</vt:lpstr>
      <vt:lpstr>It is still not simple enough</vt:lpstr>
      <vt:lpstr>Digital Certificate (1/6)</vt:lpstr>
      <vt:lpstr>Digital Certificate (2/6)</vt:lpstr>
      <vt:lpstr>Digital Certificate (3/6)</vt:lpstr>
      <vt:lpstr>Digital Certificate (4/6)</vt:lpstr>
      <vt:lpstr>Digital Certificate (5/6)</vt:lpstr>
      <vt:lpstr>Inside a Digital Certificate</vt:lpstr>
      <vt:lpstr>Stealing a digital certificate?</vt:lpstr>
      <vt:lpstr>Public Key Encryption</vt:lpstr>
      <vt:lpstr>Public Key Signature</vt:lpstr>
      <vt:lpstr>Everybody likes a quiz!</vt:lpstr>
      <vt:lpstr>Everybody likes a quiz!</vt:lpstr>
      <vt:lpstr>Road Map</vt:lpstr>
      <vt:lpstr>Summary</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TrueCrypt</dc:title>
  <dc:creator>Xunhua Wang</dc:creator>
  <cp:lastModifiedBy>Xunhua Wang</cp:lastModifiedBy>
  <cp:revision>238</cp:revision>
  <cp:lastPrinted>2013-06-06T03:05:37Z</cp:lastPrinted>
  <dcterms:created xsi:type="dcterms:W3CDTF">2012-10-13T01:31:24Z</dcterms:created>
  <dcterms:modified xsi:type="dcterms:W3CDTF">2016-06-25T11:45:46Z</dcterms:modified>
</cp:coreProperties>
</file>