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E487E55-16AD-DB48-BEB2-0C43261308EB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769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34A4D54-CDDF-F04C-8CA5-5A4BD84CA7AC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630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E36DFCC-3693-DF42-AA96-7F5D84D134B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37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3240AA5-79D3-2048-AD58-323A6261B9A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55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FC2CF77-6D9D-5046-9DC2-0F03B2F4161C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91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096C8F9-D045-7E4E-ACBC-E8F6CC6E64E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4538" cy="341471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7613" cy="41132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9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4720D99-917F-014A-999E-B364F0FB3F80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2150"/>
            <a:ext cx="4554538" cy="341471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7613" cy="41132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04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33ADAA63-5CCD-1546-9278-9B791C986110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00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D38D969-108B-CC4C-A7BD-DBBA3716DFF1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203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BEEF3F8-A8E7-4142-9938-D92D1CA2C6A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19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896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9F65F421-8D1A-0F44-89F8-F2F40C32166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140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C7F99CA-01F4-3345-8E17-03937BCA622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9683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E3549BF6-04F3-734D-99CF-7A45AEE0D174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21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222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4AD1B5AE-E7D6-AE42-A414-9EFDDF18AF2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22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611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CAAD7F6F-8B4A-184C-A37C-CAEF9834B86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39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150540B-6372-E441-A54D-D1D27A2C4B74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6398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297E07C5-0C6E-384B-8A17-49CFC7C79358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4150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D2A1D816-52A1-D144-B43F-0708483A8B61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801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91A2EFBC-CF73-BE47-92A1-5AED27A69A15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91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1E1B7EDE-EE0F-CA43-892B-BA8F45767A8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3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CCEF7D97-7BD0-7E40-8DB0-DBB4F29575D3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29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67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8527DC9-6F96-D24B-B8CF-8EAD3EE0BE8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8077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F9532031-3BEB-EC42-A741-754D2E96C60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30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99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0D7E2D2-8652-4443-8265-F485FF72BEA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485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AFA3C769-8458-C54B-9D03-3E26B0DA2DED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5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089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8E8BB2C0-0B81-8C4B-B9B0-E1F2A9D913DE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6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03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6BBBA906-FC42-DB41-9D64-9B3EA87C4752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88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05023B66-5343-EB49-A111-00A385A16F46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852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buClrTx/>
              <a:buFontTx/>
              <a:buNone/>
              <a:defRPr/>
            </a:pPr>
            <a:fld id="{5F9EB638-9CE1-A842-B577-4C5444599E57}" type="slidenum">
              <a:rPr lang="en-US" sz="1200" smtClean="0">
                <a:solidFill>
                  <a:srgbClr val="000000"/>
                </a:solidFill>
              </a:rPr>
              <a:pPr>
                <a:buClrTx/>
                <a:buFontTx/>
                <a:buNone/>
                <a:defRPr/>
              </a:pPr>
              <a:t>9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3225" cy="42052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7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</a:t>
            </a:r>
            <a:r>
              <a:rPr lang="en-US" smtClean="0"/>
              <a:t>,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SFTP Connection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Target host 192.168.78.142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Source host 192.168.78.141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Use the </a:t>
            </a:r>
            <a:r>
              <a:rPr lang="en-US" sz="2800" dirty="0" err="1" smtClean="0">
                <a:solidFill>
                  <a:srgbClr val="000000"/>
                </a:solidFill>
              </a:rPr>
              <a:t>sftp</a:t>
            </a:r>
            <a:r>
              <a:rPr lang="en-US" sz="2800" dirty="0" smtClean="0">
                <a:solidFill>
                  <a:srgbClr val="000000"/>
                </a:solidFill>
              </a:rPr>
              <a:t> client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sftp</a:t>
            </a:r>
            <a:r>
              <a:rPr lang="en-US" dirty="0" smtClean="0">
                <a:solidFill>
                  <a:srgbClr val="000000"/>
                </a:solidFill>
              </a:rPr>
              <a:t> guest@</a:t>
            </a:r>
            <a:r>
              <a:rPr lang="en-US" i="1" dirty="0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15154118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In a switched environment a host only receives: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Traffic destine for itself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Broadcast traffic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Cannot see traffic between other hosts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Man-in-the-middle = insert yourself as an (undetected) intermediary between communicating hosts</a:t>
            </a:r>
          </a:p>
        </p:txBody>
      </p:sp>
    </p:spTree>
    <p:extLst>
      <p:ext uri="{BB962C8B-B14F-4D97-AF65-F5344CB8AC3E}">
        <p14:creationId xmlns:p14="http://schemas.microsoft.com/office/powerpoint/2010/main" val="19338616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 (cont)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Normal: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Man-in-the-middle:</a:t>
            </a:r>
          </a:p>
        </p:txBody>
      </p:sp>
      <p:grpSp>
        <p:nvGrpSpPr>
          <p:cNvPr id="34820" name="Group 3"/>
          <p:cNvGrpSpPr>
            <a:grpSpLocks/>
          </p:cNvGrpSpPr>
          <p:nvPr/>
        </p:nvGrpSpPr>
        <p:grpSpPr bwMode="auto">
          <a:xfrm>
            <a:off x="2819400" y="3048000"/>
            <a:ext cx="912813" cy="531813"/>
            <a:chOff x="1776" y="1920"/>
            <a:chExt cx="575" cy="335"/>
          </a:xfrm>
        </p:grpSpPr>
        <p:sp>
          <p:nvSpPr>
            <p:cNvPr id="23575" name="Oval 4"/>
            <p:cNvSpPr>
              <a:spLocks noChangeArrowheads="1"/>
            </p:cNvSpPr>
            <p:nvPr/>
          </p:nvSpPr>
          <p:spPr bwMode="auto">
            <a:xfrm>
              <a:off x="1896" y="192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6" name="Text Box 5"/>
            <p:cNvSpPr txBox="1">
              <a:spLocks noChangeArrowheads="1"/>
            </p:cNvSpPr>
            <p:nvPr/>
          </p:nvSpPr>
          <p:spPr bwMode="auto">
            <a:xfrm>
              <a:off x="1776" y="199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Alice</a:t>
              </a:r>
            </a:p>
          </p:txBody>
        </p:sp>
      </p:grpSp>
      <p:grpSp>
        <p:nvGrpSpPr>
          <p:cNvPr id="34821" name="Group 6"/>
          <p:cNvGrpSpPr>
            <a:grpSpLocks/>
          </p:cNvGrpSpPr>
          <p:nvPr/>
        </p:nvGrpSpPr>
        <p:grpSpPr bwMode="auto">
          <a:xfrm>
            <a:off x="4267200" y="3048000"/>
            <a:ext cx="912813" cy="531813"/>
            <a:chOff x="2688" y="1920"/>
            <a:chExt cx="575" cy="335"/>
          </a:xfrm>
        </p:grpSpPr>
        <p:sp>
          <p:nvSpPr>
            <p:cNvPr id="23573" name="Oval 7"/>
            <p:cNvSpPr>
              <a:spLocks noChangeArrowheads="1"/>
            </p:cNvSpPr>
            <p:nvPr/>
          </p:nvSpPr>
          <p:spPr bwMode="auto">
            <a:xfrm>
              <a:off x="2808" y="192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4" name="Text Box 8"/>
            <p:cNvSpPr txBox="1">
              <a:spLocks noChangeArrowheads="1"/>
            </p:cNvSpPr>
            <p:nvPr/>
          </p:nvSpPr>
          <p:spPr bwMode="auto">
            <a:xfrm>
              <a:off x="2688" y="199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Bob</a:t>
              </a:r>
            </a:p>
          </p:txBody>
        </p:sp>
      </p:grpSp>
      <p:grpSp>
        <p:nvGrpSpPr>
          <p:cNvPr id="34822" name="Group 9"/>
          <p:cNvGrpSpPr>
            <a:grpSpLocks/>
          </p:cNvGrpSpPr>
          <p:nvPr/>
        </p:nvGrpSpPr>
        <p:grpSpPr bwMode="auto">
          <a:xfrm>
            <a:off x="3581400" y="2209800"/>
            <a:ext cx="912813" cy="531813"/>
            <a:chOff x="2256" y="1392"/>
            <a:chExt cx="575" cy="335"/>
          </a:xfrm>
        </p:grpSpPr>
        <p:sp>
          <p:nvSpPr>
            <p:cNvPr id="23571" name="Oval 10"/>
            <p:cNvSpPr>
              <a:spLocks noChangeArrowheads="1"/>
            </p:cNvSpPr>
            <p:nvPr/>
          </p:nvSpPr>
          <p:spPr bwMode="auto">
            <a:xfrm>
              <a:off x="2376" y="1392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2" name="Text Box 11"/>
            <p:cNvSpPr txBox="1">
              <a:spLocks noChangeArrowheads="1"/>
            </p:cNvSpPr>
            <p:nvPr/>
          </p:nvSpPr>
          <p:spPr bwMode="auto">
            <a:xfrm>
              <a:off x="2256" y="1463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I</a:t>
              </a:r>
            </a:p>
          </p:txBody>
        </p:sp>
      </p:grpSp>
      <p:cxnSp>
        <p:nvCxnSpPr>
          <p:cNvPr id="23559" name="AutoShape 12"/>
          <p:cNvCxnSpPr>
            <a:cxnSpLocks noChangeShapeType="1"/>
          </p:cNvCxnSpPr>
          <p:nvPr/>
        </p:nvCxnSpPr>
        <p:spPr bwMode="auto">
          <a:xfrm>
            <a:off x="3581400" y="3276600"/>
            <a:ext cx="841375" cy="15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34824" name="Group 13"/>
          <p:cNvGrpSpPr>
            <a:grpSpLocks/>
          </p:cNvGrpSpPr>
          <p:nvPr/>
        </p:nvGrpSpPr>
        <p:grpSpPr bwMode="auto">
          <a:xfrm>
            <a:off x="2971800" y="5334000"/>
            <a:ext cx="912813" cy="531813"/>
            <a:chOff x="1872" y="3360"/>
            <a:chExt cx="575" cy="335"/>
          </a:xfrm>
        </p:grpSpPr>
        <p:sp>
          <p:nvSpPr>
            <p:cNvPr id="23569" name="Oval 14"/>
            <p:cNvSpPr>
              <a:spLocks noChangeArrowheads="1"/>
            </p:cNvSpPr>
            <p:nvPr/>
          </p:nvSpPr>
          <p:spPr bwMode="auto">
            <a:xfrm>
              <a:off x="1992" y="336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70" name="Text Box 15"/>
            <p:cNvSpPr txBox="1">
              <a:spLocks noChangeArrowheads="1"/>
            </p:cNvSpPr>
            <p:nvPr/>
          </p:nvSpPr>
          <p:spPr bwMode="auto">
            <a:xfrm>
              <a:off x="1872" y="343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Alice</a:t>
              </a:r>
            </a:p>
          </p:txBody>
        </p:sp>
      </p:grpSp>
      <p:grpSp>
        <p:nvGrpSpPr>
          <p:cNvPr id="34825" name="Group 16"/>
          <p:cNvGrpSpPr>
            <a:grpSpLocks/>
          </p:cNvGrpSpPr>
          <p:nvPr/>
        </p:nvGrpSpPr>
        <p:grpSpPr bwMode="auto">
          <a:xfrm>
            <a:off x="4419600" y="5334000"/>
            <a:ext cx="912813" cy="531813"/>
            <a:chOff x="2784" y="3360"/>
            <a:chExt cx="575" cy="335"/>
          </a:xfrm>
        </p:grpSpPr>
        <p:sp>
          <p:nvSpPr>
            <p:cNvPr id="23567" name="Oval 17"/>
            <p:cNvSpPr>
              <a:spLocks noChangeArrowheads="1"/>
            </p:cNvSpPr>
            <p:nvPr/>
          </p:nvSpPr>
          <p:spPr bwMode="auto">
            <a:xfrm>
              <a:off x="2904" y="3360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68" name="Text Box 18"/>
            <p:cNvSpPr txBox="1">
              <a:spLocks noChangeArrowheads="1"/>
            </p:cNvSpPr>
            <p:nvPr/>
          </p:nvSpPr>
          <p:spPr bwMode="auto">
            <a:xfrm>
              <a:off x="2784" y="3431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Bob</a:t>
              </a:r>
            </a:p>
          </p:txBody>
        </p:sp>
      </p:grpSp>
      <p:grpSp>
        <p:nvGrpSpPr>
          <p:cNvPr id="34826" name="Group 19"/>
          <p:cNvGrpSpPr>
            <a:grpSpLocks/>
          </p:cNvGrpSpPr>
          <p:nvPr/>
        </p:nvGrpSpPr>
        <p:grpSpPr bwMode="auto">
          <a:xfrm>
            <a:off x="3733800" y="4495800"/>
            <a:ext cx="912813" cy="531813"/>
            <a:chOff x="2352" y="2832"/>
            <a:chExt cx="575" cy="335"/>
          </a:xfrm>
        </p:grpSpPr>
        <p:sp>
          <p:nvSpPr>
            <p:cNvPr id="23565" name="Oval 20"/>
            <p:cNvSpPr>
              <a:spLocks noChangeArrowheads="1"/>
            </p:cNvSpPr>
            <p:nvPr/>
          </p:nvSpPr>
          <p:spPr bwMode="auto">
            <a:xfrm>
              <a:off x="2472" y="2832"/>
              <a:ext cx="335" cy="335"/>
            </a:xfrm>
            <a:prstGeom prst="ellipse">
              <a:avLst/>
            </a:prstGeom>
            <a:solidFill>
              <a:srgbClr val="FFFFFF"/>
            </a:solidFill>
            <a:ln w="255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endParaRPr lang="en-US"/>
            </a:p>
          </p:txBody>
        </p:sp>
        <p:sp>
          <p:nvSpPr>
            <p:cNvPr id="23566" name="Text Box 21"/>
            <p:cNvSpPr txBox="1">
              <a:spLocks noChangeArrowheads="1"/>
            </p:cNvSpPr>
            <p:nvPr/>
          </p:nvSpPr>
          <p:spPr bwMode="auto">
            <a:xfrm>
              <a:off x="2352" y="2903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1pPr>
              <a:lvl2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2pPr>
              <a:lvl3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3pPr>
              <a:lvl4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4pPr>
              <a:lvl5pPr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charset="0"/>
                  <a:ea typeface="MS Gothic" charset="0"/>
                  <a:cs typeface="MS Gothic" charset="0"/>
                </a:defRPr>
              </a:lvl9pPr>
            </a:lstStyle>
            <a:p>
              <a:pPr algn="ctr" eaLnBrk="1" hangingPunct="1">
                <a:buClrTx/>
                <a:buFontTx/>
                <a:buNone/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I</a:t>
              </a:r>
            </a:p>
          </p:txBody>
        </p:sp>
      </p:grpSp>
      <p:cxnSp>
        <p:nvCxnSpPr>
          <p:cNvPr id="23563" name="AutoShape 22"/>
          <p:cNvCxnSpPr>
            <a:cxnSpLocks noChangeShapeType="1"/>
            <a:stCxn id="23569" idx="7"/>
          </p:cNvCxnSpPr>
          <p:nvPr/>
        </p:nvCxnSpPr>
        <p:spPr bwMode="auto">
          <a:xfrm flipV="1">
            <a:off x="3617913" y="4978400"/>
            <a:ext cx="346075" cy="4333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3564" name="AutoShape 23"/>
          <p:cNvCxnSpPr>
            <a:cxnSpLocks noChangeShapeType="1"/>
            <a:stCxn id="23567" idx="1"/>
          </p:cNvCxnSpPr>
          <p:nvPr/>
        </p:nvCxnSpPr>
        <p:spPr bwMode="auto">
          <a:xfrm flipH="1" flipV="1">
            <a:off x="4356100" y="5054600"/>
            <a:ext cx="331788" cy="357188"/>
          </a:xfrm>
          <a:prstGeom prst="straightConnector1">
            <a:avLst/>
          </a:prstGeom>
          <a:noFill/>
          <a:ln w="2556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437013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Man-in-the-middle (cont)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How to achieve man-in-the-middle in a switched environment?</a:t>
            </a:r>
          </a:p>
          <a:p>
            <a:pPr eaLnBrk="1" hangingPunct="1"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Exploit address resolution protocols</a:t>
            </a:r>
          </a:p>
        </p:txBody>
      </p:sp>
    </p:spTree>
    <p:extLst>
      <p:ext uri="{BB962C8B-B14F-4D97-AF65-F5344CB8AC3E}">
        <p14:creationId xmlns:p14="http://schemas.microsoft.com/office/powerpoint/2010/main" val="37000157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Address Resolution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All network communications must be carried out over physical networks</a:t>
            </a:r>
          </a:p>
          <a:p>
            <a:pPr lvl="1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Times New Roman" charset="0"/>
              <a:buChar char="–"/>
            </a:pPr>
            <a:r>
              <a:rPr lang="en-US" sz="2600">
                <a:solidFill>
                  <a:srgbClr val="000000"/>
                </a:solidFill>
              </a:rPr>
              <a:t>Each machine has a unique physical address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Programs (and humans) use IP addresses to specify the machine to which a message is sent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800">
                <a:solidFill>
                  <a:srgbClr val="000000"/>
                </a:solidFill>
              </a:rPr>
              <a:t>The address resolution problem – need to map IP address to physical address</a:t>
            </a:r>
          </a:p>
          <a:p>
            <a:pPr eaLnBrk="1" hangingPunct="1"/>
            <a:endParaRPr 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581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lIns="90360" tIns="44280" rIns="90360" bIns="44280"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The Address Resolution Problem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 lIns="90360" tIns="44280" rIns="90360" bIns="44280"/>
          <a:lstStyle/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Hosts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and </a:t>
            </a:r>
            <a:r>
              <a:rPr lang="en-US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are on the same physical network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wants to communicate with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but only knows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’s IP address</a:t>
            </a:r>
          </a:p>
        </p:txBody>
      </p:sp>
      <p:sp>
        <p:nvSpPr>
          <p:cNvPr id="29700" name="Line 3"/>
          <p:cNvSpPr>
            <a:spLocks noChangeShapeType="1"/>
          </p:cNvSpPr>
          <p:nvPr/>
        </p:nvSpPr>
        <p:spPr bwMode="auto">
          <a:xfrm>
            <a:off x="2139950" y="4876800"/>
            <a:ext cx="433070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24447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56451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4044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>
            <a:off x="4806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5" name="Rectangle 8"/>
          <p:cNvSpPr>
            <a:spLocks noChangeArrowheads="1"/>
          </p:cNvSpPr>
          <p:nvPr/>
        </p:nvSpPr>
        <p:spPr bwMode="auto">
          <a:xfrm>
            <a:off x="3282950" y="5264150"/>
            <a:ext cx="444500" cy="4445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/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 flipV="1">
            <a:off x="26670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 flipV="1">
            <a:off x="3505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 flipV="1">
            <a:off x="4267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 flipV="1">
            <a:off x="50292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10" name="Line 13"/>
          <p:cNvSpPr>
            <a:spLocks noChangeShapeType="1"/>
          </p:cNvSpPr>
          <p:nvPr/>
        </p:nvSpPr>
        <p:spPr bwMode="auto">
          <a:xfrm flipV="1">
            <a:off x="5867400" y="4868863"/>
            <a:ext cx="1588" cy="39687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11" name="Rectangle 14"/>
          <p:cNvSpPr>
            <a:spLocks noChangeArrowheads="1"/>
          </p:cNvSpPr>
          <p:nvPr/>
        </p:nvSpPr>
        <p:spPr bwMode="auto">
          <a:xfrm>
            <a:off x="57165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9712" name="Rectangle 15"/>
          <p:cNvSpPr>
            <a:spLocks noChangeArrowheads="1"/>
          </p:cNvSpPr>
          <p:nvPr/>
        </p:nvSpPr>
        <p:spPr bwMode="auto">
          <a:xfrm>
            <a:off x="4878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29713" name="Rectangle 16"/>
          <p:cNvSpPr>
            <a:spLocks noChangeArrowheads="1"/>
          </p:cNvSpPr>
          <p:nvPr/>
        </p:nvSpPr>
        <p:spPr bwMode="auto">
          <a:xfrm>
            <a:off x="4116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9714" name="Rectangle 17"/>
          <p:cNvSpPr>
            <a:spLocks noChangeArrowheads="1"/>
          </p:cNvSpPr>
          <p:nvPr/>
        </p:nvSpPr>
        <p:spPr bwMode="auto">
          <a:xfrm>
            <a:off x="33543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29715" name="Rectangle 18"/>
          <p:cNvSpPr>
            <a:spLocks noChangeArrowheads="1"/>
          </p:cNvSpPr>
          <p:nvPr/>
        </p:nvSpPr>
        <p:spPr bwMode="auto">
          <a:xfrm>
            <a:off x="2516188" y="5259388"/>
            <a:ext cx="30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360" tIns="44280" rIns="90360" bIns="44280">
            <a:spAutoFit/>
          </a:bodyPr>
          <a:lstStyle/>
          <a:p>
            <a:pPr eaLnBrk="1" hangingPunct="1">
              <a:spcBef>
                <a:spcPts val="1500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>
                <a:solidFill>
                  <a:srgbClr val="000000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19575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lIns="90360" tIns="44280" rIns="90360" bIns="442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>
                <a:latin typeface="Times New Roman" charset="0"/>
                <a:ea typeface="MS Gothic" charset="0"/>
              </a:rPr>
              <a:t>The Address Resolution Protocol (ARP)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94200"/>
          </a:xfrm>
        </p:spPr>
        <p:txBody>
          <a:bodyPr lIns="90360" tIns="44280" rIns="90360" bIns="44280"/>
          <a:lstStyle/>
          <a:p>
            <a:pPr marL="0" indent="0">
              <a:spcBef>
                <a:spcPts val="500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wants to resolve the IP address </a:t>
            </a:r>
            <a:r>
              <a:rPr lang="en-US" i="1">
                <a:latin typeface="Times New Roman" charset="0"/>
                <a:ea typeface="MS Gothic" charset="0"/>
              </a:rPr>
              <a:t>I</a:t>
            </a:r>
            <a:r>
              <a:rPr lang="en-US" sz="2000" i="1">
                <a:latin typeface="Times New Roman" charset="0"/>
                <a:ea typeface="MS Gothic" charset="0"/>
              </a:rPr>
              <a:t>B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</a:t>
            </a:r>
            <a:r>
              <a:rPr lang="en-US" i="1">
                <a:latin typeface="Times New Roman" charset="0"/>
                <a:ea typeface="MS Gothic" charset="0"/>
              </a:rPr>
              <a:t>A</a:t>
            </a:r>
            <a:r>
              <a:rPr lang="en-US">
                <a:latin typeface="Times New Roman" charset="0"/>
                <a:ea typeface="MS Gothic" charset="0"/>
              </a:rPr>
              <a:t> broadcasts a special (ARP) packet that asks the host with IP address </a:t>
            </a:r>
            <a:r>
              <a:rPr lang="en-US" i="1">
                <a:latin typeface="Times New Roman" charset="0"/>
                <a:ea typeface="MS Gothic" charset="0"/>
              </a:rPr>
              <a:t>I</a:t>
            </a:r>
            <a:r>
              <a:rPr lang="en-US" sz="2400" i="1">
                <a:latin typeface="Times New Roman" charset="0"/>
                <a:ea typeface="MS Gothic" charset="0"/>
              </a:rPr>
              <a:t>B</a:t>
            </a:r>
            <a:r>
              <a:rPr lang="en-US">
                <a:latin typeface="Times New Roman" charset="0"/>
                <a:ea typeface="MS Gothic" charset="0"/>
              </a:rPr>
              <a:t> to respond with its physical address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All hosts receive the request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B recognizes its IP address</a:t>
            </a:r>
          </a:p>
          <a:p>
            <a:pPr marL="0" indent="0"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/>
            </a:pPr>
            <a:r>
              <a:rPr lang="en-US">
                <a:latin typeface="Times New Roman" charset="0"/>
                <a:ea typeface="MS Gothic" charset="0"/>
              </a:rPr>
              <a:t>Host B sends a reply containing its physical address</a:t>
            </a:r>
          </a:p>
        </p:txBody>
      </p:sp>
    </p:spTree>
    <p:extLst>
      <p:ext uri="{BB962C8B-B14F-4D97-AF65-F5344CB8AC3E}">
        <p14:creationId xmlns:p14="http://schemas.microsoft.com/office/powerpoint/2010/main" val="23510197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Phase 1:</a:t>
            </a: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ClrTx/>
              <a:buFontTx/>
              <a:buNone/>
              <a:defRPr/>
            </a:pPr>
            <a:endParaRPr lang="en-US" sz="32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500"/>
              </a:spcBef>
              <a:buClrTx/>
              <a:buFontTx/>
              <a:buNone/>
              <a:defRPr/>
            </a:pPr>
            <a:endParaRPr lang="en-US" sz="200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Phase 2:</a:t>
            </a:r>
          </a:p>
        </p:txBody>
      </p:sp>
      <p:grpSp>
        <p:nvGrpSpPr>
          <p:cNvPr id="45060" name="Group 3"/>
          <p:cNvGrpSpPr>
            <a:grpSpLocks/>
          </p:cNvGrpSpPr>
          <p:nvPr/>
        </p:nvGrpSpPr>
        <p:grpSpPr bwMode="auto">
          <a:xfrm>
            <a:off x="1301750" y="2884488"/>
            <a:ext cx="5624513" cy="841375"/>
            <a:chOff x="820" y="1817"/>
            <a:chExt cx="3543" cy="530"/>
          </a:xfrm>
        </p:grpSpPr>
        <p:grpSp>
          <p:nvGrpSpPr>
            <p:cNvPr id="45083" name="Group 4"/>
            <p:cNvGrpSpPr>
              <a:grpSpLocks/>
            </p:cNvGrpSpPr>
            <p:nvPr/>
          </p:nvGrpSpPr>
          <p:grpSpPr bwMode="auto">
            <a:xfrm>
              <a:off x="820" y="1817"/>
              <a:ext cx="3543" cy="530"/>
              <a:chOff x="820" y="1817"/>
              <a:chExt cx="3543" cy="530"/>
            </a:xfrm>
          </p:grpSpPr>
          <p:sp>
            <p:nvSpPr>
              <p:cNvPr id="33826" name="Line 5"/>
              <p:cNvSpPr>
                <a:spLocks noChangeShapeType="1"/>
              </p:cNvSpPr>
              <p:nvPr/>
            </p:nvSpPr>
            <p:spPr bwMode="auto">
              <a:xfrm>
                <a:off x="820" y="1824"/>
                <a:ext cx="3543" cy="0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5091" name="Group 6"/>
              <p:cNvGrpSpPr>
                <a:grpSpLocks/>
              </p:cNvGrpSpPr>
              <p:nvPr/>
            </p:nvGrpSpPr>
            <p:grpSpPr bwMode="auto">
              <a:xfrm>
                <a:off x="1108" y="2013"/>
                <a:ext cx="327" cy="334"/>
                <a:chOff x="1108" y="2013"/>
                <a:chExt cx="327" cy="334"/>
              </a:xfrm>
            </p:grpSpPr>
            <p:sp>
              <p:nvSpPr>
                <p:cNvPr id="33841" name="Rectangle 7"/>
                <p:cNvSpPr>
                  <a:spLocks noChangeArrowheads="1"/>
                </p:cNvSpPr>
                <p:nvPr/>
              </p:nvSpPr>
              <p:spPr bwMode="auto">
                <a:xfrm>
                  <a:off x="1108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42" name="Rectangle 8"/>
                <p:cNvSpPr>
                  <a:spLocks noChangeArrowheads="1"/>
                </p:cNvSpPr>
                <p:nvPr/>
              </p:nvSpPr>
              <p:spPr bwMode="auto">
                <a:xfrm>
                  <a:off x="1149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</p:grpSp>
          <p:grpSp>
            <p:nvGrpSpPr>
              <p:cNvPr id="45092" name="Group 9"/>
              <p:cNvGrpSpPr>
                <a:grpSpLocks/>
              </p:cNvGrpSpPr>
              <p:nvPr/>
            </p:nvGrpSpPr>
            <p:grpSpPr bwMode="auto">
              <a:xfrm>
                <a:off x="1876" y="2013"/>
                <a:ext cx="327" cy="334"/>
                <a:chOff x="1876" y="2013"/>
                <a:chExt cx="327" cy="334"/>
              </a:xfrm>
            </p:grpSpPr>
            <p:sp>
              <p:nvSpPr>
                <p:cNvPr id="33839" name="Rectangle 10"/>
                <p:cNvSpPr>
                  <a:spLocks noChangeArrowheads="1"/>
                </p:cNvSpPr>
                <p:nvPr/>
              </p:nvSpPr>
              <p:spPr bwMode="auto">
                <a:xfrm>
                  <a:off x="1876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40" name="Rectangle 11"/>
                <p:cNvSpPr>
                  <a:spLocks noChangeArrowheads="1"/>
                </p:cNvSpPr>
                <p:nvPr/>
              </p:nvSpPr>
              <p:spPr bwMode="auto">
                <a:xfrm>
                  <a:off x="1917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grpSp>
            <p:nvGrpSpPr>
              <p:cNvPr id="45093" name="Group 12"/>
              <p:cNvGrpSpPr>
                <a:grpSpLocks/>
              </p:cNvGrpSpPr>
              <p:nvPr/>
            </p:nvGrpSpPr>
            <p:grpSpPr bwMode="auto">
              <a:xfrm>
                <a:off x="2740" y="2013"/>
                <a:ext cx="327" cy="334"/>
                <a:chOff x="2740" y="2013"/>
                <a:chExt cx="327" cy="334"/>
              </a:xfrm>
            </p:grpSpPr>
            <p:sp>
              <p:nvSpPr>
                <p:cNvPr id="33837" name="Rectangle 13"/>
                <p:cNvSpPr>
                  <a:spLocks noChangeArrowheads="1"/>
                </p:cNvSpPr>
                <p:nvPr/>
              </p:nvSpPr>
              <p:spPr bwMode="auto">
                <a:xfrm>
                  <a:off x="2740" y="2020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38" name="Rectangle 14"/>
                <p:cNvSpPr>
                  <a:spLocks noChangeArrowheads="1"/>
                </p:cNvSpPr>
                <p:nvPr/>
              </p:nvSpPr>
              <p:spPr bwMode="auto">
                <a:xfrm>
                  <a:off x="2781" y="2013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45094" name="Group 15"/>
              <p:cNvGrpSpPr>
                <a:grpSpLocks/>
              </p:cNvGrpSpPr>
              <p:nvPr/>
            </p:nvGrpSpPr>
            <p:grpSpPr bwMode="auto">
              <a:xfrm>
                <a:off x="3460" y="2017"/>
                <a:ext cx="327" cy="330"/>
                <a:chOff x="3460" y="2017"/>
                <a:chExt cx="327" cy="330"/>
              </a:xfrm>
            </p:grpSpPr>
            <p:sp>
              <p:nvSpPr>
                <p:cNvPr id="33835" name="Rectangle 16"/>
                <p:cNvSpPr>
                  <a:spLocks noChangeArrowheads="1"/>
                </p:cNvSpPr>
                <p:nvPr/>
              </p:nvSpPr>
              <p:spPr bwMode="auto">
                <a:xfrm>
                  <a:off x="3460" y="2025"/>
                  <a:ext cx="327" cy="322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36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1" y="2017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Y</a:t>
                  </a:r>
                </a:p>
              </p:txBody>
            </p:sp>
          </p:grpSp>
          <p:sp>
            <p:nvSpPr>
              <p:cNvPr id="33831" name="Line 18"/>
              <p:cNvSpPr>
                <a:spLocks noChangeShapeType="1"/>
              </p:cNvSpPr>
              <p:nvPr/>
            </p:nvSpPr>
            <p:spPr bwMode="auto">
              <a:xfrm flipV="1">
                <a:off x="1296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2" name="Line 19"/>
              <p:cNvSpPr>
                <a:spLocks noChangeShapeType="1"/>
              </p:cNvSpPr>
              <p:nvPr/>
            </p:nvSpPr>
            <p:spPr bwMode="auto">
              <a:xfrm flipV="1">
                <a:off x="2016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3" name="Line 20"/>
              <p:cNvSpPr>
                <a:spLocks noChangeShapeType="1"/>
              </p:cNvSpPr>
              <p:nvPr/>
            </p:nvSpPr>
            <p:spPr bwMode="auto">
              <a:xfrm flipV="1">
                <a:off x="2880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34" name="Line 21"/>
              <p:cNvSpPr>
                <a:spLocks noChangeShapeType="1"/>
              </p:cNvSpPr>
              <p:nvPr/>
            </p:nvSpPr>
            <p:spPr bwMode="auto">
              <a:xfrm flipV="1">
                <a:off x="3600" y="1816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084" name="AutoShape 22"/>
            <p:cNvSpPr>
              <a:spLocks noChangeArrowheads="1"/>
            </p:cNvSpPr>
            <p:nvPr/>
          </p:nvSpPr>
          <p:spPr bwMode="auto">
            <a:xfrm>
              <a:off x="1313" y="1841"/>
              <a:ext cx="415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0" y="21600"/>
                  </a:moveTo>
                  <a:cubicBezTo>
                    <a:pt x="0" y="9690"/>
                    <a:pt x="9638" y="28"/>
                    <a:pt x="21548" y="0"/>
                  </a:cubicBezTo>
                </a:path>
                <a:path w="21600" h="21600" stroke="0">
                  <a:moveTo>
                    <a:pt x="0" y="21600"/>
                  </a:moveTo>
                  <a:cubicBezTo>
                    <a:pt x="0" y="9690"/>
                    <a:pt x="9638" y="28"/>
                    <a:pt x="21548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1" name="Line 23"/>
            <p:cNvSpPr>
              <a:spLocks noChangeShapeType="1"/>
            </p:cNvSpPr>
            <p:nvPr/>
          </p:nvSpPr>
          <p:spPr bwMode="auto">
            <a:xfrm>
              <a:off x="1648" y="1824"/>
              <a:ext cx="2463" cy="0"/>
            </a:xfrm>
            <a:prstGeom prst="line">
              <a:avLst/>
            </a:prstGeom>
            <a:noFill/>
            <a:ln w="507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086" name="AutoShape 24"/>
            <p:cNvSpPr>
              <a:spLocks/>
            </p:cNvSpPr>
            <p:nvPr/>
          </p:nvSpPr>
          <p:spPr bwMode="auto">
            <a:xfrm>
              <a:off x="960" y="1841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7" name="AutoShape 25"/>
            <p:cNvSpPr>
              <a:spLocks/>
            </p:cNvSpPr>
            <p:nvPr/>
          </p:nvSpPr>
          <p:spPr bwMode="auto">
            <a:xfrm>
              <a:off x="2592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8" name="AutoShape 26"/>
            <p:cNvSpPr>
              <a:spLocks/>
            </p:cNvSpPr>
            <p:nvPr/>
          </p:nvSpPr>
          <p:spPr bwMode="auto">
            <a:xfrm>
              <a:off x="3312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9" name="AutoShape 27"/>
            <p:cNvSpPr>
              <a:spLocks/>
            </p:cNvSpPr>
            <p:nvPr/>
          </p:nvSpPr>
          <p:spPr bwMode="auto">
            <a:xfrm>
              <a:off x="1728" y="1841"/>
              <a:ext cx="271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61" name="Group 28"/>
          <p:cNvGrpSpPr>
            <a:grpSpLocks/>
          </p:cNvGrpSpPr>
          <p:nvPr/>
        </p:nvGrpSpPr>
        <p:grpSpPr bwMode="auto">
          <a:xfrm>
            <a:off x="1377950" y="4865688"/>
            <a:ext cx="5624513" cy="841375"/>
            <a:chOff x="868" y="3065"/>
            <a:chExt cx="3543" cy="530"/>
          </a:xfrm>
        </p:grpSpPr>
        <p:grpSp>
          <p:nvGrpSpPr>
            <p:cNvPr id="45062" name="Group 29"/>
            <p:cNvGrpSpPr>
              <a:grpSpLocks/>
            </p:cNvGrpSpPr>
            <p:nvPr/>
          </p:nvGrpSpPr>
          <p:grpSpPr bwMode="auto">
            <a:xfrm>
              <a:off x="868" y="3065"/>
              <a:ext cx="3543" cy="530"/>
              <a:chOff x="868" y="3065"/>
              <a:chExt cx="3543" cy="530"/>
            </a:xfrm>
          </p:grpSpPr>
          <p:sp>
            <p:nvSpPr>
              <p:cNvPr id="33802" name="Line 30"/>
              <p:cNvSpPr>
                <a:spLocks noChangeShapeType="1"/>
              </p:cNvSpPr>
              <p:nvPr/>
            </p:nvSpPr>
            <p:spPr bwMode="auto">
              <a:xfrm>
                <a:off x="868" y="3072"/>
                <a:ext cx="3543" cy="0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45067" name="Group 31"/>
              <p:cNvGrpSpPr>
                <a:grpSpLocks/>
              </p:cNvGrpSpPr>
              <p:nvPr/>
            </p:nvGrpSpPr>
            <p:grpSpPr bwMode="auto">
              <a:xfrm>
                <a:off x="1156" y="3261"/>
                <a:ext cx="327" cy="334"/>
                <a:chOff x="1156" y="3261"/>
                <a:chExt cx="327" cy="334"/>
              </a:xfrm>
            </p:grpSpPr>
            <p:sp>
              <p:nvSpPr>
                <p:cNvPr id="33817" name="Rectangle 32"/>
                <p:cNvSpPr>
                  <a:spLocks noChangeArrowheads="1"/>
                </p:cNvSpPr>
                <p:nvPr/>
              </p:nvSpPr>
              <p:spPr bwMode="auto">
                <a:xfrm>
                  <a:off x="1156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8" name="Rectangle 33"/>
                <p:cNvSpPr>
                  <a:spLocks noChangeArrowheads="1"/>
                </p:cNvSpPr>
                <p:nvPr/>
              </p:nvSpPr>
              <p:spPr bwMode="auto">
                <a:xfrm>
                  <a:off x="1197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A</a:t>
                  </a:r>
                </a:p>
              </p:txBody>
            </p:sp>
          </p:grpSp>
          <p:grpSp>
            <p:nvGrpSpPr>
              <p:cNvPr id="45068" name="Group 34"/>
              <p:cNvGrpSpPr>
                <a:grpSpLocks/>
              </p:cNvGrpSpPr>
              <p:nvPr/>
            </p:nvGrpSpPr>
            <p:grpSpPr bwMode="auto">
              <a:xfrm>
                <a:off x="1924" y="3261"/>
                <a:ext cx="327" cy="334"/>
                <a:chOff x="1924" y="3261"/>
                <a:chExt cx="327" cy="334"/>
              </a:xfrm>
            </p:grpSpPr>
            <p:sp>
              <p:nvSpPr>
                <p:cNvPr id="33815" name="Rectangle 35"/>
                <p:cNvSpPr>
                  <a:spLocks noChangeArrowheads="1"/>
                </p:cNvSpPr>
                <p:nvPr/>
              </p:nvSpPr>
              <p:spPr bwMode="auto">
                <a:xfrm>
                  <a:off x="1924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6" name="Rectangle 36"/>
                <p:cNvSpPr>
                  <a:spLocks noChangeArrowheads="1"/>
                </p:cNvSpPr>
                <p:nvPr/>
              </p:nvSpPr>
              <p:spPr bwMode="auto">
                <a:xfrm>
                  <a:off x="1965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X</a:t>
                  </a:r>
                </a:p>
              </p:txBody>
            </p:sp>
          </p:grpSp>
          <p:grpSp>
            <p:nvGrpSpPr>
              <p:cNvPr id="45069" name="Group 37"/>
              <p:cNvGrpSpPr>
                <a:grpSpLocks/>
              </p:cNvGrpSpPr>
              <p:nvPr/>
            </p:nvGrpSpPr>
            <p:grpSpPr bwMode="auto">
              <a:xfrm>
                <a:off x="2788" y="3261"/>
                <a:ext cx="327" cy="334"/>
                <a:chOff x="2788" y="3261"/>
                <a:chExt cx="327" cy="334"/>
              </a:xfrm>
            </p:grpSpPr>
            <p:sp>
              <p:nvSpPr>
                <p:cNvPr id="33813" name="Rectangle 38"/>
                <p:cNvSpPr>
                  <a:spLocks noChangeArrowheads="1"/>
                </p:cNvSpPr>
                <p:nvPr/>
              </p:nvSpPr>
              <p:spPr bwMode="auto">
                <a:xfrm>
                  <a:off x="2788" y="3268"/>
                  <a:ext cx="327" cy="32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4" name="Rectangle 39"/>
                <p:cNvSpPr>
                  <a:spLocks noChangeArrowheads="1"/>
                </p:cNvSpPr>
                <p:nvPr/>
              </p:nvSpPr>
              <p:spPr bwMode="auto">
                <a:xfrm>
                  <a:off x="2829" y="3261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45070" name="Group 40"/>
              <p:cNvGrpSpPr>
                <a:grpSpLocks/>
              </p:cNvGrpSpPr>
              <p:nvPr/>
            </p:nvGrpSpPr>
            <p:grpSpPr bwMode="auto">
              <a:xfrm>
                <a:off x="3508" y="3265"/>
                <a:ext cx="327" cy="330"/>
                <a:chOff x="3508" y="3265"/>
                <a:chExt cx="327" cy="330"/>
              </a:xfrm>
            </p:grpSpPr>
            <p:sp>
              <p:nvSpPr>
                <p:cNvPr id="33811" name="Rectangle 41"/>
                <p:cNvSpPr>
                  <a:spLocks noChangeArrowheads="1"/>
                </p:cNvSpPr>
                <p:nvPr/>
              </p:nvSpPr>
              <p:spPr bwMode="auto">
                <a:xfrm>
                  <a:off x="3508" y="3273"/>
                  <a:ext cx="327" cy="322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defRPr/>
                  </a:pPr>
                  <a:endParaRPr lang="en-US"/>
                </a:p>
              </p:txBody>
            </p:sp>
            <p:sp>
              <p:nvSpPr>
                <p:cNvPr id="33812" name="Rectangle 42"/>
                <p:cNvSpPr>
                  <a:spLocks noChangeArrowheads="1"/>
                </p:cNvSpPr>
                <p:nvPr/>
              </p:nvSpPr>
              <p:spPr bwMode="auto">
                <a:xfrm>
                  <a:off x="3549" y="3265"/>
                  <a:ext cx="245" cy="28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lIns="90360" tIns="44280" rIns="90360" bIns="44280">
                  <a:spAutoFit/>
                </a:bodyPr>
                <a:lstStyle/>
                <a:p>
                  <a:pPr eaLnBrk="1" hangingPunct="1">
                    <a:spcBef>
                      <a:spcPts val="1500"/>
                    </a:spcBef>
                    <a:buSzPct val="100000"/>
                    <a:tabLst>
                      <a:tab pos="0" algn="l"/>
                      <a:tab pos="457200" algn="l"/>
                      <a:tab pos="914400" algn="l"/>
                      <a:tab pos="1371600" algn="l"/>
                      <a:tab pos="1828800" algn="l"/>
                      <a:tab pos="2286000" algn="l"/>
                      <a:tab pos="2743200" algn="l"/>
                      <a:tab pos="3200400" algn="l"/>
                      <a:tab pos="3657600" algn="l"/>
                      <a:tab pos="4114800" algn="l"/>
                      <a:tab pos="4572000" algn="l"/>
                      <a:tab pos="5029200" algn="l"/>
                      <a:tab pos="5486400" algn="l"/>
                      <a:tab pos="5943600" algn="l"/>
                      <a:tab pos="6400800" algn="l"/>
                      <a:tab pos="6858000" algn="l"/>
                      <a:tab pos="7315200" algn="l"/>
                      <a:tab pos="7772400" algn="l"/>
                      <a:tab pos="8229600" algn="l"/>
                      <a:tab pos="8686800" algn="l"/>
                      <a:tab pos="9144000" algn="l"/>
                    </a:tabLst>
                    <a:defRPr/>
                  </a:pPr>
                  <a:r>
                    <a:rPr lang="en-US">
                      <a:solidFill>
                        <a:srgbClr val="000000"/>
                      </a:solidFill>
                    </a:rPr>
                    <a:t>Y</a:t>
                  </a:r>
                </a:p>
              </p:txBody>
            </p:sp>
          </p:grpSp>
          <p:sp>
            <p:nvSpPr>
              <p:cNvPr id="33807" name="Line 43"/>
              <p:cNvSpPr>
                <a:spLocks noChangeShapeType="1"/>
              </p:cNvSpPr>
              <p:nvPr/>
            </p:nvSpPr>
            <p:spPr bwMode="auto">
              <a:xfrm flipV="1">
                <a:off x="1344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8" name="Line 44"/>
              <p:cNvSpPr>
                <a:spLocks noChangeShapeType="1"/>
              </p:cNvSpPr>
              <p:nvPr/>
            </p:nvSpPr>
            <p:spPr bwMode="auto">
              <a:xfrm flipV="1">
                <a:off x="2064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09" name="Line 45"/>
              <p:cNvSpPr>
                <a:spLocks noChangeShapeType="1"/>
              </p:cNvSpPr>
              <p:nvPr/>
            </p:nvSpPr>
            <p:spPr bwMode="auto">
              <a:xfrm flipV="1">
                <a:off x="2928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810" name="Line 46"/>
              <p:cNvSpPr>
                <a:spLocks noChangeShapeType="1"/>
              </p:cNvSpPr>
              <p:nvPr/>
            </p:nvSpPr>
            <p:spPr bwMode="auto">
              <a:xfrm flipV="1">
                <a:off x="3648" y="3064"/>
                <a:ext cx="0" cy="207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5063" name="AutoShape 47"/>
            <p:cNvSpPr>
              <a:spLocks noChangeArrowheads="1"/>
            </p:cNvSpPr>
            <p:nvPr/>
          </p:nvSpPr>
          <p:spPr bwMode="auto">
            <a:xfrm>
              <a:off x="2592" y="3089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4" name="AutoShape 48"/>
            <p:cNvSpPr>
              <a:spLocks/>
            </p:cNvSpPr>
            <p:nvPr/>
          </p:nvSpPr>
          <p:spPr bwMode="auto">
            <a:xfrm>
              <a:off x="1361" y="3089"/>
              <a:ext cx="319" cy="17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>
                  <a:moveTo>
                    <a:pt x="0" y="21600"/>
                  </a:moveTo>
                  <a:cubicBezTo>
                    <a:pt x="0" y="9696"/>
                    <a:pt x="9629" y="37"/>
                    <a:pt x="21533" y="0"/>
                  </a:cubicBezTo>
                </a:path>
                <a:path w="21600" h="21600" stroke="0">
                  <a:moveTo>
                    <a:pt x="0" y="21600"/>
                  </a:moveTo>
                  <a:cubicBezTo>
                    <a:pt x="0" y="9696"/>
                    <a:pt x="9629" y="37"/>
                    <a:pt x="21533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50760" cap="sq">
              <a:solidFill>
                <a:srgbClr val="00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1" name="Line 49"/>
            <p:cNvSpPr>
              <a:spLocks noChangeShapeType="1"/>
            </p:cNvSpPr>
            <p:nvPr/>
          </p:nvSpPr>
          <p:spPr bwMode="auto">
            <a:xfrm>
              <a:off x="1648" y="3072"/>
              <a:ext cx="975" cy="0"/>
            </a:xfrm>
            <a:prstGeom prst="line">
              <a:avLst/>
            </a:prstGeom>
            <a:noFill/>
            <a:ln w="507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16270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Caches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Each host maintains a cache of recently-used mappings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Information in the cache expires after a set time has elapsed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When sending an ARP request a host includes its IP-to-physical address binding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All machines on a physical network “snoop” ARP packets for mappings</a:t>
            </a:r>
          </a:p>
        </p:txBody>
      </p:sp>
    </p:spTree>
    <p:extLst>
      <p:ext uri="{BB962C8B-B14F-4D97-AF65-F5344CB8AC3E}">
        <p14:creationId xmlns:p14="http://schemas.microsoft.com/office/powerpoint/2010/main" val="3600763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Demo – ARP Cache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Host.141 has not communicated with .143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.141’s ARP cache probably doesn’t contain an entry for .143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Host .141 makes a web request to .143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ARP for .143’s physical address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Added to .141’s cache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Web request sent and reply received</a:t>
            </a:r>
          </a:p>
        </p:txBody>
      </p:sp>
    </p:spTree>
    <p:extLst>
      <p:ext uri="{BB962C8B-B14F-4D97-AF65-F5344CB8AC3E}">
        <p14:creationId xmlns:p14="http://schemas.microsoft.com/office/powerpoint/2010/main" val="40315947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Network Sniffing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Sometimes it is possible observe/record traffic traveling on a network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Network traffic may contain valuable information: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Usernames and passwords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Encrypted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Unencrypted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E-mail, web requests (and replies), data files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Etc.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A </a:t>
            </a:r>
            <a:r>
              <a:rPr lang="en-US" sz="2800" i="1" smtClean="0">
                <a:solidFill>
                  <a:srgbClr val="000000"/>
                </a:solidFill>
              </a:rPr>
              <a:t>sniffer</a:t>
            </a:r>
            <a:r>
              <a:rPr lang="en-US" sz="2800" smtClean="0">
                <a:solidFill>
                  <a:srgbClr val="000000"/>
                </a:solidFill>
              </a:rPr>
              <a:t> is a piece of software that captures network traffic</a:t>
            </a:r>
          </a:p>
        </p:txBody>
      </p:sp>
    </p:spTree>
    <p:extLst>
      <p:ext uri="{BB962C8B-B14F-4D97-AF65-F5344CB8AC3E}">
        <p14:creationId xmlns:p14="http://schemas.microsoft.com/office/powerpoint/2010/main" val="164686165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 Poisoning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Broadcast ARP replies associating your physical address with a given IP address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Other hosts receive this message and put the mapping into their ARP cache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When a machine wants to communicate with the given IP address it sends the frame to your physical address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You read the frame and then forward it on to the real destination host</a:t>
            </a:r>
          </a:p>
        </p:txBody>
      </p:sp>
    </p:spTree>
    <p:extLst>
      <p:ext uri="{BB962C8B-B14F-4D97-AF65-F5344CB8AC3E}">
        <p14:creationId xmlns:p14="http://schemas.microsoft.com/office/powerpoint/2010/main" val="408486151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Cain and Abel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A man-in-the-middle LAN attack tool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Sniffer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Protocol analyzer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URL: http://www.oxid.it/cain.html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Can be used to poison hosts ARP caches</a:t>
            </a:r>
          </a:p>
        </p:txBody>
      </p:sp>
    </p:spTree>
    <p:extLst>
      <p:ext uri="{BB962C8B-B14F-4D97-AF65-F5344CB8AC3E}">
        <p14:creationId xmlns:p14="http://schemas.microsoft.com/office/powerpoint/2010/main" val="31367960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Demo – ARP Cache Poisoning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Hosts .142 and .143 may or may not have communicated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ARP caches may or may not contain entries for each other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Start Cain (on .141) and poison both .142 and .143’s ARP caches: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.142’s HW address associated with .141’s IP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.143’s HW address associated with .141’s IP</a:t>
            </a:r>
          </a:p>
          <a:p>
            <a:pPr eaLnBrk="1" hangingPunct="1">
              <a:spcBef>
                <a:spcPts val="700"/>
              </a:spcBef>
              <a:buClrTx/>
              <a:buFontTx/>
              <a:buNone/>
              <a:defRPr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027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Cache Poisoning - Result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.142 and .143 will communicate with each other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May not realize that their communications are flowing through a third-party</a:t>
            </a:r>
          </a:p>
          <a:p>
            <a:pPr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All communications will flow through .141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.141 can read/store traffic</a:t>
            </a:r>
          </a:p>
          <a:p>
            <a:pPr lvl="1" eaLnBrk="1" hangingPunct="1">
              <a:spcBef>
                <a:spcPts val="500"/>
              </a:spcBef>
              <a:buFont typeface="Times New Roman" charset="0"/>
              <a:buChar char="–"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.141 forwards between the two hosts</a:t>
            </a:r>
          </a:p>
        </p:txBody>
      </p:sp>
    </p:spTree>
    <p:extLst>
      <p:ext uri="{BB962C8B-B14F-4D97-AF65-F5344CB8AC3E}">
        <p14:creationId xmlns:p14="http://schemas.microsoft.com/office/powerpoint/2010/main" val="260781943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FTP Connection</a:t>
            </a: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Source host: .143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Destination host: .142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Attacker: .141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17135946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Poisoning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3200" dirty="0" smtClean="0">
                <a:cs typeface="+mn-cs"/>
              </a:rPr>
              <a:t>Can:</a:t>
            </a:r>
          </a:p>
          <a:p>
            <a:pPr marL="914400" lvl="1" indent="-457200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cs typeface="+mn-cs"/>
              </a:rPr>
              <a:t>Read traffic</a:t>
            </a:r>
          </a:p>
          <a:p>
            <a:pPr lvl="1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3200" dirty="0" smtClean="0">
                <a:cs typeface="+mn-cs"/>
              </a:rPr>
              <a:t>Modify traffic</a:t>
            </a:r>
          </a:p>
        </p:txBody>
      </p:sp>
    </p:spTree>
    <p:extLst>
      <p:ext uri="{BB962C8B-B14F-4D97-AF65-F5344CB8AC3E}">
        <p14:creationId xmlns:p14="http://schemas.microsoft.com/office/powerpoint/2010/main" val="16515175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DNS Spoofing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Source host: .143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Destination host: Google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Attacker: .141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21411809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SSH Downgrade</a:t>
            </a:r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Switched Environment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Source host: my laptop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Destination host: .147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Attacker: .141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Using: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306371974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ARP Poisoning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What attackers look for: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Sensitive, unencrypted communications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Web requests/replies, e-mail, FTP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Weakly-encrypted communications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smtClean="0">
                <a:solidFill>
                  <a:srgbClr val="000000"/>
                </a:solidFill>
              </a:rPr>
              <a:t>Old versions of SSH, RDC</a:t>
            </a:r>
          </a:p>
        </p:txBody>
      </p:sp>
    </p:spTree>
    <p:extLst>
      <p:ext uri="{BB962C8B-B14F-4D97-AF65-F5344CB8AC3E}">
        <p14:creationId xmlns:p14="http://schemas.microsoft.com/office/powerpoint/2010/main" val="10986923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ARP </a:t>
            </a:r>
            <a:r>
              <a:rPr lang="en-US" sz="4000" dirty="0" smtClean="0">
                <a:solidFill>
                  <a:srgbClr val="000000"/>
                </a:solidFill>
              </a:rPr>
              <a:t>Poisoning</a:t>
            </a:r>
            <a:r>
              <a:rPr lang="en-US" sz="4400" dirty="0" smtClean="0">
                <a:solidFill>
                  <a:srgbClr val="000000"/>
                </a:solidFill>
              </a:rPr>
              <a:t> - Countermeasures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Static ARP tables/smart switch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err="1" smtClean="0">
                <a:solidFill>
                  <a:srgbClr val="000000"/>
                </a:solidFill>
              </a:rPr>
              <a:t>ARPwatch</a:t>
            </a:r>
            <a:endParaRPr lang="en-US" sz="32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IDS</a:t>
            </a:r>
          </a:p>
        </p:txBody>
      </p:sp>
    </p:spTree>
    <p:extLst>
      <p:ext uri="{BB962C8B-B14F-4D97-AF65-F5344CB8AC3E}">
        <p14:creationId xmlns:p14="http://schemas.microsoft.com/office/powerpoint/2010/main" val="4130577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Analogy - Wiretapping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The FBI conducts wiretaps</a:t>
            </a:r>
          </a:p>
          <a:p>
            <a:pPr lvl="1" eaLnBrk="1" hangingPunct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Go to a judge and get a court order authorizing the wiretap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Who?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What?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When?</a:t>
            </a:r>
          </a:p>
          <a:p>
            <a:pPr lvl="2" eaLnBrk="1" hangingPunct="1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sz="2000" smtClean="0">
                <a:solidFill>
                  <a:srgbClr val="000000"/>
                </a:solidFill>
              </a:rPr>
              <a:t>Why?</a:t>
            </a:r>
          </a:p>
          <a:p>
            <a:pPr lvl="1" eaLnBrk="1" hangingPunct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With the help of the phone company, can listen to/record a suspect’s phone conversations to obtain evidence</a:t>
            </a:r>
          </a:p>
        </p:txBody>
      </p:sp>
    </p:spTree>
    <p:extLst>
      <p:ext uri="{BB962C8B-B14F-4D97-AF65-F5344CB8AC3E}">
        <p14:creationId xmlns:p14="http://schemas.microsoft.com/office/powerpoint/2010/main" val="25532145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Summary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 marL="736600" indent="-27940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dirty="0" smtClean="0">
                <a:cs typeface="+mn-cs"/>
              </a:rPr>
              <a:t>Network traffic may contain valuable information: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Usernames and passwords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2000" dirty="0" smtClean="0">
                <a:cs typeface="+mn-cs"/>
              </a:rPr>
              <a:t>Encrypted</a:t>
            </a: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/>
            </a:pPr>
            <a:r>
              <a:rPr lang="en-US" sz="2000" dirty="0" smtClean="0">
                <a:cs typeface="+mn-cs"/>
              </a:rPr>
              <a:t>Unencrypted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E-mail, web requests (and replies), data files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Etc.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mtClean="0">
                <a:cs typeface="+mn-cs"/>
              </a:rPr>
              <a:t>ARP </a:t>
            </a:r>
            <a:r>
              <a:rPr lang="en-US" dirty="0" smtClean="0">
                <a:cs typeface="+mn-cs"/>
              </a:rPr>
              <a:t>poisoning can allow an attacker to capture and </a:t>
            </a:r>
            <a:r>
              <a:rPr lang="en-US" smtClean="0">
                <a:cs typeface="+mn-cs"/>
              </a:rPr>
              <a:t>modify network traffic </a:t>
            </a:r>
            <a:r>
              <a:rPr lang="en-US" dirty="0" smtClean="0">
                <a:cs typeface="+mn-cs"/>
              </a:rPr>
              <a:t>as a man-in-the-middle:</a:t>
            </a:r>
          </a:p>
          <a:p>
            <a:pPr lvl="1" eaLnBrk="1" hangingPunct="1">
              <a:lnSpc>
                <a:spcPct val="90000"/>
              </a:lnSpc>
              <a:spcBef>
                <a:spcPts val="5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/>
            </a:pPr>
            <a:r>
              <a:rPr lang="en-US" sz="2200" dirty="0" smtClean="0">
                <a:cs typeface="+mn-cs"/>
              </a:rPr>
              <a:t>Cain and Abel</a:t>
            </a:r>
          </a:p>
        </p:txBody>
      </p:sp>
    </p:spTree>
    <p:extLst>
      <p:ext uri="{BB962C8B-B14F-4D97-AF65-F5344CB8AC3E}">
        <p14:creationId xmlns:p14="http://schemas.microsoft.com/office/powerpoint/2010/main" val="42086969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Analogy – Wiretapping (cont)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sz="2800" smtClean="0">
                <a:solidFill>
                  <a:srgbClr val="000000"/>
                </a:solidFill>
              </a:rPr>
              <a:t>Sniffer allows an administrator (or attacker) to record/listen in on conversations between computers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need authorization to monitor network traffic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Electronic Communications Privacy Act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https://www.cdt.org/issue/wiretap-ecpa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not need authorization to monitor network traffic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“Trap and Trace”/”Pen register”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Consent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smtClean="0">
                <a:solidFill>
                  <a:srgbClr val="000000"/>
                </a:solidFill>
              </a:rPr>
              <a:t>May not care - attackers</a:t>
            </a:r>
          </a:p>
        </p:txBody>
      </p:sp>
    </p:spTree>
    <p:extLst>
      <p:ext uri="{BB962C8B-B14F-4D97-AF65-F5344CB8AC3E}">
        <p14:creationId xmlns:p14="http://schemas.microsoft.com/office/powerpoint/2010/main" val="13197343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Sniffing - Environment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Some networks use shared media so passive sniffing is very easy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smtClean="0">
                <a:solidFill>
                  <a:srgbClr val="000000"/>
                </a:solidFill>
              </a:rPr>
              <a:t>Network interface cards can be placed in “promiscuous” mode so that they do not ignore traffic to other hosts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Wireless network traffic can also be captured (but may be encrypted)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Sniffing is more difficult (but not impossible) in switched environments</a:t>
            </a:r>
          </a:p>
        </p:txBody>
      </p:sp>
    </p:spTree>
    <p:extLst>
      <p:ext uri="{BB962C8B-B14F-4D97-AF65-F5344CB8AC3E}">
        <p14:creationId xmlns:p14="http://schemas.microsoft.com/office/powerpoint/2010/main" val="31421535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Protocol Analysis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41363" indent="-284163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Captured network packets contain binary data which is difficult to interpret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smtClean="0">
                <a:solidFill>
                  <a:srgbClr val="000000"/>
                </a:solidFill>
              </a:rPr>
              <a:t>Most sniffers include a </a:t>
            </a:r>
            <a:r>
              <a:rPr lang="en-US" sz="3200" i="1" smtClean="0">
                <a:solidFill>
                  <a:srgbClr val="000000"/>
                </a:solidFill>
              </a:rPr>
              <a:t>protocol analysis</a:t>
            </a:r>
            <a:r>
              <a:rPr lang="en-US" sz="3200" smtClean="0">
                <a:solidFill>
                  <a:srgbClr val="000000"/>
                </a:solidFill>
              </a:rPr>
              <a:t> component which organizes and displays the (human-readable) contents of the traffic</a:t>
            </a:r>
          </a:p>
          <a:p>
            <a:pPr lvl="1" eaLnBrk="1" hangingPunct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3200" smtClean="0">
                <a:solidFill>
                  <a:srgbClr val="000000"/>
                </a:solidFill>
              </a:rPr>
              <a:t>Example: Wireshark</a:t>
            </a:r>
          </a:p>
        </p:txBody>
      </p:sp>
    </p:spTree>
    <p:extLst>
      <p:ext uri="{BB962C8B-B14F-4D97-AF65-F5344CB8AC3E}">
        <p14:creationId xmlns:p14="http://schemas.microsoft.com/office/powerpoint/2010/main" val="27150990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Nmap Port Scan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Target host: 192.168.78.141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Source host: 192.168.78.142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Perform a TCP-connect scan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nmap</a:t>
            </a:r>
            <a:r>
              <a:rPr lang="en-US" dirty="0" smtClean="0">
                <a:solidFill>
                  <a:srgbClr val="000000"/>
                </a:solidFill>
              </a:rPr>
              <a:t> –</a:t>
            </a:r>
            <a:r>
              <a:rPr lang="en-US" dirty="0" err="1" smtClean="0">
                <a:solidFill>
                  <a:srgbClr val="000000"/>
                </a:solidFill>
              </a:rPr>
              <a:t>sT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28756139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 Web Connection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Target host: 192.168.78.141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Source host: 192.168.78.142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Open a text-based web browser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Get default web page on the target host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9606093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r>
              <a:rPr lang="en-US" sz="4400" smtClean="0">
                <a:solidFill>
                  <a:srgbClr val="000000"/>
                </a:solidFill>
              </a:rPr>
              <a:t>Example – An FTP Connection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6550" indent="-33655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chemeClr val="bg1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Target host: 192.168.78.141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Start Wireshark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Source host: 192.168.78.142</a:t>
            </a:r>
          </a:p>
          <a:p>
            <a:pPr lvl="1" eaLnBrk="1" hangingPunct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Use the ftp client</a:t>
            </a:r>
          </a:p>
          <a:p>
            <a:pPr lvl="2" eaLnBrk="1" hangingPunct="1">
              <a:spcBef>
                <a:spcPts val="6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ftp </a:t>
            </a:r>
            <a:r>
              <a:rPr lang="en-US" i="1" dirty="0" smtClean="0">
                <a:solidFill>
                  <a:srgbClr val="000000"/>
                </a:solidFill>
              </a:rPr>
              <a:t>&lt;target host&gt;</a:t>
            </a:r>
          </a:p>
          <a:p>
            <a:pPr eaLnBrk="1" hangingPunct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View results</a:t>
            </a:r>
          </a:p>
        </p:txBody>
      </p:sp>
    </p:spTree>
    <p:extLst>
      <p:ext uri="{BB962C8B-B14F-4D97-AF65-F5344CB8AC3E}">
        <p14:creationId xmlns:p14="http://schemas.microsoft.com/office/powerpoint/2010/main" val="203662538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452</TotalTime>
  <Words>1173</Words>
  <Application>Microsoft Macintosh PowerPoint</Application>
  <PresentationFormat>On-screen Show (4:3)</PresentationFormat>
  <Paragraphs>227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Retrospect</vt:lpstr>
      <vt:lpstr>   JMU GenCyber Boot Camp Summer,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Address Resolution Problem</vt:lpstr>
      <vt:lpstr>The Address Resolution Protocol (ARP)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15</cp:revision>
  <dcterms:created xsi:type="dcterms:W3CDTF">2015-06-04T22:29:04Z</dcterms:created>
  <dcterms:modified xsi:type="dcterms:W3CDTF">2016-06-21T13:32:29Z</dcterms:modified>
</cp:coreProperties>
</file>