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0" r:id="rId16"/>
    <p:sldId id="279" r:id="rId17"/>
    <p:sldId id="271" r:id="rId18"/>
    <p:sldId id="278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6F3-1814-4F06-92AA-AF2CA8793BE6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6074-BC66-425C-A569-B4A4D71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3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75"/>
            <a:ext cx="91440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3356057" y="3175"/>
            <a:ext cx="5787945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2220169"/>
            <a:ext cx="1183456" cy="118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51" y="2138428"/>
            <a:ext cx="1293158" cy="129057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265569" y="6013971"/>
            <a:ext cx="5887983" cy="857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65567" y="3613046"/>
            <a:ext cx="7317105" cy="2286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3"/>
            <a:ext cx="2238528" cy="1200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0" y="2057043"/>
            <a:ext cx="3795511" cy="25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520700" indent="-320675">
              <a:defRPr sz="2400"/>
            </a:lvl2pPr>
            <a:lvl3pPr marL="635000" indent="-250825">
              <a:defRPr sz="1800"/>
            </a:lvl3pPr>
            <a:lvl4pPr marL="800100" indent="-233363">
              <a:defRPr sz="1800"/>
            </a:lvl4pPr>
            <a:lvl5pPr marL="1028700" indent="-2794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styles. This is an example of extended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838079" y="4693563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br>
              <a:rPr lang="en-US" dirty="0" smtClean="0"/>
            </a:br>
            <a:r>
              <a:rPr lang="en-US" dirty="0" smtClean="0"/>
              <a:t>Summer,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Perform actions to try to cause </a:t>
            </a:r>
            <a:r>
              <a:rPr lang="en-US" dirty="0">
                <a:solidFill>
                  <a:srgbClr val="000000"/>
                </a:solidFill>
              </a:rPr>
              <a:t>security </a:t>
            </a:r>
            <a:r>
              <a:rPr lang="en-US" dirty="0" smtClean="0">
                <a:solidFill>
                  <a:srgbClr val="000000"/>
                </a:solidFill>
              </a:rPr>
              <a:t>violations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Outsiders: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Competitors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Hackers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Organized crime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Terrorists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Foreign government, military, or law </a:t>
            </a:r>
            <a:r>
              <a:rPr lang="en-US" dirty="0" smtClean="0">
                <a:solidFill>
                  <a:srgbClr val="000000"/>
                </a:solidFill>
              </a:rPr>
              <a:t>enforcement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Insiders: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Customers, suppliers, vendors, or business partners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Disgruntled current (or former) employees</a:t>
            </a:r>
          </a:p>
          <a:p>
            <a:pPr lvl="2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Contractors, temps, or </a:t>
            </a:r>
            <a:r>
              <a:rPr lang="en-US" dirty="0" smtClean="0">
                <a:solidFill>
                  <a:srgbClr val="000000"/>
                </a:solidFill>
              </a:rPr>
              <a:t>consultants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You Should Not Be an Attacker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It is </a:t>
            </a:r>
            <a:r>
              <a:rPr lang="en-US" dirty="0" smtClean="0">
                <a:solidFill>
                  <a:srgbClr val="000000"/>
                </a:solidFill>
              </a:rPr>
              <a:t>illegal:</a:t>
            </a:r>
          </a:p>
          <a:p>
            <a:pPr lvl="1">
              <a:spcBef>
                <a:spcPts val="75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United States Code, Title 18, Section 1030 (and others)</a:t>
            </a:r>
          </a:p>
          <a:p>
            <a:pPr lvl="1">
              <a:spcBef>
                <a:spcPts val="65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USA Patriot Act, Homeland Security Act, PROTECT Act</a:t>
            </a:r>
          </a:p>
          <a:p>
            <a:pPr lvl="1">
              <a:spcBef>
                <a:spcPts val="675"/>
              </a:spcBef>
              <a:buFont typeface="Times New Roman" charset="0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www.cybercrime.gov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Font typeface="Times New Roman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Unauthorized </a:t>
            </a:r>
            <a:r>
              <a:rPr lang="en-US" sz="2600" dirty="0">
                <a:solidFill>
                  <a:srgbClr val="000000"/>
                </a:solidFill>
              </a:rPr>
              <a:t>access or use of a computer or network system is </a:t>
            </a:r>
            <a:r>
              <a:rPr lang="en-US" sz="2600" dirty="0" smtClean="0">
                <a:solidFill>
                  <a:srgbClr val="000000"/>
                </a:solidFill>
              </a:rPr>
              <a:t>illegal</a:t>
            </a:r>
          </a:p>
          <a:p>
            <a:pPr>
              <a:spcBef>
                <a:spcPts val="750"/>
              </a:spcBef>
              <a:buFont typeface="Times New Roman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Unintentional </a:t>
            </a:r>
            <a:r>
              <a:rPr lang="en-US" sz="2600" dirty="0">
                <a:solidFill>
                  <a:srgbClr val="000000"/>
                </a:solidFill>
              </a:rPr>
              <a:t>attacks are illegal too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8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the Tools and Techniques of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Important for </a:t>
            </a:r>
            <a:r>
              <a:rPr lang="en-US" dirty="0" smtClean="0">
                <a:solidFill>
                  <a:srgbClr val="000000"/>
                </a:solidFill>
              </a:rPr>
              <a:t>defenders:</a:t>
            </a:r>
          </a:p>
          <a:p>
            <a:pPr lvl="1">
              <a:spcBef>
                <a:spcPts val="65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Can evaluate systems you defend as attackers will</a:t>
            </a:r>
          </a:p>
          <a:p>
            <a:pPr lvl="1">
              <a:spcBef>
                <a:spcPts val="65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Can implement countermeasures designed to thwart attackers</a:t>
            </a:r>
          </a:p>
          <a:p>
            <a:pPr lvl="1">
              <a:spcBef>
                <a:spcPts val="65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Better understand the implications of certain </a:t>
            </a:r>
            <a:r>
              <a:rPr lang="en-US" dirty="0" smtClean="0">
                <a:solidFill>
                  <a:srgbClr val="000000"/>
                </a:solidFill>
              </a:rPr>
              <a:t>decisions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What do Cyber Defenders Protect?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3497" y="3454512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Prepare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80026" y="3387697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33296" y="3396474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99957" y="3390132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1606" y="3368674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Respond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31743" y="3858925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65779" y="3807229"/>
            <a:ext cx="201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15449" y="3807229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55831" y="3792111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4"/>
            <a:endCxn id="9" idx="4"/>
          </p:cNvCxnSpPr>
          <p:nvPr/>
        </p:nvCxnSpPr>
        <p:spPr>
          <a:xfrm rot="5400000">
            <a:off x="6252674" y="2542244"/>
            <a:ext cx="27800" cy="3298310"/>
          </a:xfrm>
          <a:prstGeom prst="bentConnector3">
            <a:avLst>
              <a:gd name="adj1" fmla="val 141174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6"/>
            <a:endCxn id="7" idx="2"/>
          </p:cNvCxnSpPr>
          <p:nvPr/>
        </p:nvCxnSpPr>
        <p:spPr>
          <a:xfrm flipH="1">
            <a:off x="763497" y="3773087"/>
            <a:ext cx="7836355" cy="85838"/>
          </a:xfrm>
          <a:prstGeom prst="bentConnector5">
            <a:avLst>
              <a:gd name="adj1" fmla="val -2917"/>
              <a:gd name="adj2" fmla="val -1055894"/>
              <a:gd name="adj3" fmla="val 10291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1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Security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Confidentiality – information is protected from unauthorized access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Example?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Integrity – information is protected from unauthorized modification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Example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Availability – timely access to information (by authorized people) is ensured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Example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Protect?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Prevention – mechanism(s) that cause attacks to fail</a:t>
            </a:r>
          </a:p>
          <a:p>
            <a:pPr lvl="1">
              <a:spcBef>
                <a:spcPts val="60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Example?</a:t>
            </a:r>
          </a:p>
          <a:p>
            <a:pPr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Detection – mechanism(s) that determines that an attack is under way, or has occurred, and reports it</a:t>
            </a:r>
          </a:p>
          <a:p>
            <a:pPr lvl="1">
              <a:spcBef>
                <a:spcPts val="60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Example?</a:t>
            </a:r>
          </a:p>
          <a:p>
            <a:pPr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Recovery – mechanism(s) that stop attacks and assess and repair any damage caused</a:t>
            </a:r>
          </a:p>
          <a:p>
            <a:pPr lvl="1">
              <a:spcBef>
                <a:spcPts val="600"/>
              </a:spcBef>
              <a:buFont typeface="Times New Roman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Example?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GenCyber</a:t>
            </a:r>
            <a:r>
              <a:rPr lang="en-US" smtClean="0"/>
              <a:t> Cybersecurity</a:t>
            </a:r>
            <a:r>
              <a:rPr lang="en-US" dirty="0" smtClean="0"/>
              <a:t> First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Domain Separation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Process Isolation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Resource Encapsulation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Modularity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Least Privilege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Abstraction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Data Hiding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Layering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Conceptually Simple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Getting Started with Cyber Defense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to do first?</a:t>
            </a:r>
          </a:p>
          <a:p>
            <a:pPr lvl="1">
              <a:spcBef>
                <a:spcPts val="700"/>
              </a:spcBef>
              <a:buFont typeface="Times New Roman" charset="0"/>
              <a:buChar char="–"/>
            </a:pPr>
            <a:r>
              <a:rPr lang="en-US" b="1" u="sng" dirty="0">
                <a:solidFill>
                  <a:srgbClr val="000000"/>
                </a:solidFill>
              </a:rPr>
              <a:t>Get to know you systems</a:t>
            </a:r>
          </a:p>
          <a:p>
            <a:pPr lvl="2">
              <a:spcBef>
                <a:spcPts val="6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 cannot effectively defend what you don't understand</a:t>
            </a:r>
          </a:p>
          <a:p>
            <a:pPr lvl="2">
              <a:spcBef>
                <a:spcPts val="6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Attackers make it their job to understand systems better than the defenders and leverage their  advantage in knowledge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“If you know the enemy and know yourself, you need not fear the result of a hundred battles. If you know yourself but not the enemy, for every victory gained you will also suffer a defeat. If you know neither the enemy nor yourself, you will succumb in every battle” - Sun Tzu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Getting Started with Cyber Defense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to do first?</a:t>
            </a:r>
          </a:p>
          <a:p>
            <a:pPr lvl="1">
              <a:spcBef>
                <a:spcPts val="700"/>
              </a:spcBef>
              <a:buFont typeface="Times New Roman" charset="0"/>
              <a:buChar char="–"/>
            </a:pPr>
            <a:r>
              <a:rPr lang="en-US" b="1" u="sng" dirty="0">
                <a:solidFill>
                  <a:srgbClr val="000000"/>
                </a:solidFill>
              </a:rPr>
              <a:t>Get to know you systems</a:t>
            </a:r>
          </a:p>
          <a:p>
            <a:pPr lvl="2">
              <a:spcBef>
                <a:spcPts val="6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 cannot effectively defend what you don't understand</a:t>
            </a:r>
          </a:p>
          <a:p>
            <a:pPr lvl="2">
              <a:spcBef>
                <a:spcPts val="6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Attackers make it their job to understand systems better than the defenders and leverage their  advantage in knowledge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“If you know the enemy and know yourself, you need not fear the result of a hundred battles. If you know yourself but not the enemy, for every victory gained you will also suffer a defeat. If you know neither the enemy nor yourself, you will succumb in every battle” - Sun </a:t>
            </a:r>
            <a:r>
              <a:rPr lang="en-US" sz="2000" dirty="0" smtClean="0">
                <a:solidFill>
                  <a:srgbClr val="000000"/>
                </a:solidFill>
              </a:rPr>
              <a:t>Tzu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“You Don't Know Me” - </a:t>
            </a:r>
            <a:r>
              <a:rPr lang="en-US" sz="2000" dirty="0" smtClean="0">
                <a:solidFill>
                  <a:srgbClr val="000000"/>
                </a:solidFill>
              </a:rPr>
              <a:t>Elvis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After You Know Your </a:t>
            </a:r>
            <a:r>
              <a:rPr lang="en-US" dirty="0" smtClean="0">
                <a:solidFill>
                  <a:srgbClr val="000000"/>
                </a:solidFill>
              </a:rPr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Think about threats and attackers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Think about what needs to be protected (security triad)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Think </a:t>
            </a:r>
            <a:r>
              <a:rPr lang="en-US" dirty="0">
                <a:solidFill>
                  <a:srgbClr val="000000"/>
                </a:solidFill>
              </a:rPr>
              <a:t>about your goals (prevention, detection, recovery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GenCyber</a:t>
            </a:r>
            <a:r>
              <a:rPr lang="en-US" dirty="0" smtClean="0">
                <a:solidFill>
                  <a:srgbClr val="000000"/>
                </a:solidFill>
              </a:rPr>
              <a:t> Boot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amp </a:t>
            </a:r>
            <a:r>
              <a:rPr lang="en-US" dirty="0">
                <a:solidFill>
                  <a:srgbClr val="000000"/>
                </a:solidFill>
              </a:rPr>
              <a:t>for High School </a:t>
            </a:r>
            <a:r>
              <a:rPr lang="en-US" dirty="0" smtClean="0">
                <a:solidFill>
                  <a:srgbClr val="000000"/>
                </a:solidFill>
              </a:rPr>
              <a:t>Teachers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</a:t>
            </a:r>
            <a:r>
              <a:rPr lang="en-US" dirty="0">
                <a:solidFill>
                  <a:srgbClr val="000000"/>
                </a:solidFill>
              </a:rPr>
              <a:t>of Computer Science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James Madison University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Summer, </a:t>
            </a:r>
            <a:r>
              <a:rPr lang="en-US" dirty="0" smtClean="0">
                <a:solidFill>
                  <a:srgbClr val="000000"/>
                </a:solidFill>
              </a:rPr>
              <a:t>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After You Have Thought About Your </a:t>
            </a:r>
            <a:r>
              <a:rPr lang="en-US" dirty="0" smtClean="0">
                <a:solidFill>
                  <a:srgbClr val="000000"/>
                </a:solidFill>
              </a:rPr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Start to plan, implement, and test improvements to your systems' security posture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Respond to actions by attackers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2785" y="4134831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Prepare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9314" y="4068016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42584" y="4076793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9245" y="4070451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40894" y="4048993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Respond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7" idx="6"/>
          </p:cNvCxnSpPr>
          <p:nvPr/>
        </p:nvCxnSpPr>
        <p:spPr>
          <a:xfrm>
            <a:off x="2041031" y="4539244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5067" y="4487548"/>
            <a:ext cx="201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4737" y="4487548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65119" y="4472430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4"/>
            <a:endCxn id="9" idx="4"/>
          </p:cNvCxnSpPr>
          <p:nvPr/>
        </p:nvCxnSpPr>
        <p:spPr>
          <a:xfrm rot="5400000">
            <a:off x="6161962" y="3222563"/>
            <a:ext cx="27800" cy="3298310"/>
          </a:xfrm>
          <a:prstGeom prst="bentConnector3">
            <a:avLst>
              <a:gd name="adj1" fmla="val 141174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6"/>
            <a:endCxn id="7" idx="2"/>
          </p:cNvCxnSpPr>
          <p:nvPr/>
        </p:nvCxnSpPr>
        <p:spPr>
          <a:xfrm flipH="1">
            <a:off x="672785" y="4453406"/>
            <a:ext cx="7836355" cy="85838"/>
          </a:xfrm>
          <a:prstGeom prst="bentConnector5">
            <a:avLst>
              <a:gd name="adj1" fmla="val -2917"/>
              <a:gd name="adj2" fmla="val -1055894"/>
              <a:gd name="adj3" fmla="val 10291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You will not just be listening, you will be doing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Virtual machines (VMs) – a simulated computer running on another computer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VMs are great for hands-on Cyber Defense exercises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You can create and use VMs with your students using free software: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200" dirty="0" err="1">
                <a:solidFill>
                  <a:srgbClr val="000000"/>
                </a:solidFill>
              </a:rPr>
              <a:t>VirtualBox</a:t>
            </a:r>
            <a:r>
              <a:rPr lang="en-US" sz="2200" dirty="0">
                <a:solidFill>
                  <a:srgbClr val="000000"/>
                </a:solidFill>
              </a:rPr>
              <a:t> (https://</a:t>
            </a:r>
            <a:r>
              <a:rPr lang="en-US" sz="2200" dirty="0" err="1">
                <a:solidFill>
                  <a:srgbClr val="000000"/>
                </a:solidFill>
              </a:rPr>
              <a:t>www.virtualbox.org</a:t>
            </a:r>
            <a:r>
              <a:rPr lang="en-US" sz="2200" dirty="0">
                <a:solidFill>
                  <a:srgbClr val="000000"/>
                </a:solidFill>
              </a:rPr>
              <a:t>/)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200" dirty="0" err="1">
                <a:solidFill>
                  <a:srgbClr val="000000"/>
                </a:solidFill>
              </a:rPr>
              <a:t>VMWare</a:t>
            </a:r>
            <a:r>
              <a:rPr lang="en-US" sz="2200" dirty="0">
                <a:solidFill>
                  <a:srgbClr val="000000"/>
                </a:solidFill>
              </a:rPr>
              <a:t> Player (http://</a:t>
            </a:r>
            <a:r>
              <a:rPr lang="en-US" sz="2200" dirty="0" err="1">
                <a:solidFill>
                  <a:srgbClr val="000000"/>
                </a:solidFill>
              </a:rPr>
              <a:t>www.vmware.com</a:t>
            </a:r>
            <a:r>
              <a:rPr lang="en-US" sz="2200" dirty="0">
                <a:solidFill>
                  <a:srgbClr val="000000"/>
                </a:solidFill>
              </a:rPr>
              <a:t>/products/player/)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0000"/>
                </a:solidFill>
              </a:rPr>
              <a:t>Accessing your VM for this </a:t>
            </a:r>
            <a:r>
              <a:rPr lang="en-US" sz="3800" dirty="0" smtClean="0">
                <a:solidFill>
                  <a:srgbClr val="000000"/>
                </a:solidFill>
              </a:rPr>
              <a:t>Boot Camp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Turn on laptop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Click on “</a:t>
            </a:r>
            <a:r>
              <a:rPr lang="en-US" dirty="0" err="1">
                <a:solidFill>
                  <a:srgbClr val="000000"/>
                </a:solidFill>
              </a:rPr>
              <a:t>CyberDefender</a:t>
            </a:r>
            <a:r>
              <a:rPr lang="en-US" dirty="0">
                <a:solidFill>
                  <a:srgbClr val="000000"/>
                </a:solidFill>
              </a:rPr>
              <a:t>” account to log in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Double click on Firefox icon to open web browser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0000"/>
                </a:solidFill>
              </a:rPr>
              <a:t>you are not already on it, go to the following page:</a:t>
            </a:r>
          </a:p>
          <a:p>
            <a:pPr lvl="1"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https:/</a:t>
            </a:r>
            <a:r>
              <a:rPr lang="en-US" dirty="0" smtClean="0">
                <a:solidFill>
                  <a:srgbClr val="000000"/>
                </a:solidFill>
              </a:rPr>
              <a:t>/vc.cyberdef.cs.jmu.edu:</a:t>
            </a:r>
            <a:r>
              <a:rPr lang="en-US" dirty="0">
                <a:solidFill>
                  <a:srgbClr val="000000"/>
                </a:solidFill>
              </a:rPr>
              <a:t>9443/</a:t>
            </a:r>
            <a:r>
              <a:rPr lang="en-US" dirty="0" err="1">
                <a:solidFill>
                  <a:srgbClr val="000000"/>
                </a:solidFill>
              </a:rPr>
              <a:t>vsphere</a:t>
            </a:r>
            <a:r>
              <a:rPr lang="en-US" dirty="0">
                <a:solidFill>
                  <a:srgbClr val="000000"/>
                </a:solidFill>
              </a:rPr>
              <a:t>-client/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Accessing your VM for this </a:t>
            </a:r>
            <a:r>
              <a:rPr lang="en-US" dirty="0" smtClean="0">
                <a:solidFill>
                  <a:srgbClr val="000000"/>
                </a:solidFill>
              </a:rPr>
              <a:t>Boot Camp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cont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Log in with the credentials you were given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Click on “Host and Clusters” 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Expand the items on the left side until you see your “student” VM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Click on your student VM to highlight </a:t>
            </a:r>
            <a:r>
              <a:rPr lang="en-US" dirty="0" smtClean="0">
                <a:solidFill>
                  <a:srgbClr val="000000"/>
                </a:solidFill>
              </a:rPr>
              <a:t>it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Power on the </a:t>
            </a:r>
            <a:r>
              <a:rPr lang="en-US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In the center window click on the “Summary” tab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Click on “Launch Console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Hossain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Heydari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Matt </a:t>
            </a:r>
            <a:r>
              <a:rPr lang="en-US" dirty="0" smtClean="0">
                <a:solidFill>
                  <a:srgbClr val="000000"/>
                </a:solidFill>
              </a:rPr>
              <a:t>Jackson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Nick McDonnell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Dillon </a:t>
            </a:r>
            <a:r>
              <a:rPr lang="en-US" dirty="0" err="1" smtClean="0">
                <a:solidFill>
                  <a:srgbClr val="000000"/>
                </a:solidFill>
              </a:rPr>
              <a:t>Paradis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Brett </a:t>
            </a:r>
            <a:r>
              <a:rPr lang="en-US" dirty="0" err="1">
                <a:solidFill>
                  <a:srgbClr val="000000"/>
                </a:solidFill>
              </a:rPr>
              <a:t>Tjaden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</a:rPr>
              <a:t>Xunhua</a:t>
            </a:r>
            <a:r>
              <a:rPr lang="en-US" dirty="0">
                <a:solidFill>
                  <a:srgbClr val="000000"/>
                </a:solidFill>
              </a:rPr>
              <a:t> (Steve) </a:t>
            </a:r>
            <a:r>
              <a:rPr lang="en-US" dirty="0" smtClean="0">
                <a:solidFill>
                  <a:srgbClr val="000000"/>
                </a:solidFill>
              </a:rPr>
              <a:t>Wang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Have fun!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Teach you about Cyber Defense so that you can: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Interest your students in Cyber Defense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Teach your students about Cyber Defense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Cyber Defense Clubs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err="1">
                <a:solidFill>
                  <a:srgbClr val="000000"/>
                </a:solidFill>
              </a:rPr>
              <a:t>CyberPatriot</a:t>
            </a:r>
            <a:r>
              <a:rPr lang="en-US" sz="2200" dirty="0">
                <a:solidFill>
                  <a:srgbClr val="000000"/>
                </a:solidFill>
              </a:rPr>
              <a:t> Program (http://</a:t>
            </a:r>
            <a:r>
              <a:rPr lang="en-US" sz="2200" dirty="0" err="1">
                <a:solidFill>
                  <a:srgbClr val="000000"/>
                </a:solidFill>
              </a:rPr>
              <a:t>www.uscyberpatriot.org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 descr="Screen Shot 2016-06-15 at 3.17.1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2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78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No food or drinks near </a:t>
            </a:r>
            <a:r>
              <a:rPr lang="en-US" dirty="0" smtClean="0">
                <a:solidFill>
                  <a:srgbClr val="000000"/>
                </a:solidFill>
              </a:rPr>
              <a:t>the laptops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Restrooms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0000"/>
                </a:solidFill>
              </a:rPr>
              <a:t>you have a car on campus see us for a parking permit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Fill out a W-9 form if you want your money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Always welcome!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3497" y="3454512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Prepare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80026" y="3387697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33296" y="3396474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99957" y="3390132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1606" y="3368674"/>
            <a:ext cx="1368246" cy="808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Respond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31743" y="3858925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65779" y="3807229"/>
            <a:ext cx="201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15449" y="3807229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55831" y="3792111"/>
            <a:ext cx="2926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4"/>
            <a:endCxn id="9" idx="4"/>
          </p:cNvCxnSpPr>
          <p:nvPr/>
        </p:nvCxnSpPr>
        <p:spPr>
          <a:xfrm rot="5400000">
            <a:off x="6252674" y="2542244"/>
            <a:ext cx="27800" cy="3298310"/>
          </a:xfrm>
          <a:prstGeom prst="bentConnector3">
            <a:avLst>
              <a:gd name="adj1" fmla="val 141174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6"/>
            <a:endCxn id="7" idx="2"/>
          </p:cNvCxnSpPr>
          <p:nvPr/>
        </p:nvCxnSpPr>
        <p:spPr>
          <a:xfrm flipH="1">
            <a:off x="763497" y="3773087"/>
            <a:ext cx="7836355" cy="85838"/>
          </a:xfrm>
          <a:prstGeom prst="bentConnector5">
            <a:avLst>
              <a:gd name="adj1" fmla="val -2917"/>
              <a:gd name="adj2" fmla="val -1055894"/>
              <a:gd name="adj3" fmla="val 10291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 threat is a </a:t>
            </a:r>
            <a:r>
              <a:rPr lang="en-US" i="1" dirty="0">
                <a:solidFill>
                  <a:srgbClr val="000000"/>
                </a:solidFill>
              </a:rPr>
              <a:t>potential</a:t>
            </a:r>
            <a:r>
              <a:rPr lang="en-US" dirty="0">
                <a:solidFill>
                  <a:srgbClr val="000000"/>
                </a:solidFill>
              </a:rPr>
              <a:t> violation of system </a:t>
            </a:r>
            <a:r>
              <a:rPr lang="en-US" dirty="0" smtClean="0">
                <a:solidFill>
                  <a:srgbClr val="000000"/>
                </a:solidFill>
              </a:rPr>
              <a:t>security</a:t>
            </a:r>
          </a:p>
          <a:p>
            <a:pPr>
              <a:spcBef>
                <a:spcPts val="7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Examples?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68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479</TotalTime>
  <Words>1114</Words>
  <Application>Microsoft Macintosh PowerPoint</Application>
  <PresentationFormat>On-screen Show (4:3)</PresentationFormat>
  <Paragraphs>229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   JMU GenCyber Boot Camp Summer, 2016</vt:lpstr>
      <vt:lpstr>Welcome</vt:lpstr>
      <vt:lpstr>Introductions</vt:lpstr>
      <vt:lpstr>Goals</vt:lpstr>
      <vt:lpstr>Schedule</vt:lpstr>
      <vt:lpstr>General Information</vt:lpstr>
      <vt:lpstr>Questions</vt:lpstr>
      <vt:lpstr>Cyber Defense</vt:lpstr>
      <vt:lpstr>Threats</vt:lpstr>
      <vt:lpstr>Attackers</vt:lpstr>
      <vt:lpstr>Why You Should Not Be an Attacker</vt:lpstr>
      <vt:lpstr>Understanding the Tools and Techniques of Attackers</vt:lpstr>
      <vt:lpstr>What do Cyber Defenders Protect?</vt:lpstr>
      <vt:lpstr>The Security Triad</vt:lpstr>
      <vt:lpstr>How do we Protect?</vt:lpstr>
      <vt:lpstr>GenCyber Cybersecurity First Principles</vt:lpstr>
      <vt:lpstr>Getting Started with Cyber Defense </vt:lpstr>
      <vt:lpstr>Getting Started with Cyber Defense </vt:lpstr>
      <vt:lpstr>After You Know Your Systems</vt:lpstr>
      <vt:lpstr>After You Have Thought About Your Systems</vt:lpstr>
      <vt:lpstr>Hands-On Exercises</vt:lpstr>
      <vt:lpstr>Accessing your VM for this Boot Camp</vt:lpstr>
      <vt:lpstr>Accessing your VM for this Boot Camp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Elvis</cp:lastModifiedBy>
  <cp:revision>18</cp:revision>
  <dcterms:created xsi:type="dcterms:W3CDTF">2015-06-04T22:29:04Z</dcterms:created>
  <dcterms:modified xsi:type="dcterms:W3CDTF">2016-06-15T19:18:56Z</dcterms:modified>
</cp:coreProperties>
</file>