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117"/>
  </p:notesMasterIdLst>
  <p:handoutMasterIdLst>
    <p:handoutMasterId r:id="rId118"/>
  </p:handoutMasterIdLst>
  <p:sldIdLst>
    <p:sldId id="258" r:id="rId2"/>
    <p:sldId id="997" r:id="rId3"/>
    <p:sldId id="998" r:id="rId4"/>
    <p:sldId id="999" r:id="rId5"/>
    <p:sldId id="1000" r:id="rId6"/>
    <p:sldId id="1001" r:id="rId7"/>
    <p:sldId id="1002" r:id="rId8"/>
    <p:sldId id="1003" r:id="rId9"/>
    <p:sldId id="1004" r:id="rId10"/>
    <p:sldId id="1005" r:id="rId11"/>
    <p:sldId id="1006" r:id="rId12"/>
    <p:sldId id="1007" r:id="rId13"/>
    <p:sldId id="1008" r:id="rId14"/>
    <p:sldId id="1009" r:id="rId15"/>
    <p:sldId id="1010" r:id="rId16"/>
    <p:sldId id="1011" r:id="rId17"/>
    <p:sldId id="1012" r:id="rId18"/>
    <p:sldId id="1013" r:id="rId19"/>
    <p:sldId id="1014" r:id="rId20"/>
    <p:sldId id="1015" r:id="rId21"/>
    <p:sldId id="1016" r:id="rId22"/>
    <p:sldId id="1017" r:id="rId23"/>
    <p:sldId id="1018" r:id="rId24"/>
    <p:sldId id="1019" r:id="rId25"/>
    <p:sldId id="1020" r:id="rId26"/>
    <p:sldId id="1021" r:id="rId27"/>
    <p:sldId id="1022" r:id="rId28"/>
    <p:sldId id="1023" r:id="rId29"/>
    <p:sldId id="1024" r:id="rId30"/>
    <p:sldId id="1025" r:id="rId31"/>
    <p:sldId id="1026" r:id="rId32"/>
    <p:sldId id="1027" r:id="rId33"/>
    <p:sldId id="713" r:id="rId34"/>
    <p:sldId id="968" r:id="rId35"/>
    <p:sldId id="969" r:id="rId36"/>
    <p:sldId id="970" r:id="rId37"/>
    <p:sldId id="971" r:id="rId38"/>
    <p:sldId id="972" r:id="rId39"/>
    <p:sldId id="973" r:id="rId40"/>
    <p:sldId id="974" r:id="rId41"/>
    <p:sldId id="1028" r:id="rId42"/>
    <p:sldId id="975" r:id="rId43"/>
    <p:sldId id="908" r:id="rId44"/>
    <p:sldId id="909" r:id="rId45"/>
    <p:sldId id="910" r:id="rId46"/>
    <p:sldId id="911" r:id="rId47"/>
    <p:sldId id="912" r:id="rId48"/>
    <p:sldId id="913" r:id="rId49"/>
    <p:sldId id="914" r:id="rId50"/>
    <p:sldId id="915" r:id="rId51"/>
    <p:sldId id="916" r:id="rId52"/>
    <p:sldId id="917" r:id="rId53"/>
    <p:sldId id="918" r:id="rId54"/>
    <p:sldId id="919" r:id="rId55"/>
    <p:sldId id="920" r:id="rId56"/>
    <p:sldId id="921" r:id="rId57"/>
    <p:sldId id="922" r:id="rId58"/>
    <p:sldId id="923" r:id="rId59"/>
    <p:sldId id="924" r:id="rId60"/>
    <p:sldId id="925" r:id="rId61"/>
    <p:sldId id="926" r:id="rId62"/>
    <p:sldId id="1029" r:id="rId63"/>
    <p:sldId id="1030" r:id="rId64"/>
    <p:sldId id="927" r:id="rId65"/>
    <p:sldId id="928" r:id="rId66"/>
    <p:sldId id="929" r:id="rId67"/>
    <p:sldId id="930" r:id="rId68"/>
    <p:sldId id="931" r:id="rId69"/>
    <p:sldId id="932" r:id="rId70"/>
    <p:sldId id="933" r:id="rId71"/>
    <p:sldId id="934" r:id="rId72"/>
    <p:sldId id="935" r:id="rId73"/>
    <p:sldId id="977" r:id="rId74"/>
    <p:sldId id="978" r:id="rId75"/>
    <p:sldId id="979" r:id="rId76"/>
    <p:sldId id="980" r:id="rId77"/>
    <p:sldId id="981" r:id="rId78"/>
    <p:sldId id="982" r:id="rId79"/>
    <p:sldId id="983" r:id="rId80"/>
    <p:sldId id="984" r:id="rId81"/>
    <p:sldId id="985" r:id="rId82"/>
    <p:sldId id="986" r:id="rId83"/>
    <p:sldId id="987" r:id="rId84"/>
    <p:sldId id="988" r:id="rId85"/>
    <p:sldId id="989" r:id="rId86"/>
    <p:sldId id="990" r:id="rId87"/>
    <p:sldId id="991" r:id="rId88"/>
    <p:sldId id="992" r:id="rId89"/>
    <p:sldId id="993" r:id="rId90"/>
    <p:sldId id="936" r:id="rId91"/>
    <p:sldId id="937" r:id="rId92"/>
    <p:sldId id="938" r:id="rId93"/>
    <p:sldId id="939" r:id="rId94"/>
    <p:sldId id="940" r:id="rId95"/>
    <p:sldId id="941" r:id="rId96"/>
    <p:sldId id="942" r:id="rId97"/>
    <p:sldId id="943" r:id="rId98"/>
    <p:sldId id="944" r:id="rId99"/>
    <p:sldId id="945" r:id="rId100"/>
    <p:sldId id="946" r:id="rId101"/>
    <p:sldId id="947" r:id="rId102"/>
    <p:sldId id="948" r:id="rId103"/>
    <p:sldId id="976" r:id="rId104"/>
    <p:sldId id="861" r:id="rId105"/>
    <p:sldId id="995" r:id="rId106"/>
    <p:sldId id="1031" r:id="rId107"/>
    <p:sldId id="1033" r:id="rId108"/>
    <p:sldId id="1034" r:id="rId109"/>
    <p:sldId id="1035" r:id="rId110"/>
    <p:sldId id="1036" r:id="rId111"/>
    <p:sldId id="1037" r:id="rId112"/>
    <p:sldId id="1038" r:id="rId113"/>
    <p:sldId id="1039" r:id="rId114"/>
    <p:sldId id="1032" r:id="rId115"/>
    <p:sldId id="994"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abelle Dumont" initials="ID" lastIdx="3" clrIdx="0"/>
  <p:cmAuthor id="1" name="Rob Down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AD3E2"/>
    <a:srgbClr val="7694B9"/>
    <a:srgbClr val="4D7CA8"/>
    <a:srgbClr val="006595"/>
    <a:srgbClr val="01689A"/>
    <a:srgbClr val="004E74"/>
    <a:srgbClr val="00344C"/>
    <a:srgbClr val="071C26"/>
    <a:srgbClr val="0740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68249" autoAdjust="0"/>
  </p:normalViewPr>
  <p:slideViewPr>
    <p:cSldViewPr snapToGrid="0" snapToObjects="1">
      <p:cViewPr varScale="1">
        <p:scale>
          <a:sx n="72" d="100"/>
          <a:sy n="72" d="100"/>
        </p:scale>
        <p:origin x="-1952" y="-104"/>
      </p:cViewPr>
      <p:guideLst>
        <p:guide orient="horz" pos="2160"/>
        <p:guide pos="1873"/>
      </p:guideLst>
    </p:cSldViewPr>
  </p:slideViewPr>
  <p:outlineViewPr>
    <p:cViewPr>
      <p:scale>
        <a:sx n="33" d="100"/>
        <a:sy n="33" d="100"/>
      </p:scale>
      <p:origin x="0" y="18752"/>
    </p:cViewPr>
  </p:outlineViewPr>
  <p:notesTextViewPr>
    <p:cViewPr>
      <p:scale>
        <a:sx n="100" d="100"/>
        <a:sy n="100" d="100"/>
      </p:scale>
      <p:origin x="0" y="0"/>
    </p:cViewPr>
  </p:notesTextViewPr>
  <p:sorterViewPr>
    <p:cViewPr>
      <p:scale>
        <a:sx n="100" d="100"/>
        <a:sy n="100" d="100"/>
      </p:scale>
      <p:origin x="0" y="1493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commentAuthors" Target="commentAuthors.xml"/><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handoutMaster" Target="handoutMasters/handoutMaster1.xml"/><Relationship Id="rId119" Type="http://schemas.openxmlformats.org/officeDocument/2006/relationships/printerSettings" Target="printerSettings/printerSettings1.bin"/><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DF04BC-2DE7-6943-ACAA-0EB10DEC0B7C}" type="datetime1">
              <a:rPr lang="en-US" smtClean="0"/>
              <a:t>7/28/15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122001-D6DA-924F-AB6A-676295306D1B}" type="slidenum">
              <a:rPr lang="en-US" smtClean="0"/>
              <a:t>‹#›</a:t>
            </a:fld>
            <a:endParaRPr lang="en-US"/>
          </a:p>
        </p:txBody>
      </p:sp>
    </p:spTree>
    <p:extLst>
      <p:ext uri="{BB962C8B-B14F-4D97-AF65-F5344CB8AC3E}">
        <p14:creationId xmlns:p14="http://schemas.microsoft.com/office/powerpoint/2010/main" val="2056906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1E3C18-434A-264E-B5A7-E519CBCFBB7E}" type="datetime1">
              <a:rPr lang="en-US" smtClean="0"/>
              <a:t>7/28/15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868A37-018F-8B43-8C0C-36107DAB25CC}" type="slidenum">
              <a:rPr lang="en-US" smtClean="0"/>
              <a:t>‹#›</a:t>
            </a:fld>
            <a:endParaRPr lang="en-US"/>
          </a:p>
        </p:txBody>
      </p:sp>
    </p:spTree>
    <p:extLst>
      <p:ext uri="{BB962C8B-B14F-4D97-AF65-F5344CB8AC3E}">
        <p14:creationId xmlns:p14="http://schemas.microsoft.com/office/powerpoint/2010/main" val="42509962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868A37-018F-8B43-8C0C-36107DAB25CC}" type="slidenum">
              <a:rPr lang="en-US" smtClean="0"/>
              <a:t>1</a:t>
            </a:fld>
            <a:endParaRPr lang="en-US"/>
          </a:p>
        </p:txBody>
      </p:sp>
    </p:spTree>
    <p:extLst>
      <p:ext uri="{BB962C8B-B14F-4D97-AF65-F5344CB8AC3E}">
        <p14:creationId xmlns:p14="http://schemas.microsoft.com/office/powerpoint/2010/main" val="370678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but even</a:t>
            </a:r>
            <a:r>
              <a:rPr lang="en-US" baseline="0" dirty="0" smtClean="0"/>
              <a:t> they start to lose hope over time</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10</a:t>
            </a:fld>
            <a:endParaRPr lang="en-US" dirty="0" smtClean="0">
              <a:solidFill>
                <a:srgbClr val="000000"/>
              </a:solidFill>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103</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first one is We Are Anonymous by </a:t>
            </a:r>
            <a:r>
              <a:rPr lang="en-US" sz="2000" dirty="0" err="1" smtClean="0"/>
              <a:t>Parmy</a:t>
            </a:r>
            <a:r>
              <a:rPr lang="en-US" sz="2000" dirty="0" smtClean="0"/>
              <a:t> Olson</a:t>
            </a:r>
          </a:p>
          <a:p>
            <a:endParaRPr lang="en-US" sz="2000" dirty="0" smtClean="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115</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But, When they call their</a:t>
            </a:r>
            <a:r>
              <a:rPr lang="en-US" baseline="0" dirty="0" smtClean="0"/>
              <a:t> local ISP to get help</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11</a:t>
            </a:fld>
            <a:endParaRPr lang="en-US" dirty="0" smtClean="0">
              <a:solidFill>
                <a:srgbClr val="000000"/>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they replenish their well of hope that the problem will get solved.</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12</a:t>
            </a:fld>
            <a:endParaRPr lang="en-US" dirty="0" smtClean="0">
              <a:solidFill>
                <a:srgbClr val="000000"/>
              </a:solidFil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Contrast that to the geek on the blue line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13</a:t>
            </a:fld>
            <a:endParaRPr lang="en-US" dirty="0" smtClean="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14</a:t>
            </a:fld>
            <a:endParaRPr lang="en-US" dirty="0" smtClean="0">
              <a:solidFill>
                <a:srgbClr val="00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15</a:t>
            </a:fld>
            <a:endParaRPr lang="en-US" dirty="0" smtClean="0">
              <a:solidFill>
                <a:srgbClr val="000000"/>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16</a:t>
            </a:fld>
            <a:endParaRPr lang="en-US" dirty="0" smtClean="0">
              <a:solidFill>
                <a:srgbClr val="000000"/>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17</a:t>
            </a:fld>
            <a:endParaRPr lang="en-US" dirty="0" smtClean="0">
              <a:solidFill>
                <a:srgbClr val="000000"/>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18</a:t>
            </a:fld>
            <a:endParaRPr lang="en-US" dirty="0" smtClean="0">
              <a:solidFill>
                <a:srgbClr val="000000"/>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19</a:t>
            </a:fld>
            <a:endParaRPr lang="en-US" dirty="0" smtClean="0">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 want to get a sense</a:t>
            </a:r>
            <a:r>
              <a:rPr lang="en-US" baseline="0" dirty="0" smtClean="0"/>
              <a:t> about how technical the audience is. I am going to be talking about some fairly complex ideas here and I want to see if you are qualified to hear them.</a:t>
            </a:r>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a:t>
            </a:fld>
            <a:endParaRPr lang="en-US" dirty="0" smtClean="0">
              <a:solidFill>
                <a:srgbClr val="000000"/>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soon as they see a problem, they go into Fix-it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20</a:t>
            </a:fld>
            <a:endParaRPr lang="en-US" dirty="0" smtClean="0">
              <a:solidFill>
                <a:srgbClr val="000000"/>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When they have exhausted the simple troubleshooting options, they go into ultra-geek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21</a:t>
            </a:fld>
            <a:endParaRPr lang="en-US" dirty="0" smtClean="0">
              <a:solidFill>
                <a:srgbClr val="000000"/>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When they have exhausted the simple troubleshooting options, they go into ultra-geek mode</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22</a:t>
            </a:fld>
            <a:endParaRPr lang="en-US" dirty="0" smtClean="0">
              <a:solidFill>
                <a:srgbClr val="000000"/>
              </a:solidFill>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And as each attempt fails to resolve the issue, their hope</a:t>
            </a:r>
            <a:r>
              <a:rPr lang="en-US" baseline="0" dirty="0" smtClean="0"/>
              <a:t> dwindles</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23</a:t>
            </a:fld>
            <a:endParaRPr lang="en-US" dirty="0" smtClean="0">
              <a:solidFill>
                <a:srgbClr val="000000"/>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And as each attempt fails to resolve the issue, their hope</a:t>
            </a:r>
            <a:r>
              <a:rPr lang="en-US" baseline="0" dirty="0" smtClean="0"/>
              <a:t> dwindles</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24</a:t>
            </a:fld>
            <a:endParaRPr lang="en-US" dirty="0" smtClean="0">
              <a:solidFill>
                <a:srgbClr val="000000"/>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Finally, they have only one option left, call their local ISP</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25</a:t>
            </a:fld>
            <a:endParaRPr lang="en-US" dirty="0" smtClean="0">
              <a:solidFill>
                <a:srgbClr val="000000"/>
              </a:solidFill>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And they fall into the pit of despair.</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26</a:t>
            </a:fld>
            <a:endParaRPr lang="en-US" dirty="0" smtClean="0">
              <a:solidFill>
                <a:srgbClr val="000000"/>
              </a:solidFill>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 – with a show of hands, how many non-geeks in the crowd?</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27</a:t>
            </a:fld>
            <a:endParaRPr lang="en-US" dirty="0" smtClean="0">
              <a:solidFill>
                <a:srgbClr val="000000"/>
              </a:solidFill>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 – with a show of hands, how many non-geeks in the crowd?</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28</a:t>
            </a:fld>
            <a:endParaRPr lang="en-US" dirty="0" smtClean="0">
              <a:solidFill>
                <a:srgbClr val="000000"/>
              </a:solidFill>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Well alright then – by the power vested in me by the Fear Uncertainty and Doubt Committee of the State of CA, </a:t>
            </a:r>
          </a:p>
          <a:p>
            <a:endParaRPr lang="en-US">
              <a:latin typeface="Calibri" charset="0"/>
            </a:endParaRP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CA4A62EB-AE1E-DF4E-90DD-4B508007BA80}" type="slidenum">
              <a:rPr lang="en-US" smtClean="0">
                <a:solidFill>
                  <a:srgbClr val="000000"/>
                </a:solidFill>
                <a:latin typeface="Arial" pitchFamily="34" charset="0"/>
              </a:rPr>
              <a:pPr eaLnBrk="1" hangingPunct="1">
                <a:defRPr/>
              </a:pPr>
              <a:t>29</a:t>
            </a:fld>
            <a:endParaRPr lang="en-US" dirty="0" smtClean="0">
              <a:solidFill>
                <a:srgbClr val="000000"/>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3</a:t>
            </a:fld>
            <a:endParaRPr lang="en-US" dirty="0" smtClean="0">
              <a:solidFill>
                <a:srgbClr val="000000"/>
              </a:solidFill>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 dub you qualified to hear this presentation.</a:t>
            </a:r>
          </a:p>
          <a:p>
            <a:endParaRPr lang="en-US">
              <a:latin typeface="Calibri" charset="0"/>
            </a:endParaRPr>
          </a:p>
          <a:p>
            <a:endParaRPr lang="en-US">
              <a:latin typeface="Calibri" charset="0"/>
            </a:endParaRP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F56C3945-FB30-5E42-A08B-0DEBF7673DFB}" type="slidenum">
              <a:rPr lang="en-US" smtClean="0">
                <a:solidFill>
                  <a:srgbClr val="000000"/>
                </a:solidFill>
                <a:latin typeface="Arial" pitchFamily="34" charset="0"/>
              </a:rPr>
              <a:pPr eaLnBrk="1" hangingPunct="1">
                <a:defRPr/>
              </a:pPr>
              <a:t>30</a:t>
            </a:fld>
            <a:endParaRPr lang="en-US" dirty="0" smtClean="0">
              <a:solidFill>
                <a:srgbClr val="000000"/>
              </a:solidFill>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36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39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40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41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dirty="0" smtClean="0">
              <a:ea typeface="+mn-ea"/>
              <a:cs typeface="+mn-cs"/>
            </a:endParaRPr>
          </a:p>
          <a:p>
            <a:pPr eaLnBrk="1" hangingPunct="1">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3049AFCD-53A2-144B-95CB-2533AF9EA34C}" type="slidenum">
              <a:rPr lang="en-US" smtClean="0"/>
              <a:pPr>
                <a:defRPr/>
              </a:pPr>
              <a:t>42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 got this chart from Bruno Oliveria on Google</a:t>
            </a:r>
            <a:r>
              <a:rPr lang="en-US" baseline="0" dirty="0" smtClean="0"/>
              <a:t> Plus and I thought it was a good litmus test to distinguish between the technical people and the non-technical people.</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4</a:t>
            </a:fld>
            <a:endParaRPr lang="en-US" dirty="0" smtClean="0">
              <a:solidFill>
                <a:srgbClr val="000000"/>
              </a:solidFill>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first one is We Are Anonymous by </a:t>
            </a:r>
            <a:r>
              <a:rPr lang="en-US" sz="2000" dirty="0" err="1" smtClean="0"/>
              <a:t>Parmy</a:t>
            </a:r>
            <a:r>
              <a:rPr lang="en-US" sz="2000" dirty="0" smtClean="0"/>
              <a:t> Olson</a:t>
            </a:r>
          </a:p>
          <a:p>
            <a:endParaRPr lang="en-US" sz="2000" dirty="0" smtClean="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43</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Anonymous Franchise really hit its stride between the years of 2010 and 2011. </a:t>
            </a:r>
            <a:r>
              <a:rPr lang="en-US" sz="2000" dirty="0" err="1"/>
              <a:t>Hacktivism</a:t>
            </a:r>
            <a:r>
              <a:rPr lang="en-US" sz="2000" dirty="0"/>
              <a:t> began earlier than that of course (1994 was the first documented case that I could find [12]), but it did not strike fear into the hearts of CEOs, CSOs and government officials until that two year run. </a:t>
            </a:r>
            <a:endParaRPr lang="en-US" sz="2000" dirty="0" smtClean="0"/>
          </a:p>
          <a:p>
            <a:endParaRPr lang="en-US" sz="200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44</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It </a:t>
            </a:r>
            <a:r>
              <a:rPr lang="en-US" sz="2000" dirty="0"/>
              <a:t>was the perfect storm of technology, </a:t>
            </a:r>
            <a:endParaRPr lang="en-US" sz="2000" dirty="0" smtClean="0"/>
          </a:p>
          <a:p>
            <a:endParaRPr lang="en-US" sz="200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45</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disenfranchised </a:t>
            </a:r>
            <a:r>
              <a:rPr lang="en-US" sz="2000" dirty="0"/>
              <a:t>youngish </a:t>
            </a:r>
            <a:r>
              <a:rPr lang="en-US" sz="2000" dirty="0" smtClean="0"/>
              <a:t>people</a:t>
            </a:r>
          </a:p>
          <a:p>
            <a:endParaRPr lang="en-US" sz="200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46</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t>
            </a:r>
            <a:r>
              <a:rPr lang="en-US" sz="2000" dirty="0"/>
              <a:t>Internet Pranks as an Art Form,” </a:t>
            </a:r>
            <a:endParaRPr lang="en-US" sz="2000" dirty="0" smtClean="0"/>
          </a:p>
          <a:p>
            <a:endParaRPr lang="en-US" sz="2000" dirty="0" smtClean="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47</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empowerment</a:t>
            </a:r>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48</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and </a:t>
            </a:r>
            <a:r>
              <a:rPr lang="en-US" sz="2000" dirty="0"/>
              <a:t>the hacking </a:t>
            </a:r>
            <a:r>
              <a:rPr lang="en-US" sz="2000" dirty="0" smtClean="0"/>
              <a:t>culture</a:t>
            </a:r>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49</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that </a:t>
            </a:r>
            <a:r>
              <a:rPr lang="en-US" sz="2000" dirty="0"/>
              <a:t>came together into a gigantic hairball of activity and energy that caused governments from around the world to double-clutch on some of their more severe policies and caused business leaders to actually fear the impact to their bottom line. </a:t>
            </a:r>
          </a:p>
        </p:txBody>
      </p:sp>
      <p:sp>
        <p:nvSpPr>
          <p:cNvPr id="4" name="Slide Number Placeholder 3"/>
          <p:cNvSpPr>
            <a:spLocks noGrp="1"/>
          </p:cNvSpPr>
          <p:nvPr>
            <p:ph type="sldNum" sz="quarter" idx="10"/>
          </p:nvPr>
        </p:nvSpPr>
        <p:spPr/>
        <p:txBody>
          <a:bodyPr/>
          <a:lstStyle/>
          <a:p>
            <a:fld id="{E1868A37-018F-8B43-8C0C-36107DAB25CC}" type="slidenum">
              <a:rPr lang="en-US" smtClean="0"/>
              <a:t>50</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Trying </a:t>
            </a:r>
            <a:r>
              <a:rPr lang="en-US" sz="2000" dirty="0"/>
              <a:t>to understand that phenomena is quite the task and </a:t>
            </a:r>
            <a:r>
              <a:rPr lang="en-US" sz="2000" dirty="0" err="1"/>
              <a:t>Parmy</a:t>
            </a:r>
            <a:r>
              <a:rPr lang="en-US" sz="2000" dirty="0"/>
              <a:t> Olson, in this book is an apt guide. Through unprecedented access to some of the core players on many of the more infamous operations, </a:t>
            </a:r>
          </a:p>
        </p:txBody>
      </p:sp>
      <p:sp>
        <p:nvSpPr>
          <p:cNvPr id="4" name="Slide Number Placeholder 3"/>
          <p:cNvSpPr>
            <a:spLocks noGrp="1"/>
          </p:cNvSpPr>
          <p:nvPr>
            <p:ph type="sldNum" sz="quarter" idx="10"/>
          </p:nvPr>
        </p:nvSpPr>
        <p:spPr/>
        <p:txBody>
          <a:bodyPr/>
          <a:lstStyle/>
          <a:p>
            <a:fld id="{E1868A37-018F-8B43-8C0C-36107DAB25CC}" type="slidenum">
              <a:rPr lang="en-US" smtClean="0"/>
              <a:t>51</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Olson </a:t>
            </a:r>
            <a:r>
              <a:rPr lang="en-US" sz="2000" dirty="0"/>
              <a:t>is able to capture the essence of how the </a:t>
            </a:r>
            <a:r>
              <a:rPr lang="en-US" sz="2000" dirty="0" err="1"/>
              <a:t>hacktivist</a:t>
            </a:r>
            <a:r>
              <a:rPr lang="en-US" sz="2000" dirty="0"/>
              <a:t> movement got started in earnest, </a:t>
            </a:r>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52</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What we are trying to determine</a:t>
            </a:r>
            <a:r>
              <a:rPr lang="en-US" baseline="0" dirty="0" smtClean="0"/>
              <a:t> is how do you react to a bad internet connection</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5</a:t>
            </a:fld>
            <a:endParaRPr lang="en-US" dirty="0" smtClean="0">
              <a:solidFill>
                <a:srgbClr val="000000"/>
              </a:solidFill>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to </a:t>
            </a:r>
            <a:r>
              <a:rPr lang="en-US" sz="2000" dirty="0"/>
              <a:t>describe the inevitable drama between competing factions </a:t>
            </a:r>
            <a:endParaRPr lang="en-US" sz="2000" dirty="0" smtClean="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53</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to </a:t>
            </a:r>
            <a:r>
              <a:rPr lang="en-US" sz="2000" dirty="0"/>
              <a:t>provide insight into how this franchise operates.</a:t>
            </a:r>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54</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Arguably</a:t>
            </a:r>
            <a:r>
              <a:rPr lang="en-US" sz="2000" dirty="0"/>
              <a:t>, the event that elevated the Anonymous movement to a force to be reckoned with in government and commercial circles was the </a:t>
            </a:r>
            <a:r>
              <a:rPr lang="en-US" sz="2000" dirty="0" err="1"/>
              <a:t>HBGary</a:t>
            </a:r>
            <a:r>
              <a:rPr lang="en-US" sz="2000" dirty="0"/>
              <a:t> attacks of February 2011. That </a:t>
            </a:r>
            <a:r>
              <a:rPr lang="en-US" sz="2000" dirty="0" err="1"/>
              <a:t>hacktivist</a:t>
            </a:r>
            <a:r>
              <a:rPr lang="en-US" sz="2000" dirty="0"/>
              <a:t> attack forced a corporation (</a:t>
            </a:r>
            <a:r>
              <a:rPr lang="en-US" sz="2000" dirty="0" err="1"/>
              <a:t>HBGary</a:t>
            </a:r>
            <a:r>
              <a:rPr lang="en-US" sz="2000" dirty="0"/>
              <a:t> Federal) to go out of business </a:t>
            </a:r>
            <a:endParaRPr lang="en-US" sz="2000" dirty="0" smtClean="0"/>
          </a:p>
          <a:p>
            <a:endParaRPr lang="en-US" sz="2000" dirty="0" smtClean="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55</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a:t>
            </a:r>
            <a:r>
              <a:rPr lang="en-US" sz="2000" dirty="0"/>
              <a:t>core set of </a:t>
            </a:r>
            <a:r>
              <a:rPr lang="en-US" sz="2000" dirty="0" smtClean="0"/>
              <a:t>the </a:t>
            </a:r>
            <a:r>
              <a:rPr lang="en-US" sz="2000" dirty="0" err="1" smtClean="0"/>
              <a:t>HBGary</a:t>
            </a:r>
            <a:r>
              <a:rPr lang="en-US" sz="2000" baseline="0" dirty="0" smtClean="0"/>
              <a:t> </a:t>
            </a:r>
            <a:r>
              <a:rPr lang="en-US" sz="2000" dirty="0" smtClean="0"/>
              <a:t>hackers, led by this guy – </a:t>
            </a:r>
            <a:r>
              <a:rPr lang="en-US" sz="2000" dirty="0" err="1" smtClean="0"/>
              <a:t>Sabu</a:t>
            </a:r>
            <a:r>
              <a:rPr lang="en-US" sz="2000" dirty="0" smtClean="0"/>
              <a:t>, broke </a:t>
            </a:r>
            <a:r>
              <a:rPr lang="en-US" sz="2000" dirty="0"/>
              <a:t>away from the Anonymous Franchise in April of 2011 to form </a:t>
            </a:r>
            <a:r>
              <a:rPr lang="en-US" sz="2000" dirty="0" err="1"/>
              <a:t>LulzSec</a:t>
            </a:r>
            <a:r>
              <a:rPr lang="en-US" sz="2000" dirty="0"/>
              <a:t>. </a:t>
            </a:r>
            <a:endParaRPr lang="en-US" sz="2000" dirty="0" smtClean="0"/>
          </a:p>
          <a:p>
            <a:endParaRPr lang="en-US" sz="2000" dirty="0" smtClean="0"/>
          </a:p>
          <a:p>
            <a:endParaRPr lang="en-US" sz="200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56</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For </a:t>
            </a:r>
            <a:r>
              <a:rPr lang="en-US" sz="2000" dirty="0"/>
              <a:t>the next 50 days, </a:t>
            </a:r>
            <a:r>
              <a:rPr lang="en-US" sz="2000" dirty="0" err="1"/>
              <a:t>LulzSec</a:t>
            </a:r>
            <a:r>
              <a:rPr lang="en-US" sz="2000" dirty="0"/>
              <a:t> went on a hacking rampage </a:t>
            </a:r>
            <a:r>
              <a:rPr lang="en-US" sz="2000" dirty="0" smtClean="0"/>
              <a:t>and compromised over 25 companies: DDOS Attacks , Server Compromise and </a:t>
            </a:r>
            <a:r>
              <a:rPr lang="en-US" sz="2000" dirty="0" err="1" smtClean="0"/>
              <a:t>Doxing</a:t>
            </a:r>
            <a:r>
              <a:rPr lang="en-US" sz="2000" dirty="0" smtClean="0"/>
              <a:t>;</a:t>
            </a:r>
            <a:r>
              <a:rPr lang="en-US" sz="2000" baseline="0" dirty="0" smtClean="0"/>
              <a:t> the practice of stealing a companies private documents and posting them on the web for anybody to see.</a:t>
            </a:r>
            <a:endParaRPr lang="en-US" sz="2000" dirty="0" smtClean="0"/>
          </a:p>
          <a:p>
            <a:endParaRPr lang="en-US" sz="2000" dirty="0" smtClean="0"/>
          </a:p>
          <a:p>
            <a:endParaRPr lang="en-US" sz="200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57</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At the end</a:t>
            </a:r>
            <a:r>
              <a:rPr lang="en-US" sz="2000" baseline="0" dirty="0" smtClean="0"/>
              <a:t> of that run, the FBI came a calling and gave </a:t>
            </a:r>
            <a:r>
              <a:rPr lang="en-US" sz="2000" baseline="0" dirty="0" err="1" smtClean="0"/>
              <a:t>Sabu</a:t>
            </a:r>
            <a:r>
              <a:rPr lang="en-US" sz="2000" baseline="0" dirty="0" smtClean="0"/>
              <a:t> a choice: go to jail forever or become a snitch for them.</a:t>
            </a:r>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58</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r>
              <a:rPr lang="en-US" sz="2000" dirty="0" err="1" smtClean="0"/>
              <a:t>Sabu</a:t>
            </a:r>
            <a:r>
              <a:rPr lang="en-US" sz="2000" dirty="0" smtClean="0"/>
              <a:t> announces that he disbanding </a:t>
            </a:r>
            <a:r>
              <a:rPr lang="en-US" sz="2000" dirty="0" err="1" smtClean="0"/>
              <a:t>Lulzsec</a:t>
            </a:r>
            <a:r>
              <a:rPr lang="en-US" sz="2000" dirty="0" smtClean="0"/>
              <a:t> and reforming</a:t>
            </a:r>
            <a:r>
              <a:rPr lang="en-US" sz="2000" baseline="0" dirty="0" smtClean="0"/>
              <a:t> it under the banner of more political </a:t>
            </a:r>
            <a:r>
              <a:rPr lang="en-US" sz="2000" baseline="0" dirty="0" err="1" smtClean="0"/>
              <a:t>hactivism</a:t>
            </a:r>
            <a:r>
              <a:rPr lang="en-US" sz="2000" baseline="0" dirty="0" smtClean="0"/>
              <a:t> group called </a:t>
            </a:r>
            <a:r>
              <a:rPr lang="en-US" sz="2000" baseline="0" dirty="0" err="1" smtClean="0"/>
              <a:t>AntiSec</a:t>
            </a:r>
            <a:r>
              <a:rPr lang="en-US" sz="2000" baseline="0" dirty="0" smtClean="0"/>
              <a:t>. But, unbeknownst to his </a:t>
            </a:r>
            <a:r>
              <a:rPr lang="en-US" sz="2000" baseline="0" dirty="0" err="1" smtClean="0"/>
              <a:t>hactivist</a:t>
            </a:r>
            <a:r>
              <a:rPr lang="en-US" sz="2000" baseline="0" dirty="0" smtClean="0"/>
              <a:t> members , the FBI would be watching.</a:t>
            </a:r>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59</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r>
              <a:rPr lang="en-US" sz="2000" dirty="0" smtClean="0"/>
              <a:t>They go on another 50 day run.</a:t>
            </a:r>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60</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At</a:t>
            </a:r>
            <a:r>
              <a:rPr lang="en-US" sz="2000" baseline="0" dirty="0" smtClean="0"/>
              <a:t> the end, the FBI arrests </a:t>
            </a:r>
            <a:r>
              <a:rPr lang="en-US" sz="2000" dirty="0" smtClean="0"/>
              <a:t>five </a:t>
            </a:r>
            <a:r>
              <a:rPr lang="en-US" sz="2000" dirty="0"/>
              <a:t>out of their six </a:t>
            </a:r>
            <a:r>
              <a:rPr lang="en-US" sz="2000" dirty="0" smtClean="0"/>
              <a:t>original members of</a:t>
            </a:r>
            <a:r>
              <a:rPr lang="en-US" sz="2000" baseline="0" dirty="0" smtClean="0"/>
              <a:t> </a:t>
            </a:r>
            <a:r>
              <a:rPr lang="en-US" sz="2000" baseline="0" dirty="0" err="1" smtClean="0"/>
              <a:t>LulzSec</a:t>
            </a:r>
            <a:r>
              <a:rPr lang="en-US" sz="2000" baseline="0" dirty="0" smtClean="0"/>
              <a:t>. One got away cleanly. To this day, nobody knows who or where </a:t>
            </a:r>
            <a:r>
              <a:rPr lang="en-US" sz="2000" baseline="0" dirty="0" err="1" smtClean="0"/>
              <a:t>AVUnit</a:t>
            </a:r>
            <a:r>
              <a:rPr lang="en-US" sz="2000" baseline="0" dirty="0" smtClean="0"/>
              <a:t> is.</a:t>
            </a:r>
            <a:r>
              <a:rPr lang="en-US" sz="2000" dirty="0" smtClean="0"/>
              <a:t> </a:t>
            </a:r>
          </a:p>
          <a:p>
            <a:endParaRPr lang="en-US" sz="2000" dirty="0" smtClean="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61</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At</a:t>
            </a:r>
            <a:r>
              <a:rPr lang="en-US" sz="2000" baseline="0" dirty="0" smtClean="0"/>
              <a:t> the end, the FBI arrests </a:t>
            </a:r>
            <a:r>
              <a:rPr lang="en-US" sz="2000" dirty="0" smtClean="0"/>
              <a:t>five </a:t>
            </a:r>
            <a:r>
              <a:rPr lang="en-US" sz="2000" dirty="0"/>
              <a:t>out of their six </a:t>
            </a:r>
            <a:r>
              <a:rPr lang="en-US" sz="2000" dirty="0" smtClean="0"/>
              <a:t>original members of</a:t>
            </a:r>
            <a:r>
              <a:rPr lang="en-US" sz="2000" baseline="0" dirty="0" smtClean="0"/>
              <a:t> </a:t>
            </a:r>
            <a:r>
              <a:rPr lang="en-US" sz="2000" baseline="0" dirty="0" err="1" smtClean="0"/>
              <a:t>LulzSec</a:t>
            </a:r>
            <a:r>
              <a:rPr lang="en-US" sz="2000" baseline="0" dirty="0" smtClean="0"/>
              <a:t>. One got away cleanly. To this day, nobody knows who or where </a:t>
            </a:r>
            <a:r>
              <a:rPr lang="en-US" sz="2000" baseline="0" dirty="0" err="1" smtClean="0"/>
              <a:t>AVUnit</a:t>
            </a:r>
            <a:r>
              <a:rPr lang="en-US" sz="2000" baseline="0" dirty="0" smtClean="0"/>
              <a:t> is.</a:t>
            </a:r>
            <a:r>
              <a:rPr lang="en-US" sz="2000" dirty="0" smtClean="0"/>
              <a:t> </a:t>
            </a:r>
          </a:p>
          <a:p>
            <a:endParaRPr lang="en-US" sz="2000" dirty="0" smtClean="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62</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On the Y-Axis we</a:t>
            </a:r>
            <a:r>
              <a:rPr lang="en-US" baseline="0" dirty="0" smtClean="0"/>
              <a:t> are measuring hope</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6</a:t>
            </a:fld>
            <a:endParaRPr lang="en-US" dirty="0" smtClean="0">
              <a:solidFill>
                <a:srgbClr val="000000"/>
              </a:solidFill>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At</a:t>
            </a:r>
            <a:r>
              <a:rPr lang="en-US" sz="2000" baseline="0" dirty="0" smtClean="0"/>
              <a:t> the end, the FBI arrests </a:t>
            </a:r>
            <a:r>
              <a:rPr lang="en-US" sz="2000" dirty="0" smtClean="0"/>
              <a:t>five </a:t>
            </a:r>
            <a:r>
              <a:rPr lang="en-US" sz="2000" dirty="0"/>
              <a:t>out of their six </a:t>
            </a:r>
            <a:r>
              <a:rPr lang="en-US" sz="2000" dirty="0" smtClean="0"/>
              <a:t>original members of</a:t>
            </a:r>
            <a:r>
              <a:rPr lang="en-US" sz="2000" baseline="0" dirty="0" smtClean="0"/>
              <a:t> </a:t>
            </a:r>
            <a:r>
              <a:rPr lang="en-US" sz="2000" baseline="0" dirty="0" err="1" smtClean="0"/>
              <a:t>LulzSec</a:t>
            </a:r>
            <a:r>
              <a:rPr lang="en-US" sz="2000" baseline="0" dirty="0" smtClean="0"/>
              <a:t>. One got away cleanly. To this day, nobody knows who or where </a:t>
            </a:r>
            <a:r>
              <a:rPr lang="en-US" sz="2000" baseline="0" dirty="0" err="1" smtClean="0"/>
              <a:t>AVUnit</a:t>
            </a:r>
            <a:r>
              <a:rPr lang="en-US" sz="2000" baseline="0" dirty="0" smtClean="0"/>
              <a:t> is.</a:t>
            </a:r>
            <a:r>
              <a:rPr lang="en-US" sz="2000" dirty="0" smtClean="0"/>
              <a:t> </a:t>
            </a:r>
          </a:p>
          <a:p>
            <a:endParaRPr lang="en-US" sz="2000" dirty="0" smtClean="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63</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Ms</a:t>
            </a:r>
            <a:r>
              <a:rPr lang="en-US" sz="2000" dirty="0"/>
              <a:t>. Olson gets the details </a:t>
            </a:r>
            <a:r>
              <a:rPr lang="en-US" sz="2000" dirty="0" smtClean="0"/>
              <a:t>right.</a:t>
            </a:r>
            <a:r>
              <a:rPr lang="en-US" sz="2000" baseline="0" dirty="0" smtClean="0"/>
              <a:t> I</a:t>
            </a:r>
            <a:r>
              <a:rPr lang="en-US" sz="2000" dirty="0" smtClean="0"/>
              <a:t>f you want to understand the Anonymous movement, this is the book to read. You should</a:t>
            </a:r>
            <a:r>
              <a:rPr lang="en-US" sz="2000" baseline="0" dirty="0" smtClean="0"/>
              <a:t> have read this by now.</a:t>
            </a:r>
            <a:endParaRPr lang="en-US" sz="2000" dirty="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E1868A37-018F-8B43-8C0C-36107DAB25CC}" type="slidenum">
              <a:rPr lang="en-US" smtClean="0"/>
              <a:t>64</a:t>
            </a:fld>
            <a:endParaRPr lang="en-US" dirty="0"/>
          </a:p>
        </p:txBody>
      </p:sp>
    </p:spTree>
    <p:extLst>
      <p:ext uri="{BB962C8B-B14F-4D97-AF65-F5344CB8AC3E}">
        <p14:creationId xmlns:p14="http://schemas.microsoft.com/office/powerpoint/2010/main" val="5165382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book is called The Cuckoo’s Egg by Cliff Stoll</a:t>
            </a:r>
            <a:endParaRPr lang="en-US" dirty="0"/>
          </a:p>
        </p:txBody>
      </p:sp>
      <p:sp>
        <p:nvSpPr>
          <p:cNvPr id="4" name="Slide Number Placeholder 3"/>
          <p:cNvSpPr>
            <a:spLocks noGrp="1"/>
          </p:cNvSpPr>
          <p:nvPr>
            <p:ph type="sldNum" sz="quarter" idx="10"/>
          </p:nvPr>
        </p:nvSpPr>
        <p:spPr/>
        <p:txBody>
          <a:bodyPr/>
          <a:lstStyle/>
          <a:p>
            <a:fld id="{E1868A37-018F-8B43-8C0C-36107DAB25CC}" type="slidenum">
              <a:rPr lang="en-US" smtClean="0"/>
              <a:t>65</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Cuckoo’s Egg is my first love. Clifford Stoll published it in 1989, and the first time I read it, I devoured it over a weekend when I should have been writing my grad school thesis. It was my introduction to the security community and the idea that somebody had to protect these new-fangled gadgets called computers. Back in those days, authors put their email addresses in their books, and when I finished reading it, I sent Mr. Stoll a note explaining how much I enjoyed his book. He answered immediately and forever made me a fan. </a:t>
            </a:r>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66</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1989, Stoll was an astronomer at the Lawrence Berkley National Laboratory.</a:t>
            </a:r>
            <a:r>
              <a:rPr lang="en-US" baseline="0" dirty="0" smtClean="0"/>
              <a:t> He was the stereotypical absented minded hippie professor, but he as about to get </a:t>
            </a:r>
            <a:r>
              <a:rPr lang="en-US" baseline="0" dirty="0" err="1" smtClean="0"/>
              <a:t>layed</a:t>
            </a:r>
            <a:r>
              <a:rPr lang="en-US" baseline="0" dirty="0" smtClean="0"/>
              <a:t> off due to budget cuts, But everybody liked him. Instead of firing him, they gave him a job running the Unix machines in the IT department. His first task was to figure out a 45 cent accounting error in the student </a:t>
            </a:r>
            <a:r>
              <a:rPr lang="en-US" baseline="0" dirty="0" err="1" smtClean="0"/>
              <a:t>chage</a:t>
            </a:r>
            <a:r>
              <a:rPr lang="en-US" baseline="0" dirty="0" smtClean="0"/>
              <a:t>-back system.</a:t>
            </a:r>
          </a:p>
          <a:p>
            <a:endParaRPr lang="en-US" baseline="0" dirty="0" smtClean="0"/>
          </a:p>
          <a:p>
            <a:r>
              <a:rPr lang="en-US" baseline="0" dirty="0" smtClean="0"/>
              <a:t>As he </a:t>
            </a:r>
            <a:r>
              <a:rPr lang="en-US" baseline="0" dirty="0" err="1" smtClean="0"/>
              <a:t>troubleshoooted</a:t>
            </a:r>
            <a:r>
              <a:rPr lang="en-US" baseline="0" dirty="0" smtClean="0"/>
              <a:t> the problem, he slowly discovered that his computers had been infiltrated by a </a:t>
            </a:r>
            <a:r>
              <a:rPr lang="en-US" baseline="0" dirty="0" err="1" smtClean="0"/>
              <a:t>mercinary</a:t>
            </a:r>
            <a:r>
              <a:rPr lang="en-US" baseline="0" dirty="0" smtClean="0"/>
              <a:t> hacker group out of Germany, backed by the Russian government, who used the Berkley computers to break into all kinds of government computing systems from the military, the intelligence community and basic researchers.</a:t>
            </a:r>
          </a:p>
          <a:p>
            <a:endParaRPr lang="en-US" baseline="0" dirty="0" smtClean="0"/>
          </a:p>
          <a:p>
            <a:r>
              <a:rPr lang="en-US" baseline="0" dirty="0" smtClean="0"/>
              <a:t>The book is about how this leftie hippie professor tries to convince and ultimately work with all of these bastions of power from the extreme right.</a:t>
            </a:r>
            <a:endParaRPr lang="en-US" dirty="0"/>
          </a:p>
        </p:txBody>
      </p:sp>
      <p:sp>
        <p:nvSpPr>
          <p:cNvPr id="4" name="Slide Number Placeholder 3"/>
          <p:cNvSpPr>
            <a:spLocks noGrp="1"/>
          </p:cNvSpPr>
          <p:nvPr>
            <p:ph type="sldNum" sz="quarter" idx="10"/>
          </p:nvPr>
        </p:nvSpPr>
        <p:spPr/>
        <p:txBody>
          <a:bodyPr/>
          <a:lstStyle/>
          <a:p>
            <a:fld id="{E1868A37-018F-8B43-8C0C-36107DAB25CC}" type="slidenum">
              <a:rPr lang="en-US" smtClean="0"/>
              <a:t>67</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20+ years after it was published,</a:t>
            </a:r>
            <a:r>
              <a:rPr lang="en-US" baseline="0" dirty="0" smtClean="0"/>
              <a:t> t</a:t>
            </a:r>
            <a:r>
              <a:rPr lang="en-US" dirty="0" smtClean="0"/>
              <a:t>he book still has something of value to say on persistent cyber security problems that we face today  like information sharing, </a:t>
            </a:r>
          </a:p>
        </p:txBody>
      </p:sp>
      <p:sp>
        <p:nvSpPr>
          <p:cNvPr id="4" name="Slide Number Placeholder 3"/>
          <p:cNvSpPr>
            <a:spLocks noGrp="1"/>
          </p:cNvSpPr>
          <p:nvPr>
            <p:ph type="sldNum" sz="quarter" idx="10"/>
          </p:nvPr>
        </p:nvSpPr>
        <p:spPr/>
        <p:txBody>
          <a:bodyPr/>
          <a:lstStyle/>
          <a:p>
            <a:fld id="{E1868A37-018F-8B43-8C0C-36107DAB25CC}" type="slidenum">
              <a:rPr lang="en-US" smtClean="0"/>
              <a:t>68</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privacy versus security (if you are a </a:t>
            </a:r>
            <a:r>
              <a:rPr lang="en-US" dirty="0" err="1" smtClean="0"/>
              <a:t>rightie</a:t>
            </a:r>
            <a:r>
              <a:rPr lang="en-US" dirty="0" smtClean="0"/>
              <a:t>), or liberty versus control (if you are a leftie), </a:t>
            </a:r>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69</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cyber espionage,</a:t>
            </a:r>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70</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intelligence dilemma. </a:t>
            </a:r>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71</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a:t>
            </a:r>
            <a:r>
              <a:rPr lang="en-US" baseline="0" dirty="0" smtClean="0"/>
              <a:t> interested in the history of Cyber Espionage and the evolution of our culture as it responds to it, </a:t>
            </a:r>
            <a:r>
              <a:rPr lang="en-US" baseline="0" dirty="0" err="1" smtClean="0"/>
              <a:t>Cukoos’s</a:t>
            </a:r>
            <a:r>
              <a:rPr lang="en-US" baseline="0" dirty="0" smtClean="0"/>
              <a:t> egg is a great book and you should have read it by now.</a:t>
            </a:r>
            <a:endParaRPr lang="en-US" dirty="0"/>
          </a:p>
        </p:txBody>
      </p:sp>
      <p:sp>
        <p:nvSpPr>
          <p:cNvPr id="4" name="Slide Number Placeholder 3"/>
          <p:cNvSpPr>
            <a:spLocks noGrp="1"/>
          </p:cNvSpPr>
          <p:nvPr>
            <p:ph type="sldNum" sz="quarter" idx="10"/>
          </p:nvPr>
        </p:nvSpPr>
        <p:spPr/>
        <p:txBody>
          <a:bodyPr/>
          <a:lstStyle/>
          <a:p>
            <a:fld id="{E1868A37-018F-8B43-8C0C-36107DAB25CC}" type="slidenum">
              <a:rPr lang="en-US" smtClean="0"/>
              <a:t>72</a:t>
            </a:fld>
            <a:endParaRPr lang="en-US" dirty="0"/>
          </a:p>
        </p:txBody>
      </p:sp>
    </p:spTree>
    <p:extLst>
      <p:ext uri="{BB962C8B-B14F-4D97-AF65-F5344CB8AC3E}">
        <p14:creationId xmlns:p14="http://schemas.microsoft.com/office/powerpoint/2010/main" val="399510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On the X-Axis we</a:t>
            </a:r>
            <a:r>
              <a:rPr lang="en-US" baseline="0" dirty="0" smtClean="0"/>
              <a:t> are measuring time, so  over  time, how high is your optimism that you will fix the problem</a:t>
            </a:r>
            <a:endParaRPr lang="en-US" dirty="0" smtClean="0"/>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7</a:t>
            </a:fld>
            <a:endParaRPr lang="en-US" dirty="0" smtClean="0">
              <a:solidFill>
                <a:srgbClr val="000000"/>
              </a:solidFill>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book is called Kingpin by Kevin </a:t>
            </a:r>
            <a:r>
              <a:rPr lang="en-US" dirty="0" err="1" smtClean="0"/>
              <a:t>Poulsen</a:t>
            </a:r>
            <a:r>
              <a:rPr lang="en-US" dirty="0" smtClean="0"/>
              <a:t>.</a:t>
            </a:r>
            <a:endParaRPr lang="en-US" dirty="0"/>
          </a:p>
        </p:txBody>
      </p:sp>
      <p:sp>
        <p:nvSpPr>
          <p:cNvPr id="4" name="Slide Number Placeholder 3"/>
          <p:cNvSpPr>
            <a:spLocks noGrp="1"/>
          </p:cNvSpPr>
          <p:nvPr>
            <p:ph type="sldNum" sz="quarter" idx="10"/>
          </p:nvPr>
        </p:nvSpPr>
        <p:spPr/>
        <p:txBody>
          <a:bodyPr/>
          <a:lstStyle/>
          <a:p>
            <a:fld id="{E1868A37-018F-8B43-8C0C-36107DAB25CC}" type="slidenum">
              <a:rPr lang="en-US" smtClean="0"/>
              <a:t>73</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Kingpin tells the story of the rise and fall of a hacker legend: Max Butler. </a:t>
            </a:r>
          </a:p>
        </p:txBody>
      </p:sp>
      <p:sp>
        <p:nvSpPr>
          <p:cNvPr id="4" name="Slide Number Placeholder 3"/>
          <p:cNvSpPr>
            <a:spLocks noGrp="1"/>
          </p:cNvSpPr>
          <p:nvPr>
            <p:ph type="sldNum" sz="quarter" idx="10"/>
          </p:nvPr>
        </p:nvSpPr>
        <p:spPr/>
        <p:txBody>
          <a:bodyPr/>
          <a:lstStyle/>
          <a:p>
            <a:fld id="{E1868A37-018F-8B43-8C0C-36107DAB25CC}" type="slidenum">
              <a:rPr lang="en-US" smtClean="0"/>
              <a:t>74</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Butler is most famous for his legendary, hostile hacking takeover in August 2006 </a:t>
            </a:r>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75</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four prominent criminal underground</a:t>
            </a:r>
            <a:r>
              <a:rPr lang="en-US" baseline="0" dirty="0" smtClean="0"/>
              <a:t> </a:t>
            </a:r>
            <a:r>
              <a:rPr lang="en-US" dirty="0" smtClean="0"/>
              <a:t>credit card forums</a:t>
            </a:r>
            <a:r>
              <a:rPr lang="en-US" baseline="0" dirty="0" smtClean="0"/>
              <a:t> of the time</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76</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48 hour marathon</a:t>
            </a:r>
            <a:r>
              <a:rPr lang="en-US" baseline="0" dirty="0" smtClean="0"/>
              <a:t> session of hacking, Max compromised the servers running these four forums, stole the membership data for each, stole the credit card information stored there, installed them on his own forum called </a:t>
            </a:r>
            <a:r>
              <a:rPr lang="en-US" baseline="0" dirty="0" err="1" smtClean="0"/>
              <a:t>CardersMarket.com</a:t>
            </a:r>
            <a:r>
              <a:rPr lang="en-US" baseline="0" dirty="0" smtClean="0"/>
              <a:t>, and left a web defacement on each saying that he was now the Kingpin and everyone will use his site. Which they did.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77</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just so happens that Dark Market, one of the forums that Butler compromised, was also infiltrated by the FBI. Agent Keith Mularski, under his hacker name od</a:t>
            </a:r>
            <a:r>
              <a:rPr lang="en-US" baseline="0" dirty="0" smtClean="0"/>
              <a:t> Master Splinter, had worked his way up the food chain to become one of the administrators of the site and he kept meticulous backups. </a:t>
            </a:r>
            <a:r>
              <a:rPr lang="en-US" baseline="0" dirty="0" err="1" smtClean="0"/>
              <a:t>Darkmarket</a:t>
            </a:r>
            <a:r>
              <a:rPr lang="en-US" baseline="0" dirty="0" smtClean="0"/>
              <a:t> was the only one of the four that was able to reboot itself after the hostile takeover. Mularski was ultimately able to figure out who Butler was and get him arrested.</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78</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Butler’s transition from pure white-hat hacker into something gray—sometimes a white hat, sometimes a black hat—is a treatise on the cyber criminal world. The author of Kingpin, Kevin </a:t>
            </a:r>
            <a:r>
              <a:rPr lang="en-US" dirty="0" err="1" smtClean="0"/>
              <a:t>Poulsen</a:t>
            </a:r>
            <a:r>
              <a:rPr lang="en-US" dirty="0" smtClean="0"/>
              <a:t>, imbues the story with lush descriptions of how Butler hacked his way around the Internet and pulls the curtain back on how the cyber criminal world functions;</a:t>
            </a:r>
            <a:r>
              <a:rPr lang="en-US" baseline="0" dirty="0" smtClean="0"/>
              <a:t> how stealing credit card information is actually the easy part; </a:t>
            </a:r>
            <a:r>
              <a:rPr lang="en-US" baseline="0" dirty="0" err="1" smtClean="0"/>
              <a:t>trasnforming</a:t>
            </a:r>
            <a:r>
              <a:rPr lang="en-US" baseline="0" dirty="0" smtClean="0"/>
              <a:t> those cards into cash is a job.</a:t>
            </a:r>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79</a:t>
            </a:fld>
            <a:endParaRPr lang="en-US" dirty="0"/>
          </a:p>
        </p:txBody>
      </p:sp>
    </p:spTree>
    <p:extLst>
      <p:ext uri="{BB962C8B-B14F-4D97-AF65-F5344CB8AC3E}">
        <p14:creationId xmlns:p14="http://schemas.microsoft.com/office/powerpoint/2010/main" val="42173698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book is Confront</a:t>
            </a:r>
            <a:r>
              <a:rPr lang="en-US" baseline="0" dirty="0" smtClean="0"/>
              <a:t> and Conceal by David Sanger.</a:t>
            </a:r>
            <a:endParaRPr lang="en-US" dirty="0"/>
          </a:p>
        </p:txBody>
      </p:sp>
      <p:sp>
        <p:nvSpPr>
          <p:cNvPr id="4" name="Slide Number Placeholder 3"/>
          <p:cNvSpPr>
            <a:spLocks noGrp="1"/>
          </p:cNvSpPr>
          <p:nvPr>
            <p:ph type="sldNum" sz="quarter" idx="10"/>
          </p:nvPr>
        </p:nvSpPr>
        <p:spPr/>
        <p:txBody>
          <a:bodyPr/>
          <a:lstStyle/>
          <a:p>
            <a:fld id="{E1868A37-018F-8B43-8C0C-36107DAB25CC}" type="slidenum">
              <a:rPr lang="en-US" smtClean="0"/>
              <a:t>80</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book</a:t>
            </a:r>
            <a:r>
              <a:rPr lang="en-US" baseline="0" dirty="0" smtClean="0"/>
              <a:t> is really about the Stuxnet attacks; not the technical details about how the malcode worked but on the policy decisions that has changed the cyber security environment forever.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81</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about how the US and Israel jointly put</a:t>
            </a:r>
            <a:r>
              <a:rPr lang="en-US" baseline="0" dirty="0" smtClean="0"/>
              <a:t> together a cyber attack plan under the codename: Olympic Games.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82</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red line show the hope of the traditional non-geek</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8</a:t>
            </a:fld>
            <a:endParaRPr lang="en-US" dirty="0" smtClean="0">
              <a:solidFill>
                <a:srgbClr val="000000"/>
              </a:solidFill>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purpose of delaying and degrading the production of enriched Uranium</a:t>
            </a:r>
            <a:r>
              <a:rPr lang="en-US" baseline="0" dirty="0" smtClean="0"/>
              <a:t> at an underground bunker in the middle of nowhere called </a:t>
            </a:r>
            <a:r>
              <a:rPr lang="en-US" baseline="0" dirty="0" err="1" smtClean="0"/>
              <a:t>Natanz</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83</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See, the west believes that Iran is trying to build a nuclear bomb. </a:t>
            </a:r>
          </a:p>
          <a:p>
            <a:endParaRPr lang="en-US" baseline="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84</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Iran says it is developing its Nuclear program to provide power to its citizens.</a:t>
            </a:r>
          </a:p>
          <a:p>
            <a:endParaRPr lang="en-US" baseline="0" dirty="0" smtClean="0"/>
          </a:p>
          <a:p>
            <a:r>
              <a:rPr lang="en-US" baseline="0" dirty="0" smtClean="0"/>
              <a:t>You need Enriched Uranium to do both.</a:t>
            </a:r>
          </a:p>
          <a:p>
            <a:endParaRPr lang="en-US" baseline="0"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85</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President Bush was looking for a middle</a:t>
            </a:r>
            <a:r>
              <a:rPr lang="en-US" baseline="0" dirty="0" smtClean="0"/>
              <a:t> ground option. He was already at war with two other Middle Eastern Nations: Iraq and Afghanistan. He didn’t want to roll the tanks into a third. And yet, the current political course of sanctions and negotiations wasn’t working. He needed another option.</a:t>
            </a:r>
          </a:p>
        </p:txBody>
      </p:sp>
      <p:sp>
        <p:nvSpPr>
          <p:cNvPr id="4" name="Slide Number Placeholder 3"/>
          <p:cNvSpPr>
            <a:spLocks noGrp="1"/>
          </p:cNvSpPr>
          <p:nvPr>
            <p:ph type="sldNum" sz="quarter" idx="10"/>
          </p:nvPr>
        </p:nvSpPr>
        <p:spPr/>
        <p:txBody>
          <a:bodyPr/>
          <a:lstStyle/>
          <a:p>
            <a:fld id="{E1868A37-018F-8B43-8C0C-36107DAB25CC}" type="slidenum">
              <a:rPr lang="en-US" smtClean="0"/>
              <a:t>86</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decision to launch a series of cyber attack designed to </a:t>
            </a:r>
            <a:r>
              <a:rPr lang="en-US" dirty="0" err="1" smtClean="0"/>
              <a:t>degarde</a:t>
            </a:r>
            <a:r>
              <a:rPr lang="en-US" dirty="0" smtClean="0"/>
              <a:t> and destroy the critical infrastructure of another country is unprecedented</a:t>
            </a:r>
            <a:r>
              <a:rPr lang="en-US" baseline="0" dirty="0" smtClean="0"/>
              <a:t> and created a very important historical cyber security milestone that we all will be looking back to as the beginning of it all.</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87</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the</a:t>
            </a:r>
            <a:r>
              <a:rPr lang="en-US" baseline="0" dirty="0" smtClean="0"/>
              <a:t> first occurrence ever of a nation state using a cyber vector along to destroy critical infrastructure. Pundits have been saying for years that it is possible to have a pure cyber war; where countries would only use cyber weapons to to cause damage and death on their enemies. We would roll out examples like Estonia and Georgia to prove our point. But Operation Olympic Games is the first documented case and the attempt.</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868A37-018F-8B43-8C0C-36107DAB25CC}" type="slidenum">
              <a:rPr lang="en-US" smtClean="0"/>
              <a:t>88</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how successful Olympic Games ultimately was in slowing down the Iranian nuclear program, using cyber tools to inflict physical damage against your adversaries is now a viable option. Operation Olympic Games represents the world crossing the line between theory and practice, and this book is your guide to understanding that decision. Sanger Quotes General Hayden,</a:t>
            </a:r>
            <a:r>
              <a:rPr lang="en-US" baseline="0" dirty="0" smtClean="0"/>
              <a:t> the former NSA Director, at the end of the book. He says that we have crossed the Rubicon and cannot go back.</a:t>
            </a:r>
            <a:endParaRPr lang="en-US" dirty="0"/>
          </a:p>
        </p:txBody>
      </p:sp>
      <p:sp>
        <p:nvSpPr>
          <p:cNvPr id="4" name="Slide Number Placeholder 3"/>
          <p:cNvSpPr>
            <a:spLocks noGrp="1"/>
          </p:cNvSpPr>
          <p:nvPr>
            <p:ph type="sldNum" sz="quarter" idx="10"/>
          </p:nvPr>
        </p:nvSpPr>
        <p:spPr/>
        <p:txBody>
          <a:bodyPr/>
          <a:lstStyle/>
          <a:p>
            <a:fld id="{E1868A37-018F-8B43-8C0C-36107DAB25CC}" type="slidenum">
              <a:rPr lang="en-US" smtClean="0"/>
              <a:t>89</a:t>
            </a:fld>
            <a:endParaRPr lang="en-US" dirty="0"/>
          </a:p>
        </p:txBody>
      </p:sp>
    </p:spTree>
    <p:extLst>
      <p:ext uri="{BB962C8B-B14F-4D97-AF65-F5344CB8AC3E}">
        <p14:creationId xmlns:p14="http://schemas.microsoft.com/office/powerpoint/2010/main" val="402494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last book that I a going to talk about today is Cryptonomicon by Neil Stephenson.</a:t>
            </a:r>
          </a:p>
        </p:txBody>
      </p:sp>
      <p:sp>
        <p:nvSpPr>
          <p:cNvPr id="4" name="Slide Number Placeholder 3"/>
          <p:cNvSpPr>
            <a:spLocks noGrp="1"/>
          </p:cNvSpPr>
          <p:nvPr>
            <p:ph type="sldNum" sz="quarter" idx="5"/>
          </p:nvPr>
        </p:nvSpPr>
        <p:spPr/>
        <p:txBody>
          <a:bodyPr/>
          <a:lstStyle/>
          <a:p>
            <a:pPr>
              <a:defRPr/>
            </a:pPr>
            <a:fld id="{DF48EE79-BBD9-8A43-B76D-7457AF6AE6BC}" type="slidenum">
              <a:rPr lang="en-US" smtClean="0"/>
              <a:pPr>
                <a:defRPr/>
              </a:pPr>
              <a:t>90</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last book that I a going to talk about today is Cryptonomicon by Neil Stephenson.</a:t>
            </a:r>
          </a:p>
        </p:txBody>
      </p:sp>
      <p:sp>
        <p:nvSpPr>
          <p:cNvPr id="4" name="Slide Number Placeholder 3"/>
          <p:cNvSpPr>
            <a:spLocks noGrp="1"/>
          </p:cNvSpPr>
          <p:nvPr>
            <p:ph type="sldNum" sz="quarter" idx="5"/>
          </p:nvPr>
        </p:nvSpPr>
        <p:spPr/>
        <p:txBody>
          <a:bodyPr/>
          <a:lstStyle/>
          <a:p>
            <a:pPr>
              <a:defRPr/>
            </a:pPr>
            <a:fld id="{D37DD0EC-DA6C-F246-921B-4CAEA1CEB477}" type="slidenum">
              <a:rPr lang="en-US" smtClean="0"/>
              <a:pPr>
                <a:defRPr/>
              </a:pPr>
              <a:t>91</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Cryptonomicon is the quintessential hacker novel. </a:t>
            </a:r>
          </a:p>
        </p:txBody>
      </p:sp>
      <p:sp>
        <p:nvSpPr>
          <p:cNvPr id="4" name="Slide Number Placeholder 3"/>
          <p:cNvSpPr>
            <a:spLocks noGrp="1"/>
          </p:cNvSpPr>
          <p:nvPr>
            <p:ph type="sldNum" sz="quarter" idx="5"/>
          </p:nvPr>
        </p:nvSpPr>
        <p:spPr/>
        <p:txBody>
          <a:bodyPr/>
          <a:lstStyle/>
          <a:p>
            <a:pPr>
              <a:defRPr/>
            </a:pPr>
            <a:fld id="{8A30F323-4ED0-A445-AB96-5AF7D081415F}" type="slidenum">
              <a:rPr lang="en-US" smtClean="0"/>
              <a:pPr>
                <a:defRPr/>
              </a:pPr>
              <a:t>92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Non-geeks do fairly well</a:t>
            </a:r>
          </a:p>
        </p:txBody>
      </p:sp>
      <p:sp>
        <p:nvSpPr>
          <p:cNvPr id="20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 pitchFamily="34" charset="0"/>
              </a:defRPr>
            </a:lvl1pPr>
            <a:lvl2pPr marL="742787" indent="-285687" eaLnBrk="0" hangingPunct="0">
              <a:defRPr>
                <a:solidFill>
                  <a:schemeClr val="tx1"/>
                </a:solidFill>
                <a:latin typeface="Helvetica" pitchFamily="34" charset="0"/>
              </a:defRPr>
            </a:lvl2pPr>
            <a:lvl3pPr marL="1142749" indent="-228549" eaLnBrk="0" hangingPunct="0">
              <a:defRPr>
                <a:solidFill>
                  <a:schemeClr val="tx1"/>
                </a:solidFill>
                <a:latin typeface="Helvetica" pitchFamily="34" charset="0"/>
              </a:defRPr>
            </a:lvl3pPr>
            <a:lvl4pPr marL="1599847" indent="-228549" eaLnBrk="0" hangingPunct="0">
              <a:defRPr>
                <a:solidFill>
                  <a:schemeClr val="tx1"/>
                </a:solidFill>
                <a:latin typeface="Helvetica" pitchFamily="34" charset="0"/>
              </a:defRPr>
            </a:lvl4pPr>
            <a:lvl5pPr marL="2056947" indent="-228549" eaLnBrk="0" hangingPunct="0">
              <a:defRPr>
                <a:solidFill>
                  <a:schemeClr val="tx1"/>
                </a:solidFill>
                <a:latin typeface="Helvetica" pitchFamily="34" charset="0"/>
              </a:defRPr>
            </a:lvl5pPr>
            <a:lvl6pPr marL="2514046" indent="-228549" eaLnBrk="0" fontAlgn="base" hangingPunct="0">
              <a:spcBef>
                <a:spcPct val="0"/>
              </a:spcBef>
              <a:spcAft>
                <a:spcPct val="0"/>
              </a:spcAft>
              <a:defRPr>
                <a:solidFill>
                  <a:schemeClr val="tx1"/>
                </a:solidFill>
                <a:latin typeface="Helvetica" pitchFamily="34" charset="0"/>
              </a:defRPr>
            </a:lvl6pPr>
            <a:lvl7pPr marL="2971146" indent="-228549" eaLnBrk="0" fontAlgn="base" hangingPunct="0">
              <a:spcBef>
                <a:spcPct val="0"/>
              </a:spcBef>
              <a:spcAft>
                <a:spcPct val="0"/>
              </a:spcAft>
              <a:defRPr>
                <a:solidFill>
                  <a:schemeClr val="tx1"/>
                </a:solidFill>
                <a:latin typeface="Helvetica" pitchFamily="34" charset="0"/>
              </a:defRPr>
            </a:lvl7pPr>
            <a:lvl8pPr marL="3428246" indent="-228549" eaLnBrk="0" fontAlgn="base" hangingPunct="0">
              <a:spcBef>
                <a:spcPct val="0"/>
              </a:spcBef>
              <a:spcAft>
                <a:spcPct val="0"/>
              </a:spcAft>
              <a:defRPr>
                <a:solidFill>
                  <a:schemeClr val="tx1"/>
                </a:solidFill>
                <a:latin typeface="Helvetica" pitchFamily="34" charset="0"/>
              </a:defRPr>
            </a:lvl8pPr>
            <a:lvl9pPr marL="3885345" indent="-228549" eaLnBrk="0" fontAlgn="base" hangingPunct="0">
              <a:spcBef>
                <a:spcPct val="0"/>
              </a:spcBef>
              <a:spcAft>
                <a:spcPct val="0"/>
              </a:spcAft>
              <a:defRPr>
                <a:solidFill>
                  <a:schemeClr val="tx1"/>
                </a:solidFill>
                <a:latin typeface="Helvetica" pitchFamily="34" charset="0"/>
              </a:defRPr>
            </a:lvl9pPr>
          </a:lstStyle>
          <a:p>
            <a:pPr eaLnBrk="1" hangingPunct="1">
              <a:defRPr/>
            </a:pPr>
            <a:fld id="{177D98A1-FBD4-4C99-A76E-359FBF261FF2}" type="slidenum">
              <a:rPr lang="en-US" smtClean="0">
                <a:solidFill>
                  <a:srgbClr val="000000"/>
                </a:solidFill>
                <a:latin typeface="Arial" pitchFamily="34" charset="0"/>
              </a:rPr>
              <a:pPr eaLnBrk="1" hangingPunct="1">
                <a:defRPr/>
              </a:pPr>
              <a:t>9</a:t>
            </a:fld>
            <a:endParaRPr lang="en-US" dirty="0" smtClean="0">
              <a:solidFill>
                <a:srgbClr val="000000"/>
              </a:solidFill>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author, Neal Stephenson, describes a story that is set around the intersection between the discovery of world-changing math insights and the incipient designs of our computer science founding fathers. Stephenson delights in explaining how all of these things go together. </a:t>
            </a:r>
          </a:p>
        </p:txBody>
      </p:sp>
      <p:sp>
        <p:nvSpPr>
          <p:cNvPr id="4" name="Slide Number Placeholder 3"/>
          <p:cNvSpPr>
            <a:spLocks noGrp="1"/>
          </p:cNvSpPr>
          <p:nvPr>
            <p:ph type="sldNum" sz="quarter" idx="5"/>
          </p:nvPr>
        </p:nvSpPr>
        <p:spPr/>
        <p:txBody>
          <a:bodyPr/>
          <a:lstStyle/>
          <a:p>
            <a:pPr>
              <a:defRPr/>
            </a:pPr>
            <a:fld id="{0D38AB31-27B0-564E-A25D-0061DEC781EB}" type="slidenum">
              <a:rPr lang="en-US" smtClean="0"/>
              <a:pPr>
                <a:defRPr/>
              </a:pPr>
              <a:t>93</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His collection of fictional and nonfictional characters like Ghering, Lt Ronald Reagan, Alan Turing and General McArthur, orbit each other across a thousand pages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7E188A5F-101A-AA48-9E71-BF73B556E387}" type="slidenum">
              <a:rPr lang="en-US" smtClean="0"/>
              <a:pPr>
                <a:defRPr/>
              </a:pPr>
              <a:t>94</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and propels the reader through dual timelines of World War II and the dot-com startup decade of the 1990s.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248264C-F854-1044-91D6-AEF2D7D463FA}" type="slidenum">
              <a:rPr lang="en-US" smtClean="0"/>
              <a:pPr>
                <a:defRPr/>
              </a:pPr>
              <a:t>95</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result is a multigenerational treasure hunt worthy of an Indiana Jones adventure,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B07CFAD4-467D-0E4E-BDEF-FFE527C5A539}" type="slidenum">
              <a:rPr lang="en-US" smtClean="0"/>
              <a:pPr>
                <a:defRPr/>
              </a:pPr>
              <a:t>96</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but unlike Indiana Jones, this is not a light read. It is dense with ideas. You do not skim through this looking for the good parts, but if you take the time to savor the journey, you will not be disappointed.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5A3FEE9-6E50-3D44-82F2-A09071281109}" type="slidenum">
              <a:rPr lang="en-US" smtClean="0"/>
              <a:pPr>
                <a:defRPr/>
              </a:pPr>
              <a:t>97</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You will be fed cyber security history, </a:t>
            </a:r>
          </a:p>
        </p:txBody>
      </p:sp>
      <p:sp>
        <p:nvSpPr>
          <p:cNvPr id="4" name="Slide Number Placeholder 3"/>
          <p:cNvSpPr>
            <a:spLocks noGrp="1"/>
          </p:cNvSpPr>
          <p:nvPr>
            <p:ph type="sldNum" sz="quarter" idx="5"/>
          </p:nvPr>
        </p:nvSpPr>
        <p:spPr/>
        <p:txBody>
          <a:bodyPr/>
          <a:lstStyle/>
          <a:p>
            <a:pPr>
              <a:defRPr/>
            </a:pPr>
            <a:fld id="{EB4F52E4-261A-0340-BA84-EA917AD30F39}" type="slidenum">
              <a:rPr lang="en-US" smtClean="0"/>
              <a:pPr>
                <a:defRPr/>
              </a:pPr>
              <a:t>98</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heartbreaking tragedy, </a:t>
            </a:r>
          </a:p>
        </p:txBody>
      </p:sp>
      <p:sp>
        <p:nvSpPr>
          <p:cNvPr id="4" name="Slide Number Placeholder 3"/>
          <p:cNvSpPr>
            <a:spLocks noGrp="1"/>
          </p:cNvSpPr>
          <p:nvPr>
            <p:ph type="sldNum" sz="quarter" idx="5"/>
          </p:nvPr>
        </p:nvSpPr>
        <p:spPr/>
        <p:txBody>
          <a:bodyPr/>
          <a:lstStyle/>
          <a:p>
            <a:pPr>
              <a:defRPr/>
            </a:pPr>
            <a:fld id="{AFCB78F4-4183-F841-A1D6-BB743E2CD87E}" type="slidenum">
              <a:rPr lang="en-US" smtClean="0"/>
              <a:pPr>
                <a:defRPr/>
              </a:pPr>
              <a:t>99</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rollicking adventure,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F3A76F36-D8F5-4242-8B75-384ADC9963BA}" type="slidenum">
              <a:rPr lang="en-US" smtClean="0"/>
              <a:pPr>
                <a:defRPr/>
              </a:pPr>
              <a:t>100</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pleasures and perils of a multigenerational family, and the awkwardness of several geek love stories all told from the hacker perspective.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6F540C0-87B6-1347-A65D-B66A7F417422}" type="slidenum">
              <a:rPr lang="en-US" smtClean="0"/>
              <a:pPr>
                <a:defRPr/>
              </a:pPr>
              <a:t>101</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There is something for everyone here, and you owe yourself the pleasure of finding your favorite part. In other words, it is part of the canon. You should have read this by now.</a:t>
            </a:r>
          </a:p>
        </p:txBody>
      </p:sp>
      <p:sp>
        <p:nvSpPr>
          <p:cNvPr id="4" name="Slide Number Placeholder 3"/>
          <p:cNvSpPr>
            <a:spLocks noGrp="1"/>
          </p:cNvSpPr>
          <p:nvPr>
            <p:ph type="sldNum" sz="quarter" idx="5"/>
          </p:nvPr>
        </p:nvSpPr>
        <p:spPr/>
        <p:txBody>
          <a:bodyPr/>
          <a:lstStyle/>
          <a:p>
            <a:pPr>
              <a:defRPr/>
            </a:pPr>
            <a:fld id="{141C764C-4D8A-3447-A3A8-4ED01B8FB16E}" type="slidenum">
              <a:rPr lang="en-US" smtClean="0"/>
              <a:pPr>
                <a:defRPr/>
              </a:pPr>
              <a:t>102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PAN_PPT_4-3-0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714" cy="6858000"/>
          </a:xfrm>
          <a:prstGeom prst="rect">
            <a:avLst/>
          </a:prstGeom>
        </p:spPr>
      </p:pic>
      <p:sp>
        <p:nvSpPr>
          <p:cNvPr id="2" name="Title 1"/>
          <p:cNvSpPr>
            <a:spLocks noGrp="1"/>
          </p:cNvSpPr>
          <p:nvPr>
            <p:ph type="ctrTitle"/>
          </p:nvPr>
        </p:nvSpPr>
        <p:spPr>
          <a:xfrm>
            <a:off x="685801" y="1254126"/>
            <a:ext cx="8094739" cy="1470025"/>
          </a:xfrm>
        </p:spPr>
        <p:txBody>
          <a:bodyPr>
            <a:noAutofit/>
          </a:bodyPr>
          <a:lstStyle>
            <a:lvl1pPr marL="0" indent="0" algn="r">
              <a:defRPr sz="3600">
                <a:solidFill>
                  <a:srgbClr val="316989"/>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685801" y="2724151"/>
            <a:ext cx="8094739" cy="1752600"/>
          </a:xfrm>
        </p:spPr>
        <p:txBody>
          <a:bodyPr>
            <a:normAutofit/>
          </a:bodyPr>
          <a:lstStyle>
            <a:lvl1pPr marL="0" indent="0" algn="r">
              <a:buNone/>
              <a:defRPr sz="2200" b="0" i="1">
                <a:solidFill>
                  <a:schemeClr val="tx1">
                    <a:lumMod val="65000"/>
                    <a:lumOff val="3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0067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40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966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408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97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316989"/>
              </a:buClr>
              <a:buFont typeface="Wingdings" charset="2"/>
              <a:buChar char="§"/>
              <a:defRPr/>
            </a:lvl1pPr>
            <a:lvl2pPr marL="742950" indent="-285750">
              <a:buClr>
                <a:srgbClr val="316989"/>
              </a:buClr>
              <a:buFont typeface="Wingdings" charset="2"/>
              <a:buChar char="§"/>
              <a:defRPr/>
            </a:lvl2pPr>
            <a:lvl3pPr marL="1143000" indent="-228600">
              <a:buClr>
                <a:srgbClr val="316989"/>
              </a:buClr>
              <a:buFont typeface="Wingdings" charset="2"/>
              <a:buChar char="§"/>
              <a:defRPr/>
            </a:lvl3pPr>
            <a:lvl4pPr marL="1600200" indent="-228600">
              <a:buClr>
                <a:srgbClr val="316989"/>
              </a:buClr>
              <a:buFont typeface="Wingdings" charset="2"/>
              <a:buChar char="§"/>
              <a:defRPr/>
            </a:lvl4pPr>
            <a:lvl5pPr marL="2057400" indent="-228600">
              <a:buClr>
                <a:srgbClr val="316989"/>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p:txBody>
          <a:bodyPr/>
          <a:lstStyle/>
          <a:p>
            <a:fld id="{9C554286-7533-EE42-97A4-CEB8D6639D11}" type="slidenum">
              <a:rPr lang="en-US" smtClean="0"/>
              <a:pPr/>
              <a:t>‹#›</a:t>
            </a:fld>
            <a:r>
              <a:rPr lang="en-US" dirty="0" smtClean="0"/>
              <a:t>  |  ©2015, Palo Alto Networks. Confidential and Proprietary. </a:t>
            </a:r>
            <a:endParaRPr lang="en-US" dirty="0"/>
          </a:p>
        </p:txBody>
      </p:sp>
    </p:spTree>
    <p:extLst>
      <p:ext uri="{BB962C8B-B14F-4D97-AF65-F5344CB8AC3E}">
        <p14:creationId xmlns:p14="http://schemas.microsoft.com/office/powerpoint/2010/main" val="83718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778" y="1200151"/>
            <a:ext cx="4153023" cy="4967485"/>
          </a:xfrm>
        </p:spPr>
        <p:txBody>
          <a:bodyPr>
            <a:normAutofit/>
          </a:bodyPr>
          <a:lstStyle>
            <a:lvl1pPr marL="342900" indent="-342900">
              <a:buClr>
                <a:srgbClr val="316989"/>
              </a:buClr>
              <a:buFont typeface="Wingdings" charset="2"/>
              <a:buChar char="§"/>
              <a:defRPr sz="1800">
                <a:latin typeface="Arial"/>
                <a:cs typeface="Arial"/>
              </a:defRPr>
            </a:lvl1pPr>
            <a:lvl2pPr marL="742950" indent="-285750">
              <a:buClr>
                <a:srgbClr val="316989"/>
              </a:buClr>
              <a:buFont typeface="Wingdings" charset="2"/>
              <a:buChar char="§"/>
              <a:defRPr sz="1600">
                <a:latin typeface="Arial"/>
                <a:cs typeface="Arial"/>
              </a:defRPr>
            </a:lvl2pPr>
            <a:lvl3pPr marL="1143000" indent="-228600">
              <a:buClr>
                <a:srgbClr val="316989"/>
              </a:buClr>
              <a:buFont typeface="Wingdings" charset="2"/>
              <a:buChar char="§"/>
              <a:defRPr sz="1400">
                <a:latin typeface="Arial"/>
                <a:cs typeface="Arial"/>
              </a:defRPr>
            </a:lvl3pPr>
            <a:lvl4pPr marL="1600200" indent="-228600">
              <a:buClr>
                <a:srgbClr val="316989"/>
              </a:buClr>
              <a:buFont typeface="Wingdings" charset="2"/>
              <a:buChar char="§"/>
              <a:defRPr sz="1800">
                <a:latin typeface="Arial"/>
                <a:cs typeface="Arial"/>
              </a:defRPr>
            </a:lvl4pPr>
            <a:lvl5pPr marL="2057400" indent="-228600">
              <a:buClr>
                <a:srgbClr val="316989"/>
              </a:buClr>
              <a:buFont typeface="Wingdings" charset="2"/>
              <a:buChar char="§"/>
              <a:defRPr sz="18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51"/>
            <a:ext cx="4134760" cy="4967485"/>
          </a:xfrm>
        </p:spPr>
        <p:txBody>
          <a:bodyPr>
            <a:normAutofit/>
          </a:bodyPr>
          <a:lstStyle>
            <a:lvl1pPr marL="342900" indent="-342900">
              <a:buClr>
                <a:srgbClr val="316989"/>
              </a:buClr>
              <a:buFont typeface="Wingdings" charset="2"/>
              <a:buChar char="§"/>
              <a:defRPr sz="1800">
                <a:latin typeface="Arial"/>
                <a:cs typeface="Arial"/>
              </a:defRPr>
            </a:lvl1pPr>
            <a:lvl2pPr marL="742950" indent="-285750">
              <a:buClr>
                <a:srgbClr val="316989"/>
              </a:buClr>
              <a:buFont typeface="Wingdings" charset="2"/>
              <a:buChar char="§"/>
              <a:defRPr sz="1600">
                <a:latin typeface="Arial"/>
                <a:cs typeface="Arial"/>
              </a:defRPr>
            </a:lvl2pPr>
            <a:lvl3pPr marL="1143000" indent="-228600">
              <a:buClr>
                <a:srgbClr val="316989"/>
              </a:buClr>
              <a:buFont typeface="Wingdings" charset="2"/>
              <a:buChar char="§"/>
              <a:defRPr sz="1400">
                <a:latin typeface="Arial"/>
                <a:cs typeface="Arial"/>
              </a:defRPr>
            </a:lvl3pPr>
            <a:lvl4pPr marL="1600200" indent="-228600">
              <a:buClr>
                <a:srgbClr val="316989"/>
              </a:buClr>
              <a:buFont typeface="Wingdings" charset="2"/>
              <a:buChar char="§"/>
              <a:defRPr sz="1800">
                <a:latin typeface="Arial"/>
                <a:cs typeface="Arial"/>
              </a:defRPr>
            </a:lvl4pPr>
            <a:lvl5pPr marL="2057400" indent="-228600">
              <a:buClr>
                <a:srgbClr val="316989"/>
              </a:buClr>
              <a:buFont typeface="Wingdings" charset="2"/>
              <a:buChar char="§"/>
              <a:defRPr sz="18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6"/>
          <p:cNvSpPr>
            <a:spLocks noGrp="1"/>
          </p:cNvSpPr>
          <p:nvPr>
            <p:ph type="sldNum" sz="quarter" idx="12"/>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9C554286-7533-EE42-97A4-CEB8D6639D11}" type="slidenum">
              <a:rPr lang="en-US" smtClean="0"/>
              <a:pPr/>
              <a:t>‹#›</a:t>
            </a:fld>
            <a:r>
              <a:rPr lang="en-US" dirty="0" smtClean="0"/>
              <a:t>  |  ©2015, Palo Alto Networks. Confidential and Proprietary. </a:t>
            </a:r>
            <a:endParaRPr lang="en-US" dirty="0"/>
          </a:p>
        </p:txBody>
      </p:sp>
    </p:spTree>
    <p:extLst>
      <p:ext uri="{BB962C8B-B14F-4D97-AF65-F5344CB8AC3E}">
        <p14:creationId xmlns:p14="http://schemas.microsoft.com/office/powerpoint/2010/main" val="93035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778" y="274639"/>
            <a:ext cx="8457041" cy="60204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778" y="1010600"/>
            <a:ext cx="4154611" cy="639763"/>
          </a:xfrm>
        </p:spPr>
        <p:txBody>
          <a:bodyPr anchor="b">
            <a:normAutofit/>
          </a:bodyPr>
          <a:lstStyle>
            <a:lvl1pPr marL="0" indent="0">
              <a:buNone/>
              <a:defRPr sz="18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778" y="1650361"/>
            <a:ext cx="4154611" cy="4517275"/>
          </a:xfrm>
        </p:spPr>
        <p:txBody>
          <a:bodyPr>
            <a:normAutofit/>
          </a:bodyPr>
          <a:lstStyle>
            <a:lvl1pPr marL="342900" indent="-342900">
              <a:buClr>
                <a:srgbClr val="316989"/>
              </a:buClr>
              <a:buFont typeface="Wingdings" charset="2"/>
              <a:buChar char="§"/>
              <a:defRPr sz="1800">
                <a:latin typeface="Arial"/>
                <a:cs typeface="Arial"/>
              </a:defRPr>
            </a:lvl1pPr>
            <a:lvl2pPr marL="742950" indent="-285750">
              <a:buClr>
                <a:srgbClr val="316989"/>
              </a:buClr>
              <a:buFont typeface="Wingdings" charset="2"/>
              <a:buChar char="§"/>
              <a:defRPr sz="1600">
                <a:latin typeface="Arial"/>
                <a:cs typeface="Arial"/>
              </a:defRPr>
            </a:lvl2pPr>
            <a:lvl3pPr marL="1143000" indent="-228600">
              <a:buClr>
                <a:srgbClr val="316989"/>
              </a:buClr>
              <a:buFont typeface="Wingdings" charset="2"/>
              <a:buChar char="§"/>
              <a:defRPr sz="1400">
                <a:latin typeface="Arial"/>
                <a:cs typeface="Arial"/>
              </a:defRPr>
            </a:lvl3pPr>
            <a:lvl4pPr marL="1600200" indent="-228600">
              <a:buClr>
                <a:srgbClr val="316989"/>
              </a:buClr>
              <a:buFont typeface="Wingdings" charset="2"/>
              <a:buChar char="§"/>
              <a:defRPr sz="1800">
                <a:latin typeface="Arial"/>
                <a:cs typeface="Arial"/>
              </a:defRPr>
            </a:lvl4pPr>
            <a:lvl5pPr marL="2057400" indent="-228600">
              <a:buClr>
                <a:srgbClr val="316989"/>
              </a:buClr>
              <a:buFont typeface="Wingdings" charset="2"/>
              <a:buChar char="§"/>
              <a:defRPr sz="1800">
                <a:latin typeface="Arial"/>
                <a:cs typeface="Aria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6" y="1010600"/>
            <a:ext cx="4154792" cy="639763"/>
          </a:xfrm>
        </p:spPr>
        <p:txBody>
          <a:bodyPr anchor="b">
            <a:normAutofit/>
          </a:bodyPr>
          <a:lstStyle>
            <a:lvl1pPr marL="0" indent="0">
              <a:buNone/>
              <a:defRPr sz="18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0361"/>
            <a:ext cx="4154792" cy="4517275"/>
          </a:xfrm>
        </p:spPr>
        <p:txBody>
          <a:bodyPr>
            <a:normAutofit/>
          </a:bodyPr>
          <a:lstStyle>
            <a:lvl1pPr marL="342900" indent="-342900">
              <a:buClr>
                <a:srgbClr val="316989"/>
              </a:buClr>
              <a:buFont typeface="Wingdings" charset="2"/>
              <a:buChar char="§"/>
              <a:defRPr sz="1800"/>
            </a:lvl1pPr>
            <a:lvl2pPr marL="742950" indent="-285750">
              <a:buClr>
                <a:srgbClr val="316989"/>
              </a:buClr>
              <a:buFont typeface="Wingdings" charset="2"/>
              <a:buChar char="§"/>
              <a:defRPr sz="1600"/>
            </a:lvl2pPr>
            <a:lvl3pPr marL="1143000" indent="-228600">
              <a:buClr>
                <a:srgbClr val="316989"/>
              </a:buClr>
              <a:buFont typeface="Wingdings" charset="2"/>
              <a:buChar char="§"/>
              <a:defRPr sz="1400"/>
            </a:lvl3pPr>
            <a:lvl4pPr marL="1600200" indent="-228600">
              <a:buClr>
                <a:srgbClr val="316989"/>
              </a:buClr>
              <a:buFont typeface="Wingdings" charset="2"/>
              <a:buChar char="§"/>
              <a:defRPr sz="1800"/>
            </a:lvl4pPr>
            <a:lvl5pPr marL="2057400" indent="-228600">
              <a:buClr>
                <a:srgbClr val="316989"/>
              </a:buClr>
              <a:buFont typeface="Wingdings" charset="2"/>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9" name="Slide Number Placeholder 8"/>
          <p:cNvSpPr>
            <a:spLocks noGrp="1"/>
          </p:cNvSpPr>
          <p:nvPr>
            <p:ph type="sldNum" sz="quarter" idx="12"/>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9C554286-7533-EE42-97A4-CEB8D6639D11}" type="slidenum">
              <a:rPr lang="en-US" smtClean="0"/>
              <a:pPr/>
              <a:t>‹#›</a:t>
            </a:fld>
            <a:r>
              <a:rPr lang="en-US" dirty="0" smtClean="0"/>
              <a:t>  |  ©2015, Palo Alto Networks. Confidential and Proprietary. </a:t>
            </a:r>
            <a:endParaRPr lang="en-US" dirty="0"/>
          </a:p>
        </p:txBody>
      </p:sp>
    </p:spTree>
    <p:extLst>
      <p:ext uri="{BB962C8B-B14F-4D97-AF65-F5344CB8AC3E}">
        <p14:creationId xmlns:p14="http://schemas.microsoft.com/office/powerpoint/2010/main" val="945878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9C554286-7533-EE42-97A4-CEB8D6639D11}" type="slidenum">
              <a:rPr lang="en-US" smtClean="0"/>
              <a:pPr/>
              <a:t>‹#›</a:t>
            </a:fld>
            <a:r>
              <a:rPr lang="en-US" dirty="0" smtClean="0"/>
              <a:t>  |  ©2015, Palo Alto Networks. Confidential and Proprietary. </a:t>
            </a:r>
            <a:endParaRPr lang="en-US" dirty="0"/>
          </a:p>
        </p:txBody>
      </p:sp>
    </p:spTree>
    <p:extLst>
      <p:ext uri="{BB962C8B-B14F-4D97-AF65-F5344CB8AC3E}">
        <p14:creationId xmlns:p14="http://schemas.microsoft.com/office/powerpoint/2010/main" val="181521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1611" y="6423387"/>
            <a:ext cx="4092974"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9C554286-7533-EE42-97A4-CEB8D6639D11}" type="slidenum">
              <a:rPr lang="en-US" smtClean="0"/>
              <a:pPr/>
              <a:t>‹#›</a:t>
            </a:fld>
            <a:r>
              <a:rPr lang="en-US" dirty="0" smtClean="0"/>
              <a:t>  |  ©2015, Palo Alto Networks. Confidential and Proprietary. </a:t>
            </a:r>
            <a:endParaRPr lang="en-US" dirty="0"/>
          </a:p>
        </p:txBody>
      </p:sp>
    </p:spTree>
    <p:extLst>
      <p:ext uri="{BB962C8B-B14F-4D97-AF65-F5344CB8AC3E}">
        <p14:creationId xmlns:p14="http://schemas.microsoft.com/office/powerpoint/2010/main" val="39814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4" name="Picture 3" descr="PAN_PPT_4-3-0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6859715"/>
          </a:xfrm>
          <a:prstGeom prst="rect">
            <a:avLst/>
          </a:prstGeom>
        </p:spPr>
      </p:pic>
      <p:sp>
        <p:nvSpPr>
          <p:cNvPr id="3" name="Slide Number Placeholder 2"/>
          <p:cNvSpPr>
            <a:spLocks noGrp="1"/>
          </p:cNvSpPr>
          <p:nvPr>
            <p:ph type="sldNum" sz="quarter" idx="10"/>
          </p:nvPr>
        </p:nvSpPr>
        <p:spPr/>
        <p:txBody>
          <a:bodyPr/>
          <a:lstStyle/>
          <a:p>
            <a:fld id="{9C554286-7533-EE42-97A4-CEB8D6639D11}" type="slidenum">
              <a:rPr lang="en-US" smtClean="0"/>
              <a:pPr/>
              <a:t>‹#›</a:t>
            </a:fld>
            <a:r>
              <a:rPr lang="en-US" dirty="0" smtClean="0"/>
              <a:t>  |  ©2014, Palo Alto Networks. Confidential and Proprietary. </a:t>
            </a:r>
            <a:endParaRPr lang="en-US" dirty="0"/>
          </a:p>
        </p:txBody>
      </p:sp>
    </p:spTree>
    <p:extLst>
      <p:ext uri="{BB962C8B-B14F-4D97-AF65-F5344CB8AC3E}">
        <p14:creationId xmlns:p14="http://schemas.microsoft.com/office/powerpoint/2010/main" val="191400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92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losing Slide">
    <p:spTree>
      <p:nvGrpSpPr>
        <p:cNvPr id="1" name=""/>
        <p:cNvGrpSpPr/>
        <p:nvPr/>
      </p:nvGrpSpPr>
      <p:grpSpPr>
        <a:xfrm>
          <a:off x="0" y="0"/>
          <a:ext cx="0" cy="0"/>
          <a:chOff x="0" y="0"/>
          <a:chExt cx="0" cy="0"/>
        </a:xfrm>
      </p:grpSpPr>
      <p:sp>
        <p:nvSpPr>
          <p:cNvPr id="10" name="TextBox 9"/>
          <p:cNvSpPr txBox="1"/>
          <p:nvPr userDrawn="1"/>
        </p:nvSpPr>
        <p:spPr>
          <a:xfrm>
            <a:off x="0" y="6642100"/>
            <a:ext cx="9144000" cy="215444"/>
          </a:xfrm>
          <a:prstGeom prst="rect">
            <a:avLst/>
          </a:prstGeom>
          <a:noFill/>
        </p:spPr>
        <p:txBody>
          <a:bodyPr wrap="square">
            <a:spAutoFit/>
          </a:bodyPr>
          <a:lstStyle/>
          <a:p>
            <a:pPr algn="ctr">
              <a:defRPr/>
            </a:pPr>
            <a:r>
              <a:rPr lang="it-IT" sz="800" dirty="0" smtClean="0">
                <a:solidFill>
                  <a:schemeClr val="bg1"/>
                </a:solidFill>
                <a:latin typeface="Tw Cen MT" pitchFamily="34" charset="0"/>
              </a:rPr>
              <a:t>© 2014 TASC, Inc. | TASC Proprietary</a:t>
            </a:r>
            <a:endParaRPr lang="en-US" sz="800" dirty="0">
              <a:solidFill>
                <a:schemeClr val="bg1"/>
              </a:solidFill>
              <a:latin typeface="Tw Cen MT" pitchFamily="34" charset="0"/>
            </a:endParaRPr>
          </a:p>
        </p:txBody>
      </p:sp>
    </p:spTree>
    <p:extLst>
      <p:ext uri="{BB962C8B-B14F-4D97-AF65-F5344CB8AC3E}">
        <p14:creationId xmlns:p14="http://schemas.microsoft.com/office/powerpoint/2010/main" val="1757653984"/>
      </p:ext>
    </p:extLst>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7"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5" name="Picture 4" descr="PAN_PPT_4-3-02.jp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0" y="-1"/>
            <a:ext cx="9144000" cy="6859715"/>
          </a:xfrm>
          <a:prstGeom prst="rect">
            <a:avLst/>
          </a:prstGeom>
        </p:spPr>
      </p:pic>
      <p:sp>
        <p:nvSpPr>
          <p:cNvPr id="2" name="Title Placeholder 1"/>
          <p:cNvSpPr>
            <a:spLocks noGrp="1"/>
          </p:cNvSpPr>
          <p:nvPr>
            <p:ph type="title"/>
          </p:nvPr>
        </p:nvSpPr>
        <p:spPr>
          <a:xfrm>
            <a:off x="342778" y="274640"/>
            <a:ext cx="8440183" cy="60496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2778" y="1068673"/>
            <a:ext cx="8440183" cy="50574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342778" y="6423387"/>
            <a:ext cx="4092974" cy="365125"/>
          </a:xfrm>
          <a:prstGeom prst="rect">
            <a:avLst/>
          </a:prstGeom>
        </p:spPr>
        <p:txBody>
          <a:bodyPr vert="horz" lIns="91440" tIns="45720" rIns="91440" bIns="45720" rtlCol="0" anchor="ctr"/>
          <a:lstStyle>
            <a:lvl1pPr algn="l">
              <a:defRPr sz="1000">
                <a:solidFill>
                  <a:schemeClr val="tx1">
                    <a:lumMod val="65000"/>
                    <a:lumOff val="35000"/>
                  </a:schemeClr>
                </a:solidFill>
                <a:latin typeface="Arial"/>
                <a:cs typeface="Arial"/>
              </a:defRPr>
            </a:lvl1pPr>
          </a:lstStyle>
          <a:p>
            <a:fld id="{9C554286-7533-EE42-97A4-CEB8D6639D11}" type="slidenum">
              <a:rPr lang="en-US" smtClean="0"/>
              <a:pPr/>
              <a:t>‹#›</a:t>
            </a:fld>
            <a:r>
              <a:rPr lang="en-US" dirty="0" smtClean="0"/>
              <a:t>  |  ©2015, Palo Alto Networks. Confidential and Proprietary. </a:t>
            </a:r>
            <a:endParaRPr lang="en-US" dirty="0"/>
          </a:p>
        </p:txBody>
      </p:sp>
    </p:spTree>
    <p:extLst>
      <p:ext uri="{BB962C8B-B14F-4D97-AF65-F5344CB8AC3E}">
        <p14:creationId xmlns:p14="http://schemas.microsoft.com/office/powerpoint/2010/main" val="22044100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86" r:id="rId9"/>
    <p:sldLayoutId id="2147483687" r:id="rId10"/>
    <p:sldLayoutId id="2147483688" r:id="rId11"/>
    <p:sldLayoutId id="2147483689" r:id="rId12"/>
    <p:sldLayoutId id="2147483690" r:id="rId13"/>
    <p:sldLayoutId id="2147483691" r:id="rId14"/>
  </p:sldLayoutIdLst>
  <p:hf hdr="0" dt="0"/>
  <p:txStyles>
    <p:titleStyle>
      <a:lvl1pPr algn="l" defTabSz="457200" rtl="0" eaLnBrk="1" latinLnBrk="0" hangingPunct="1">
        <a:spcBef>
          <a:spcPct val="0"/>
        </a:spcBef>
        <a:buNone/>
        <a:defRPr sz="2800" kern="1200">
          <a:solidFill>
            <a:srgbClr val="316989"/>
          </a:solidFill>
          <a:latin typeface="Arial"/>
          <a:ea typeface="+mj-ea"/>
          <a:cs typeface="Arial"/>
        </a:defRPr>
      </a:lvl1pPr>
    </p:titleStyle>
    <p:bodyStyle>
      <a:lvl1pPr marL="342900" indent="-342900" algn="l" defTabSz="457200" rtl="0" eaLnBrk="1" latinLnBrk="0" hangingPunct="1">
        <a:spcBef>
          <a:spcPts val="1600"/>
        </a:spcBef>
        <a:buClr>
          <a:srgbClr val="316989"/>
        </a:buClr>
        <a:buFont typeface="Wingdings" charset="2"/>
        <a:buChar char="§"/>
        <a:defRPr sz="1800" kern="1200">
          <a:solidFill>
            <a:schemeClr val="tx1">
              <a:lumMod val="65000"/>
              <a:lumOff val="35000"/>
            </a:schemeClr>
          </a:solidFill>
          <a:latin typeface="Arial" pitchFamily="34" charset="0"/>
          <a:ea typeface="+mn-ea"/>
          <a:cs typeface="Arial" pitchFamily="34" charset="0"/>
        </a:defRPr>
      </a:lvl1pPr>
      <a:lvl2pPr marL="742950" indent="-285750" algn="l" defTabSz="457200" rtl="0" eaLnBrk="1" latinLnBrk="0" hangingPunct="1">
        <a:spcBef>
          <a:spcPct val="20000"/>
        </a:spcBef>
        <a:buClr>
          <a:srgbClr val="316989"/>
        </a:buClr>
        <a:buFont typeface="Wingdings" charset="2"/>
        <a:buChar char="§"/>
        <a:defRPr sz="1600" kern="1200">
          <a:solidFill>
            <a:schemeClr val="tx1">
              <a:lumMod val="65000"/>
              <a:lumOff val="35000"/>
            </a:schemeClr>
          </a:solidFill>
          <a:latin typeface="Arial" pitchFamily="34" charset="0"/>
          <a:ea typeface="+mn-ea"/>
          <a:cs typeface="Arial" pitchFamily="34" charset="0"/>
        </a:defRPr>
      </a:lvl2pPr>
      <a:lvl3pPr marL="1143000" indent="-228600" algn="l" defTabSz="457200" rtl="0" eaLnBrk="1" latinLnBrk="0" hangingPunct="1">
        <a:spcBef>
          <a:spcPct val="20000"/>
        </a:spcBef>
        <a:buClr>
          <a:srgbClr val="316989"/>
        </a:buClr>
        <a:buFont typeface="Wingdings" charset="2"/>
        <a:buChar char="§"/>
        <a:defRPr sz="1400" kern="1200">
          <a:solidFill>
            <a:schemeClr val="tx1">
              <a:lumMod val="65000"/>
              <a:lumOff val="35000"/>
            </a:schemeClr>
          </a:solidFill>
          <a:latin typeface="Arial" pitchFamily="34" charset="0"/>
          <a:ea typeface="+mn-ea"/>
          <a:cs typeface="Arial" pitchFamily="34" charset="0"/>
        </a:defRPr>
      </a:lvl3pPr>
      <a:lvl4pPr marL="1600200" indent="-228600" algn="l" defTabSz="457200" rtl="0" eaLnBrk="1" latinLnBrk="0" hangingPunct="1">
        <a:spcBef>
          <a:spcPct val="20000"/>
        </a:spcBef>
        <a:buClr>
          <a:srgbClr val="316989"/>
        </a:buClr>
        <a:buFont typeface="Wingdings" charset="2"/>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rgbClr val="316989"/>
        </a:buClr>
        <a:buFont typeface="Wingdings" charset="2"/>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9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 Id="rId3" Type="http://schemas.openxmlformats.org/officeDocument/2006/relationships/image" Target="../media/image9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 Id="rId3" Type="http://schemas.openxmlformats.org/officeDocument/2006/relationships/image" Target="../media/image99.jpeg"/></Relationships>
</file>

<file path=ppt/slides/_rels/slide103.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10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15.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1.png"/><Relationship Id="rId13" Type="http://schemas.openxmlformats.org/officeDocument/2006/relationships/image" Target="../media/image122.png"/><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112.jpe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jpeg"/><Relationship Id="rId7" Type="http://schemas.openxmlformats.org/officeDocument/2006/relationships/image" Target="../media/image116.jpeg"/><Relationship Id="rId8" Type="http://schemas.openxmlformats.org/officeDocument/2006/relationships/image" Target="../media/image117.jpeg"/><Relationship Id="rId9" Type="http://schemas.openxmlformats.org/officeDocument/2006/relationships/image" Target="../media/image118.jpeg"/><Relationship Id="rId10" Type="http://schemas.openxmlformats.org/officeDocument/2006/relationships/image" Target="../media/image119.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35.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36.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37.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38.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39.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41.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42.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g"/><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g"/><Relationship Id="rId7" Type="http://schemas.openxmlformats.org/officeDocument/2006/relationships/image" Target="../media/image56.jpg"/><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g"/><Relationship Id="rId7" Type="http://schemas.openxmlformats.org/officeDocument/2006/relationships/image" Target="../media/image56.jpg"/><Relationship Id="rId8" Type="http://schemas.openxmlformats.org/officeDocument/2006/relationships/image" Target="../media/image57.jpg"/><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g"/><Relationship Id="rId7" Type="http://schemas.openxmlformats.org/officeDocument/2006/relationships/image" Target="../media/image56.jpg"/><Relationship Id="rId8" Type="http://schemas.openxmlformats.org/officeDocument/2006/relationships/image" Target="../media/image57.jpg"/><Relationship Id="rId9" Type="http://schemas.openxmlformats.org/officeDocument/2006/relationships/image" Target="../media/image58.png"/><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g"/><Relationship Id="rId7" Type="http://schemas.openxmlformats.org/officeDocument/2006/relationships/image" Target="../media/image56.jpg"/><Relationship Id="rId8" Type="http://schemas.openxmlformats.org/officeDocument/2006/relationships/image" Target="../media/image57.jpg"/><Relationship Id="rId9" Type="http://schemas.openxmlformats.org/officeDocument/2006/relationships/image" Target="../media/image58.png"/><Relationship Id="rId10" Type="http://schemas.openxmlformats.org/officeDocument/2006/relationships/image" Target="../media/image59.jpg"/><Relationship Id="rId11" Type="http://schemas.openxmlformats.org/officeDocument/2006/relationships/image" Target="../media/image60.png"/><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2.png"/><Relationship Id="rId5" Type="http://schemas.openxmlformats.org/officeDocument/2006/relationships/image" Target="../media/image63.jpeg"/><Relationship Id="rId6" Type="http://schemas.openxmlformats.org/officeDocument/2006/relationships/image" Target="../media/image64.png"/><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3.jpeg"/><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eg"/><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image" Target="../media/image65.png"/><Relationship Id="rId1" Type="http://schemas.openxmlformats.org/officeDocument/2006/relationships/slideLayout" Target="../slideLayouts/slideLayout10.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67.jpeg"/><Relationship Id="rId1" Type="http://schemas.openxmlformats.org/officeDocument/2006/relationships/slideLayout" Target="../slideLayouts/slideLayout10.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1.png"/><Relationship Id="rId7" Type="http://schemas.openxmlformats.org/officeDocument/2006/relationships/image" Target="../media/image69.jpg"/><Relationship Id="rId1" Type="http://schemas.openxmlformats.org/officeDocument/2006/relationships/slideLayout" Target="../slideLayouts/slideLayout10.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1.png"/><Relationship Id="rId7" Type="http://schemas.openxmlformats.org/officeDocument/2006/relationships/image" Target="../media/image69.jpg"/><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5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7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0.jpg"/></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11.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7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73.jpe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8.jpeg"/><Relationship Id="rId5" Type="http://schemas.openxmlformats.org/officeDocument/2006/relationships/image" Target="../media/image74.jpeg"/><Relationship Id="rId6" Type="http://schemas.openxmlformats.org/officeDocument/2006/relationships/image" Target="../media/image75.png"/><Relationship Id="rId7" Type="http://schemas.openxmlformats.org/officeDocument/2006/relationships/image" Target="../media/image76.jpeg"/><Relationship Id="rId8"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image" Target="../media/image74.jpeg"/><Relationship Id="rId7" Type="http://schemas.openxmlformats.org/officeDocument/2006/relationships/image" Target="../media/image75.png"/><Relationship Id="rId8" Type="http://schemas.openxmlformats.org/officeDocument/2006/relationships/image" Target="../media/image76.jpeg"/><Relationship Id="rId9"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8.jpeg"/><Relationship Id="rId5" Type="http://schemas.openxmlformats.org/officeDocument/2006/relationships/image" Target="../media/image74.jpeg"/><Relationship Id="rId6" Type="http://schemas.openxmlformats.org/officeDocument/2006/relationships/image" Target="../media/image75.png"/><Relationship Id="rId7" Type="http://schemas.openxmlformats.org/officeDocument/2006/relationships/image" Target="../media/image80.png"/><Relationship Id="rId8" Type="http://schemas.openxmlformats.org/officeDocument/2006/relationships/image" Target="../media/image81.jpeg"/><Relationship Id="rId9"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83.jpeg"/><Relationship Id="rId7" Type="http://schemas.openxmlformats.org/officeDocument/2006/relationships/image" Target="../media/image84.jpe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1" Type="http://schemas.openxmlformats.org/officeDocument/2006/relationships/slideLayout" Target="../slideLayouts/slideLayout14.xml"/><Relationship Id="rId2" Type="http://schemas.openxmlformats.org/officeDocument/2006/relationships/notesSlide" Target="../notesSlides/notesSlide78.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90.png"/><Relationship Id="rId9" Type="http://schemas.openxmlformats.org/officeDocument/2006/relationships/image" Target="../media/image91.jpeg"/><Relationship Id="rId1" Type="http://schemas.openxmlformats.org/officeDocument/2006/relationships/slideLayout" Target="../slideLayouts/slideLayout14.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90.png"/><Relationship Id="rId9" Type="http://schemas.openxmlformats.org/officeDocument/2006/relationships/image" Target="../media/image91.jpeg"/><Relationship Id="rId10" Type="http://schemas.openxmlformats.org/officeDocument/2006/relationships/image" Target="../media/image92.jpeg"/><Relationship Id="rId1" Type="http://schemas.openxmlformats.org/officeDocument/2006/relationships/slideLayout" Target="../slideLayouts/slideLayout14.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90.png"/><Relationship Id="rId9" Type="http://schemas.openxmlformats.org/officeDocument/2006/relationships/image" Target="../media/image91.jpeg"/><Relationship Id="rId10" Type="http://schemas.openxmlformats.org/officeDocument/2006/relationships/image" Target="../media/image92.jpeg"/><Relationship Id="rId11" Type="http://schemas.openxmlformats.org/officeDocument/2006/relationships/image" Target="../media/image93.jpg"/><Relationship Id="rId1" Type="http://schemas.openxmlformats.org/officeDocument/2006/relationships/slideLayout" Target="../slideLayouts/slideLayout14.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90.png"/><Relationship Id="rId9" Type="http://schemas.openxmlformats.org/officeDocument/2006/relationships/image" Target="../media/image91.jpeg"/><Relationship Id="rId10" Type="http://schemas.openxmlformats.org/officeDocument/2006/relationships/image" Target="../media/image94.png"/><Relationship Id="rId11" Type="http://schemas.openxmlformats.org/officeDocument/2006/relationships/image" Target="../media/image95.jpg"/><Relationship Id="rId1" Type="http://schemas.openxmlformats.org/officeDocument/2006/relationships/slideLayout" Target="../slideLayouts/slideLayout14.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90.png"/><Relationship Id="rId9" Type="http://schemas.openxmlformats.org/officeDocument/2006/relationships/image" Target="../media/image91.jpeg"/><Relationship Id="rId10" Type="http://schemas.openxmlformats.org/officeDocument/2006/relationships/image" Target="../media/image94.png"/><Relationship Id="rId11" Type="http://schemas.openxmlformats.org/officeDocument/2006/relationships/image" Target="../media/image96.jpeg"/><Relationship Id="rId1" Type="http://schemas.openxmlformats.org/officeDocument/2006/relationships/slideLayout" Target="../slideLayouts/slideLayout14.xml"/><Relationship Id="rId2"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94.png"/><Relationship Id="rId9" Type="http://schemas.openxmlformats.org/officeDocument/2006/relationships/image" Target="../media/image96.jpeg"/><Relationship Id="rId10" Type="http://schemas.openxmlformats.org/officeDocument/2006/relationships/image" Target="../media/image97.png"/><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7.png"/><Relationship Id="rId5" Type="http://schemas.openxmlformats.org/officeDocument/2006/relationships/image" Target="../media/image86.png"/><Relationship Id="rId6" Type="http://schemas.openxmlformats.org/officeDocument/2006/relationships/image" Target="../media/image98.png"/><Relationship Id="rId7" Type="http://schemas.openxmlformats.org/officeDocument/2006/relationships/image" Target="../media/image96.jpeg"/><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9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99.jpe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1" Type="http://schemas.openxmlformats.org/officeDocument/2006/relationships/slideLayout" Target="../slideLayouts/slideLayout12.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jpeg"/><Relationship Id="rId8" Type="http://schemas.openxmlformats.org/officeDocument/2006/relationships/image" Target="../media/image103.jpeg"/><Relationship Id="rId9" Type="http://schemas.openxmlformats.org/officeDocument/2006/relationships/image" Target="../media/image104.jpeg"/><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9.jpeg"/><Relationship Id="rId5" Type="http://schemas.openxmlformats.org/officeDocument/2006/relationships/image" Target="../media/image110.jpeg"/><Relationship Id="rId1" Type="http://schemas.openxmlformats.org/officeDocument/2006/relationships/slideLayout" Target="../slideLayouts/slideLayout12.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11.jpeg"/><Relationship Id="rId5" Type="http://schemas.openxmlformats.org/officeDocument/2006/relationships/image" Target="../media/image110.jpeg"/><Relationship Id="rId1" Type="http://schemas.openxmlformats.org/officeDocument/2006/relationships/slideLayout" Target="../slideLayouts/slideLayout12.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9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6600"/>
                </a:solidFill>
              </a:rPr>
              <a:t>The Cyber Security Canon Project</a:t>
            </a:r>
            <a:endParaRPr lang="en-US" dirty="0">
              <a:solidFill>
                <a:srgbClr val="FF6600"/>
              </a:solidFill>
            </a:endParaRPr>
          </a:p>
        </p:txBody>
      </p:sp>
      <p:sp>
        <p:nvSpPr>
          <p:cNvPr id="3" name="Subtitle 2"/>
          <p:cNvSpPr>
            <a:spLocks noGrp="1"/>
          </p:cNvSpPr>
          <p:nvPr>
            <p:ph type="subTitle" idx="1"/>
          </p:nvPr>
        </p:nvSpPr>
        <p:spPr/>
        <p:txBody>
          <a:bodyPr/>
          <a:lstStyle/>
          <a:p>
            <a:r>
              <a:rPr lang="en-US" dirty="0" smtClean="0"/>
              <a:t>Cyber Talks</a:t>
            </a:r>
          </a:p>
          <a:p>
            <a:r>
              <a:rPr lang="en-US" dirty="0" smtClean="0"/>
              <a:t>Rick Howard - CSO</a:t>
            </a:r>
            <a:endParaRPr lang="en-US" dirty="0"/>
          </a:p>
        </p:txBody>
      </p:sp>
    </p:spTree>
    <p:extLst>
      <p:ext uri="{BB962C8B-B14F-4D97-AF65-F5344CB8AC3E}">
        <p14:creationId xmlns:p14="http://schemas.microsoft.com/office/powerpoint/2010/main" val="17430012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7" name="Straight Arrow Connector 6"/>
          <p:cNvCxnSpPr/>
          <p:nvPr/>
        </p:nvCxnSpPr>
        <p:spPr>
          <a:xfrm flipV="1">
            <a:off x="1469324" y="3496620"/>
            <a:ext cx="3955149" cy="2378949"/>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4767" y="62720"/>
            <a:ext cx="1645569" cy="1097594"/>
          </a:xfrm>
          <a:prstGeom prst="rect">
            <a:avLst/>
          </a:prstGeom>
        </p:spPr>
      </p:pic>
      <p:sp>
        <p:nvSpPr>
          <p:cNvPr id="10" name="TextBox 9"/>
          <p:cNvSpPr txBox="1"/>
          <p:nvPr/>
        </p:nvSpPr>
        <p:spPr>
          <a:xfrm>
            <a:off x="449092" y="5921311"/>
            <a:ext cx="7921036"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Non-Geeks – The Beautiful People</a:t>
            </a:r>
          </a:p>
        </p:txBody>
      </p:sp>
    </p:spTree>
    <p:extLst>
      <p:ext uri="{BB962C8B-B14F-4D97-AF65-F5344CB8AC3E}">
        <p14:creationId xmlns:p14="http://schemas.microsoft.com/office/powerpoint/2010/main" val="25316762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443413" y="814918"/>
            <a:ext cx="5014912" cy="523220"/>
          </a:xfrm>
          <a:prstGeom prst="rect">
            <a:avLst/>
          </a:prstGeom>
          <a:noFill/>
        </p:spPr>
        <p:txBody>
          <a:bodyPr>
            <a:spAutoFit/>
          </a:bodyPr>
          <a:lstStyle/>
          <a:p>
            <a:pPr>
              <a:defRPr/>
            </a:pPr>
            <a:r>
              <a:rPr lang="en-US" sz="2800" dirty="0">
                <a:solidFill>
                  <a:srgbClr val="606712"/>
                </a:solidFill>
                <a:latin typeface="Stencil"/>
                <a:cs typeface="Stencil"/>
              </a:rPr>
              <a:t>Cyber Security History</a:t>
            </a:r>
          </a:p>
        </p:txBody>
      </p:sp>
      <p:sp>
        <p:nvSpPr>
          <p:cNvPr id="15" name="TextBox 14"/>
          <p:cNvSpPr txBox="1"/>
          <p:nvPr/>
        </p:nvSpPr>
        <p:spPr>
          <a:xfrm>
            <a:off x="5307013" y="3107267"/>
            <a:ext cx="3479800" cy="523220"/>
          </a:xfrm>
          <a:prstGeom prst="rect">
            <a:avLst/>
          </a:prstGeom>
          <a:noFill/>
        </p:spPr>
        <p:txBody>
          <a:bodyPr>
            <a:spAutoFit/>
          </a:bodyPr>
          <a:lstStyle/>
          <a:p>
            <a:pPr>
              <a:defRPr/>
            </a:pPr>
            <a:r>
              <a:rPr lang="en-US" sz="2800" dirty="0">
                <a:solidFill>
                  <a:srgbClr val="606712"/>
                </a:solidFill>
                <a:latin typeface="Stencil"/>
                <a:cs typeface="Stencil"/>
              </a:rPr>
              <a:t>Adventure</a:t>
            </a:r>
          </a:p>
        </p:txBody>
      </p:sp>
      <p:sp>
        <p:nvSpPr>
          <p:cNvPr id="16" name="TextBox 15"/>
          <p:cNvSpPr txBox="1"/>
          <p:nvPr/>
        </p:nvSpPr>
        <p:spPr>
          <a:xfrm>
            <a:off x="92076" y="1924051"/>
            <a:ext cx="3609975" cy="523220"/>
          </a:xfrm>
          <a:prstGeom prst="rect">
            <a:avLst/>
          </a:prstGeom>
          <a:noFill/>
        </p:spPr>
        <p:txBody>
          <a:bodyPr>
            <a:spAutoFit/>
          </a:bodyPr>
          <a:lstStyle/>
          <a:p>
            <a:pPr algn="r">
              <a:defRPr/>
            </a:pPr>
            <a:r>
              <a:rPr lang="en-US" sz="2800" dirty="0">
                <a:solidFill>
                  <a:srgbClr val="606712"/>
                </a:solidFill>
                <a:latin typeface="Stencil"/>
                <a:cs typeface="Stencil"/>
              </a:rPr>
              <a:t>Tragedy</a:t>
            </a:r>
          </a:p>
        </p:txBody>
      </p:sp>
      <p:sp>
        <p:nvSpPr>
          <p:cNvPr id="128007" name="TextBox 9"/>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9"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31888986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443413" y="814918"/>
            <a:ext cx="5014912" cy="523220"/>
          </a:xfrm>
          <a:prstGeom prst="rect">
            <a:avLst/>
          </a:prstGeom>
          <a:noFill/>
        </p:spPr>
        <p:txBody>
          <a:bodyPr>
            <a:spAutoFit/>
          </a:bodyPr>
          <a:lstStyle/>
          <a:p>
            <a:pPr>
              <a:defRPr/>
            </a:pPr>
            <a:r>
              <a:rPr lang="en-US" sz="2800" dirty="0">
                <a:solidFill>
                  <a:srgbClr val="606712"/>
                </a:solidFill>
                <a:latin typeface="Stencil"/>
                <a:cs typeface="Stencil"/>
              </a:rPr>
              <a:t>Cyber Security History</a:t>
            </a:r>
          </a:p>
        </p:txBody>
      </p:sp>
      <p:sp>
        <p:nvSpPr>
          <p:cNvPr id="15" name="TextBox 14"/>
          <p:cNvSpPr txBox="1"/>
          <p:nvPr/>
        </p:nvSpPr>
        <p:spPr>
          <a:xfrm>
            <a:off x="5307013" y="3107267"/>
            <a:ext cx="3479800" cy="523220"/>
          </a:xfrm>
          <a:prstGeom prst="rect">
            <a:avLst/>
          </a:prstGeom>
          <a:noFill/>
        </p:spPr>
        <p:txBody>
          <a:bodyPr>
            <a:spAutoFit/>
          </a:bodyPr>
          <a:lstStyle/>
          <a:p>
            <a:pPr>
              <a:defRPr/>
            </a:pPr>
            <a:r>
              <a:rPr lang="en-US" sz="2800" dirty="0">
                <a:solidFill>
                  <a:srgbClr val="606712"/>
                </a:solidFill>
                <a:latin typeface="Stencil"/>
                <a:cs typeface="Stencil"/>
              </a:rPr>
              <a:t>Adventure</a:t>
            </a:r>
          </a:p>
        </p:txBody>
      </p:sp>
      <p:sp>
        <p:nvSpPr>
          <p:cNvPr id="16" name="TextBox 15"/>
          <p:cNvSpPr txBox="1"/>
          <p:nvPr/>
        </p:nvSpPr>
        <p:spPr>
          <a:xfrm>
            <a:off x="92076" y="1924051"/>
            <a:ext cx="3609975" cy="523220"/>
          </a:xfrm>
          <a:prstGeom prst="rect">
            <a:avLst/>
          </a:prstGeom>
          <a:noFill/>
        </p:spPr>
        <p:txBody>
          <a:bodyPr>
            <a:spAutoFit/>
          </a:bodyPr>
          <a:lstStyle/>
          <a:p>
            <a:pPr algn="r">
              <a:defRPr/>
            </a:pPr>
            <a:r>
              <a:rPr lang="en-US" sz="2800" dirty="0">
                <a:solidFill>
                  <a:srgbClr val="606712"/>
                </a:solidFill>
                <a:latin typeface="Stencil"/>
                <a:cs typeface="Stencil"/>
              </a:rPr>
              <a:t>Tragedy</a:t>
            </a:r>
          </a:p>
        </p:txBody>
      </p:sp>
      <p:sp>
        <p:nvSpPr>
          <p:cNvPr id="17" name="TextBox 16"/>
          <p:cNvSpPr txBox="1"/>
          <p:nvPr/>
        </p:nvSpPr>
        <p:spPr>
          <a:xfrm>
            <a:off x="-635000" y="3456518"/>
            <a:ext cx="4337050" cy="523220"/>
          </a:xfrm>
          <a:prstGeom prst="rect">
            <a:avLst/>
          </a:prstGeom>
          <a:noFill/>
        </p:spPr>
        <p:txBody>
          <a:bodyPr>
            <a:spAutoFit/>
          </a:bodyPr>
          <a:lstStyle/>
          <a:p>
            <a:pPr algn="r">
              <a:defRPr/>
            </a:pPr>
            <a:r>
              <a:rPr lang="en-US" sz="2800" dirty="0">
                <a:solidFill>
                  <a:srgbClr val="606712"/>
                </a:solidFill>
                <a:latin typeface="Stencil"/>
                <a:cs typeface="Stencil"/>
              </a:rPr>
              <a:t>Geek Love Stories</a:t>
            </a:r>
          </a:p>
        </p:txBody>
      </p:sp>
      <p:sp>
        <p:nvSpPr>
          <p:cNvPr id="129032" name="TextBox 9"/>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10"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358268780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5"/>
          <p:cNvSpPr txBox="1">
            <a:spLocks noChangeArrowheads="1"/>
          </p:cNvSpPr>
          <p:nvPr/>
        </p:nvSpPr>
        <p:spPr bwMode="auto">
          <a:xfrm>
            <a:off x="0" y="547158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dirty="0">
                <a:solidFill>
                  <a:srgbClr val="FF0000"/>
                </a:solidFill>
              </a:rPr>
              <a:t>You Should Have Read this by </a:t>
            </a:r>
            <a:r>
              <a:rPr lang="en-US" sz="2800" dirty="0" smtClean="0">
                <a:solidFill>
                  <a:srgbClr val="FF0000"/>
                </a:solidFill>
              </a:rPr>
              <a:t>Now! </a:t>
            </a:r>
            <a:endParaRPr lang="en-US" sz="2800" dirty="0">
              <a:solidFill>
                <a:srgbClr val="FF0000"/>
              </a:solidFill>
            </a:endParaRPr>
          </a:p>
        </p:txBody>
      </p:sp>
      <p:sp>
        <p:nvSpPr>
          <p:cNvPr id="6"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288384628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Tree>
    <p:extLst>
      <p:ext uri="{BB962C8B-B14F-4D97-AF65-F5344CB8AC3E}">
        <p14:creationId xmlns:p14="http://schemas.microsoft.com/office/powerpoint/2010/main" val="17001110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199717"/>
            <a:ext cx="1066800" cy="304800"/>
          </a:xfrm>
        </p:spPr>
        <p:txBody>
          <a:bodyPr/>
          <a:lstStyle/>
          <a:p>
            <a:pPr>
              <a:defRPr/>
            </a:pPr>
            <a:fld id="{5C210CC8-10C3-AB4C-A655-57B63AA4DF48}" type="slidenum">
              <a:rPr lang="en-US" smtClean="0"/>
              <a:pPr>
                <a:defRPr/>
              </a:pPr>
              <a:t>104</a:t>
            </a:fld>
            <a:endParaRPr lang="en-US" dirty="0"/>
          </a:p>
        </p:txBody>
      </p:sp>
      <p:sp>
        <p:nvSpPr>
          <p:cNvPr id="2" name="TextBox 1"/>
          <p:cNvSpPr txBox="1"/>
          <p:nvPr/>
        </p:nvSpPr>
        <p:spPr>
          <a:xfrm>
            <a:off x="846139" y="687917"/>
            <a:ext cx="5913437" cy="400110"/>
          </a:xfrm>
          <a:prstGeom prst="rect">
            <a:avLst/>
          </a:prstGeom>
          <a:noFill/>
        </p:spPr>
        <p:txBody>
          <a:bodyPr>
            <a:spAutoFit/>
          </a:bodyPr>
          <a:lstStyle/>
          <a:p>
            <a:pPr>
              <a:defRPr/>
            </a:pPr>
            <a:r>
              <a:rPr lang="en-US" sz="2000" dirty="0">
                <a:solidFill>
                  <a:schemeClr val="bg2">
                    <a:lumMod val="75000"/>
                  </a:schemeClr>
                </a:solidFill>
                <a:latin typeface="Arial" pitchFamily="34" charset="0"/>
                <a:cs typeface="Arial" pitchFamily="34" charset="0"/>
              </a:rPr>
              <a:t>Rick Howard: CSO Palo Alto Networks</a:t>
            </a:r>
          </a:p>
        </p:txBody>
      </p:sp>
      <p:sp>
        <p:nvSpPr>
          <p:cNvPr id="91139" name="TextBox 4"/>
          <p:cNvSpPr txBox="1">
            <a:spLocks noChangeArrowheads="1"/>
          </p:cNvSpPr>
          <p:nvPr/>
        </p:nvSpPr>
        <p:spPr bwMode="auto">
          <a:xfrm>
            <a:off x="846139" y="1219200"/>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FF6600"/>
                </a:solidFill>
                <a:latin typeface="Arial" charset="0"/>
                <a:cs typeface="Arial" charset="0"/>
              </a:rPr>
              <a:t>Email: </a:t>
            </a:r>
            <a:r>
              <a:rPr lang="en-US" sz="2000" dirty="0" err="1">
                <a:solidFill>
                  <a:srgbClr val="FF6600"/>
                </a:solidFill>
              </a:rPr>
              <a:t>rhoward@</a:t>
            </a:r>
            <a:r>
              <a:rPr lang="en-US" sz="2000" dirty="0" err="1" smtClean="0">
                <a:solidFill>
                  <a:srgbClr val="FF6600"/>
                </a:solidFill>
              </a:rPr>
              <a:t>paloaltonetworks.com</a:t>
            </a:r>
            <a:r>
              <a:rPr lang="en-US" sz="2000" dirty="0" smtClean="0">
                <a:solidFill>
                  <a:srgbClr val="FF6600"/>
                </a:solidFill>
              </a:rPr>
              <a:t> </a:t>
            </a:r>
            <a:endParaRPr lang="en-US" sz="2000" dirty="0">
              <a:solidFill>
                <a:srgbClr val="FF6600"/>
              </a:solidFill>
              <a:latin typeface="Arial" charset="0"/>
              <a:cs typeface="Arial" charset="0"/>
            </a:endParaRPr>
          </a:p>
        </p:txBody>
      </p:sp>
      <p:sp>
        <p:nvSpPr>
          <p:cNvPr id="91140" name="TextBox 5"/>
          <p:cNvSpPr txBox="1">
            <a:spLocks noChangeArrowheads="1"/>
          </p:cNvSpPr>
          <p:nvPr/>
        </p:nvSpPr>
        <p:spPr bwMode="auto">
          <a:xfrm>
            <a:off x="846139" y="1782233"/>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Twitter: </a:t>
            </a:r>
            <a:r>
              <a:rPr lang="en-US" sz="2000">
                <a:solidFill>
                  <a:srgbClr val="919A1A"/>
                </a:solidFill>
              </a:rPr>
              <a:t>@raceBannon99 </a:t>
            </a:r>
            <a:endParaRPr lang="en-US" sz="2000">
              <a:solidFill>
                <a:srgbClr val="919A1A"/>
              </a:solidFill>
              <a:latin typeface="Arial" charset="0"/>
              <a:cs typeface="Arial" charset="0"/>
            </a:endParaRPr>
          </a:p>
        </p:txBody>
      </p:sp>
      <p:pic>
        <p:nvPicPr>
          <p:cNvPr id="91141" name="Picture 8" descr="RaceBannon.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1976" y="1782234"/>
            <a:ext cx="606425" cy="9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26125" y="194733"/>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itle 1"/>
          <p:cNvSpPr txBox="1">
            <a:spLocks/>
          </p:cNvSpPr>
          <p:nvPr/>
        </p:nvSpPr>
        <p:spPr bwMode="auto">
          <a:xfrm>
            <a:off x="533401" y="152400"/>
            <a:ext cx="84629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316989"/>
                </a:solidFill>
                <a:latin typeface="Arial" charset="0"/>
                <a:cs typeface="Arial" charset="0"/>
              </a:rPr>
              <a:t>Questions?</a:t>
            </a:r>
          </a:p>
        </p:txBody>
      </p:sp>
      <p:grpSp>
        <p:nvGrpSpPr>
          <p:cNvPr id="91144" name="Group 18"/>
          <p:cNvGrpSpPr>
            <a:grpSpLocks/>
          </p:cNvGrpSpPr>
          <p:nvPr/>
        </p:nvGrpSpPr>
        <p:grpSpPr bwMode="auto">
          <a:xfrm>
            <a:off x="685801" y="2702986"/>
            <a:ext cx="6073775" cy="886944"/>
            <a:chOff x="685024" y="3056504"/>
            <a:chExt cx="6074363" cy="886542"/>
          </a:xfrm>
        </p:grpSpPr>
        <p:sp>
          <p:nvSpPr>
            <p:cNvPr id="14" name="TextBox 13"/>
            <p:cNvSpPr txBox="1"/>
            <p:nvPr/>
          </p:nvSpPr>
          <p:spPr>
            <a:xfrm>
              <a:off x="845378" y="3543117"/>
              <a:ext cx="5914009" cy="399929"/>
            </a:xfrm>
            <a:prstGeom prst="rect">
              <a:avLst/>
            </a:prstGeom>
            <a:noFill/>
          </p:spPr>
          <p:txBody>
            <a:bodyPr>
              <a:spAutoFit/>
            </a:bodyPr>
            <a:lstStyle/>
            <a:p>
              <a:pPr>
                <a:defRPr/>
              </a:pPr>
              <a:r>
                <a:rPr lang="en-US" sz="2000" dirty="0">
                  <a:solidFill>
                    <a:schemeClr val="bg2">
                      <a:lumMod val="75000"/>
                    </a:schemeClr>
                  </a:solidFill>
                </a:rPr>
                <a:t>https://</a:t>
              </a:r>
              <a:r>
                <a:rPr lang="en-US" sz="2000" dirty="0" err="1">
                  <a:solidFill>
                    <a:schemeClr val="bg2">
                      <a:lumMod val="75000"/>
                    </a:schemeClr>
                  </a:solidFill>
                </a:rPr>
                <a:t>paloaltonetworks.com</a:t>
              </a:r>
              <a:r>
                <a:rPr lang="en-US" sz="2000" dirty="0">
                  <a:solidFill>
                    <a:schemeClr val="bg2">
                      <a:lumMod val="75000"/>
                    </a:schemeClr>
                  </a:solidFill>
                </a:rPr>
                <a:t>/threat-</a:t>
              </a:r>
              <a:r>
                <a:rPr lang="en-US" sz="2000" dirty="0" err="1">
                  <a:solidFill>
                    <a:schemeClr val="bg2">
                      <a:lumMod val="75000"/>
                    </a:schemeClr>
                  </a:solidFill>
                </a:rPr>
                <a:t>research.html</a:t>
              </a:r>
              <a:endParaRPr lang="en-US" sz="2000" u="sng" dirty="0">
                <a:solidFill>
                  <a:schemeClr val="bg2">
                    <a:lumMod val="75000"/>
                  </a:schemeClr>
                </a:solidFill>
                <a:latin typeface="Arial" pitchFamily="34" charset="0"/>
                <a:cs typeface="Arial" pitchFamily="34" charset="0"/>
              </a:endParaRPr>
            </a:p>
          </p:txBody>
        </p:sp>
        <p:pic>
          <p:nvPicPr>
            <p:cNvPr id="91152" name="Picture 15" descr="PANW_Unit42_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024" y="3056504"/>
              <a:ext cx="1641721" cy="57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5" name="Group 19"/>
          <p:cNvGrpSpPr>
            <a:grpSpLocks/>
          </p:cNvGrpSpPr>
          <p:nvPr/>
        </p:nvGrpSpPr>
        <p:grpSpPr bwMode="auto">
          <a:xfrm>
            <a:off x="846139" y="4013199"/>
            <a:ext cx="8148637" cy="1081044"/>
            <a:chOff x="845797" y="4367168"/>
            <a:chExt cx="8148275" cy="1079926"/>
          </a:xfrm>
        </p:grpSpPr>
        <p:sp>
          <p:nvSpPr>
            <p:cNvPr id="91149" name="TextBox 14"/>
            <p:cNvSpPr txBox="1">
              <a:spLocks noChangeArrowheads="1"/>
            </p:cNvSpPr>
            <p:nvPr/>
          </p:nvSpPr>
          <p:spPr bwMode="auto">
            <a:xfrm>
              <a:off x="845797" y="5047398"/>
              <a:ext cx="8148275" cy="3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https://paloaltonetworks.com/threat-research/cybercanon.html</a:t>
              </a:r>
            </a:p>
          </p:txBody>
        </p:sp>
        <p:pic>
          <p:nvPicPr>
            <p:cNvPr id="91150" name="Picture 16" descr="Cybersecurity_Canon log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944" y="4367168"/>
              <a:ext cx="1784091" cy="6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6" name="Group 20"/>
          <p:cNvGrpSpPr>
            <a:grpSpLocks/>
          </p:cNvGrpSpPr>
          <p:nvPr/>
        </p:nvGrpSpPr>
        <p:grpSpPr bwMode="auto">
          <a:xfrm>
            <a:off x="846139" y="5357285"/>
            <a:ext cx="5913437" cy="954677"/>
            <a:chOff x="8016301" y="1381711"/>
            <a:chExt cx="5913590" cy="955034"/>
          </a:xfrm>
        </p:grpSpPr>
        <p:sp>
          <p:nvSpPr>
            <p:cNvPr id="8" name="TextBox 7"/>
            <p:cNvSpPr txBox="1"/>
            <p:nvPr/>
          </p:nvSpPr>
          <p:spPr>
            <a:xfrm>
              <a:off x="8016301" y="1936485"/>
              <a:ext cx="5913590" cy="400260"/>
            </a:xfrm>
            <a:prstGeom prst="rect">
              <a:avLst/>
            </a:prstGeom>
            <a:noFill/>
          </p:spPr>
          <p:txBody>
            <a:bodyPr>
              <a:spAutoFit/>
            </a:bodyPr>
            <a:lstStyle/>
            <a:p>
              <a:pPr>
                <a:defRPr/>
              </a:pPr>
              <a:r>
                <a:rPr lang="en-US" sz="2000" dirty="0">
                  <a:solidFill>
                    <a:schemeClr val="bg2">
                      <a:lumMod val="75000"/>
                    </a:schemeClr>
                  </a:solidFill>
                </a:rPr>
                <a:t>http://</a:t>
              </a:r>
              <a:r>
                <a:rPr lang="en-US" sz="2000" dirty="0" err="1">
                  <a:solidFill>
                    <a:schemeClr val="bg2">
                      <a:lumMod val="75000"/>
                    </a:schemeClr>
                  </a:solidFill>
                </a:rPr>
                <a:t>cyberthreatalliance.org</a:t>
              </a:r>
              <a:r>
                <a:rPr lang="en-US" sz="2000" dirty="0">
                  <a:solidFill>
                    <a:schemeClr val="bg2">
                      <a:lumMod val="75000"/>
                    </a:schemeClr>
                  </a:solidFill>
                </a:rPr>
                <a:t>/</a:t>
              </a:r>
              <a:endParaRPr lang="en-US" sz="2000" dirty="0">
                <a:solidFill>
                  <a:schemeClr val="bg2">
                    <a:lumMod val="75000"/>
                  </a:schemeClr>
                </a:solidFill>
                <a:latin typeface="Arial" pitchFamily="34" charset="0"/>
                <a:cs typeface="Arial" pitchFamily="34" charset="0"/>
              </a:endParaRPr>
            </a:p>
          </p:txBody>
        </p:sp>
        <p:pic>
          <p:nvPicPr>
            <p:cNvPr id="91148" name="Picture 17" descr="Cyber Threat Alliance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39448" y="1381711"/>
              <a:ext cx="1414982" cy="55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67771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199717"/>
            <a:ext cx="1066800" cy="304800"/>
          </a:xfrm>
        </p:spPr>
        <p:txBody>
          <a:bodyPr/>
          <a:lstStyle/>
          <a:p>
            <a:pPr>
              <a:defRPr/>
            </a:pPr>
            <a:fld id="{5C210CC8-10C3-AB4C-A655-57B63AA4DF48}" type="slidenum">
              <a:rPr lang="en-US" smtClean="0"/>
              <a:pPr>
                <a:defRPr/>
              </a:pPr>
              <a:t>105</a:t>
            </a:fld>
            <a:endParaRPr lang="en-US" dirty="0"/>
          </a:p>
        </p:txBody>
      </p:sp>
      <p:sp>
        <p:nvSpPr>
          <p:cNvPr id="2" name="TextBox 1"/>
          <p:cNvSpPr txBox="1"/>
          <p:nvPr/>
        </p:nvSpPr>
        <p:spPr>
          <a:xfrm>
            <a:off x="846139" y="687917"/>
            <a:ext cx="5913437" cy="400110"/>
          </a:xfrm>
          <a:prstGeom prst="rect">
            <a:avLst/>
          </a:prstGeom>
          <a:noFill/>
        </p:spPr>
        <p:txBody>
          <a:bodyPr>
            <a:spAutoFit/>
          </a:bodyPr>
          <a:lstStyle/>
          <a:p>
            <a:pPr>
              <a:defRPr/>
            </a:pPr>
            <a:r>
              <a:rPr lang="en-US" sz="2000" dirty="0">
                <a:solidFill>
                  <a:schemeClr val="bg2">
                    <a:lumMod val="75000"/>
                  </a:schemeClr>
                </a:solidFill>
                <a:latin typeface="Arial" pitchFamily="34" charset="0"/>
                <a:cs typeface="Arial" pitchFamily="34" charset="0"/>
              </a:rPr>
              <a:t>Rick Howard: CSO Palo Alto Networks</a:t>
            </a:r>
          </a:p>
        </p:txBody>
      </p:sp>
      <p:sp>
        <p:nvSpPr>
          <p:cNvPr id="91139" name="TextBox 4"/>
          <p:cNvSpPr txBox="1">
            <a:spLocks noChangeArrowheads="1"/>
          </p:cNvSpPr>
          <p:nvPr/>
        </p:nvSpPr>
        <p:spPr bwMode="auto">
          <a:xfrm>
            <a:off x="846139" y="1219200"/>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FF6600"/>
                </a:solidFill>
                <a:latin typeface="Arial" charset="0"/>
                <a:cs typeface="Arial" charset="0"/>
              </a:rPr>
              <a:t>Email: </a:t>
            </a:r>
            <a:r>
              <a:rPr lang="en-US" sz="2000" dirty="0" err="1">
                <a:solidFill>
                  <a:srgbClr val="FF6600"/>
                </a:solidFill>
              </a:rPr>
              <a:t>rhoward@</a:t>
            </a:r>
            <a:r>
              <a:rPr lang="en-US" sz="2000" dirty="0" err="1" smtClean="0">
                <a:solidFill>
                  <a:srgbClr val="FF6600"/>
                </a:solidFill>
              </a:rPr>
              <a:t>paloaltonetworks.com</a:t>
            </a:r>
            <a:r>
              <a:rPr lang="en-US" sz="2000" dirty="0" smtClean="0">
                <a:solidFill>
                  <a:srgbClr val="FF6600"/>
                </a:solidFill>
              </a:rPr>
              <a:t> </a:t>
            </a:r>
            <a:endParaRPr lang="en-US" sz="2000" dirty="0">
              <a:solidFill>
                <a:srgbClr val="FF6600"/>
              </a:solidFill>
              <a:latin typeface="Arial" charset="0"/>
              <a:cs typeface="Arial" charset="0"/>
            </a:endParaRPr>
          </a:p>
        </p:txBody>
      </p:sp>
      <p:sp>
        <p:nvSpPr>
          <p:cNvPr id="91140" name="TextBox 5"/>
          <p:cNvSpPr txBox="1">
            <a:spLocks noChangeArrowheads="1"/>
          </p:cNvSpPr>
          <p:nvPr/>
        </p:nvSpPr>
        <p:spPr bwMode="auto">
          <a:xfrm>
            <a:off x="846139" y="1782233"/>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Twitter: </a:t>
            </a:r>
            <a:r>
              <a:rPr lang="en-US" sz="2000">
                <a:solidFill>
                  <a:srgbClr val="919A1A"/>
                </a:solidFill>
              </a:rPr>
              <a:t>@raceBannon99 </a:t>
            </a:r>
            <a:endParaRPr lang="en-US" sz="2000">
              <a:solidFill>
                <a:srgbClr val="919A1A"/>
              </a:solidFill>
              <a:latin typeface="Arial" charset="0"/>
              <a:cs typeface="Arial" charset="0"/>
            </a:endParaRPr>
          </a:p>
        </p:txBody>
      </p:sp>
      <p:pic>
        <p:nvPicPr>
          <p:cNvPr id="91141" name="Picture 8" descr="RaceBannon.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1976" y="1782234"/>
            <a:ext cx="606425" cy="9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26125" y="194733"/>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itle 1"/>
          <p:cNvSpPr txBox="1">
            <a:spLocks/>
          </p:cNvSpPr>
          <p:nvPr/>
        </p:nvSpPr>
        <p:spPr bwMode="auto">
          <a:xfrm>
            <a:off x="533401" y="152400"/>
            <a:ext cx="84629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316989"/>
                </a:solidFill>
                <a:latin typeface="Arial" charset="0"/>
                <a:cs typeface="Arial" charset="0"/>
              </a:rPr>
              <a:t>Questions?</a:t>
            </a:r>
          </a:p>
        </p:txBody>
      </p:sp>
      <p:grpSp>
        <p:nvGrpSpPr>
          <p:cNvPr id="91144" name="Group 18"/>
          <p:cNvGrpSpPr>
            <a:grpSpLocks/>
          </p:cNvGrpSpPr>
          <p:nvPr/>
        </p:nvGrpSpPr>
        <p:grpSpPr bwMode="auto">
          <a:xfrm>
            <a:off x="685801" y="2702986"/>
            <a:ext cx="6073775" cy="886944"/>
            <a:chOff x="685024" y="3056504"/>
            <a:chExt cx="6074363" cy="886542"/>
          </a:xfrm>
        </p:grpSpPr>
        <p:sp>
          <p:nvSpPr>
            <p:cNvPr id="14" name="TextBox 13"/>
            <p:cNvSpPr txBox="1"/>
            <p:nvPr/>
          </p:nvSpPr>
          <p:spPr>
            <a:xfrm>
              <a:off x="845378" y="3543117"/>
              <a:ext cx="5914009" cy="399929"/>
            </a:xfrm>
            <a:prstGeom prst="rect">
              <a:avLst/>
            </a:prstGeom>
            <a:noFill/>
          </p:spPr>
          <p:txBody>
            <a:bodyPr>
              <a:spAutoFit/>
            </a:bodyPr>
            <a:lstStyle/>
            <a:p>
              <a:pPr>
                <a:defRPr/>
              </a:pPr>
              <a:r>
                <a:rPr lang="en-US" sz="2000" dirty="0">
                  <a:solidFill>
                    <a:schemeClr val="bg2">
                      <a:lumMod val="75000"/>
                    </a:schemeClr>
                  </a:solidFill>
                </a:rPr>
                <a:t>https://</a:t>
              </a:r>
              <a:r>
                <a:rPr lang="en-US" sz="2000" dirty="0" err="1">
                  <a:solidFill>
                    <a:schemeClr val="bg2">
                      <a:lumMod val="75000"/>
                    </a:schemeClr>
                  </a:solidFill>
                </a:rPr>
                <a:t>paloaltonetworks.com</a:t>
              </a:r>
              <a:r>
                <a:rPr lang="en-US" sz="2000" dirty="0">
                  <a:solidFill>
                    <a:schemeClr val="bg2">
                      <a:lumMod val="75000"/>
                    </a:schemeClr>
                  </a:solidFill>
                </a:rPr>
                <a:t>/threat-</a:t>
              </a:r>
              <a:r>
                <a:rPr lang="en-US" sz="2000" dirty="0" err="1">
                  <a:solidFill>
                    <a:schemeClr val="bg2">
                      <a:lumMod val="75000"/>
                    </a:schemeClr>
                  </a:solidFill>
                </a:rPr>
                <a:t>research.html</a:t>
              </a:r>
              <a:endParaRPr lang="en-US" sz="2000" u="sng" dirty="0">
                <a:solidFill>
                  <a:schemeClr val="bg2">
                    <a:lumMod val="75000"/>
                  </a:schemeClr>
                </a:solidFill>
                <a:latin typeface="Arial" pitchFamily="34" charset="0"/>
                <a:cs typeface="Arial" pitchFamily="34" charset="0"/>
              </a:endParaRPr>
            </a:p>
          </p:txBody>
        </p:sp>
        <p:pic>
          <p:nvPicPr>
            <p:cNvPr id="91152" name="Picture 15" descr="PANW_Unit42_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024" y="3056504"/>
              <a:ext cx="1641721" cy="57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5" name="Group 19"/>
          <p:cNvGrpSpPr>
            <a:grpSpLocks/>
          </p:cNvGrpSpPr>
          <p:nvPr/>
        </p:nvGrpSpPr>
        <p:grpSpPr bwMode="auto">
          <a:xfrm>
            <a:off x="846139" y="4013199"/>
            <a:ext cx="8148637" cy="1081044"/>
            <a:chOff x="845797" y="4367168"/>
            <a:chExt cx="8148275" cy="1079926"/>
          </a:xfrm>
        </p:grpSpPr>
        <p:sp>
          <p:nvSpPr>
            <p:cNvPr id="91149" name="TextBox 14"/>
            <p:cNvSpPr txBox="1">
              <a:spLocks noChangeArrowheads="1"/>
            </p:cNvSpPr>
            <p:nvPr/>
          </p:nvSpPr>
          <p:spPr bwMode="auto">
            <a:xfrm>
              <a:off x="845797" y="5047398"/>
              <a:ext cx="8148275" cy="3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https://paloaltonetworks.com/threat-research/cybercanon.html</a:t>
              </a:r>
            </a:p>
          </p:txBody>
        </p:sp>
        <p:pic>
          <p:nvPicPr>
            <p:cNvPr id="91150" name="Picture 16" descr="Cybersecurity_Canon log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944" y="4367168"/>
              <a:ext cx="1784091" cy="6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6" name="Group 20"/>
          <p:cNvGrpSpPr>
            <a:grpSpLocks/>
          </p:cNvGrpSpPr>
          <p:nvPr/>
        </p:nvGrpSpPr>
        <p:grpSpPr bwMode="auto">
          <a:xfrm>
            <a:off x="846139" y="5357285"/>
            <a:ext cx="5913437" cy="954677"/>
            <a:chOff x="8016301" y="1381711"/>
            <a:chExt cx="5913590" cy="955034"/>
          </a:xfrm>
        </p:grpSpPr>
        <p:sp>
          <p:nvSpPr>
            <p:cNvPr id="8" name="TextBox 7"/>
            <p:cNvSpPr txBox="1"/>
            <p:nvPr/>
          </p:nvSpPr>
          <p:spPr>
            <a:xfrm>
              <a:off x="8016301" y="1936485"/>
              <a:ext cx="5913590" cy="400260"/>
            </a:xfrm>
            <a:prstGeom prst="rect">
              <a:avLst/>
            </a:prstGeom>
            <a:noFill/>
          </p:spPr>
          <p:txBody>
            <a:bodyPr>
              <a:spAutoFit/>
            </a:bodyPr>
            <a:lstStyle/>
            <a:p>
              <a:pPr>
                <a:defRPr/>
              </a:pPr>
              <a:r>
                <a:rPr lang="en-US" sz="2000" dirty="0">
                  <a:solidFill>
                    <a:schemeClr val="bg2">
                      <a:lumMod val="75000"/>
                    </a:schemeClr>
                  </a:solidFill>
                </a:rPr>
                <a:t>http://</a:t>
              </a:r>
              <a:r>
                <a:rPr lang="en-US" sz="2000" dirty="0" err="1">
                  <a:solidFill>
                    <a:schemeClr val="bg2">
                      <a:lumMod val="75000"/>
                    </a:schemeClr>
                  </a:solidFill>
                </a:rPr>
                <a:t>cyberthreatalliance.org</a:t>
              </a:r>
              <a:r>
                <a:rPr lang="en-US" sz="2000" dirty="0">
                  <a:solidFill>
                    <a:schemeClr val="bg2">
                      <a:lumMod val="75000"/>
                    </a:schemeClr>
                  </a:solidFill>
                </a:rPr>
                <a:t>/</a:t>
              </a:r>
              <a:endParaRPr lang="en-US" sz="2000" dirty="0">
                <a:solidFill>
                  <a:schemeClr val="bg2">
                    <a:lumMod val="75000"/>
                  </a:schemeClr>
                </a:solidFill>
                <a:latin typeface="Arial" pitchFamily="34" charset="0"/>
                <a:cs typeface="Arial" pitchFamily="34" charset="0"/>
              </a:endParaRPr>
            </a:p>
          </p:txBody>
        </p:sp>
        <p:pic>
          <p:nvPicPr>
            <p:cNvPr id="91148" name="Picture 17" descr="Cyber Threat Alliance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39448" y="1381711"/>
              <a:ext cx="1414982" cy="55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423314" y="3801972"/>
            <a:ext cx="8287196" cy="1555313"/>
          </a:xfrm>
          <a:prstGeom prst="rect">
            <a:avLst/>
          </a:prstGeom>
          <a:solidFill>
            <a:srgbClr val="FF6600">
              <a:alpha val="26000"/>
            </a:srgbClr>
          </a:solidFill>
          <a:ln>
            <a:solidFill>
              <a:schemeClr val="bg1">
                <a:lumMod val="9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Tree>
    <p:extLst>
      <p:ext uri="{BB962C8B-B14F-4D97-AF65-F5344CB8AC3E}">
        <p14:creationId xmlns:p14="http://schemas.microsoft.com/office/powerpoint/2010/main" val="24220812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082307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latin typeface="Arial" charset="0"/>
              </a:rPr>
              <a:t>Next week you should</a:t>
            </a:r>
            <a:r>
              <a:rPr lang="en-US" sz="2800" dirty="0" smtClean="0">
                <a:latin typeface="Arial" charset="0"/>
              </a:rPr>
              <a:t>:</a:t>
            </a:r>
            <a:endParaRPr lang="en-US" sz="2800" dirty="0">
              <a:latin typeface="Arial"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latin typeface="Arial" charset="0"/>
              </a:rPr>
              <a:t>Next week you should:</a:t>
            </a:r>
          </a:p>
          <a:p>
            <a:pPr lvl="1" eaLnBrk="1" hangingPunct="1">
              <a:buClr>
                <a:schemeClr val="bg2">
                  <a:lumMod val="75000"/>
                </a:schemeClr>
              </a:buClr>
            </a:pPr>
            <a:r>
              <a:rPr lang="en-US" sz="2400" dirty="0">
                <a:solidFill>
                  <a:schemeClr val="bg2">
                    <a:lumMod val="75000"/>
                  </a:schemeClr>
                </a:solidFill>
                <a:latin typeface="Arial" charset="0"/>
                <a:cs typeface="Myriad Pro" charset="0"/>
              </a:rPr>
              <a:t>Go to the Canon Website and read the </a:t>
            </a:r>
            <a:r>
              <a:rPr lang="en-US" sz="2400" dirty="0" smtClean="0">
                <a:solidFill>
                  <a:schemeClr val="bg2">
                    <a:lumMod val="75000"/>
                  </a:schemeClr>
                </a:solidFill>
                <a:latin typeface="Arial" charset="0"/>
                <a:cs typeface="Myriad Pro" charset="0"/>
              </a:rPr>
              <a:t>reviews</a:t>
            </a:r>
            <a:endParaRPr lang="en-US" sz="2400" dirty="0">
              <a:solidFill>
                <a:schemeClr val="bg2">
                  <a:lumMod val="75000"/>
                </a:schemeClr>
              </a:solidFill>
              <a:latin typeface="Arial" charset="0"/>
              <a:cs typeface="Myriad Pro"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solidFill>
                  <a:schemeClr val="bg1">
                    <a:lumMod val="75000"/>
                  </a:schemeClr>
                </a:solidFill>
                <a:latin typeface="Arial" charset="0"/>
              </a:rPr>
              <a:t>Next week you should:</a:t>
            </a:r>
          </a:p>
          <a:p>
            <a:pPr lvl="1" eaLnBrk="1" hangingPunct="1">
              <a:buClr>
                <a:schemeClr val="bg1">
                  <a:lumMod val="85000"/>
                </a:schemeClr>
              </a:buClr>
            </a:pPr>
            <a:r>
              <a:rPr lang="en-US" sz="2400" dirty="0">
                <a:solidFill>
                  <a:schemeClr val="bg1">
                    <a:lumMod val="75000"/>
                  </a:schemeClr>
                </a:solidFill>
                <a:latin typeface="Arial" charset="0"/>
                <a:cs typeface="Myriad Pro" charset="0"/>
              </a:rPr>
              <a:t>Go to the Canon Website and read the reviews</a:t>
            </a:r>
          </a:p>
          <a:p>
            <a:pPr marL="0" indent="0" eaLnBrk="1" hangingPunct="1">
              <a:buNone/>
            </a:pPr>
            <a:r>
              <a:rPr lang="en-US" sz="2800" dirty="0">
                <a:latin typeface="Arial" charset="0"/>
              </a:rPr>
              <a:t>In the first three months following this presentation you should</a:t>
            </a:r>
            <a:r>
              <a:rPr lang="en-US" sz="2800" dirty="0" smtClean="0">
                <a:latin typeface="Arial" charset="0"/>
              </a:rPr>
              <a:t>:</a:t>
            </a:r>
            <a:endParaRPr lang="en-US" sz="2800" dirty="0">
              <a:latin typeface="Arial"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7" name="Straight Arrow Connector 6"/>
          <p:cNvCxnSpPr/>
          <p:nvPr/>
        </p:nvCxnSpPr>
        <p:spPr>
          <a:xfrm flipV="1">
            <a:off x="3574508" y="4327655"/>
            <a:ext cx="3809674" cy="1426872"/>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4767" y="62720"/>
            <a:ext cx="1645569" cy="1097594"/>
          </a:xfrm>
          <a:prstGeom prst="rect">
            <a:avLst/>
          </a:prstGeom>
        </p:spPr>
      </p:pic>
      <p:sp>
        <p:nvSpPr>
          <p:cNvPr id="6" name="TextBox 5"/>
          <p:cNvSpPr txBox="1"/>
          <p:nvPr/>
        </p:nvSpPr>
        <p:spPr>
          <a:xfrm>
            <a:off x="449092" y="5921311"/>
            <a:ext cx="7921036"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Non-Geeks – The Beautiful People</a:t>
            </a:r>
          </a:p>
        </p:txBody>
      </p:sp>
    </p:spTree>
    <p:extLst>
      <p:ext uri="{BB962C8B-B14F-4D97-AF65-F5344CB8AC3E}">
        <p14:creationId xmlns:p14="http://schemas.microsoft.com/office/powerpoint/2010/main" val="318732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solidFill>
                  <a:srgbClr val="BFBFBF"/>
                </a:solidFill>
                <a:latin typeface="Arial" charset="0"/>
              </a:rPr>
              <a:t>Next week you should:</a:t>
            </a:r>
          </a:p>
          <a:p>
            <a:pPr lvl="1" eaLnBrk="1" hangingPunct="1">
              <a:buClr>
                <a:schemeClr val="bg1">
                  <a:lumMod val="75000"/>
                </a:schemeClr>
              </a:buClr>
            </a:pPr>
            <a:r>
              <a:rPr lang="en-US" sz="2400" dirty="0">
                <a:solidFill>
                  <a:srgbClr val="BFBFBF"/>
                </a:solidFill>
                <a:latin typeface="Arial" charset="0"/>
                <a:cs typeface="Myriad Pro" charset="0"/>
              </a:rPr>
              <a:t>Go to the Canon Website and read the reviews</a:t>
            </a:r>
          </a:p>
          <a:p>
            <a:pPr marL="0" indent="0" eaLnBrk="1" hangingPunct="1">
              <a:buNone/>
            </a:pPr>
            <a:r>
              <a:rPr lang="en-US" sz="2800" dirty="0">
                <a:latin typeface="Arial" charset="0"/>
              </a:rPr>
              <a:t>In the first three months following this presentation you should:</a:t>
            </a:r>
          </a:p>
          <a:p>
            <a:pPr lvl="1" eaLnBrk="1" hangingPunct="1">
              <a:buClr>
                <a:schemeClr val="bg2">
                  <a:lumMod val="75000"/>
                </a:schemeClr>
              </a:buClr>
            </a:pPr>
            <a:r>
              <a:rPr lang="en-US" sz="2400" dirty="0" smtClean="0">
                <a:solidFill>
                  <a:schemeClr val="bg2">
                    <a:lumMod val="75000"/>
                  </a:schemeClr>
                </a:solidFill>
                <a:latin typeface="Arial" charset="0"/>
                <a:cs typeface="Myriad Pro" charset="0"/>
              </a:rPr>
              <a:t>Consider which books might be appropriate for study by your students</a:t>
            </a:r>
            <a:endParaRPr lang="en-US" sz="2400" dirty="0">
              <a:solidFill>
                <a:schemeClr val="bg2">
                  <a:lumMod val="75000"/>
                </a:schemeClr>
              </a:solidFill>
              <a:latin typeface="Arial" charset="0"/>
              <a:cs typeface="Myriad Pro"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solidFill>
                  <a:schemeClr val="bg1">
                    <a:lumMod val="75000"/>
                  </a:schemeClr>
                </a:solidFill>
                <a:latin typeface="Arial" charset="0"/>
              </a:rPr>
              <a:t>Next week you should:</a:t>
            </a:r>
          </a:p>
          <a:p>
            <a:pPr lvl="1" eaLnBrk="1" hangingPunct="1">
              <a:buClr>
                <a:schemeClr val="bg1">
                  <a:lumMod val="85000"/>
                </a:schemeClr>
              </a:buClr>
            </a:pPr>
            <a:r>
              <a:rPr lang="en-US" sz="2400" dirty="0">
                <a:solidFill>
                  <a:schemeClr val="bg1">
                    <a:lumMod val="75000"/>
                  </a:schemeClr>
                </a:solidFill>
                <a:latin typeface="Arial" charset="0"/>
                <a:cs typeface="Myriad Pro" charset="0"/>
              </a:rPr>
              <a:t>Go to the Canon Website and read the reviews</a:t>
            </a:r>
          </a:p>
          <a:p>
            <a:pPr marL="0" indent="0" eaLnBrk="1" hangingPunct="1">
              <a:buNone/>
            </a:pPr>
            <a:r>
              <a:rPr lang="en-US" sz="2800" dirty="0">
                <a:solidFill>
                  <a:schemeClr val="bg1">
                    <a:lumMod val="75000"/>
                  </a:schemeClr>
                </a:solidFill>
                <a:latin typeface="Arial" charset="0"/>
              </a:rPr>
              <a:t>In the first three months following this presentation you should:</a:t>
            </a:r>
          </a:p>
          <a:p>
            <a:pPr lvl="1" eaLnBrk="1" hangingPunct="1">
              <a:buClr>
                <a:schemeClr val="bg1">
                  <a:lumMod val="75000"/>
                </a:schemeClr>
              </a:buClr>
            </a:pPr>
            <a:r>
              <a:rPr lang="en-US" sz="2400" dirty="0" smtClean="0">
                <a:solidFill>
                  <a:schemeClr val="bg1">
                    <a:lumMod val="75000"/>
                  </a:schemeClr>
                </a:solidFill>
                <a:latin typeface="Arial" charset="0"/>
                <a:cs typeface="Myriad Pro" charset="0"/>
              </a:rPr>
              <a:t>Consider which books might be appropriate for study by your students</a:t>
            </a:r>
            <a:endParaRPr lang="en-US" sz="2400" dirty="0">
              <a:solidFill>
                <a:schemeClr val="bg1">
                  <a:lumMod val="75000"/>
                </a:schemeClr>
              </a:solidFill>
              <a:latin typeface="Arial" charset="0"/>
              <a:cs typeface="Myriad Pro" charset="0"/>
            </a:endParaRPr>
          </a:p>
          <a:p>
            <a:pPr marL="0" indent="0" eaLnBrk="1" hangingPunct="1">
              <a:buNone/>
            </a:pPr>
            <a:r>
              <a:rPr lang="en-US" sz="2800" dirty="0">
                <a:latin typeface="Arial" charset="0"/>
              </a:rPr>
              <a:t>Within six months you should</a:t>
            </a:r>
            <a:r>
              <a:rPr lang="en-US" sz="2800" dirty="0" smtClean="0">
                <a:latin typeface="Arial" charset="0"/>
              </a:rPr>
              <a:t>:</a:t>
            </a:r>
            <a:endParaRPr lang="en-US" sz="2800" dirty="0">
              <a:latin typeface="Arial"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solidFill>
                  <a:srgbClr val="BFBFBF"/>
                </a:solidFill>
                <a:latin typeface="Arial" charset="0"/>
              </a:rPr>
              <a:t>Next week you should:</a:t>
            </a:r>
          </a:p>
          <a:p>
            <a:pPr lvl="1" eaLnBrk="1" hangingPunct="1">
              <a:buClr>
                <a:schemeClr val="bg1">
                  <a:lumMod val="75000"/>
                </a:schemeClr>
              </a:buClr>
            </a:pPr>
            <a:r>
              <a:rPr lang="en-US" sz="2400" dirty="0">
                <a:solidFill>
                  <a:srgbClr val="BFBFBF"/>
                </a:solidFill>
                <a:latin typeface="Arial" charset="0"/>
                <a:cs typeface="Myriad Pro" charset="0"/>
              </a:rPr>
              <a:t>Go to the Canon Website and read the reviews</a:t>
            </a:r>
          </a:p>
          <a:p>
            <a:pPr marL="0" indent="0" eaLnBrk="1" hangingPunct="1">
              <a:buNone/>
            </a:pPr>
            <a:r>
              <a:rPr lang="en-US" sz="2800" dirty="0">
                <a:solidFill>
                  <a:srgbClr val="BFBFBF"/>
                </a:solidFill>
                <a:latin typeface="Arial" charset="0"/>
              </a:rPr>
              <a:t>In the first three months following this presentation you should:</a:t>
            </a:r>
          </a:p>
          <a:p>
            <a:pPr lvl="1" eaLnBrk="1" hangingPunct="1">
              <a:buClr>
                <a:schemeClr val="bg1">
                  <a:lumMod val="75000"/>
                </a:schemeClr>
              </a:buClr>
            </a:pPr>
            <a:r>
              <a:rPr lang="en-US" sz="2400" dirty="0" smtClean="0">
                <a:solidFill>
                  <a:srgbClr val="BFBFBF"/>
                </a:solidFill>
                <a:latin typeface="Arial" charset="0"/>
                <a:cs typeface="Myriad Pro" charset="0"/>
              </a:rPr>
              <a:t>Consider which books might be appropriate for study by your students</a:t>
            </a:r>
            <a:endParaRPr lang="en-US" sz="2400" dirty="0">
              <a:solidFill>
                <a:srgbClr val="BFBFBF"/>
              </a:solidFill>
              <a:latin typeface="Arial" charset="0"/>
              <a:cs typeface="Myriad Pro" charset="0"/>
            </a:endParaRPr>
          </a:p>
          <a:p>
            <a:pPr marL="0" indent="0" eaLnBrk="1" hangingPunct="1">
              <a:buNone/>
            </a:pPr>
            <a:r>
              <a:rPr lang="en-US" sz="2800" dirty="0">
                <a:latin typeface="Arial" charset="0"/>
              </a:rPr>
              <a:t>Within six months you should:</a:t>
            </a:r>
          </a:p>
          <a:p>
            <a:pPr lvl="1" eaLnBrk="1" hangingPunct="1">
              <a:buClr>
                <a:schemeClr val="bg2">
                  <a:lumMod val="75000"/>
                </a:schemeClr>
              </a:buClr>
            </a:pPr>
            <a:r>
              <a:rPr lang="en-US" sz="2400" dirty="0" smtClean="0">
                <a:solidFill>
                  <a:schemeClr val="bg2">
                    <a:lumMod val="75000"/>
                  </a:schemeClr>
                </a:solidFill>
                <a:latin typeface="Arial" charset="0"/>
                <a:cs typeface="Arial" charset="0"/>
              </a:rPr>
              <a:t>Consider having your students submit book reviews to the Canon web site.</a:t>
            </a:r>
            <a:endParaRPr lang="en-US" sz="2400" dirty="0">
              <a:solidFill>
                <a:schemeClr val="bg2">
                  <a:lumMod val="75000"/>
                </a:schemeClr>
              </a:solidFill>
              <a:latin typeface="Arial" charset="0"/>
              <a:cs typeface="Arial"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p:cNvSpPr>
            <a:spLocks noGrp="1"/>
          </p:cNvSpPr>
          <p:nvPr>
            <p:ph idx="1"/>
          </p:nvPr>
        </p:nvSpPr>
        <p:spPr>
          <a:xfrm>
            <a:off x="369889" y="1325034"/>
            <a:ext cx="8423275" cy="4722284"/>
          </a:xfrm>
        </p:spPr>
        <p:txBody>
          <a:bodyPr>
            <a:normAutofit/>
          </a:bodyPr>
          <a:lstStyle/>
          <a:p>
            <a:pPr marL="0" indent="0" eaLnBrk="1" hangingPunct="1">
              <a:buNone/>
            </a:pPr>
            <a:r>
              <a:rPr lang="en-US" sz="2800" dirty="0">
                <a:latin typeface="Arial" charset="0"/>
              </a:rPr>
              <a:t>Next week you should:</a:t>
            </a:r>
          </a:p>
          <a:p>
            <a:pPr lvl="1" eaLnBrk="1" hangingPunct="1">
              <a:buClr>
                <a:schemeClr val="tx1">
                  <a:lumMod val="65000"/>
                  <a:lumOff val="35000"/>
                </a:schemeClr>
              </a:buClr>
            </a:pPr>
            <a:r>
              <a:rPr lang="en-US" sz="2400" dirty="0">
                <a:latin typeface="Arial" charset="0"/>
                <a:cs typeface="Myriad Pro" charset="0"/>
              </a:rPr>
              <a:t>Go to the Canon Website and read the reviews</a:t>
            </a:r>
          </a:p>
          <a:p>
            <a:pPr marL="0" indent="0" eaLnBrk="1" hangingPunct="1">
              <a:buNone/>
            </a:pPr>
            <a:r>
              <a:rPr lang="en-US" sz="2800" dirty="0">
                <a:latin typeface="Arial" charset="0"/>
              </a:rPr>
              <a:t>In the first three months following this presentation you should:</a:t>
            </a:r>
          </a:p>
          <a:p>
            <a:pPr lvl="1" eaLnBrk="1" hangingPunct="1">
              <a:buClr>
                <a:schemeClr val="tx1">
                  <a:lumMod val="65000"/>
                  <a:lumOff val="35000"/>
                </a:schemeClr>
              </a:buClr>
            </a:pPr>
            <a:r>
              <a:rPr lang="en-US" sz="2400" dirty="0" smtClean="0">
                <a:latin typeface="Arial" charset="0"/>
                <a:cs typeface="Myriad Pro" charset="0"/>
              </a:rPr>
              <a:t>Consider which books might be appropriate for study by your students</a:t>
            </a:r>
            <a:endParaRPr lang="en-US" sz="2400" dirty="0">
              <a:latin typeface="Arial" charset="0"/>
              <a:cs typeface="Myriad Pro" charset="0"/>
            </a:endParaRPr>
          </a:p>
          <a:p>
            <a:pPr marL="0" indent="0" eaLnBrk="1" hangingPunct="1">
              <a:buNone/>
            </a:pPr>
            <a:r>
              <a:rPr lang="en-US" sz="2800" dirty="0">
                <a:latin typeface="Arial" charset="0"/>
              </a:rPr>
              <a:t>Within six months you should:</a:t>
            </a:r>
          </a:p>
          <a:p>
            <a:pPr lvl="1" eaLnBrk="1" hangingPunct="1">
              <a:buClr>
                <a:schemeClr val="tx1">
                  <a:lumMod val="65000"/>
                  <a:lumOff val="35000"/>
                </a:schemeClr>
              </a:buClr>
            </a:pPr>
            <a:r>
              <a:rPr lang="en-US" sz="2400" dirty="0" smtClean="0">
                <a:latin typeface="Arial" charset="0"/>
                <a:cs typeface="Arial" charset="0"/>
              </a:rPr>
              <a:t>Consider having your students submit book reviews to the Canon web site.</a:t>
            </a:r>
            <a:endParaRPr lang="en-US" sz="2400" dirty="0">
              <a:latin typeface="Arial" charset="0"/>
              <a:cs typeface="Arial" charset="0"/>
            </a:endParaRPr>
          </a:p>
        </p:txBody>
      </p:sp>
      <p:sp>
        <p:nvSpPr>
          <p:cNvPr id="402434" name="Title 1"/>
          <p:cNvSpPr>
            <a:spLocks noGrp="1"/>
          </p:cNvSpPr>
          <p:nvPr>
            <p:ph type="title"/>
          </p:nvPr>
        </p:nvSpPr>
        <p:spPr>
          <a:xfrm>
            <a:off x="379413" y="76200"/>
            <a:ext cx="8185150" cy="1143000"/>
          </a:xfrm>
        </p:spPr>
        <p:txBody>
          <a:bodyPr/>
          <a:lstStyle/>
          <a:p>
            <a:pPr eaLnBrk="1" hangingPunct="1"/>
            <a:r>
              <a:rPr lang="en-US" dirty="0">
                <a:solidFill>
                  <a:srgbClr val="FF6600"/>
                </a:solidFill>
                <a:latin typeface="Arial" charset="0"/>
              </a:rPr>
              <a:t>Apply What You Have Learned Today</a:t>
            </a:r>
          </a:p>
        </p:txBody>
      </p:sp>
    </p:spTree>
    <p:extLst>
      <p:ext uri="{BB962C8B-B14F-4D97-AF65-F5344CB8AC3E}">
        <p14:creationId xmlns:p14="http://schemas.microsoft.com/office/powerpoint/2010/main" val="22291683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199717"/>
            <a:ext cx="1066800" cy="304800"/>
          </a:xfrm>
        </p:spPr>
        <p:txBody>
          <a:bodyPr/>
          <a:lstStyle/>
          <a:p>
            <a:pPr>
              <a:defRPr/>
            </a:pPr>
            <a:fld id="{5C210CC8-10C3-AB4C-A655-57B63AA4DF48}" type="slidenum">
              <a:rPr lang="en-US" smtClean="0"/>
              <a:pPr>
                <a:defRPr/>
              </a:pPr>
              <a:t>114</a:t>
            </a:fld>
            <a:endParaRPr lang="en-US" dirty="0"/>
          </a:p>
        </p:txBody>
      </p:sp>
      <p:sp>
        <p:nvSpPr>
          <p:cNvPr id="2" name="TextBox 1"/>
          <p:cNvSpPr txBox="1"/>
          <p:nvPr/>
        </p:nvSpPr>
        <p:spPr>
          <a:xfrm>
            <a:off x="846139" y="687917"/>
            <a:ext cx="5913437" cy="400110"/>
          </a:xfrm>
          <a:prstGeom prst="rect">
            <a:avLst/>
          </a:prstGeom>
          <a:noFill/>
        </p:spPr>
        <p:txBody>
          <a:bodyPr>
            <a:spAutoFit/>
          </a:bodyPr>
          <a:lstStyle/>
          <a:p>
            <a:pPr>
              <a:defRPr/>
            </a:pPr>
            <a:r>
              <a:rPr lang="en-US" sz="2000" dirty="0">
                <a:solidFill>
                  <a:schemeClr val="bg2">
                    <a:lumMod val="75000"/>
                  </a:schemeClr>
                </a:solidFill>
                <a:latin typeface="Arial" pitchFamily="34" charset="0"/>
                <a:cs typeface="Arial" pitchFamily="34" charset="0"/>
              </a:rPr>
              <a:t>Rick Howard: CSO Palo Alto Networks</a:t>
            </a:r>
          </a:p>
        </p:txBody>
      </p:sp>
      <p:sp>
        <p:nvSpPr>
          <p:cNvPr id="91139" name="TextBox 4"/>
          <p:cNvSpPr txBox="1">
            <a:spLocks noChangeArrowheads="1"/>
          </p:cNvSpPr>
          <p:nvPr/>
        </p:nvSpPr>
        <p:spPr bwMode="auto">
          <a:xfrm>
            <a:off x="846139" y="1219200"/>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FF6600"/>
                </a:solidFill>
                <a:latin typeface="Arial" charset="0"/>
                <a:cs typeface="Arial" charset="0"/>
              </a:rPr>
              <a:t>Email: </a:t>
            </a:r>
            <a:r>
              <a:rPr lang="en-US" sz="2000" dirty="0" err="1">
                <a:solidFill>
                  <a:srgbClr val="FF6600"/>
                </a:solidFill>
              </a:rPr>
              <a:t>rhoward@</a:t>
            </a:r>
            <a:r>
              <a:rPr lang="en-US" sz="2000" dirty="0" err="1" smtClean="0">
                <a:solidFill>
                  <a:srgbClr val="FF6600"/>
                </a:solidFill>
              </a:rPr>
              <a:t>paloaltonetworks.com</a:t>
            </a:r>
            <a:r>
              <a:rPr lang="en-US" sz="2000" dirty="0" smtClean="0">
                <a:solidFill>
                  <a:srgbClr val="FF6600"/>
                </a:solidFill>
              </a:rPr>
              <a:t> </a:t>
            </a:r>
            <a:endParaRPr lang="en-US" sz="2000" dirty="0">
              <a:solidFill>
                <a:srgbClr val="FF6600"/>
              </a:solidFill>
              <a:latin typeface="Arial" charset="0"/>
              <a:cs typeface="Arial" charset="0"/>
            </a:endParaRPr>
          </a:p>
        </p:txBody>
      </p:sp>
      <p:sp>
        <p:nvSpPr>
          <p:cNvPr id="91140" name="TextBox 5"/>
          <p:cNvSpPr txBox="1">
            <a:spLocks noChangeArrowheads="1"/>
          </p:cNvSpPr>
          <p:nvPr/>
        </p:nvSpPr>
        <p:spPr bwMode="auto">
          <a:xfrm>
            <a:off x="846139" y="1782233"/>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Twitter: </a:t>
            </a:r>
            <a:r>
              <a:rPr lang="en-US" sz="2000">
                <a:solidFill>
                  <a:srgbClr val="919A1A"/>
                </a:solidFill>
              </a:rPr>
              <a:t>@raceBannon99 </a:t>
            </a:r>
            <a:endParaRPr lang="en-US" sz="2000">
              <a:solidFill>
                <a:srgbClr val="919A1A"/>
              </a:solidFill>
              <a:latin typeface="Arial" charset="0"/>
              <a:cs typeface="Arial" charset="0"/>
            </a:endParaRPr>
          </a:p>
        </p:txBody>
      </p:sp>
      <p:pic>
        <p:nvPicPr>
          <p:cNvPr id="91141" name="Picture 8" descr="RaceBannon.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1976" y="1782234"/>
            <a:ext cx="606425" cy="9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26125" y="194733"/>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itle 1"/>
          <p:cNvSpPr txBox="1">
            <a:spLocks/>
          </p:cNvSpPr>
          <p:nvPr/>
        </p:nvSpPr>
        <p:spPr bwMode="auto">
          <a:xfrm>
            <a:off x="533401" y="152400"/>
            <a:ext cx="84629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316989"/>
                </a:solidFill>
                <a:latin typeface="Arial" charset="0"/>
                <a:cs typeface="Arial" charset="0"/>
              </a:rPr>
              <a:t>Questions?</a:t>
            </a:r>
          </a:p>
        </p:txBody>
      </p:sp>
      <p:grpSp>
        <p:nvGrpSpPr>
          <p:cNvPr id="91144" name="Group 18"/>
          <p:cNvGrpSpPr>
            <a:grpSpLocks/>
          </p:cNvGrpSpPr>
          <p:nvPr/>
        </p:nvGrpSpPr>
        <p:grpSpPr bwMode="auto">
          <a:xfrm>
            <a:off x="685801" y="2702986"/>
            <a:ext cx="6073775" cy="886944"/>
            <a:chOff x="685024" y="3056504"/>
            <a:chExt cx="6074363" cy="886542"/>
          </a:xfrm>
        </p:grpSpPr>
        <p:sp>
          <p:nvSpPr>
            <p:cNvPr id="14" name="TextBox 13"/>
            <p:cNvSpPr txBox="1"/>
            <p:nvPr/>
          </p:nvSpPr>
          <p:spPr>
            <a:xfrm>
              <a:off x="845378" y="3543117"/>
              <a:ext cx="5914009" cy="399929"/>
            </a:xfrm>
            <a:prstGeom prst="rect">
              <a:avLst/>
            </a:prstGeom>
            <a:noFill/>
          </p:spPr>
          <p:txBody>
            <a:bodyPr>
              <a:spAutoFit/>
            </a:bodyPr>
            <a:lstStyle/>
            <a:p>
              <a:pPr>
                <a:defRPr/>
              </a:pPr>
              <a:r>
                <a:rPr lang="en-US" sz="2000" dirty="0">
                  <a:solidFill>
                    <a:schemeClr val="bg2">
                      <a:lumMod val="75000"/>
                    </a:schemeClr>
                  </a:solidFill>
                </a:rPr>
                <a:t>https://</a:t>
              </a:r>
              <a:r>
                <a:rPr lang="en-US" sz="2000" dirty="0" err="1">
                  <a:solidFill>
                    <a:schemeClr val="bg2">
                      <a:lumMod val="75000"/>
                    </a:schemeClr>
                  </a:solidFill>
                </a:rPr>
                <a:t>paloaltonetworks.com</a:t>
              </a:r>
              <a:r>
                <a:rPr lang="en-US" sz="2000" dirty="0">
                  <a:solidFill>
                    <a:schemeClr val="bg2">
                      <a:lumMod val="75000"/>
                    </a:schemeClr>
                  </a:solidFill>
                </a:rPr>
                <a:t>/threat-</a:t>
              </a:r>
              <a:r>
                <a:rPr lang="en-US" sz="2000" dirty="0" err="1">
                  <a:solidFill>
                    <a:schemeClr val="bg2">
                      <a:lumMod val="75000"/>
                    </a:schemeClr>
                  </a:solidFill>
                </a:rPr>
                <a:t>research.html</a:t>
              </a:r>
              <a:endParaRPr lang="en-US" sz="2000" u="sng" dirty="0">
                <a:solidFill>
                  <a:schemeClr val="bg2">
                    <a:lumMod val="75000"/>
                  </a:schemeClr>
                </a:solidFill>
                <a:latin typeface="Arial" pitchFamily="34" charset="0"/>
                <a:cs typeface="Arial" pitchFamily="34" charset="0"/>
              </a:endParaRPr>
            </a:p>
          </p:txBody>
        </p:sp>
        <p:pic>
          <p:nvPicPr>
            <p:cNvPr id="91152" name="Picture 15" descr="PANW_Unit42_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024" y="3056504"/>
              <a:ext cx="1641721" cy="57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5" name="Group 19"/>
          <p:cNvGrpSpPr>
            <a:grpSpLocks/>
          </p:cNvGrpSpPr>
          <p:nvPr/>
        </p:nvGrpSpPr>
        <p:grpSpPr bwMode="auto">
          <a:xfrm>
            <a:off x="846139" y="4013199"/>
            <a:ext cx="8148637" cy="1081044"/>
            <a:chOff x="845797" y="4367168"/>
            <a:chExt cx="8148275" cy="1079926"/>
          </a:xfrm>
        </p:grpSpPr>
        <p:sp>
          <p:nvSpPr>
            <p:cNvPr id="91149" name="TextBox 14"/>
            <p:cNvSpPr txBox="1">
              <a:spLocks noChangeArrowheads="1"/>
            </p:cNvSpPr>
            <p:nvPr/>
          </p:nvSpPr>
          <p:spPr bwMode="auto">
            <a:xfrm>
              <a:off x="845797" y="5047398"/>
              <a:ext cx="8148275" cy="3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https://paloaltonetworks.com/threat-research/cybercanon.html</a:t>
              </a:r>
            </a:p>
          </p:txBody>
        </p:sp>
        <p:pic>
          <p:nvPicPr>
            <p:cNvPr id="91150" name="Picture 16" descr="Cybersecurity_Canon log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944" y="4367168"/>
              <a:ext cx="1784091" cy="6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6" name="Group 20"/>
          <p:cNvGrpSpPr>
            <a:grpSpLocks/>
          </p:cNvGrpSpPr>
          <p:nvPr/>
        </p:nvGrpSpPr>
        <p:grpSpPr bwMode="auto">
          <a:xfrm>
            <a:off x="846139" y="5357285"/>
            <a:ext cx="5913437" cy="954677"/>
            <a:chOff x="8016301" y="1381711"/>
            <a:chExt cx="5913590" cy="955034"/>
          </a:xfrm>
        </p:grpSpPr>
        <p:sp>
          <p:nvSpPr>
            <p:cNvPr id="8" name="TextBox 7"/>
            <p:cNvSpPr txBox="1"/>
            <p:nvPr/>
          </p:nvSpPr>
          <p:spPr>
            <a:xfrm>
              <a:off x="8016301" y="1936485"/>
              <a:ext cx="5913590" cy="400260"/>
            </a:xfrm>
            <a:prstGeom prst="rect">
              <a:avLst/>
            </a:prstGeom>
            <a:noFill/>
          </p:spPr>
          <p:txBody>
            <a:bodyPr>
              <a:spAutoFit/>
            </a:bodyPr>
            <a:lstStyle/>
            <a:p>
              <a:pPr>
                <a:defRPr/>
              </a:pPr>
              <a:r>
                <a:rPr lang="en-US" sz="2000" dirty="0">
                  <a:solidFill>
                    <a:schemeClr val="bg2">
                      <a:lumMod val="75000"/>
                    </a:schemeClr>
                  </a:solidFill>
                </a:rPr>
                <a:t>http://</a:t>
              </a:r>
              <a:r>
                <a:rPr lang="en-US" sz="2000" dirty="0" err="1">
                  <a:solidFill>
                    <a:schemeClr val="bg2">
                      <a:lumMod val="75000"/>
                    </a:schemeClr>
                  </a:solidFill>
                </a:rPr>
                <a:t>cyberthreatalliance.org</a:t>
              </a:r>
              <a:r>
                <a:rPr lang="en-US" sz="2000" dirty="0">
                  <a:solidFill>
                    <a:schemeClr val="bg2">
                      <a:lumMod val="75000"/>
                    </a:schemeClr>
                  </a:solidFill>
                </a:rPr>
                <a:t>/</a:t>
              </a:r>
              <a:endParaRPr lang="en-US" sz="2000" dirty="0">
                <a:solidFill>
                  <a:schemeClr val="bg2">
                    <a:lumMod val="75000"/>
                  </a:schemeClr>
                </a:solidFill>
                <a:latin typeface="Arial" pitchFamily="34" charset="0"/>
                <a:cs typeface="Arial" pitchFamily="34" charset="0"/>
              </a:endParaRPr>
            </a:p>
          </p:txBody>
        </p:sp>
        <p:pic>
          <p:nvPicPr>
            <p:cNvPr id="91148" name="Picture 17" descr="Cyber Threat Alliance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39448" y="1381711"/>
              <a:ext cx="1414982" cy="55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685389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Cybersecurity Canon </a:t>
            </a:r>
            <a:r>
              <a:rPr lang="en-US" dirty="0" err="1" smtClean="0">
                <a:solidFill>
                  <a:srgbClr val="FF6600"/>
                </a:solidFill>
              </a:rPr>
              <a:t>Comittee</a:t>
            </a:r>
            <a:endParaRPr lang="en-US" dirty="0">
              <a:solidFill>
                <a:srgbClr val="FF6600"/>
              </a:solidFill>
            </a:endParaRPr>
          </a:p>
        </p:txBody>
      </p:sp>
      <p:pic>
        <p:nvPicPr>
          <p:cNvPr id="3" name="Picture 2" descr="Christina Ayiotis.jpeg"/>
          <p:cNvPicPr>
            <a:picLocks noChangeAspect="1"/>
          </p:cNvPicPr>
          <p:nvPr/>
        </p:nvPicPr>
        <p:blipFill rotWithShape="1">
          <a:blip r:embed="rId3">
            <a:extLst>
              <a:ext uri="{28A0092B-C50C-407E-A947-70E740481C1C}">
                <a14:useLocalDpi xmlns:a14="http://schemas.microsoft.com/office/drawing/2010/main" val="0"/>
              </a:ext>
            </a:extLst>
          </a:blip>
          <a:srcRect l="28230"/>
          <a:stretch/>
        </p:blipFill>
        <p:spPr>
          <a:xfrm>
            <a:off x="4672011" y="-800101"/>
            <a:ext cx="1823374" cy="2710868"/>
          </a:xfrm>
          <a:prstGeom prst="rect">
            <a:avLst/>
          </a:prstGeom>
        </p:spPr>
      </p:pic>
      <p:pic>
        <p:nvPicPr>
          <p:cNvPr id="6" name="Picture 5" descr="Clark P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8249" y="-124709"/>
            <a:ext cx="1803400" cy="2709085"/>
          </a:xfrm>
          <a:prstGeom prst="rect">
            <a:avLst/>
          </a:prstGeom>
        </p:spPr>
      </p:pic>
      <p:pic>
        <p:nvPicPr>
          <p:cNvPr id="7" name="Picture 6" descr="Ragsdale Pi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0840" y="-811787"/>
            <a:ext cx="1803399" cy="2714854"/>
          </a:xfrm>
          <a:prstGeom prst="rect">
            <a:avLst/>
          </a:prstGeom>
        </p:spPr>
      </p:pic>
      <p:pic>
        <p:nvPicPr>
          <p:cNvPr id="8" name="Picture 7" descr="neena l.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485" y="3407100"/>
            <a:ext cx="1795508" cy="2667000"/>
          </a:xfrm>
          <a:prstGeom prst="rect">
            <a:avLst/>
          </a:prstGeom>
        </p:spPr>
      </p:pic>
      <p:pic>
        <p:nvPicPr>
          <p:cNvPr id="9" name="Picture 8" descr="ESG-JonOltsik_jpg.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9262" y="-836423"/>
            <a:ext cx="1803399" cy="2709085"/>
          </a:xfrm>
          <a:prstGeom prst="rect">
            <a:avLst/>
          </a:prstGeom>
        </p:spPr>
      </p:pic>
      <p:pic>
        <p:nvPicPr>
          <p:cNvPr id="10" name="Picture 9" descr="Hannah.jpeg"/>
          <p:cNvPicPr>
            <a:picLocks noChangeAspect="1"/>
          </p:cNvPicPr>
          <p:nvPr/>
        </p:nvPicPr>
        <p:blipFill rotWithShape="1">
          <a:blip r:embed="rId8">
            <a:extLst>
              <a:ext uri="{28A0092B-C50C-407E-A947-70E740481C1C}">
                <a14:useLocalDpi xmlns:a14="http://schemas.microsoft.com/office/drawing/2010/main" val="0"/>
              </a:ext>
            </a:extLst>
          </a:blip>
          <a:srcRect l="16911" t="6105" r="7028" b="4319"/>
          <a:stretch/>
        </p:blipFill>
        <p:spPr>
          <a:xfrm>
            <a:off x="12096156" y="4268521"/>
            <a:ext cx="1803400" cy="2705100"/>
          </a:xfrm>
          <a:prstGeom prst="rect">
            <a:avLst/>
          </a:prstGeom>
        </p:spPr>
      </p:pic>
      <p:pic>
        <p:nvPicPr>
          <p:cNvPr id="11" name="Picture 10" descr="Dawn-Marie Hutchinson.jpeg"/>
          <p:cNvPicPr>
            <a:picLocks noChangeAspect="1"/>
          </p:cNvPicPr>
          <p:nvPr/>
        </p:nvPicPr>
        <p:blipFill rotWithShape="1">
          <a:blip r:embed="rId9">
            <a:extLst>
              <a:ext uri="{28A0092B-C50C-407E-A947-70E740481C1C}">
                <a14:useLocalDpi xmlns:a14="http://schemas.microsoft.com/office/drawing/2010/main" val="0"/>
              </a:ext>
            </a:extLst>
          </a:blip>
          <a:srcRect r="25917"/>
          <a:stretch/>
        </p:blipFill>
        <p:spPr>
          <a:xfrm>
            <a:off x="6870890" y="4306621"/>
            <a:ext cx="1807298" cy="2667000"/>
          </a:xfrm>
          <a:prstGeom prst="rect">
            <a:avLst/>
          </a:prstGeom>
        </p:spPr>
      </p:pic>
      <p:pic>
        <p:nvPicPr>
          <p:cNvPr id="12" name="Picture 11" descr="Kelly_Brian_123.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8550" y="3369000"/>
            <a:ext cx="1803400" cy="2705100"/>
          </a:xfrm>
          <a:prstGeom prst="rect">
            <a:avLst/>
          </a:prstGeom>
        </p:spPr>
      </p:pic>
      <p:sp>
        <p:nvSpPr>
          <p:cNvPr id="20" name="TextBox 19"/>
          <p:cNvSpPr txBox="1"/>
          <p:nvPr/>
        </p:nvSpPr>
        <p:spPr>
          <a:xfrm>
            <a:off x="4691985" y="-1169433"/>
            <a:ext cx="1803400" cy="369332"/>
          </a:xfrm>
          <a:prstGeom prst="rect">
            <a:avLst/>
          </a:prstGeom>
          <a:solidFill>
            <a:schemeClr val="tx1"/>
          </a:solidFill>
        </p:spPr>
        <p:txBody>
          <a:bodyPr wrap="square" rtlCol="0">
            <a:spAutoFit/>
          </a:bodyPr>
          <a:lstStyle/>
          <a:p>
            <a:pPr algn="ctr"/>
            <a:r>
              <a:rPr lang="en-US" dirty="0">
                <a:solidFill>
                  <a:schemeClr val="bg1"/>
                </a:solidFill>
                <a:latin typeface="Arial" pitchFamily="34" charset="0"/>
                <a:cs typeface="Arial" pitchFamily="34" charset="0"/>
              </a:rPr>
              <a:t>Christina </a:t>
            </a:r>
            <a:r>
              <a:rPr lang="en-US" dirty="0" err="1">
                <a:solidFill>
                  <a:schemeClr val="bg1"/>
                </a:solidFill>
                <a:latin typeface="Arial" pitchFamily="34" charset="0"/>
                <a:cs typeface="Arial" pitchFamily="34" charset="0"/>
              </a:rPr>
              <a:t>Ayiotis</a:t>
            </a:r>
            <a:endParaRPr lang="en-US" dirty="0" smtClean="0">
              <a:solidFill>
                <a:schemeClr val="bg1"/>
              </a:solidFill>
              <a:latin typeface="Arial" pitchFamily="34" charset="0"/>
              <a:cs typeface="Arial" pitchFamily="34" charset="0"/>
            </a:endParaRPr>
          </a:p>
        </p:txBody>
      </p:sp>
      <p:sp>
        <p:nvSpPr>
          <p:cNvPr id="21" name="TextBox 20"/>
          <p:cNvSpPr txBox="1"/>
          <p:nvPr/>
        </p:nvSpPr>
        <p:spPr>
          <a:xfrm>
            <a:off x="4672011" y="1291415"/>
            <a:ext cx="1803400" cy="369332"/>
          </a:xfrm>
          <a:prstGeom prst="rect">
            <a:avLst/>
          </a:prstGeom>
          <a:solidFill>
            <a:schemeClr val="tx1"/>
          </a:solidFill>
        </p:spPr>
        <p:txBody>
          <a:bodyPr wrap="square" rtlCol="0">
            <a:spAutoFit/>
          </a:bodyPr>
          <a:lstStyle/>
          <a:p>
            <a:pPr algn="ctr"/>
            <a:r>
              <a:rPr lang="en-US" dirty="0">
                <a:solidFill>
                  <a:schemeClr val="bg1"/>
                </a:solidFill>
                <a:latin typeface="Arial" pitchFamily="34" charset="0"/>
                <a:cs typeface="Arial" pitchFamily="34" charset="0"/>
              </a:rPr>
              <a:t>Co-</a:t>
            </a:r>
            <a:r>
              <a:rPr lang="en-US" dirty="0" smtClean="0">
                <a:solidFill>
                  <a:schemeClr val="bg1"/>
                </a:solidFill>
                <a:latin typeface="Arial" pitchFamily="34" charset="0"/>
                <a:cs typeface="Arial" pitchFamily="34" charset="0"/>
              </a:rPr>
              <a:t>Chair</a:t>
            </a:r>
            <a:endParaRPr lang="en-US" dirty="0">
              <a:solidFill>
                <a:schemeClr val="bg1"/>
              </a:solidFill>
              <a:latin typeface="Arial" pitchFamily="34" charset="0"/>
              <a:cs typeface="Arial" pitchFamily="34" charset="0"/>
            </a:endParaRPr>
          </a:p>
        </p:txBody>
      </p:sp>
      <p:sp>
        <p:nvSpPr>
          <p:cNvPr id="22" name="TextBox 21"/>
          <p:cNvSpPr txBox="1"/>
          <p:nvPr/>
        </p:nvSpPr>
        <p:spPr>
          <a:xfrm>
            <a:off x="6659262" y="-1253746"/>
            <a:ext cx="1803400" cy="369332"/>
          </a:xfrm>
          <a:prstGeom prst="rect">
            <a:avLst/>
          </a:prstGeom>
          <a:solidFill>
            <a:schemeClr val="tx1"/>
          </a:solidFill>
        </p:spPr>
        <p:txBody>
          <a:bodyPr wrap="square" rtlCol="0">
            <a:spAutoFit/>
          </a:bodyPr>
          <a:lstStyle/>
          <a:p>
            <a:pPr algn="ctr"/>
            <a:r>
              <a:rPr lang="en-US" dirty="0">
                <a:solidFill>
                  <a:schemeClr val="bg1"/>
                </a:solidFill>
                <a:latin typeface="Arial" pitchFamily="34" charset="0"/>
                <a:cs typeface="Arial" pitchFamily="34" charset="0"/>
              </a:rPr>
              <a:t>Jon </a:t>
            </a:r>
            <a:r>
              <a:rPr lang="en-US" dirty="0" err="1">
                <a:solidFill>
                  <a:schemeClr val="bg1"/>
                </a:solidFill>
                <a:latin typeface="Arial" pitchFamily="34" charset="0"/>
                <a:cs typeface="Arial" pitchFamily="34" charset="0"/>
              </a:rPr>
              <a:t>Oltsik</a:t>
            </a:r>
            <a:endParaRPr lang="en-US" dirty="0" smtClean="0">
              <a:solidFill>
                <a:schemeClr val="bg1"/>
              </a:solidFill>
              <a:latin typeface="Arial" pitchFamily="34" charset="0"/>
              <a:cs typeface="Arial" pitchFamily="34" charset="0"/>
            </a:endParaRPr>
          </a:p>
        </p:txBody>
      </p:sp>
      <p:sp>
        <p:nvSpPr>
          <p:cNvPr id="23" name="TextBox 22"/>
          <p:cNvSpPr txBox="1"/>
          <p:nvPr/>
        </p:nvSpPr>
        <p:spPr>
          <a:xfrm>
            <a:off x="6659261" y="1229834"/>
            <a:ext cx="1803400" cy="307777"/>
          </a:xfrm>
          <a:prstGeom prst="rect">
            <a:avLst/>
          </a:prstGeom>
          <a:solidFill>
            <a:schemeClr val="tx1"/>
          </a:solidFill>
        </p:spPr>
        <p:txBody>
          <a:bodyPr wrap="square" rtlCol="0">
            <a:spAutoFit/>
          </a:bodyPr>
          <a:lstStyle/>
          <a:p>
            <a:pPr algn="ctr"/>
            <a:r>
              <a:rPr lang="en-US" sz="1400" dirty="0">
                <a:solidFill>
                  <a:schemeClr val="bg1"/>
                </a:solidFill>
                <a:latin typeface="Arial" pitchFamily="34" charset="0"/>
                <a:cs typeface="Arial" pitchFamily="34" charset="0"/>
              </a:rPr>
              <a:t>Sr. Principal </a:t>
            </a:r>
            <a:r>
              <a:rPr lang="en-US" sz="1400" dirty="0" smtClean="0">
                <a:solidFill>
                  <a:schemeClr val="bg1"/>
                </a:solidFill>
                <a:latin typeface="Arial" pitchFamily="34" charset="0"/>
                <a:cs typeface="Arial" pitchFamily="34" charset="0"/>
              </a:rPr>
              <a:t>Analyst</a:t>
            </a:r>
          </a:p>
        </p:txBody>
      </p:sp>
      <p:sp>
        <p:nvSpPr>
          <p:cNvPr id="24" name="TextBox 23"/>
          <p:cNvSpPr txBox="1"/>
          <p:nvPr/>
        </p:nvSpPr>
        <p:spPr>
          <a:xfrm>
            <a:off x="9410839" y="-1169433"/>
            <a:ext cx="1803400" cy="369332"/>
          </a:xfrm>
          <a:prstGeom prst="rect">
            <a:avLst/>
          </a:prstGeom>
          <a:solidFill>
            <a:schemeClr val="tx1"/>
          </a:solidFill>
        </p:spPr>
        <p:txBody>
          <a:bodyPr wrap="square" rtlCol="0">
            <a:spAutoFit/>
          </a:bodyPr>
          <a:lstStyle/>
          <a:p>
            <a:pPr algn="ctr"/>
            <a:r>
              <a:rPr lang="en-US" dirty="0" smtClean="0">
                <a:solidFill>
                  <a:schemeClr val="bg1"/>
                </a:solidFill>
                <a:latin typeface="Arial" pitchFamily="34" charset="0"/>
                <a:cs typeface="Arial" pitchFamily="34" charset="0"/>
              </a:rPr>
              <a:t>Dan Ragsdale</a:t>
            </a:r>
          </a:p>
        </p:txBody>
      </p:sp>
      <p:sp>
        <p:nvSpPr>
          <p:cNvPr id="25" name="TextBox 24"/>
          <p:cNvSpPr txBox="1"/>
          <p:nvPr/>
        </p:nvSpPr>
        <p:spPr>
          <a:xfrm>
            <a:off x="9410841" y="1275614"/>
            <a:ext cx="1803400" cy="253916"/>
          </a:xfrm>
          <a:prstGeom prst="rect">
            <a:avLst/>
          </a:prstGeom>
          <a:solidFill>
            <a:schemeClr val="tx1"/>
          </a:solidFill>
        </p:spPr>
        <p:txBody>
          <a:bodyPr wrap="square" rtlCol="0">
            <a:spAutoFit/>
          </a:bodyPr>
          <a:lstStyle/>
          <a:p>
            <a:pPr algn="ctr"/>
            <a:r>
              <a:rPr lang="en-US" sz="1050" dirty="0" smtClean="0">
                <a:solidFill>
                  <a:schemeClr val="bg1"/>
                </a:solidFill>
                <a:latin typeface="Arial" pitchFamily="34" charset="0"/>
                <a:cs typeface="Arial" pitchFamily="34" charset="0"/>
              </a:rPr>
              <a:t>Cyber </a:t>
            </a:r>
            <a:r>
              <a:rPr lang="en-US" sz="1050" dirty="0">
                <a:solidFill>
                  <a:schemeClr val="bg1"/>
                </a:solidFill>
                <a:latin typeface="Arial" pitchFamily="34" charset="0"/>
                <a:cs typeface="Arial" pitchFamily="34" charset="0"/>
              </a:rPr>
              <a:t>Center of </a:t>
            </a:r>
            <a:r>
              <a:rPr lang="en-US" sz="1050" dirty="0" smtClean="0">
                <a:solidFill>
                  <a:schemeClr val="bg1"/>
                </a:solidFill>
                <a:latin typeface="Arial" pitchFamily="34" charset="0"/>
                <a:cs typeface="Arial" pitchFamily="34" charset="0"/>
              </a:rPr>
              <a:t>Excellence</a:t>
            </a:r>
            <a:r>
              <a:rPr lang="en-US" sz="1050" dirty="0">
                <a:solidFill>
                  <a:schemeClr val="bg1"/>
                </a:solidFill>
                <a:latin typeface="Arial" pitchFamily="34" charset="0"/>
                <a:cs typeface="Arial" pitchFamily="34" charset="0"/>
              </a:rPr>
              <a:t> </a:t>
            </a:r>
            <a:endParaRPr lang="en-US" sz="1050" dirty="0" smtClean="0">
              <a:solidFill>
                <a:schemeClr val="bg1"/>
              </a:solidFill>
              <a:latin typeface="Arial" pitchFamily="34" charset="0"/>
              <a:cs typeface="Arial" pitchFamily="34" charset="0"/>
            </a:endParaRPr>
          </a:p>
        </p:txBody>
      </p:sp>
      <p:sp>
        <p:nvSpPr>
          <p:cNvPr id="28" name="TextBox 27"/>
          <p:cNvSpPr txBox="1"/>
          <p:nvPr/>
        </p:nvSpPr>
        <p:spPr>
          <a:xfrm>
            <a:off x="4672011" y="1660747"/>
            <a:ext cx="1803400" cy="230832"/>
          </a:xfrm>
          <a:prstGeom prst="rect">
            <a:avLst/>
          </a:prstGeom>
          <a:solidFill>
            <a:schemeClr val="tx1"/>
          </a:solidFill>
        </p:spPr>
        <p:txBody>
          <a:bodyPr wrap="square" rtlCol="0">
            <a:spAutoFit/>
          </a:bodyPr>
          <a:lstStyle/>
          <a:p>
            <a:pPr algn="ctr"/>
            <a:r>
              <a:rPr lang="en-US" sz="900" dirty="0">
                <a:solidFill>
                  <a:schemeClr val="bg1"/>
                </a:solidFill>
                <a:latin typeface="Arial" pitchFamily="34" charset="0"/>
                <a:cs typeface="Arial" pitchFamily="34" charset="0"/>
              </a:rPr>
              <a:t>Georgetown Cybersecurity Law </a:t>
            </a:r>
          </a:p>
        </p:txBody>
      </p:sp>
      <p:sp>
        <p:nvSpPr>
          <p:cNvPr id="29" name="TextBox 28"/>
          <p:cNvSpPr txBox="1"/>
          <p:nvPr/>
        </p:nvSpPr>
        <p:spPr>
          <a:xfrm>
            <a:off x="6659261" y="1518091"/>
            <a:ext cx="1803400" cy="369332"/>
          </a:xfrm>
          <a:prstGeom prst="rect">
            <a:avLst/>
          </a:prstGeom>
          <a:solidFill>
            <a:schemeClr val="tx1"/>
          </a:solidFill>
        </p:spPr>
        <p:txBody>
          <a:bodyPr wrap="square" rtlCol="0">
            <a:spAutoFit/>
          </a:bodyPr>
          <a:lstStyle/>
          <a:p>
            <a:pPr algn="ctr"/>
            <a:r>
              <a:rPr lang="en-US" dirty="0" smtClean="0">
                <a:solidFill>
                  <a:schemeClr val="bg1"/>
                </a:solidFill>
                <a:latin typeface="Arial" pitchFamily="34" charset="0"/>
                <a:cs typeface="Arial" pitchFamily="34" charset="0"/>
              </a:rPr>
              <a:t>ESG</a:t>
            </a:r>
          </a:p>
        </p:txBody>
      </p:sp>
      <p:sp>
        <p:nvSpPr>
          <p:cNvPr id="30" name="TextBox 29"/>
          <p:cNvSpPr txBox="1"/>
          <p:nvPr/>
        </p:nvSpPr>
        <p:spPr>
          <a:xfrm>
            <a:off x="9410842" y="1522247"/>
            <a:ext cx="1803400" cy="369332"/>
          </a:xfrm>
          <a:prstGeom prst="rect">
            <a:avLst/>
          </a:prstGeom>
          <a:solidFill>
            <a:schemeClr val="tx1"/>
          </a:solidFill>
        </p:spPr>
        <p:txBody>
          <a:bodyPr wrap="square" rtlCol="0">
            <a:spAutoFit/>
          </a:bodyPr>
          <a:lstStyle/>
          <a:p>
            <a:pPr algn="ctr"/>
            <a:r>
              <a:rPr lang="en-US" dirty="0" smtClean="0">
                <a:solidFill>
                  <a:schemeClr val="bg1"/>
                </a:solidFill>
                <a:latin typeface="Arial" pitchFamily="34" charset="0"/>
                <a:cs typeface="Arial" pitchFamily="34" charset="0"/>
              </a:rPr>
              <a:t>Texas </a:t>
            </a:r>
            <a:r>
              <a:rPr lang="en-US" dirty="0">
                <a:solidFill>
                  <a:schemeClr val="bg1"/>
                </a:solidFill>
                <a:latin typeface="Arial" pitchFamily="34" charset="0"/>
                <a:cs typeface="Arial" pitchFamily="34" charset="0"/>
              </a:rPr>
              <a:t>A&amp;M</a:t>
            </a:r>
            <a:endParaRPr lang="en-US" dirty="0" smtClean="0">
              <a:solidFill>
                <a:schemeClr val="bg1"/>
              </a:solidFill>
              <a:latin typeface="Arial" pitchFamily="34" charset="0"/>
              <a:cs typeface="Arial" pitchFamily="34" charset="0"/>
            </a:endParaRPr>
          </a:p>
        </p:txBody>
      </p:sp>
      <p:sp>
        <p:nvSpPr>
          <p:cNvPr id="34" name="TextBox 33"/>
          <p:cNvSpPr txBox="1"/>
          <p:nvPr/>
        </p:nvSpPr>
        <p:spPr>
          <a:xfrm>
            <a:off x="4299593" y="3037768"/>
            <a:ext cx="1803400" cy="369332"/>
          </a:xfrm>
          <a:prstGeom prst="rect">
            <a:avLst/>
          </a:prstGeom>
          <a:solidFill>
            <a:schemeClr val="tx1"/>
          </a:solidFill>
        </p:spPr>
        <p:txBody>
          <a:bodyPr wrap="square" rtlCol="0">
            <a:spAutoFit/>
          </a:bodyPr>
          <a:lstStyle/>
          <a:p>
            <a:pPr algn="ctr"/>
            <a:r>
              <a:rPr lang="en-US" dirty="0" err="1">
                <a:solidFill>
                  <a:schemeClr val="bg1"/>
                </a:solidFill>
                <a:latin typeface="Arial" pitchFamily="34" charset="0"/>
                <a:cs typeface="Arial" pitchFamily="34" charset="0"/>
              </a:rPr>
              <a:t>Neena</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Lakhani</a:t>
            </a:r>
            <a:endParaRPr lang="en-US" dirty="0" smtClean="0">
              <a:solidFill>
                <a:schemeClr val="bg1"/>
              </a:solidFill>
              <a:latin typeface="Arial" pitchFamily="34" charset="0"/>
              <a:cs typeface="Arial" pitchFamily="34" charset="0"/>
            </a:endParaRPr>
          </a:p>
        </p:txBody>
      </p:sp>
      <p:sp>
        <p:nvSpPr>
          <p:cNvPr id="35" name="TextBox 34"/>
          <p:cNvSpPr txBox="1"/>
          <p:nvPr/>
        </p:nvSpPr>
        <p:spPr>
          <a:xfrm>
            <a:off x="4271592" y="5435091"/>
            <a:ext cx="1803400" cy="307777"/>
          </a:xfrm>
          <a:prstGeom prst="rect">
            <a:avLst/>
          </a:prstGeom>
          <a:solidFill>
            <a:schemeClr val="tx1"/>
          </a:solidFill>
        </p:spPr>
        <p:txBody>
          <a:bodyPr wrap="square" rtlCol="0">
            <a:spAutoFit/>
          </a:bodyPr>
          <a:lstStyle/>
          <a:p>
            <a:pPr algn="ctr"/>
            <a:r>
              <a:rPr lang="en-US" sz="1400" dirty="0">
                <a:solidFill>
                  <a:schemeClr val="bg1"/>
                </a:solidFill>
                <a:latin typeface="Arial" pitchFamily="34" charset="0"/>
                <a:cs typeface="Arial" pitchFamily="34" charset="0"/>
              </a:rPr>
              <a:t>Marketing Manager</a:t>
            </a:r>
            <a:endParaRPr lang="en-US" sz="1400" dirty="0" smtClean="0">
              <a:solidFill>
                <a:schemeClr val="bg1"/>
              </a:solidFill>
              <a:latin typeface="Arial" pitchFamily="34" charset="0"/>
              <a:cs typeface="Arial" pitchFamily="34" charset="0"/>
            </a:endParaRPr>
          </a:p>
        </p:txBody>
      </p:sp>
      <p:sp>
        <p:nvSpPr>
          <p:cNvPr id="36" name="TextBox 35"/>
          <p:cNvSpPr txBox="1"/>
          <p:nvPr/>
        </p:nvSpPr>
        <p:spPr>
          <a:xfrm>
            <a:off x="4291566" y="5804423"/>
            <a:ext cx="1803400" cy="307777"/>
          </a:xfrm>
          <a:prstGeom prst="rect">
            <a:avLst/>
          </a:prstGeom>
          <a:solidFill>
            <a:schemeClr val="tx1"/>
          </a:solidFill>
        </p:spPr>
        <p:txBody>
          <a:bodyPr wrap="square" rtlCol="0">
            <a:spAutoFit/>
          </a:bodyPr>
          <a:lstStyle/>
          <a:p>
            <a:pPr algn="ctr"/>
            <a:r>
              <a:rPr lang="en-US" sz="1400" dirty="0">
                <a:solidFill>
                  <a:schemeClr val="bg1"/>
                </a:solidFill>
                <a:latin typeface="Arial" pitchFamily="34" charset="0"/>
                <a:cs typeface="Arial" pitchFamily="34" charset="0"/>
              </a:rPr>
              <a:t>Data Integration</a:t>
            </a:r>
            <a:endParaRPr lang="en-US" sz="1400" dirty="0" smtClean="0">
              <a:solidFill>
                <a:schemeClr val="bg1"/>
              </a:solidFill>
              <a:latin typeface="Arial" pitchFamily="34" charset="0"/>
              <a:cs typeface="Arial" pitchFamily="34" charset="0"/>
            </a:endParaRPr>
          </a:p>
        </p:txBody>
      </p:sp>
      <p:sp>
        <p:nvSpPr>
          <p:cNvPr id="37" name="TextBox 36"/>
          <p:cNvSpPr txBox="1"/>
          <p:nvPr/>
        </p:nvSpPr>
        <p:spPr>
          <a:xfrm>
            <a:off x="6870890" y="3968067"/>
            <a:ext cx="1803400" cy="338554"/>
          </a:xfrm>
          <a:prstGeom prst="rect">
            <a:avLst/>
          </a:prstGeom>
          <a:solidFill>
            <a:schemeClr val="tx1"/>
          </a:solidFill>
        </p:spPr>
        <p:txBody>
          <a:bodyPr wrap="square" rtlCol="0">
            <a:spAutoFit/>
          </a:bodyPr>
          <a:lstStyle/>
          <a:p>
            <a:pPr algn="ctr"/>
            <a:r>
              <a:rPr lang="en-US" sz="1600" dirty="0" err="1" smtClean="0">
                <a:solidFill>
                  <a:schemeClr val="bg1"/>
                </a:solidFill>
                <a:latin typeface="Arial" pitchFamily="34" charset="0"/>
                <a:cs typeface="Arial" pitchFamily="34" charset="0"/>
              </a:rPr>
              <a:t>Rie</a:t>
            </a:r>
            <a:r>
              <a:rPr lang="en-US" sz="1600" dirty="0" smtClean="0">
                <a:solidFill>
                  <a:schemeClr val="bg1"/>
                </a:solidFill>
                <a:latin typeface="Arial" pitchFamily="34" charset="0"/>
                <a:cs typeface="Arial" pitchFamily="34" charset="0"/>
              </a:rPr>
              <a:t> Hutchinson</a:t>
            </a:r>
          </a:p>
        </p:txBody>
      </p:sp>
      <p:sp>
        <p:nvSpPr>
          <p:cNvPr id="38" name="TextBox 37"/>
          <p:cNvSpPr txBox="1"/>
          <p:nvPr/>
        </p:nvSpPr>
        <p:spPr>
          <a:xfrm>
            <a:off x="6842889" y="6365390"/>
            <a:ext cx="1803400" cy="369332"/>
          </a:xfrm>
          <a:prstGeom prst="rect">
            <a:avLst/>
          </a:prstGeom>
          <a:solidFill>
            <a:schemeClr val="tx1"/>
          </a:solidFill>
        </p:spPr>
        <p:txBody>
          <a:bodyPr wrap="square" rtlCol="0">
            <a:spAutoFit/>
          </a:bodyPr>
          <a:lstStyle/>
          <a:p>
            <a:pPr algn="ctr"/>
            <a:r>
              <a:rPr lang="en-US" dirty="0" smtClean="0">
                <a:solidFill>
                  <a:schemeClr val="bg1"/>
                </a:solidFill>
                <a:latin typeface="Arial" pitchFamily="34" charset="0"/>
                <a:cs typeface="Arial" pitchFamily="34" charset="0"/>
              </a:rPr>
              <a:t>CISO</a:t>
            </a:r>
          </a:p>
        </p:txBody>
      </p:sp>
      <p:sp>
        <p:nvSpPr>
          <p:cNvPr id="39" name="TextBox 38"/>
          <p:cNvSpPr txBox="1"/>
          <p:nvPr/>
        </p:nvSpPr>
        <p:spPr>
          <a:xfrm>
            <a:off x="6862863" y="6734722"/>
            <a:ext cx="1803400" cy="338554"/>
          </a:xfrm>
          <a:prstGeom prst="rect">
            <a:avLst/>
          </a:prstGeom>
          <a:solidFill>
            <a:schemeClr val="tx1"/>
          </a:solidFill>
        </p:spPr>
        <p:txBody>
          <a:bodyPr wrap="square" rtlCol="0">
            <a:spAutoFit/>
          </a:bodyPr>
          <a:lstStyle/>
          <a:p>
            <a:pPr algn="ctr"/>
            <a:r>
              <a:rPr lang="en-US" sz="1600" dirty="0">
                <a:solidFill>
                  <a:schemeClr val="bg1"/>
                </a:solidFill>
                <a:latin typeface="Arial" pitchFamily="34" charset="0"/>
                <a:cs typeface="Arial" pitchFamily="34" charset="0"/>
              </a:rPr>
              <a:t>Comm Solutions</a:t>
            </a:r>
            <a:endParaRPr lang="en-US" sz="1600" dirty="0" smtClean="0">
              <a:solidFill>
                <a:schemeClr val="bg1"/>
              </a:solidFill>
              <a:latin typeface="Arial" pitchFamily="34" charset="0"/>
              <a:cs typeface="Arial" pitchFamily="34" charset="0"/>
            </a:endParaRPr>
          </a:p>
        </p:txBody>
      </p:sp>
      <p:sp>
        <p:nvSpPr>
          <p:cNvPr id="40" name="TextBox 39"/>
          <p:cNvSpPr txBox="1"/>
          <p:nvPr/>
        </p:nvSpPr>
        <p:spPr>
          <a:xfrm>
            <a:off x="9604024" y="3037768"/>
            <a:ext cx="1803400" cy="369332"/>
          </a:xfrm>
          <a:prstGeom prst="rect">
            <a:avLst/>
          </a:prstGeom>
          <a:solidFill>
            <a:schemeClr val="tx1"/>
          </a:solidFill>
        </p:spPr>
        <p:txBody>
          <a:bodyPr wrap="square" rtlCol="0">
            <a:spAutoFit/>
          </a:bodyPr>
          <a:lstStyle/>
          <a:p>
            <a:pPr algn="ctr"/>
            <a:r>
              <a:rPr lang="en-US" dirty="0">
                <a:solidFill>
                  <a:schemeClr val="bg1"/>
                </a:solidFill>
                <a:latin typeface="Arial" pitchFamily="34" charset="0"/>
                <a:cs typeface="Arial" pitchFamily="34" charset="0"/>
              </a:rPr>
              <a:t>Brian Kelly</a:t>
            </a:r>
            <a:endParaRPr lang="en-US" dirty="0" smtClean="0">
              <a:solidFill>
                <a:schemeClr val="bg1"/>
              </a:solidFill>
              <a:latin typeface="Arial" pitchFamily="34" charset="0"/>
              <a:cs typeface="Arial" pitchFamily="34" charset="0"/>
            </a:endParaRPr>
          </a:p>
        </p:txBody>
      </p:sp>
      <p:sp>
        <p:nvSpPr>
          <p:cNvPr id="41" name="TextBox 40"/>
          <p:cNvSpPr txBox="1"/>
          <p:nvPr/>
        </p:nvSpPr>
        <p:spPr>
          <a:xfrm>
            <a:off x="9576023" y="5435091"/>
            <a:ext cx="1803400" cy="369332"/>
          </a:xfrm>
          <a:prstGeom prst="rect">
            <a:avLst/>
          </a:prstGeom>
          <a:solidFill>
            <a:schemeClr val="tx1"/>
          </a:solidFill>
        </p:spPr>
        <p:txBody>
          <a:bodyPr wrap="square" rtlCol="0">
            <a:spAutoFit/>
          </a:bodyPr>
          <a:lstStyle/>
          <a:p>
            <a:pPr algn="ctr"/>
            <a:r>
              <a:rPr lang="en-US" dirty="0" smtClean="0">
                <a:solidFill>
                  <a:schemeClr val="bg1"/>
                </a:solidFill>
                <a:latin typeface="Arial" pitchFamily="34" charset="0"/>
                <a:cs typeface="Arial" pitchFamily="34" charset="0"/>
              </a:rPr>
              <a:t>CISO</a:t>
            </a:r>
          </a:p>
        </p:txBody>
      </p:sp>
      <p:sp>
        <p:nvSpPr>
          <p:cNvPr id="42" name="TextBox 41"/>
          <p:cNvSpPr txBox="1"/>
          <p:nvPr/>
        </p:nvSpPr>
        <p:spPr>
          <a:xfrm>
            <a:off x="9595997" y="5804423"/>
            <a:ext cx="1803400" cy="276999"/>
          </a:xfrm>
          <a:prstGeom prst="rect">
            <a:avLst/>
          </a:prstGeom>
          <a:solidFill>
            <a:schemeClr val="tx1"/>
          </a:solidFill>
        </p:spPr>
        <p:txBody>
          <a:bodyPr wrap="square" rtlCol="0">
            <a:spAutoFit/>
          </a:bodyPr>
          <a:lstStyle/>
          <a:p>
            <a:pPr algn="ctr"/>
            <a:r>
              <a:rPr lang="en-US" sz="1200" dirty="0">
                <a:solidFill>
                  <a:schemeClr val="bg1"/>
                </a:solidFill>
                <a:latin typeface="Arial" pitchFamily="34" charset="0"/>
                <a:cs typeface="Arial" pitchFamily="34" charset="0"/>
              </a:rPr>
              <a:t>Quinnipiac University</a:t>
            </a:r>
            <a:endParaRPr lang="en-US" sz="1200" dirty="0" smtClean="0">
              <a:solidFill>
                <a:schemeClr val="bg1"/>
              </a:solidFill>
              <a:latin typeface="Arial" pitchFamily="34" charset="0"/>
              <a:cs typeface="Arial" pitchFamily="34" charset="0"/>
            </a:endParaRPr>
          </a:p>
        </p:txBody>
      </p:sp>
      <p:sp>
        <p:nvSpPr>
          <p:cNvPr id="46" name="TextBox 45"/>
          <p:cNvSpPr txBox="1"/>
          <p:nvPr/>
        </p:nvSpPr>
        <p:spPr>
          <a:xfrm>
            <a:off x="12096156" y="3954147"/>
            <a:ext cx="1803400" cy="338554"/>
          </a:xfrm>
          <a:prstGeom prst="rect">
            <a:avLst/>
          </a:prstGeom>
          <a:solidFill>
            <a:schemeClr val="tx1"/>
          </a:solidFill>
        </p:spPr>
        <p:txBody>
          <a:bodyPr wrap="square" rtlCol="0">
            <a:spAutoFit/>
          </a:bodyPr>
          <a:lstStyle/>
          <a:p>
            <a:pPr algn="ctr"/>
            <a:r>
              <a:rPr lang="en-US" sz="1600" dirty="0">
                <a:solidFill>
                  <a:schemeClr val="bg1"/>
                </a:solidFill>
                <a:latin typeface="Arial" pitchFamily="34" charset="0"/>
                <a:cs typeface="Arial" pitchFamily="34" charset="0"/>
              </a:rPr>
              <a:t>Hannah </a:t>
            </a:r>
            <a:r>
              <a:rPr lang="en-US" sz="1600" dirty="0" err="1">
                <a:solidFill>
                  <a:schemeClr val="bg1"/>
                </a:solidFill>
                <a:latin typeface="Arial" pitchFamily="34" charset="0"/>
                <a:cs typeface="Arial" pitchFamily="34" charset="0"/>
              </a:rPr>
              <a:t>Kuchler</a:t>
            </a:r>
            <a:endParaRPr lang="en-US" sz="1600" dirty="0" smtClean="0">
              <a:solidFill>
                <a:schemeClr val="bg1"/>
              </a:solidFill>
              <a:latin typeface="Arial" pitchFamily="34" charset="0"/>
              <a:cs typeface="Arial" pitchFamily="34" charset="0"/>
            </a:endParaRPr>
          </a:p>
        </p:txBody>
      </p:sp>
      <p:sp>
        <p:nvSpPr>
          <p:cNvPr id="47" name="TextBox 46"/>
          <p:cNvSpPr txBox="1"/>
          <p:nvPr/>
        </p:nvSpPr>
        <p:spPr>
          <a:xfrm>
            <a:off x="12068155" y="6351470"/>
            <a:ext cx="1803400" cy="369332"/>
          </a:xfrm>
          <a:prstGeom prst="rect">
            <a:avLst/>
          </a:prstGeom>
          <a:solidFill>
            <a:schemeClr val="tx1"/>
          </a:solidFill>
        </p:spPr>
        <p:txBody>
          <a:bodyPr wrap="square" rtlCol="0">
            <a:spAutoFit/>
          </a:bodyPr>
          <a:lstStyle/>
          <a:p>
            <a:pPr algn="ctr"/>
            <a:r>
              <a:rPr lang="en-US" dirty="0">
                <a:solidFill>
                  <a:schemeClr val="bg1"/>
                </a:solidFill>
                <a:latin typeface="Arial" pitchFamily="34" charset="0"/>
                <a:cs typeface="Arial" pitchFamily="34" charset="0"/>
              </a:rPr>
              <a:t>Journalist</a:t>
            </a:r>
            <a:endParaRPr lang="en-US" dirty="0" smtClean="0">
              <a:solidFill>
                <a:schemeClr val="bg1"/>
              </a:solidFill>
              <a:latin typeface="Arial" pitchFamily="34" charset="0"/>
              <a:cs typeface="Arial" pitchFamily="34" charset="0"/>
            </a:endParaRPr>
          </a:p>
        </p:txBody>
      </p:sp>
      <p:sp>
        <p:nvSpPr>
          <p:cNvPr id="48" name="TextBox 47"/>
          <p:cNvSpPr txBox="1"/>
          <p:nvPr/>
        </p:nvSpPr>
        <p:spPr>
          <a:xfrm>
            <a:off x="12088129" y="6720802"/>
            <a:ext cx="1803400" cy="369332"/>
          </a:xfrm>
          <a:prstGeom prst="rect">
            <a:avLst/>
          </a:prstGeom>
          <a:solidFill>
            <a:schemeClr val="tx1"/>
          </a:solidFill>
        </p:spPr>
        <p:txBody>
          <a:bodyPr wrap="square" rtlCol="0">
            <a:spAutoFit/>
          </a:bodyPr>
          <a:lstStyle/>
          <a:p>
            <a:pPr algn="ctr"/>
            <a:r>
              <a:rPr lang="en-US" dirty="0">
                <a:solidFill>
                  <a:schemeClr val="bg1"/>
                </a:solidFill>
                <a:latin typeface="Arial" pitchFamily="34" charset="0"/>
                <a:cs typeface="Arial" pitchFamily="34" charset="0"/>
              </a:rPr>
              <a:t>Financial Times </a:t>
            </a:r>
            <a:endParaRPr lang="en-US" dirty="0" smtClean="0">
              <a:solidFill>
                <a:schemeClr val="bg1"/>
              </a:solidFill>
              <a:latin typeface="Arial" pitchFamily="34" charset="0"/>
              <a:cs typeface="Arial" pitchFamily="34" charset="0"/>
            </a:endParaRPr>
          </a:p>
        </p:txBody>
      </p:sp>
      <p:sp>
        <p:nvSpPr>
          <p:cNvPr id="49" name="TextBox 48"/>
          <p:cNvSpPr txBox="1"/>
          <p:nvPr/>
        </p:nvSpPr>
        <p:spPr>
          <a:xfrm>
            <a:off x="12240529" y="-463263"/>
            <a:ext cx="1803400" cy="369332"/>
          </a:xfrm>
          <a:prstGeom prst="rect">
            <a:avLst/>
          </a:prstGeom>
          <a:solidFill>
            <a:schemeClr val="tx1"/>
          </a:solidFill>
        </p:spPr>
        <p:txBody>
          <a:bodyPr wrap="square" rtlCol="0">
            <a:spAutoFit/>
          </a:bodyPr>
          <a:lstStyle/>
          <a:p>
            <a:pPr algn="ctr"/>
            <a:r>
              <a:rPr lang="en-US" dirty="0" smtClean="0">
                <a:solidFill>
                  <a:schemeClr val="bg1"/>
                </a:solidFill>
                <a:latin typeface="Arial" pitchFamily="34" charset="0"/>
                <a:cs typeface="Arial" pitchFamily="34" charset="0"/>
              </a:rPr>
              <a:t>Bob Clark</a:t>
            </a:r>
          </a:p>
        </p:txBody>
      </p:sp>
      <p:sp>
        <p:nvSpPr>
          <p:cNvPr id="50" name="TextBox 49"/>
          <p:cNvSpPr txBox="1"/>
          <p:nvPr/>
        </p:nvSpPr>
        <p:spPr>
          <a:xfrm>
            <a:off x="12212528" y="1934060"/>
            <a:ext cx="1803400" cy="276999"/>
          </a:xfrm>
          <a:prstGeom prst="rect">
            <a:avLst/>
          </a:prstGeom>
          <a:solidFill>
            <a:schemeClr val="tx1"/>
          </a:solidFill>
        </p:spPr>
        <p:txBody>
          <a:bodyPr wrap="square" rtlCol="0">
            <a:spAutoFit/>
          </a:bodyPr>
          <a:lstStyle/>
          <a:p>
            <a:pPr algn="ctr"/>
            <a:r>
              <a:rPr lang="en-US" sz="1200" dirty="0">
                <a:solidFill>
                  <a:schemeClr val="bg1"/>
                </a:solidFill>
                <a:latin typeface="Arial" pitchFamily="34" charset="0"/>
                <a:cs typeface="Arial" pitchFamily="34" charset="0"/>
              </a:rPr>
              <a:t>Cyber Law Professor</a:t>
            </a:r>
            <a:endParaRPr lang="en-US" sz="1200" dirty="0" smtClean="0">
              <a:solidFill>
                <a:schemeClr val="bg1"/>
              </a:solidFill>
              <a:latin typeface="Arial" pitchFamily="34" charset="0"/>
              <a:cs typeface="Arial" pitchFamily="34" charset="0"/>
            </a:endParaRPr>
          </a:p>
        </p:txBody>
      </p:sp>
      <p:sp>
        <p:nvSpPr>
          <p:cNvPr id="51" name="TextBox 50"/>
          <p:cNvSpPr txBox="1"/>
          <p:nvPr/>
        </p:nvSpPr>
        <p:spPr>
          <a:xfrm>
            <a:off x="12232502" y="2303392"/>
            <a:ext cx="1803400" cy="276999"/>
          </a:xfrm>
          <a:prstGeom prst="rect">
            <a:avLst/>
          </a:prstGeom>
          <a:solidFill>
            <a:schemeClr val="tx1"/>
          </a:solidFill>
        </p:spPr>
        <p:txBody>
          <a:bodyPr wrap="square" rtlCol="0">
            <a:spAutoFit/>
          </a:bodyPr>
          <a:lstStyle/>
          <a:p>
            <a:pPr algn="ctr"/>
            <a:r>
              <a:rPr lang="en-US" sz="1200" dirty="0" smtClean="0">
                <a:solidFill>
                  <a:schemeClr val="bg1"/>
                </a:solidFill>
                <a:latin typeface="Arial" pitchFamily="34" charset="0"/>
                <a:cs typeface="Arial" pitchFamily="34" charset="0"/>
              </a:rPr>
              <a:t>US Military Academy</a:t>
            </a:r>
          </a:p>
        </p:txBody>
      </p:sp>
      <p:pic>
        <p:nvPicPr>
          <p:cNvPr id="15" name="Picture 14" descr="Rick Howard with Label 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1508" y="-2233634"/>
            <a:ext cx="1791213" cy="3062674"/>
          </a:xfrm>
          <a:prstGeom prst="rect">
            <a:avLst/>
          </a:prstGeom>
        </p:spPr>
      </p:pic>
      <p:pic>
        <p:nvPicPr>
          <p:cNvPr id="52" name="Picture 51" descr="Ben Rothke with Labe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3615" y="2475624"/>
            <a:ext cx="1784834" cy="3248228"/>
          </a:xfrm>
          <a:prstGeom prst="rect">
            <a:avLst/>
          </a:prstGeom>
        </p:spPr>
      </p:pic>
      <p:pic>
        <p:nvPicPr>
          <p:cNvPr id="53" name="Picture 52" descr="Steve Winterfeld with Label.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971" y="2475624"/>
            <a:ext cx="1862434" cy="3248228"/>
          </a:xfrm>
          <a:prstGeom prst="rect">
            <a:avLst/>
          </a:prstGeom>
        </p:spPr>
      </p:pic>
    </p:spTree>
    <p:extLst>
      <p:ext uri="{BB962C8B-B14F-4D97-AF65-F5344CB8AC3E}">
        <p14:creationId xmlns:p14="http://schemas.microsoft.com/office/powerpoint/2010/main" val="265538921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7" name="Straight Arrow Connector 6"/>
          <p:cNvCxnSpPr/>
          <p:nvPr/>
        </p:nvCxnSpPr>
        <p:spPr>
          <a:xfrm flipV="1">
            <a:off x="4499491" y="2351987"/>
            <a:ext cx="2931724" cy="3026222"/>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4767" y="62720"/>
            <a:ext cx="1645569" cy="1097594"/>
          </a:xfrm>
          <a:prstGeom prst="rect">
            <a:avLst/>
          </a:prstGeom>
        </p:spPr>
      </p:pic>
      <p:sp>
        <p:nvSpPr>
          <p:cNvPr id="6" name="TextBox 5"/>
          <p:cNvSpPr txBox="1"/>
          <p:nvPr/>
        </p:nvSpPr>
        <p:spPr>
          <a:xfrm>
            <a:off x="449092" y="5921311"/>
            <a:ext cx="7921036"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Non-Geeks – The Beautiful People</a:t>
            </a:r>
          </a:p>
        </p:txBody>
      </p:sp>
    </p:spTree>
    <p:extLst>
      <p:ext uri="{BB962C8B-B14F-4D97-AF65-F5344CB8AC3E}">
        <p14:creationId xmlns:p14="http://schemas.microsoft.com/office/powerpoint/2010/main" val="267692893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5" name="Straight Arrow Connector 4"/>
          <p:cNvCxnSpPr/>
          <p:nvPr/>
        </p:nvCxnSpPr>
        <p:spPr>
          <a:xfrm flipV="1">
            <a:off x="376264" y="5158690"/>
            <a:ext cx="627107" cy="752636"/>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87565" y="2477426"/>
            <a:ext cx="239542" cy="3460861"/>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61831" y="2230415"/>
            <a:ext cx="2445717" cy="3835903"/>
          </a:xfrm>
          <a:prstGeom prst="rect">
            <a:avLst/>
          </a:prstGeom>
        </p:spPr>
      </p:pic>
      <p:sp>
        <p:nvSpPr>
          <p:cNvPr id="7" name="TextBox 6"/>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40681291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33202453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1942" y="3794538"/>
            <a:ext cx="972015" cy="214814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23641669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1942" y="3794538"/>
            <a:ext cx="972015" cy="214814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91942" y="3778858"/>
            <a:ext cx="1567767"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39547076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1942" y="3794538"/>
            <a:ext cx="972015" cy="214814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91942" y="3778858"/>
            <a:ext cx="1567767"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7619" y="3747498"/>
            <a:ext cx="2226229" cy="219518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49516847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1942" y="3794538"/>
            <a:ext cx="972015" cy="214814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91942" y="3778858"/>
            <a:ext cx="1567767"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7619" y="3747498"/>
            <a:ext cx="2226229" cy="219518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07619" y="4186536"/>
            <a:ext cx="2618171" cy="1756149"/>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23206940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1942" y="3794538"/>
            <a:ext cx="972015" cy="214814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91942" y="3778858"/>
            <a:ext cx="1567767"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7619" y="3747498"/>
            <a:ext cx="2226229" cy="219518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07619" y="4186536"/>
            <a:ext cx="2618171" cy="1756149"/>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07619" y="3763178"/>
            <a:ext cx="3637219"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31840316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spTree>
    <p:extLst>
      <p:ext uri="{BB962C8B-B14F-4D97-AF65-F5344CB8AC3E}">
        <p14:creationId xmlns:p14="http://schemas.microsoft.com/office/powerpoint/2010/main" val="30221614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387565" y="3496620"/>
            <a:ext cx="474707" cy="24416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1942" y="3794538"/>
            <a:ext cx="972015" cy="214814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91942" y="3778858"/>
            <a:ext cx="1567767"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7619" y="3747498"/>
            <a:ext cx="2226229" cy="219518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07619" y="4186536"/>
            <a:ext cx="2618171" cy="1756149"/>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07619" y="3763178"/>
            <a:ext cx="3637219" cy="21795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91942" y="4045416"/>
            <a:ext cx="4358391" cy="1865909"/>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14" name="TextBox 13"/>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40445430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V="1">
            <a:off x="3699930" y="2409860"/>
            <a:ext cx="1148970" cy="310946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7" name="TextBox 6"/>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2710566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V="1">
            <a:off x="3699930" y="2438721"/>
            <a:ext cx="2072570" cy="3080607"/>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7" name="TextBox 6"/>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388710848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V="1">
            <a:off x="3699930" y="2916463"/>
            <a:ext cx="2618170" cy="2602865"/>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7" name="TextBox 6"/>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355856461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V="1">
            <a:off x="3699930" y="5079736"/>
            <a:ext cx="1922756" cy="439593"/>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7" name="TextBox 6"/>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123492939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V="1">
            <a:off x="5361763" y="4374696"/>
            <a:ext cx="2665203" cy="1630709"/>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sp>
        <p:nvSpPr>
          <p:cNvPr id="7" name="TextBox 6"/>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162781049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V="1">
            <a:off x="5236341" y="5487968"/>
            <a:ext cx="2978757" cy="486078"/>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geek shutterstock_1130385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3492" y="39091"/>
            <a:ext cx="705494" cy="1106508"/>
          </a:xfrm>
          <a:prstGeom prst="rect">
            <a:avLst/>
          </a:prstGeom>
        </p:spPr>
      </p:pic>
      <p:pic>
        <p:nvPicPr>
          <p:cNvPr id="5" name="Picture 4" descr="Pit of Despair shutterstock_19145507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9521" y="2639134"/>
            <a:ext cx="3497590" cy="3497590"/>
          </a:xfrm>
          <a:prstGeom prst="rect">
            <a:avLst/>
          </a:prstGeom>
        </p:spPr>
      </p:pic>
      <p:sp>
        <p:nvSpPr>
          <p:cNvPr id="9" name="TextBox 8"/>
          <p:cNvSpPr txBox="1"/>
          <p:nvPr/>
        </p:nvSpPr>
        <p:spPr>
          <a:xfrm>
            <a:off x="0" y="6094475"/>
            <a:ext cx="4428670" cy="646331"/>
          </a:xfrm>
          <a:prstGeom prst="rect">
            <a:avLst/>
          </a:prstGeom>
          <a:noFill/>
        </p:spPr>
        <p:txBody>
          <a:bodyPr wrap="square" rtlCol="0">
            <a:spAutoFit/>
          </a:bodyPr>
          <a:lstStyle/>
          <a:p>
            <a:r>
              <a:rPr lang="en-US" sz="3600" dirty="0" smtClean="0">
                <a:solidFill>
                  <a:srgbClr val="0000FF"/>
                </a:solidFill>
                <a:latin typeface="Arial" pitchFamily="34" charset="0"/>
                <a:cs typeface="Arial" pitchFamily="34" charset="0"/>
              </a:rPr>
              <a:t>Geeks – My Peeps</a:t>
            </a:r>
          </a:p>
        </p:txBody>
      </p:sp>
    </p:spTree>
    <p:extLst>
      <p:ext uri="{BB962C8B-B14F-4D97-AF65-F5344CB8AC3E}">
        <p14:creationId xmlns:p14="http://schemas.microsoft.com/office/powerpoint/2010/main" val="20311216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H="1" flipV="1">
            <a:off x="2539783" y="5205730"/>
            <a:ext cx="1238535" cy="1097593"/>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1628" y="862394"/>
            <a:ext cx="4530921" cy="3022124"/>
          </a:xfrm>
          <a:prstGeom prst="rect">
            <a:avLst/>
          </a:prstGeom>
        </p:spPr>
      </p:pic>
      <p:pic>
        <p:nvPicPr>
          <p:cNvPr id="6" name="Picture 5" descr="raise your hand shutterstock_5680020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0785" y="5561965"/>
            <a:ext cx="3048000" cy="938784"/>
          </a:xfrm>
          <a:prstGeom prst="rect">
            <a:avLst/>
          </a:prstGeom>
        </p:spPr>
      </p:pic>
    </p:spTree>
    <p:extLst>
      <p:ext uri="{BB962C8B-B14F-4D97-AF65-F5344CB8AC3E}">
        <p14:creationId xmlns:p14="http://schemas.microsoft.com/office/powerpoint/2010/main" val="119802029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3" name="Straight Arrow Connector 12"/>
          <p:cNvCxnSpPr/>
          <p:nvPr/>
        </p:nvCxnSpPr>
        <p:spPr>
          <a:xfrm flipH="1" flipV="1">
            <a:off x="768206" y="5299809"/>
            <a:ext cx="3010113" cy="1003515"/>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raise your hand shutterstock_5680020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0785" y="5561965"/>
            <a:ext cx="3048000" cy="938784"/>
          </a:xfrm>
          <a:prstGeom prst="rect">
            <a:avLst/>
          </a:prstGeom>
        </p:spPr>
      </p:pic>
      <p:pic>
        <p:nvPicPr>
          <p:cNvPr id="10" name="Picture 9" descr="geek shutterstock_113038525.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8390" y="1262122"/>
            <a:ext cx="2445717" cy="3835903"/>
          </a:xfrm>
          <a:prstGeom prst="rect">
            <a:avLst/>
          </a:prstGeom>
        </p:spPr>
      </p:pic>
    </p:spTree>
    <p:extLst>
      <p:ext uri="{BB962C8B-B14F-4D97-AF65-F5344CB8AC3E}">
        <p14:creationId xmlns:p14="http://schemas.microsoft.com/office/powerpoint/2010/main" val="177824790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p:cNvSpPr>
            <a:spLocks noGrp="1"/>
          </p:cNvSpPr>
          <p:nvPr>
            <p:ph type="title"/>
          </p:nvPr>
        </p:nvSpPr>
        <p:spPr/>
        <p:txBody>
          <a:bodyPr/>
          <a:lstStyle/>
          <a:p>
            <a:r>
              <a:rPr lang="en-US">
                <a:solidFill>
                  <a:srgbClr val="FF6600"/>
                </a:solidFill>
                <a:latin typeface="Arial" charset="0"/>
              </a:rPr>
              <a:t>How technical are you?</a:t>
            </a:r>
          </a:p>
        </p:txBody>
      </p:sp>
      <p:sp>
        <p:nvSpPr>
          <p:cNvPr id="67586" name="TextBox 2"/>
          <p:cNvSpPr txBox="1">
            <a:spLocks noChangeArrowheads="1"/>
          </p:cNvSpPr>
          <p:nvPr/>
        </p:nvSpPr>
        <p:spPr bwMode="auto">
          <a:xfrm>
            <a:off x="203200" y="5003801"/>
            <a:ext cx="8301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FF0000"/>
                </a:solidFill>
                <a:latin typeface="Stencil" charset="0"/>
                <a:cs typeface="Stencil" charset="0"/>
              </a:rPr>
              <a:t>Fear Uncertainty and Doubt Committee</a:t>
            </a:r>
          </a:p>
        </p:txBody>
      </p:sp>
      <p:sp>
        <p:nvSpPr>
          <p:cNvPr id="67587" name="TextBox 5"/>
          <p:cNvSpPr txBox="1">
            <a:spLocks noChangeArrowheads="1"/>
          </p:cNvSpPr>
          <p:nvPr/>
        </p:nvSpPr>
        <p:spPr bwMode="auto">
          <a:xfrm>
            <a:off x="203200" y="5615517"/>
            <a:ext cx="830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FF0000"/>
                </a:solidFill>
                <a:latin typeface="Stencil" charset="0"/>
                <a:cs typeface="Stencil" charset="0"/>
              </a:rPr>
              <a:t>State of California</a:t>
            </a:r>
          </a:p>
        </p:txBody>
      </p:sp>
      <p:pic>
        <p:nvPicPr>
          <p:cNvPr id="8" name="Picture 7" descr="geek shutterstock_11303852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9764" y="1168400"/>
            <a:ext cx="2446337" cy="3835400"/>
          </a:xfrm>
          <a:prstGeom prst="rect">
            <a:avLst/>
          </a:prstGeom>
          <a:effectLst>
            <a:outerShdw blurRad="50800" dist="127000" dir="2700000" algn="tl" rotWithShape="0">
              <a:srgbClr val="000000">
                <a:alpha val="43000"/>
              </a:srgbClr>
            </a:outerShdw>
          </a:effectLst>
        </p:spPr>
      </p:pic>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3514" y="1818217"/>
            <a:ext cx="4530725" cy="3022600"/>
          </a:xfrm>
          <a:prstGeom prst="rect">
            <a:avLst/>
          </a:prstGeom>
          <a:effectLst>
            <a:outerShdw blurRad="50800" dist="127000" dir="2700000" algn="tl" rotWithShape="0">
              <a:srgbClr val="000000">
                <a:alpha val="43000"/>
              </a:srgbClr>
            </a:outerShdw>
          </a:effectLst>
        </p:spPr>
      </p:pic>
      <p:pic>
        <p:nvPicPr>
          <p:cNvPr id="67590" name="Picture 6" descr="California Map shutterstock_16151393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1563" y="5549901"/>
            <a:ext cx="590550" cy="111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8923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17627288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3"/>
          <p:cNvSpPr>
            <a:spLocks noGrp="1"/>
          </p:cNvSpPr>
          <p:nvPr>
            <p:ph type="title"/>
          </p:nvPr>
        </p:nvSpPr>
        <p:spPr/>
        <p:txBody>
          <a:bodyPr/>
          <a:lstStyle/>
          <a:p>
            <a:r>
              <a:rPr lang="en-US">
                <a:solidFill>
                  <a:srgbClr val="FF6600"/>
                </a:solidFill>
                <a:latin typeface="Arial" charset="0"/>
              </a:rPr>
              <a:t>How technical are you?</a:t>
            </a:r>
          </a:p>
        </p:txBody>
      </p:sp>
      <p:sp>
        <p:nvSpPr>
          <p:cNvPr id="69634" name="TextBox 6"/>
          <p:cNvSpPr txBox="1">
            <a:spLocks noChangeArrowheads="1"/>
          </p:cNvSpPr>
          <p:nvPr/>
        </p:nvSpPr>
        <p:spPr bwMode="auto">
          <a:xfrm>
            <a:off x="0" y="2084918"/>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a:solidFill>
                  <a:srgbClr val="008000"/>
                </a:solidFill>
                <a:latin typeface="Zapf Dingbats" charset="0"/>
                <a:cs typeface="Zapf Dingbats" charset="0"/>
                <a:sym typeface="Zapf Dingbats" charset="0"/>
              </a:rPr>
              <a:t>✔ </a:t>
            </a:r>
            <a:r>
              <a:rPr lang="en-US" sz="9600">
                <a:solidFill>
                  <a:srgbClr val="008000"/>
                </a:solidFill>
                <a:latin typeface="Stencil" charset="0"/>
                <a:cs typeface="Stencil" charset="0"/>
              </a:rPr>
              <a:t>Worthy</a:t>
            </a:r>
          </a:p>
        </p:txBody>
      </p:sp>
      <p:sp>
        <p:nvSpPr>
          <p:cNvPr id="69635" name="TextBox 7"/>
          <p:cNvSpPr txBox="1">
            <a:spLocks noChangeArrowheads="1"/>
          </p:cNvSpPr>
          <p:nvPr/>
        </p:nvSpPr>
        <p:spPr bwMode="auto">
          <a:xfrm>
            <a:off x="203200" y="5003801"/>
            <a:ext cx="8301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FF0000"/>
                </a:solidFill>
                <a:latin typeface="Stencil" charset="0"/>
                <a:cs typeface="Stencil" charset="0"/>
              </a:rPr>
              <a:t>Fear Uncertainty and Doubt Committee</a:t>
            </a:r>
          </a:p>
        </p:txBody>
      </p:sp>
      <p:sp>
        <p:nvSpPr>
          <p:cNvPr id="69636" name="TextBox 8"/>
          <p:cNvSpPr txBox="1">
            <a:spLocks noChangeArrowheads="1"/>
          </p:cNvSpPr>
          <p:nvPr/>
        </p:nvSpPr>
        <p:spPr bwMode="auto">
          <a:xfrm>
            <a:off x="203200" y="5615517"/>
            <a:ext cx="830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FF0000"/>
                </a:solidFill>
                <a:latin typeface="Stencil" charset="0"/>
                <a:cs typeface="Stencil" charset="0"/>
              </a:rPr>
              <a:t>State of California</a:t>
            </a:r>
          </a:p>
        </p:txBody>
      </p:sp>
      <p:pic>
        <p:nvPicPr>
          <p:cNvPr id="69637" name="Picture 1" descr="California Map shutterstock_1615139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1563" y="5549901"/>
            <a:ext cx="590550" cy="111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78428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199717"/>
            <a:ext cx="1066800" cy="304800"/>
          </a:xfrm>
        </p:spPr>
        <p:txBody>
          <a:bodyPr/>
          <a:lstStyle/>
          <a:p>
            <a:pPr>
              <a:defRPr/>
            </a:pPr>
            <a:fld id="{5C210CC8-10C3-AB4C-A655-57B63AA4DF48}" type="slidenum">
              <a:rPr lang="en-US" smtClean="0"/>
              <a:pPr>
                <a:defRPr/>
              </a:pPr>
              <a:t>31</a:t>
            </a:fld>
            <a:endParaRPr lang="en-US" dirty="0"/>
          </a:p>
        </p:txBody>
      </p:sp>
      <p:sp>
        <p:nvSpPr>
          <p:cNvPr id="2" name="TextBox 1"/>
          <p:cNvSpPr txBox="1"/>
          <p:nvPr/>
        </p:nvSpPr>
        <p:spPr>
          <a:xfrm>
            <a:off x="846139" y="687917"/>
            <a:ext cx="5913437" cy="400110"/>
          </a:xfrm>
          <a:prstGeom prst="rect">
            <a:avLst/>
          </a:prstGeom>
          <a:noFill/>
        </p:spPr>
        <p:txBody>
          <a:bodyPr>
            <a:spAutoFit/>
          </a:bodyPr>
          <a:lstStyle/>
          <a:p>
            <a:pPr>
              <a:defRPr/>
            </a:pPr>
            <a:r>
              <a:rPr lang="en-US" sz="2000" dirty="0">
                <a:solidFill>
                  <a:schemeClr val="bg2">
                    <a:lumMod val="75000"/>
                  </a:schemeClr>
                </a:solidFill>
                <a:latin typeface="Arial" pitchFamily="34" charset="0"/>
                <a:cs typeface="Arial" pitchFamily="34" charset="0"/>
              </a:rPr>
              <a:t>Rick Howard: CSO Palo Alto Networks</a:t>
            </a:r>
          </a:p>
        </p:txBody>
      </p:sp>
      <p:sp>
        <p:nvSpPr>
          <p:cNvPr id="91139" name="TextBox 4"/>
          <p:cNvSpPr txBox="1">
            <a:spLocks noChangeArrowheads="1"/>
          </p:cNvSpPr>
          <p:nvPr/>
        </p:nvSpPr>
        <p:spPr bwMode="auto">
          <a:xfrm>
            <a:off x="846139" y="1219200"/>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FF6600"/>
                </a:solidFill>
                <a:latin typeface="Arial" charset="0"/>
                <a:cs typeface="Arial" charset="0"/>
              </a:rPr>
              <a:t>Email: </a:t>
            </a:r>
            <a:r>
              <a:rPr lang="en-US" sz="2000" dirty="0" err="1">
                <a:solidFill>
                  <a:srgbClr val="FF6600"/>
                </a:solidFill>
              </a:rPr>
              <a:t>rhoward@</a:t>
            </a:r>
            <a:r>
              <a:rPr lang="en-US" sz="2000" dirty="0" err="1" smtClean="0">
                <a:solidFill>
                  <a:srgbClr val="FF6600"/>
                </a:solidFill>
              </a:rPr>
              <a:t>paloaltonetworks.com</a:t>
            </a:r>
            <a:r>
              <a:rPr lang="en-US" sz="2000" dirty="0" smtClean="0">
                <a:solidFill>
                  <a:srgbClr val="FF6600"/>
                </a:solidFill>
              </a:rPr>
              <a:t> </a:t>
            </a:r>
            <a:endParaRPr lang="en-US" sz="2000" dirty="0">
              <a:solidFill>
                <a:srgbClr val="FF6600"/>
              </a:solidFill>
              <a:latin typeface="Arial" charset="0"/>
              <a:cs typeface="Arial" charset="0"/>
            </a:endParaRPr>
          </a:p>
        </p:txBody>
      </p:sp>
      <p:sp>
        <p:nvSpPr>
          <p:cNvPr id="91140" name="TextBox 5"/>
          <p:cNvSpPr txBox="1">
            <a:spLocks noChangeArrowheads="1"/>
          </p:cNvSpPr>
          <p:nvPr/>
        </p:nvSpPr>
        <p:spPr bwMode="auto">
          <a:xfrm>
            <a:off x="846139" y="1782233"/>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Twitter: </a:t>
            </a:r>
            <a:r>
              <a:rPr lang="en-US" sz="2000">
                <a:solidFill>
                  <a:srgbClr val="919A1A"/>
                </a:solidFill>
              </a:rPr>
              <a:t>@raceBannon99 </a:t>
            </a:r>
            <a:endParaRPr lang="en-US" sz="2000">
              <a:solidFill>
                <a:srgbClr val="919A1A"/>
              </a:solidFill>
              <a:latin typeface="Arial" charset="0"/>
              <a:cs typeface="Arial" charset="0"/>
            </a:endParaRPr>
          </a:p>
        </p:txBody>
      </p:sp>
      <p:pic>
        <p:nvPicPr>
          <p:cNvPr id="91141" name="Picture 8" descr="RaceBannon.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1976" y="1782234"/>
            <a:ext cx="606425" cy="9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26125" y="194733"/>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itle 1"/>
          <p:cNvSpPr txBox="1">
            <a:spLocks/>
          </p:cNvSpPr>
          <p:nvPr/>
        </p:nvSpPr>
        <p:spPr bwMode="auto">
          <a:xfrm>
            <a:off x="533401" y="152400"/>
            <a:ext cx="84629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solidFill>
                  <a:srgbClr val="316989"/>
                </a:solidFill>
                <a:latin typeface="Arial" charset="0"/>
                <a:cs typeface="Arial" charset="0"/>
              </a:rPr>
              <a:t>Who am I?</a:t>
            </a:r>
            <a:endParaRPr lang="en-US" sz="2800" dirty="0">
              <a:solidFill>
                <a:srgbClr val="316989"/>
              </a:solidFill>
              <a:latin typeface="Arial" charset="0"/>
              <a:cs typeface="Arial" charset="0"/>
            </a:endParaRPr>
          </a:p>
        </p:txBody>
      </p:sp>
      <p:grpSp>
        <p:nvGrpSpPr>
          <p:cNvPr id="91144" name="Group 18"/>
          <p:cNvGrpSpPr>
            <a:grpSpLocks/>
          </p:cNvGrpSpPr>
          <p:nvPr/>
        </p:nvGrpSpPr>
        <p:grpSpPr bwMode="auto">
          <a:xfrm>
            <a:off x="685801" y="2702986"/>
            <a:ext cx="6073775" cy="886944"/>
            <a:chOff x="685024" y="3056504"/>
            <a:chExt cx="6074363" cy="886542"/>
          </a:xfrm>
        </p:grpSpPr>
        <p:sp>
          <p:nvSpPr>
            <p:cNvPr id="14" name="TextBox 13"/>
            <p:cNvSpPr txBox="1"/>
            <p:nvPr/>
          </p:nvSpPr>
          <p:spPr>
            <a:xfrm>
              <a:off x="845378" y="3543117"/>
              <a:ext cx="5914009" cy="399929"/>
            </a:xfrm>
            <a:prstGeom prst="rect">
              <a:avLst/>
            </a:prstGeom>
            <a:noFill/>
          </p:spPr>
          <p:txBody>
            <a:bodyPr>
              <a:spAutoFit/>
            </a:bodyPr>
            <a:lstStyle/>
            <a:p>
              <a:pPr>
                <a:defRPr/>
              </a:pPr>
              <a:r>
                <a:rPr lang="en-US" sz="2000" dirty="0">
                  <a:solidFill>
                    <a:schemeClr val="bg2">
                      <a:lumMod val="75000"/>
                    </a:schemeClr>
                  </a:solidFill>
                </a:rPr>
                <a:t>https://</a:t>
              </a:r>
              <a:r>
                <a:rPr lang="en-US" sz="2000" dirty="0" err="1">
                  <a:solidFill>
                    <a:schemeClr val="bg2">
                      <a:lumMod val="75000"/>
                    </a:schemeClr>
                  </a:solidFill>
                </a:rPr>
                <a:t>paloaltonetworks.com</a:t>
              </a:r>
              <a:r>
                <a:rPr lang="en-US" sz="2000" dirty="0">
                  <a:solidFill>
                    <a:schemeClr val="bg2">
                      <a:lumMod val="75000"/>
                    </a:schemeClr>
                  </a:solidFill>
                </a:rPr>
                <a:t>/threat-</a:t>
              </a:r>
              <a:r>
                <a:rPr lang="en-US" sz="2000" dirty="0" err="1">
                  <a:solidFill>
                    <a:schemeClr val="bg2">
                      <a:lumMod val="75000"/>
                    </a:schemeClr>
                  </a:solidFill>
                </a:rPr>
                <a:t>research.html</a:t>
              </a:r>
              <a:endParaRPr lang="en-US" sz="2000" u="sng" dirty="0">
                <a:solidFill>
                  <a:schemeClr val="bg2">
                    <a:lumMod val="75000"/>
                  </a:schemeClr>
                </a:solidFill>
                <a:latin typeface="Arial" pitchFamily="34" charset="0"/>
                <a:cs typeface="Arial" pitchFamily="34" charset="0"/>
              </a:endParaRPr>
            </a:p>
          </p:txBody>
        </p:sp>
        <p:pic>
          <p:nvPicPr>
            <p:cNvPr id="91152" name="Picture 15" descr="PANW_Unit42_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024" y="3056504"/>
              <a:ext cx="1641721" cy="57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5" name="Group 19"/>
          <p:cNvGrpSpPr>
            <a:grpSpLocks/>
          </p:cNvGrpSpPr>
          <p:nvPr/>
        </p:nvGrpSpPr>
        <p:grpSpPr bwMode="auto">
          <a:xfrm>
            <a:off x="846139" y="4013199"/>
            <a:ext cx="8148637" cy="1081044"/>
            <a:chOff x="845797" y="4367168"/>
            <a:chExt cx="8148275" cy="1079926"/>
          </a:xfrm>
        </p:grpSpPr>
        <p:sp>
          <p:nvSpPr>
            <p:cNvPr id="91149" name="TextBox 14"/>
            <p:cNvSpPr txBox="1">
              <a:spLocks noChangeArrowheads="1"/>
            </p:cNvSpPr>
            <p:nvPr/>
          </p:nvSpPr>
          <p:spPr bwMode="auto">
            <a:xfrm>
              <a:off x="845797" y="5047398"/>
              <a:ext cx="8148275" cy="3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https://paloaltonetworks.com/threat-research/cybercanon.html</a:t>
              </a:r>
            </a:p>
          </p:txBody>
        </p:sp>
        <p:pic>
          <p:nvPicPr>
            <p:cNvPr id="91150" name="Picture 16" descr="Cybersecurity_Canon log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944" y="4367168"/>
              <a:ext cx="1784091" cy="6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6" name="Group 20"/>
          <p:cNvGrpSpPr>
            <a:grpSpLocks/>
          </p:cNvGrpSpPr>
          <p:nvPr/>
        </p:nvGrpSpPr>
        <p:grpSpPr bwMode="auto">
          <a:xfrm>
            <a:off x="846139" y="5357285"/>
            <a:ext cx="5913437" cy="954677"/>
            <a:chOff x="8016301" y="1381711"/>
            <a:chExt cx="5913590" cy="955034"/>
          </a:xfrm>
        </p:grpSpPr>
        <p:sp>
          <p:nvSpPr>
            <p:cNvPr id="8" name="TextBox 7"/>
            <p:cNvSpPr txBox="1"/>
            <p:nvPr/>
          </p:nvSpPr>
          <p:spPr>
            <a:xfrm>
              <a:off x="8016301" y="1936485"/>
              <a:ext cx="5913590" cy="400260"/>
            </a:xfrm>
            <a:prstGeom prst="rect">
              <a:avLst/>
            </a:prstGeom>
            <a:noFill/>
          </p:spPr>
          <p:txBody>
            <a:bodyPr>
              <a:spAutoFit/>
            </a:bodyPr>
            <a:lstStyle/>
            <a:p>
              <a:pPr>
                <a:defRPr/>
              </a:pPr>
              <a:r>
                <a:rPr lang="en-US" sz="2000" dirty="0">
                  <a:solidFill>
                    <a:schemeClr val="bg2">
                      <a:lumMod val="75000"/>
                    </a:schemeClr>
                  </a:solidFill>
                </a:rPr>
                <a:t>http://</a:t>
              </a:r>
              <a:r>
                <a:rPr lang="en-US" sz="2000" dirty="0" err="1">
                  <a:solidFill>
                    <a:schemeClr val="bg2">
                      <a:lumMod val="75000"/>
                    </a:schemeClr>
                  </a:solidFill>
                </a:rPr>
                <a:t>cyberthreatalliance.org</a:t>
              </a:r>
              <a:r>
                <a:rPr lang="en-US" sz="2000" dirty="0">
                  <a:solidFill>
                    <a:schemeClr val="bg2">
                      <a:lumMod val="75000"/>
                    </a:schemeClr>
                  </a:solidFill>
                </a:rPr>
                <a:t>/</a:t>
              </a:r>
              <a:endParaRPr lang="en-US" sz="2000" dirty="0">
                <a:solidFill>
                  <a:schemeClr val="bg2">
                    <a:lumMod val="75000"/>
                  </a:schemeClr>
                </a:solidFill>
                <a:latin typeface="Arial" pitchFamily="34" charset="0"/>
                <a:cs typeface="Arial" pitchFamily="34" charset="0"/>
              </a:endParaRPr>
            </a:p>
          </p:txBody>
        </p:sp>
        <p:pic>
          <p:nvPicPr>
            <p:cNvPr id="91148" name="Picture 17" descr="Cyber Threat Alliance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39448" y="1381711"/>
              <a:ext cx="1414982" cy="55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889191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199717"/>
            <a:ext cx="1066800" cy="304800"/>
          </a:xfrm>
        </p:spPr>
        <p:txBody>
          <a:bodyPr/>
          <a:lstStyle/>
          <a:p>
            <a:pPr>
              <a:defRPr/>
            </a:pPr>
            <a:fld id="{5C210CC8-10C3-AB4C-A655-57B63AA4DF48}" type="slidenum">
              <a:rPr lang="en-US" smtClean="0"/>
              <a:pPr>
                <a:defRPr/>
              </a:pPr>
              <a:t>32</a:t>
            </a:fld>
            <a:endParaRPr lang="en-US" dirty="0"/>
          </a:p>
        </p:txBody>
      </p:sp>
      <p:sp>
        <p:nvSpPr>
          <p:cNvPr id="2" name="TextBox 1"/>
          <p:cNvSpPr txBox="1"/>
          <p:nvPr/>
        </p:nvSpPr>
        <p:spPr>
          <a:xfrm>
            <a:off x="846139" y="687917"/>
            <a:ext cx="5913437" cy="400110"/>
          </a:xfrm>
          <a:prstGeom prst="rect">
            <a:avLst/>
          </a:prstGeom>
          <a:noFill/>
        </p:spPr>
        <p:txBody>
          <a:bodyPr>
            <a:spAutoFit/>
          </a:bodyPr>
          <a:lstStyle/>
          <a:p>
            <a:pPr>
              <a:defRPr/>
            </a:pPr>
            <a:r>
              <a:rPr lang="en-US" sz="2000" dirty="0">
                <a:solidFill>
                  <a:schemeClr val="bg2">
                    <a:lumMod val="75000"/>
                  </a:schemeClr>
                </a:solidFill>
                <a:latin typeface="Arial" pitchFamily="34" charset="0"/>
                <a:cs typeface="Arial" pitchFamily="34" charset="0"/>
              </a:rPr>
              <a:t>Rick Howard: CSO Palo Alto Networks</a:t>
            </a:r>
          </a:p>
        </p:txBody>
      </p:sp>
      <p:sp>
        <p:nvSpPr>
          <p:cNvPr id="91139" name="TextBox 4"/>
          <p:cNvSpPr txBox="1">
            <a:spLocks noChangeArrowheads="1"/>
          </p:cNvSpPr>
          <p:nvPr/>
        </p:nvSpPr>
        <p:spPr bwMode="auto">
          <a:xfrm>
            <a:off x="846139" y="1219200"/>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FF6600"/>
                </a:solidFill>
                <a:latin typeface="Arial" charset="0"/>
                <a:cs typeface="Arial" charset="0"/>
              </a:rPr>
              <a:t>Email: </a:t>
            </a:r>
            <a:r>
              <a:rPr lang="en-US" sz="2000" dirty="0" err="1">
                <a:solidFill>
                  <a:srgbClr val="FF6600"/>
                </a:solidFill>
              </a:rPr>
              <a:t>rhoward@</a:t>
            </a:r>
            <a:r>
              <a:rPr lang="en-US" sz="2000" dirty="0" err="1" smtClean="0">
                <a:solidFill>
                  <a:srgbClr val="FF6600"/>
                </a:solidFill>
              </a:rPr>
              <a:t>paloaltonetworks.com</a:t>
            </a:r>
            <a:r>
              <a:rPr lang="en-US" sz="2000" dirty="0" smtClean="0">
                <a:solidFill>
                  <a:srgbClr val="FF6600"/>
                </a:solidFill>
              </a:rPr>
              <a:t> </a:t>
            </a:r>
            <a:endParaRPr lang="en-US" sz="2000" dirty="0">
              <a:solidFill>
                <a:srgbClr val="FF6600"/>
              </a:solidFill>
              <a:latin typeface="Arial" charset="0"/>
              <a:cs typeface="Arial" charset="0"/>
            </a:endParaRPr>
          </a:p>
        </p:txBody>
      </p:sp>
      <p:sp>
        <p:nvSpPr>
          <p:cNvPr id="91140" name="TextBox 5"/>
          <p:cNvSpPr txBox="1">
            <a:spLocks noChangeArrowheads="1"/>
          </p:cNvSpPr>
          <p:nvPr/>
        </p:nvSpPr>
        <p:spPr bwMode="auto">
          <a:xfrm>
            <a:off x="846139" y="1782233"/>
            <a:ext cx="5913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Twitter: </a:t>
            </a:r>
            <a:r>
              <a:rPr lang="en-US" sz="2000">
                <a:solidFill>
                  <a:srgbClr val="919A1A"/>
                </a:solidFill>
              </a:rPr>
              <a:t>@raceBannon99 </a:t>
            </a:r>
            <a:endParaRPr lang="en-US" sz="2000">
              <a:solidFill>
                <a:srgbClr val="919A1A"/>
              </a:solidFill>
              <a:latin typeface="Arial" charset="0"/>
              <a:cs typeface="Arial" charset="0"/>
            </a:endParaRPr>
          </a:p>
        </p:txBody>
      </p:sp>
      <p:pic>
        <p:nvPicPr>
          <p:cNvPr id="91141" name="Picture 8" descr="RaceBannon.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1976" y="1782234"/>
            <a:ext cx="606425" cy="9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26125" y="194733"/>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itle 1"/>
          <p:cNvSpPr txBox="1">
            <a:spLocks/>
          </p:cNvSpPr>
          <p:nvPr/>
        </p:nvSpPr>
        <p:spPr bwMode="auto">
          <a:xfrm>
            <a:off x="533401" y="152400"/>
            <a:ext cx="84629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solidFill>
                  <a:srgbClr val="316989"/>
                </a:solidFill>
                <a:latin typeface="Arial" charset="0"/>
                <a:cs typeface="Arial" charset="0"/>
              </a:rPr>
              <a:t>Who am I?</a:t>
            </a:r>
            <a:endParaRPr lang="en-US" sz="2800" dirty="0">
              <a:solidFill>
                <a:srgbClr val="316989"/>
              </a:solidFill>
              <a:latin typeface="Arial" charset="0"/>
              <a:cs typeface="Arial" charset="0"/>
            </a:endParaRPr>
          </a:p>
        </p:txBody>
      </p:sp>
      <p:grpSp>
        <p:nvGrpSpPr>
          <p:cNvPr id="91144" name="Group 18"/>
          <p:cNvGrpSpPr>
            <a:grpSpLocks/>
          </p:cNvGrpSpPr>
          <p:nvPr/>
        </p:nvGrpSpPr>
        <p:grpSpPr bwMode="auto">
          <a:xfrm>
            <a:off x="685801" y="2702986"/>
            <a:ext cx="6073775" cy="886944"/>
            <a:chOff x="685024" y="3056504"/>
            <a:chExt cx="6074363" cy="886542"/>
          </a:xfrm>
        </p:grpSpPr>
        <p:sp>
          <p:nvSpPr>
            <p:cNvPr id="14" name="TextBox 13"/>
            <p:cNvSpPr txBox="1"/>
            <p:nvPr/>
          </p:nvSpPr>
          <p:spPr>
            <a:xfrm>
              <a:off x="845378" y="3543117"/>
              <a:ext cx="5914009" cy="399929"/>
            </a:xfrm>
            <a:prstGeom prst="rect">
              <a:avLst/>
            </a:prstGeom>
            <a:noFill/>
          </p:spPr>
          <p:txBody>
            <a:bodyPr>
              <a:spAutoFit/>
            </a:bodyPr>
            <a:lstStyle/>
            <a:p>
              <a:pPr>
                <a:defRPr/>
              </a:pPr>
              <a:r>
                <a:rPr lang="en-US" sz="2000" dirty="0">
                  <a:solidFill>
                    <a:schemeClr val="bg2">
                      <a:lumMod val="75000"/>
                    </a:schemeClr>
                  </a:solidFill>
                </a:rPr>
                <a:t>https://</a:t>
              </a:r>
              <a:r>
                <a:rPr lang="en-US" sz="2000" dirty="0" err="1">
                  <a:solidFill>
                    <a:schemeClr val="bg2">
                      <a:lumMod val="75000"/>
                    </a:schemeClr>
                  </a:solidFill>
                </a:rPr>
                <a:t>paloaltonetworks.com</a:t>
              </a:r>
              <a:r>
                <a:rPr lang="en-US" sz="2000" dirty="0">
                  <a:solidFill>
                    <a:schemeClr val="bg2">
                      <a:lumMod val="75000"/>
                    </a:schemeClr>
                  </a:solidFill>
                </a:rPr>
                <a:t>/threat-</a:t>
              </a:r>
              <a:r>
                <a:rPr lang="en-US" sz="2000" dirty="0" err="1">
                  <a:solidFill>
                    <a:schemeClr val="bg2">
                      <a:lumMod val="75000"/>
                    </a:schemeClr>
                  </a:solidFill>
                </a:rPr>
                <a:t>research.html</a:t>
              </a:r>
              <a:endParaRPr lang="en-US" sz="2000" u="sng" dirty="0">
                <a:solidFill>
                  <a:schemeClr val="bg2">
                    <a:lumMod val="75000"/>
                  </a:schemeClr>
                </a:solidFill>
                <a:latin typeface="Arial" pitchFamily="34" charset="0"/>
                <a:cs typeface="Arial" pitchFamily="34" charset="0"/>
              </a:endParaRPr>
            </a:p>
          </p:txBody>
        </p:sp>
        <p:pic>
          <p:nvPicPr>
            <p:cNvPr id="91152" name="Picture 15" descr="PANW_Unit42_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024" y="3056504"/>
              <a:ext cx="1641721" cy="57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5" name="Group 19"/>
          <p:cNvGrpSpPr>
            <a:grpSpLocks/>
          </p:cNvGrpSpPr>
          <p:nvPr/>
        </p:nvGrpSpPr>
        <p:grpSpPr bwMode="auto">
          <a:xfrm>
            <a:off x="846139" y="4013199"/>
            <a:ext cx="8148637" cy="1081044"/>
            <a:chOff x="845797" y="4367168"/>
            <a:chExt cx="8148275" cy="1079926"/>
          </a:xfrm>
        </p:grpSpPr>
        <p:sp>
          <p:nvSpPr>
            <p:cNvPr id="91149" name="TextBox 14"/>
            <p:cNvSpPr txBox="1">
              <a:spLocks noChangeArrowheads="1"/>
            </p:cNvSpPr>
            <p:nvPr/>
          </p:nvSpPr>
          <p:spPr bwMode="auto">
            <a:xfrm>
              <a:off x="845797" y="5047398"/>
              <a:ext cx="8148275" cy="3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919A1A"/>
                  </a:solidFill>
                  <a:latin typeface="Arial" charset="0"/>
                  <a:cs typeface="Arial" charset="0"/>
                </a:rPr>
                <a:t>https://paloaltonetworks.com/threat-research/cybercanon.html</a:t>
              </a:r>
            </a:p>
          </p:txBody>
        </p:sp>
        <p:pic>
          <p:nvPicPr>
            <p:cNvPr id="91150" name="Picture 16" descr="Cybersecurity_Canon log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944" y="4367168"/>
              <a:ext cx="1784091" cy="6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6" name="Group 20"/>
          <p:cNvGrpSpPr>
            <a:grpSpLocks/>
          </p:cNvGrpSpPr>
          <p:nvPr/>
        </p:nvGrpSpPr>
        <p:grpSpPr bwMode="auto">
          <a:xfrm>
            <a:off x="846139" y="5357285"/>
            <a:ext cx="5913437" cy="954677"/>
            <a:chOff x="8016301" y="1381711"/>
            <a:chExt cx="5913590" cy="955034"/>
          </a:xfrm>
        </p:grpSpPr>
        <p:sp>
          <p:nvSpPr>
            <p:cNvPr id="8" name="TextBox 7"/>
            <p:cNvSpPr txBox="1"/>
            <p:nvPr/>
          </p:nvSpPr>
          <p:spPr>
            <a:xfrm>
              <a:off x="8016301" y="1936485"/>
              <a:ext cx="5913590" cy="400260"/>
            </a:xfrm>
            <a:prstGeom prst="rect">
              <a:avLst/>
            </a:prstGeom>
            <a:noFill/>
          </p:spPr>
          <p:txBody>
            <a:bodyPr>
              <a:spAutoFit/>
            </a:bodyPr>
            <a:lstStyle/>
            <a:p>
              <a:pPr>
                <a:defRPr/>
              </a:pPr>
              <a:r>
                <a:rPr lang="en-US" sz="2000" dirty="0">
                  <a:solidFill>
                    <a:schemeClr val="bg2">
                      <a:lumMod val="75000"/>
                    </a:schemeClr>
                  </a:solidFill>
                </a:rPr>
                <a:t>http://</a:t>
              </a:r>
              <a:r>
                <a:rPr lang="en-US" sz="2000" dirty="0" err="1">
                  <a:solidFill>
                    <a:schemeClr val="bg2">
                      <a:lumMod val="75000"/>
                    </a:schemeClr>
                  </a:solidFill>
                </a:rPr>
                <a:t>cyberthreatalliance.org</a:t>
              </a:r>
              <a:r>
                <a:rPr lang="en-US" sz="2000" dirty="0">
                  <a:solidFill>
                    <a:schemeClr val="bg2">
                      <a:lumMod val="75000"/>
                    </a:schemeClr>
                  </a:solidFill>
                </a:rPr>
                <a:t>/</a:t>
              </a:r>
              <a:endParaRPr lang="en-US" sz="2000" dirty="0">
                <a:solidFill>
                  <a:schemeClr val="bg2">
                    <a:lumMod val="75000"/>
                  </a:schemeClr>
                </a:solidFill>
                <a:latin typeface="Arial" pitchFamily="34" charset="0"/>
                <a:cs typeface="Arial" pitchFamily="34" charset="0"/>
              </a:endParaRPr>
            </a:p>
          </p:txBody>
        </p:sp>
        <p:pic>
          <p:nvPicPr>
            <p:cNvPr id="91148" name="Picture 17" descr="Cyber Threat Alliance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39448" y="1381711"/>
              <a:ext cx="1414982" cy="55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 name="Straight Arrow Connector 17"/>
          <p:cNvCxnSpPr/>
          <p:nvPr/>
        </p:nvCxnSpPr>
        <p:spPr>
          <a:xfrm flipH="1">
            <a:off x="3039452" y="4013199"/>
            <a:ext cx="2292682" cy="309420"/>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64689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59" y="2783601"/>
            <a:ext cx="8440183" cy="604961"/>
          </a:xfrm>
        </p:spPr>
        <p:txBody>
          <a:bodyPr>
            <a:noAutofit/>
          </a:bodyPr>
          <a:lstStyle/>
          <a:p>
            <a:pPr algn="ctr"/>
            <a:r>
              <a:rPr lang="en-US" sz="4400" dirty="0" smtClean="0">
                <a:solidFill>
                  <a:srgbClr val="FF6600"/>
                </a:solidFill>
              </a:rPr>
              <a:t>The Cybersecurity Canon Project</a:t>
            </a:r>
            <a:endParaRPr lang="en-US" sz="4400" dirty="0">
              <a:solidFill>
                <a:srgbClr val="FF6600"/>
              </a:solidFill>
            </a:endParaRPr>
          </a:p>
        </p:txBody>
      </p:sp>
      <p:sp>
        <p:nvSpPr>
          <p:cNvPr id="4" name="Slide Number Placeholder 3"/>
          <p:cNvSpPr>
            <a:spLocks noGrp="1"/>
          </p:cNvSpPr>
          <p:nvPr>
            <p:ph type="sldNum" sz="quarter" idx="12"/>
          </p:nvPr>
        </p:nvSpPr>
        <p:spPr/>
        <p:txBody>
          <a:bodyPr/>
          <a:lstStyle/>
          <a:p>
            <a:fld id="{9C554286-7533-EE42-97A4-CEB8D6639D11}" type="slidenum">
              <a:rPr lang="en-US" smtClean="0"/>
              <a:pPr/>
              <a:t>33</a:t>
            </a:fld>
            <a:r>
              <a:rPr lang="en-US" dirty="0" smtClean="0"/>
              <a:t>  |  ©2015, Palo Alto Networks. Confidential and Proprietary. </a:t>
            </a:r>
            <a:endParaRPr lang="en-US" dirty="0"/>
          </a:p>
        </p:txBody>
      </p:sp>
      <p:sp>
        <p:nvSpPr>
          <p:cNvPr id="6" name="Title 1"/>
          <p:cNvSpPr txBox="1">
            <a:spLocks/>
          </p:cNvSpPr>
          <p:nvPr/>
        </p:nvSpPr>
        <p:spPr>
          <a:xfrm>
            <a:off x="426059" y="3893778"/>
            <a:ext cx="8440183" cy="60496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pPr algn="ctr"/>
            <a:r>
              <a:rPr lang="en-US" sz="3200" dirty="0" smtClean="0">
                <a:solidFill>
                  <a:schemeClr val="tx2"/>
                </a:solidFill>
              </a:rPr>
              <a:t>Books You Should Have Read by Now</a:t>
            </a:r>
            <a:endParaRPr lang="en-US" sz="3200" dirty="0">
              <a:solidFill>
                <a:schemeClr val="tx2"/>
              </a:solidFill>
            </a:endParaRPr>
          </a:p>
        </p:txBody>
      </p:sp>
      <p:pic>
        <p:nvPicPr>
          <p:cNvPr id="5" name="Picture 16" descr="Cybersecurity_Canon 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175" y="390335"/>
            <a:ext cx="3508170" cy="123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9814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15790"/>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5"/>
            <a:ext cx="718668" cy="1005686"/>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Tree>
    <p:extLst>
      <p:ext uri="{BB962C8B-B14F-4D97-AF65-F5344CB8AC3E}">
        <p14:creationId xmlns:p14="http://schemas.microsoft.com/office/powerpoint/2010/main" val="39886758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2" name="Rectangle 1"/>
          <p:cNvSpPr/>
          <p:nvPr/>
        </p:nvSpPr>
        <p:spPr>
          <a:xfrm>
            <a:off x="1783020" y="1"/>
            <a:ext cx="7360980" cy="120124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 name="TextBox 2"/>
          <p:cNvSpPr txBox="1"/>
          <p:nvPr/>
        </p:nvSpPr>
        <p:spPr>
          <a:xfrm>
            <a:off x="2798615" y="5973192"/>
            <a:ext cx="4221438" cy="707886"/>
          </a:xfrm>
          <a:prstGeom prst="rect">
            <a:avLst/>
          </a:prstGeom>
          <a:noFill/>
        </p:spPr>
        <p:txBody>
          <a:bodyPr wrap="square" rtlCol="0">
            <a:spAutoFit/>
          </a:bodyPr>
          <a:lstStyle/>
          <a:p>
            <a:pPr algn="ctr"/>
            <a:r>
              <a:rPr lang="en-US" sz="4000" dirty="0" smtClean="0">
                <a:solidFill>
                  <a:srgbClr val="FF6600"/>
                </a:solidFill>
                <a:latin typeface="Arial" pitchFamily="34" charset="0"/>
                <a:cs typeface="Arial" pitchFamily="34" charset="0"/>
              </a:rPr>
              <a:t>Canon</a:t>
            </a:r>
          </a:p>
        </p:txBody>
      </p:sp>
    </p:spTree>
    <p:extLst>
      <p:ext uri="{BB962C8B-B14F-4D97-AF65-F5344CB8AC3E}">
        <p14:creationId xmlns:p14="http://schemas.microsoft.com/office/powerpoint/2010/main" val="20598165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8" name="Rectangle 37"/>
          <p:cNvSpPr/>
          <p:nvPr/>
        </p:nvSpPr>
        <p:spPr>
          <a:xfrm>
            <a:off x="101499" y="1119338"/>
            <a:ext cx="8885249" cy="5691208"/>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9" name="TextBox 38"/>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Canon Candidates</a:t>
            </a:r>
          </a:p>
        </p:txBody>
      </p:sp>
    </p:spTree>
    <p:extLst>
      <p:ext uri="{BB962C8B-B14F-4D97-AF65-F5344CB8AC3E}">
        <p14:creationId xmlns:p14="http://schemas.microsoft.com/office/powerpoint/2010/main" val="22455087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8" name="Rectangle 37"/>
          <p:cNvSpPr/>
          <p:nvPr/>
        </p:nvSpPr>
        <p:spPr>
          <a:xfrm>
            <a:off x="101500" y="1119338"/>
            <a:ext cx="7494738"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9" name="TextBox 38"/>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Cyber Warfare</a:t>
            </a:r>
          </a:p>
        </p:txBody>
      </p:sp>
      <p:sp>
        <p:nvSpPr>
          <p:cNvPr id="40" name="Rectangle 39"/>
          <p:cNvSpPr/>
          <p:nvPr/>
        </p:nvSpPr>
        <p:spPr>
          <a:xfrm>
            <a:off x="1595570" y="1"/>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Tree>
    <p:extLst>
      <p:ext uri="{BB962C8B-B14F-4D97-AF65-F5344CB8AC3E}">
        <p14:creationId xmlns:p14="http://schemas.microsoft.com/office/powerpoint/2010/main" val="36804071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8" name="Rectangle 37"/>
          <p:cNvSpPr/>
          <p:nvPr/>
        </p:nvSpPr>
        <p:spPr>
          <a:xfrm>
            <a:off x="7760862" y="1193249"/>
            <a:ext cx="1225887" cy="474466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9" name="TextBox 38"/>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Technical</a:t>
            </a:r>
          </a:p>
        </p:txBody>
      </p:sp>
      <p:sp>
        <p:nvSpPr>
          <p:cNvPr id="40" name="Rectangle 39"/>
          <p:cNvSpPr/>
          <p:nvPr/>
        </p:nvSpPr>
        <p:spPr>
          <a:xfrm>
            <a:off x="6284592" y="0"/>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Tree>
    <p:extLst>
      <p:ext uri="{BB962C8B-B14F-4D97-AF65-F5344CB8AC3E}">
        <p14:creationId xmlns:p14="http://schemas.microsoft.com/office/powerpoint/2010/main" val="17330579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8" name="Rectangle 37"/>
          <p:cNvSpPr/>
          <p:nvPr/>
        </p:nvSpPr>
        <p:spPr>
          <a:xfrm>
            <a:off x="94072" y="2314815"/>
            <a:ext cx="2798613" cy="1183933"/>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9" name="TextBox 38"/>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Cyber Crime</a:t>
            </a:r>
          </a:p>
        </p:txBody>
      </p:sp>
      <p:sp>
        <p:nvSpPr>
          <p:cNvPr id="40" name="Rectangle 39"/>
          <p:cNvSpPr/>
          <p:nvPr/>
        </p:nvSpPr>
        <p:spPr>
          <a:xfrm>
            <a:off x="7985990" y="19956"/>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1" name="Rectangle 40"/>
          <p:cNvSpPr/>
          <p:nvPr/>
        </p:nvSpPr>
        <p:spPr>
          <a:xfrm>
            <a:off x="4632037" y="4569672"/>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2" name="Rectangle 41"/>
          <p:cNvSpPr/>
          <p:nvPr/>
        </p:nvSpPr>
        <p:spPr>
          <a:xfrm>
            <a:off x="1611851" y="5679318"/>
            <a:ext cx="1090849" cy="1131228"/>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Tree>
    <p:extLst>
      <p:ext uri="{BB962C8B-B14F-4D97-AF65-F5344CB8AC3E}">
        <p14:creationId xmlns:p14="http://schemas.microsoft.com/office/powerpoint/2010/main" val="34554661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10" name="Straight Arrow Connector 9"/>
          <p:cNvCxnSpPr/>
          <p:nvPr/>
        </p:nvCxnSpPr>
        <p:spPr>
          <a:xfrm flipH="1" flipV="1">
            <a:off x="8230775" y="1379832"/>
            <a:ext cx="266521" cy="1160313"/>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000876" y="740833"/>
            <a:ext cx="2037292" cy="369332"/>
          </a:xfrm>
          <a:prstGeom prst="rect">
            <a:avLst/>
          </a:prstGeom>
          <a:noFill/>
        </p:spPr>
        <p:txBody>
          <a:bodyPr wrap="square" rtlCol="0">
            <a:spAutoFit/>
          </a:bodyPr>
          <a:lstStyle/>
          <a:p>
            <a:pPr algn="ctr"/>
            <a:r>
              <a:rPr lang="en-US" dirty="0" smtClean="0">
                <a:solidFill>
                  <a:srgbClr val="FF6600"/>
                </a:solidFill>
                <a:latin typeface="Arial" pitchFamily="34" charset="0"/>
                <a:cs typeface="Arial" pitchFamily="34" charset="0"/>
              </a:rPr>
              <a:t>Bruno Oliveira</a:t>
            </a:r>
          </a:p>
        </p:txBody>
      </p:sp>
    </p:spTree>
    <p:extLst>
      <p:ext uri="{BB962C8B-B14F-4D97-AF65-F5344CB8AC3E}">
        <p14:creationId xmlns:p14="http://schemas.microsoft.com/office/powerpoint/2010/main" val="5901775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8" name="Rectangle 37"/>
          <p:cNvSpPr/>
          <p:nvPr/>
        </p:nvSpPr>
        <p:spPr>
          <a:xfrm>
            <a:off x="3316006" y="2314815"/>
            <a:ext cx="4080330" cy="1183933"/>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9" name="TextBox 38"/>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History &amp; Culture</a:t>
            </a:r>
          </a:p>
        </p:txBody>
      </p:sp>
      <p:sp>
        <p:nvSpPr>
          <p:cNvPr id="40" name="Rectangle 39"/>
          <p:cNvSpPr/>
          <p:nvPr/>
        </p:nvSpPr>
        <p:spPr>
          <a:xfrm>
            <a:off x="4615756" y="1"/>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1" name="Rectangle 40"/>
          <p:cNvSpPr/>
          <p:nvPr/>
        </p:nvSpPr>
        <p:spPr>
          <a:xfrm>
            <a:off x="4689022" y="3428200"/>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2" name="Rectangle 41"/>
          <p:cNvSpPr/>
          <p:nvPr/>
        </p:nvSpPr>
        <p:spPr>
          <a:xfrm>
            <a:off x="3316006" y="3499591"/>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3" name="Rectangle 42"/>
          <p:cNvSpPr/>
          <p:nvPr/>
        </p:nvSpPr>
        <p:spPr>
          <a:xfrm>
            <a:off x="7477" y="5688707"/>
            <a:ext cx="1090849" cy="111791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Tree>
    <p:extLst>
      <p:ext uri="{BB962C8B-B14F-4D97-AF65-F5344CB8AC3E}">
        <p14:creationId xmlns:p14="http://schemas.microsoft.com/office/powerpoint/2010/main" val="200870967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9" name="TextBox 38"/>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Cyber Espionage</a:t>
            </a:r>
          </a:p>
        </p:txBody>
      </p:sp>
      <p:sp>
        <p:nvSpPr>
          <p:cNvPr id="41" name="Rectangle 40"/>
          <p:cNvSpPr/>
          <p:nvPr/>
        </p:nvSpPr>
        <p:spPr>
          <a:xfrm>
            <a:off x="3316006" y="-1801"/>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2" name="Rectangle 41"/>
          <p:cNvSpPr/>
          <p:nvPr/>
        </p:nvSpPr>
        <p:spPr>
          <a:xfrm>
            <a:off x="1571608" y="-1801"/>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3" name="Rectangle 42"/>
          <p:cNvSpPr/>
          <p:nvPr/>
        </p:nvSpPr>
        <p:spPr>
          <a:xfrm>
            <a:off x="6300871" y="4581177"/>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4" name="Rectangle 43"/>
          <p:cNvSpPr/>
          <p:nvPr/>
        </p:nvSpPr>
        <p:spPr>
          <a:xfrm>
            <a:off x="89548" y="3440862"/>
            <a:ext cx="2572909" cy="2311748"/>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5" name="Rectangle 44"/>
          <p:cNvSpPr/>
          <p:nvPr/>
        </p:nvSpPr>
        <p:spPr>
          <a:xfrm>
            <a:off x="3316006" y="4552970"/>
            <a:ext cx="1090849" cy="117868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Tree>
    <p:extLst>
      <p:ext uri="{BB962C8B-B14F-4D97-AF65-F5344CB8AC3E}">
        <p14:creationId xmlns:p14="http://schemas.microsoft.com/office/powerpoint/2010/main" val="14497977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odreads___Cyberwar__The_Next_Threat_to_National_Security___What_to_Do_About_It_by_Richard_A__Clarke_—_Reviews__Discussion__Bookclubs__Li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8" y="1201243"/>
            <a:ext cx="713765" cy="1090282"/>
          </a:xfrm>
          <a:prstGeom prst="rect">
            <a:avLst/>
          </a:prstGeom>
        </p:spPr>
      </p:pic>
      <p:pic>
        <p:nvPicPr>
          <p:cNvPr id="22" name="Picture 21" descr="Goodreads___Confront_and_Conceal__Obama_s_Secret_Wars_and_Surprising_Use_of_American_Power_by_David_E__Sanger_—_Reviews__Discussion__Bookclubs__Lis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04" y="1212489"/>
            <a:ext cx="696985" cy="1071379"/>
          </a:xfrm>
          <a:prstGeom prst="rect">
            <a:avLst/>
          </a:prstGeom>
        </p:spPr>
      </p:pic>
      <p:pic>
        <p:nvPicPr>
          <p:cNvPr id="23" name="Picture 22" descr="Goodreads___Cyber_Warfare__Techniques__Tactics_and_Tools_for_Security_Practitioners_by_Jason_Andress_—_Reviews__Discussion__Bookclubs__Lis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729" y="1212020"/>
            <a:ext cx="699886" cy="1060824"/>
          </a:xfrm>
          <a:prstGeom prst="rect">
            <a:avLst/>
          </a:prstGeom>
        </p:spPr>
      </p:pic>
      <p:pic>
        <p:nvPicPr>
          <p:cNvPr id="24" name="Picture 23" descr="Goodreads___Kingpin__How_One_Hacker_Took_Over_the_Billion-Dollar_Cybercrime_Underground_by_Kevin_Poulsen_—_Reviews__Discussion__Bookclubs__Lis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20" y="2363487"/>
            <a:ext cx="718669" cy="1041719"/>
          </a:xfrm>
          <a:prstGeom prst="rect">
            <a:avLst/>
          </a:prstGeom>
        </p:spPr>
      </p:pic>
      <p:pic>
        <p:nvPicPr>
          <p:cNvPr id="25" name="Picture 24" descr="Goodreads___Fatal_System_Error__The_Hunt_for_the_New_Crime_Lords_Who_are_Bringing_Down_the_Internet_by_Joseph_Menn_—_Reviews__Discussion__Bookclubs__Lis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8" y="2374812"/>
            <a:ext cx="670158" cy="1041492"/>
          </a:xfrm>
          <a:prstGeom prst="rect">
            <a:avLst/>
          </a:prstGeom>
        </p:spPr>
      </p:pic>
      <p:pic>
        <p:nvPicPr>
          <p:cNvPr id="29" name="Picture 28" descr="Goodreads___Zero_Day__Jeff_Aiken__1__by_Mark_Russinovich_—_Reviews__Discussion__Bookclubs__Lis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528" y="3499591"/>
            <a:ext cx="682980" cy="1033283"/>
          </a:xfrm>
          <a:prstGeom prst="rect">
            <a:avLst/>
          </a:prstGeom>
        </p:spPr>
      </p:pic>
      <p:pic>
        <p:nvPicPr>
          <p:cNvPr id="30" name="Picture 29" descr="Goodreads___Trojan_Horse__Jeff_Aiken__2__by_Mark_Russinovich_—_Reviews__Discussion__Bookclubs__Lis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1803" y="3505130"/>
            <a:ext cx="699886" cy="1076047"/>
          </a:xfrm>
          <a:prstGeom prst="rect">
            <a:avLst/>
          </a:prstGeom>
        </p:spPr>
      </p:pic>
      <p:pic>
        <p:nvPicPr>
          <p:cNvPr id="31" name="Picture 30" descr="Goodreads___The_Girl_with_the_Dragon_Tattoo__Millennium___1__by_Stieg_Larsson_—_Reviews__Discussion__Bookclubs__Lis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20" y="5748354"/>
            <a:ext cx="709705" cy="1062192"/>
          </a:xfrm>
          <a:prstGeom prst="rect">
            <a:avLst/>
          </a:prstGeom>
        </p:spPr>
      </p:pic>
      <p:pic>
        <p:nvPicPr>
          <p:cNvPr id="12290" name="Picture 12289" descr="Goodreads___Snow_Crash_by_Neal_Stephenson_—_Reviews__Discussion__Bookclubs__Lis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9589" y="3499270"/>
            <a:ext cx="634628" cy="1030184"/>
          </a:xfrm>
          <a:prstGeom prst="rect">
            <a:avLst/>
          </a:prstGeom>
        </p:spPr>
      </p:pic>
      <p:pic>
        <p:nvPicPr>
          <p:cNvPr id="12292" name="Picture 12291" descr="Goodreads___Neuromancer__Sprawl_Trilogy___1__by_William_Gibson_—_Reviews__Discussion__Bookclubs__List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528" y="5741169"/>
            <a:ext cx="690281" cy="1036525"/>
          </a:xfrm>
          <a:prstGeom prst="rect">
            <a:avLst/>
          </a:prstGeom>
        </p:spPr>
      </p:pic>
      <p:pic>
        <p:nvPicPr>
          <p:cNvPr id="12293" name="Picture 12292" descr="Goodreads___Freedom™_by_Daniel_Suarez_—_Reviews__Discussion__Bookclubs__Li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020" y="4652194"/>
            <a:ext cx="718668" cy="1030185"/>
          </a:xfrm>
          <a:prstGeom prst="rect">
            <a:avLst/>
          </a:prstGeom>
        </p:spPr>
      </p:pic>
      <p:pic>
        <p:nvPicPr>
          <p:cNvPr id="12294" name="Picture 12293" descr="Goodreads___Daemon_by_Daniel_Suarez_—_Reviews__Discussion__Bookclubs__List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528" y="4616161"/>
            <a:ext cx="712917" cy="1041719"/>
          </a:xfrm>
          <a:prstGeom prst="rect">
            <a:avLst/>
          </a:prstGeom>
        </p:spPr>
      </p:pic>
      <p:pic>
        <p:nvPicPr>
          <p:cNvPr id="12296" name="Picture 12295" descr="Goodreads___Where_Wizards_Stay_Up_Late__The_Origins_of_the_Internet_by_Katie_Hafner_—_Reviews__Discussion__Bookclubs__Lis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589" y="2371932"/>
            <a:ext cx="680092" cy="1057172"/>
          </a:xfrm>
          <a:prstGeom prst="rect">
            <a:avLst/>
          </a:prstGeom>
        </p:spPr>
      </p:pic>
      <p:pic>
        <p:nvPicPr>
          <p:cNvPr id="12299" name="Picture 12298" descr="The Florentine Decepti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006" y="4635305"/>
            <a:ext cx="655609" cy="1014379"/>
          </a:xfrm>
          <a:prstGeom prst="rect">
            <a:avLst/>
          </a:prstGeom>
        </p:spPr>
      </p:pic>
      <p:pic>
        <p:nvPicPr>
          <p:cNvPr id="32" name="Picture 8" descr="Cybersecurity_Canon logo.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7669" y="1"/>
            <a:ext cx="1524565" cy="7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oodreads___Countdown_to_Zero_Day__Stuxnet_and_the_Launch_of_the_World_s_First_Digital_Weapon_by_Kim_Zetter_—_Reviews__Discussion__Bookclubs__List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1" y="58790"/>
            <a:ext cx="645058" cy="971266"/>
          </a:xfrm>
          <a:prstGeom prst="rect">
            <a:avLst/>
          </a:prstGeom>
        </p:spPr>
      </p:pic>
      <p:pic>
        <p:nvPicPr>
          <p:cNvPr id="34" name="Picture 33" descr="Goodreads___Spam_Nation__The_Inside_Story_of_Organized_Cybercrime_—_from_Global_Epidemic_to_Your_Front_Door_by_Brian_Krebs_—_Reviews__Discussion__Bookclubs__List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63043" y="57406"/>
            <a:ext cx="793968" cy="1060550"/>
          </a:xfrm>
          <a:prstGeom prst="rect">
            <a:avLst/>
          </a:prstGeom>
        </p:spPr>
      </p:pic>
      <p:pic>
        <p:nvPicPr>
          <p:cNvPr id="12288" name="Picture 12287" descr="Goodreads___The_Blue_Nowhere_by_Jeffery_Deaver_—_Reviews__Discussion__Bookclubs__List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7904" y="4640887"/>
            <a:ext cx="642951" cy="1041492"/>
          </a:xfrm>
          <a:prstGeom prst="rect">
            <a:avLst/>
          </a:prstGeom>
        </p:spPr>
      </p:pic>
      <p:pic>
        <p:nvPicPr>
          <p:cNvPr id="12295" name="Picture 12294" descr="Goodreads___Cryptonomicon_by_Neal_Stephenson_—_Reviews__Discussion__Bookclubs__List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7904" y="3498748"/>
            <a:ext cx="651040" cy="1050995"/>
          </a:xfrm>
          <a:prstGeom prst="rect">
            <a:avLst/>
          </a:prstGeom>
        </p:spPr>
      </p:pic>
      <p:pic>
        <p:nvPicPr>
          <p:cNvPr id="12297" name="Picture 12296" descr="Goodreads___Worm__The_First_Digital_World_War_by_Mark_Bowden_—_Reviews__Discussion__Bookclubs__List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7904" y="2371932"/>
            <a:ext cx="704036" cy="1057172"/>
          </a:xfrm>
          <a:prstGeom prst="rect">
            <a:avLst/>
          </a:prstGeom>
        </p:spPr>
      </p:pic>
      <p:pic>
        <p:nvPicPr>
          <p:cNvPr id="12300" name="Picture 12299" descr="The Tallinn Manual.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7904" y="1210664"/>
            <a:ext cx="714743" cy="1070567"/>
          </a:xfrm>
          <a:prstGeom prst="rect">
            <a:avLst/>
          </a:prstGeom>
        </p:spPr>
      </p:pic>
      <p:pic>
        <p:nvPicPr>
          <p:cNvPr id="35" name="Picture 34" descr="Goodreads___The_Cuckoo_s_Egg__Tracking_a_Spy_Through_the_Maze_of_Computer_Espionage_by_Clifford_Stoll_—_Reviews__Discussion__Bookclubs__List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96729" y="57406"/>
            <a:ext cx="649777" cy="1023892"/>
          </a:xfrm>
          <a:prstGeom prst="rect">
            <a:avLst/>
          </a:prstGeom>
        </p:spPr>
      </p:pic>
      <p:pic>
        <p:nvPicPr>
          <p:cNvPr id="10" name="Picture 9" descr="Goodreads___Security_Metrics_by_Andrew_Jaquith_—_Reviews__Discussion__Bookclubs__List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63043" y="1241917"/>
            <a:ext cx="793968" cy="1056103"/>
          </a:xfrm>
          <a:prstGeom prst="rect">
            <a:avLst/>
          </a:prstGeom>
        </p:spPr>
      </p:pic>
      <p:pic>
        <p:nvPicPr>
          <p:cNvPr id="11" name="Picture 10" descr="Goodreads___Secrets_and_Lies__Digital_Security_in_a_Networked_World_by_Bruce_Schneier_—_Reviews__Discussion__Bookclubs__Lis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63044" y="2386708"/>
            <a:ext cx="810280" cy="1041492"/>
          </a:xfrm>
          <a:prstGeom prst="rect">
            <a:avLst/>
          </a:prstGeom>
        </p:spPr>
      </p:pic>
      <p:pic>
        <p:nvPicPr>
          <p:cNvPr id="17" name="Picture 16" descr="Goodreads___The_Practice_of_Network_Security_Monitoring__Understanding_Incident_Detection_and_Response_by_Richard_Bejtlich_—_Reviews__Discussion__Bookclubs__List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63043" y="3505130"/>
            <a:ext cx="823706" cy="1052047"/>
          </a:xfrm>
          <a:prstGeom prst="rect">
            <a:avLst/>
          </a:prstGeom>
        </p:spPr>
      </p:pic>
      <p:pic>
        <p:nvPicPr>
          <p:cNvPr id="18" name="Picture 17" descr="Goodreads___The_CERT_Guide_to_Insider_Threats__How_to_Prevent__Detect__and_Respond_to_Information_Technology_Crimes_by_Dawn_M__Cappelli_—_Reviews__Discussion__Bookclubs__Lists.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3044" y="4652194"/>
            <a:ext cx="793967" cy="1036514"/>
          </a:xfrm>
          <a:prstGeom prst="rect">
            <a:avLst/>
          </a:prstGeom>
        </p:spPr>
      </p:pic>
      <p:pic>
        <p:nvPicPr>
          <p:cNvPr id="36" name="Picture 35" descr="Goodreads___Winning_As_a_Ciso_by_Rich_Baich_—_Reviews__Discussion__Bookclubs__List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00914" y="57407"/>
            <a:ext cx="687781" cy="1023891"/>
          </a:xfrm>
          <a:prstGeom prst="rect">
            <a:avLst/>
          </a:prstGeom>
        </p:spPr>
      </p:pic>
      <p:pic>
        <p:nvPicPr>
          <p:cNvPr id="19" name="Picture 18" descr="Goodreads___Inside_Cyber_Warfare__Mapping_the_Cyber_Underworld_by_Jeffrey_Carr_—_Reviews__Discussion__Bookclubs__List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00914" y="1225180"/>
            <a:ext cx="800597" cy="1056051"/>
          </a:xfrm>
          <a:prstGeom prst="rect">
            <a:avLst/>
          </a:prstGeom>
        </p:spPr>
      </p:pic>
      <p:pic>
        <p:nvPicPr>
          <p:cNvPr id="26" name="Picture 25" descr="Goodreads___Breakpoint_by_Richard_A__Clarke_—_Reviews__Discussion__Bookclubs__List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37654" y="4616161"/>
            <a:ext cx="651041" cy="1011782"/>
          </a:xfrm>
          <a:prstGeom prst="rect">
            <a:avLst/>
          </a:prstGeom>
        </p:spPr>
      </p:pic>
      <p:pic>
        <p:nvPicPr>
          <p:cNvPr id="12291" name="Picture 12290" descr="Goodreads___Reamde_by_Neal_Stephenson_—_Reviews__Discussion__Bookclubs__Lists.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25977" y="3510327"/>
            <a:ext cx="685482" cy="1042643"/>
          </a:xfrm>
          <a:prstGeom prst="rect">
            <a:avLst/>
          </a:prstGeom>
        </p:spPr>
      </p:pic>
      <p:pic>
        <p:nvPicPr>
          <p:cNvPr id="12298" name="Picture 12297" descr="Goodreads___No_Place_to_Hide__Edward_Snowden__the_NSA__and_the_U_S__Surveillance_State_by_Glenn_Greenwald_—_Reviews__Discussion__Bookclubs__List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0914" y="2375179"/>
            <a:ext cx="709705" cy="1065683"/>
          </a:xfrm>
          <a:prstGeom prst="rect">
            <a:avLst/>
          </a:prstGeom>
        </p:spPr>
      </p:pic>
      <p:pic>
        <p:nvPicPr>
          <p:cNvPr id="37" name="Picture 36" descr="Goodreads___We_Are_Anonymous__Inside_the_Hacker_World_of_LulzSec__Anonymous__and_the_Global_Cyber_Insurgency_by_Parmy_Olson_—_Reviews__Discussion__Bookclubs__List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67904" y="58790"/>
            <a:ext cx="714743" cy="1060548"/>
          </a:xfrm>
          <a:prstGeom prst="rect">
            <a:avLst/>
          </a:prstGeom>
        </p:spPr>
      </p:pic>
      <p:sp>
        <p:nvSpPr>
          <p:cNvPr id="38" name="Rectangle 37"/>
          <p:cNvSpPr/>
          <p:nvPr/>
        </p:nvSpPr>
        <p:spPr>
          <a:xfrm>
            <a:off x="66176" y="3440862"/>
            <a:ext cx="7694686" cy="1183933"/>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39" name="Rectangle 38"/>
          <p:cNvSpPr/>
          <p:nvPr/>
        </p:nvSpPr>
        <p:spPr>
          <a:xfrm>
            <a:off x="66176" y="4557236"/>
            <a:ext cx="7694686" cy="1183933"/>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0" name="Rectangle 39"/>
          <p:cNvSpPr/>
          <p:nvPr/>
        </p:nvSpPr>
        <p:spPr>
          <a:xfrm>
            <a:off x="66176" y="5649684"/>
            <a:ext cx="2826509" cy="1183933"/>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latin typeface="Arial" pitchFamily="34" charset="0"/>
              <a:cs typeface="Arial" pitchFamily="34" charset="0"/>
            </a:endParaRPr>
          </a:p>
        </p:txBody>
      </p:sp>
      <p:sp>
        <p:nvSpPr>
          <p:cNvPr id="41" name="TextBox 40"/>
          <p:cNvSpPr txBox="1"/>
          <p:nvPr/>
        </p:nvSpPr>
        <p:spPr>
          <a:xfrm>
            <a:off x="2798615" y="5973192"/>
            <a:ext cx="4221438" cy="646331"/>
          </a:xfrm>
          <a:prstGeom prst="rect">
            <a:avLst/>
          </a:prstGeom>
          <a:noFill/>
        </p:spPr>
        <p:txBody>
          <a:bodyPr wrap="square" rtlCol="0">
            <a:spAutoFit/>
          </a:bodyPr>
          <a:lstStyle/>
          <a:p>
            <a:pPr algn="ctr"/>
            <a:r>
              <a:rPr lang="en-US" sz="3600" dirty="0" smtClean="0">
                <a:solidFill>
                  <a:srgbClr val="FF6600"/>
                </a:solidFill>
                <a:latin typeface="Arial" pitchFamily="34" charset="0"/>
                <a:cs typeface="Arial" pitchFamily="34" charset="0"/>
              </a:rPr>
              <a:t>Novels</a:t>
            </a:r>
          </a:p>
        </p:txBody>
      </p:sp>
    </p:spTree>
    <p:extLst>
      <p:ext uri="{BB962C8B-B14F-4D97-AF65-F5344CB8AC3E}">
        <p14:creationId xmlns:p14="http://schemas.microsoft.com/office/powerpoint/2010/main" val="5324344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Tree>
    <p:extLst>
      <p:ext uri="{BB962C8B-B14F-4D97-AF65-F5344CB8AC3E}">
        <p14:creationId xmlns:p14="http://schemas.microsoft.com/office/powerpoint/2010/main" val="10278038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spTree>
    <p:extLst>
      <p:ext uri="{BB962C8B-B14F-4D97-AF65-F5344CB8AC3E}">
        <p14:creationId xmlns:p14="http://schemas.microsoft.com/office/powerpoint/2010/main" val="13606569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5596" y="730306"/>
            <a:ext cx="1291988" cy="1144948"/>
          </a:xfrm>
          <a:prstGeom prst="rect">
            <a:avLst/>
          </a:prstGeom>
        </p:spPr>
      </p:pic>
      <p:sp>
        <p:nvSpPr>
          <p:cNvPr id="22" name="TextBox 21"/>
          <p:cNvSpPr txBox="1"/>
          <p:nvPr/>
        </p:nvSpPr>
        <p:spPr>
          <a:xfrm>
            <a:off x="5495596" y="301420"/>
            <a:ext cx="1291988" cy="261610"/>
          </a:xfrm>
          <a:prstGeom prst="rect">
            <a:avLst/>
          </a:prstGeom>
          <a:noFill/>
        </p:spPr>
        <p:txBody>
          <a:bodyPr wrap="square" rtlCol="0">
            <a:spAutoFit/>
          </a:bodyPr>
          <a:lstStyle/>
          <a:p>
            <a:pPr algn="ctr"/>
            <a:r>
              <a:rPr lang="en-US" sz="1100" dirty="0" smtClean="0">
                <a:latin typeface="Verdana" pitchFamily="34" charset="0"/>
              </a:rPr>
              <a:t>Technology</a:t>
            </a:r>
          </a:p>
        </p:txBody>
      </p:sp>
    </p:spTree>
    <p:extLst>
      <p:ext uri="{BB962C8B-B14F-4D97-AF65-F5344CB8AC3E}">
        <p14:creationId xmlns:p14="http://schemas.microsoft.com/office/powerpoint/2010/main" val="19658521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5596" y="730306"/>
            <a:ext cx="1291988" cy="114494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1654" y="845527"/>
            <a:ext cx="1108418" cy="2192740"/>
          </a:xfrm>
          <a:prstGeom prst="rect">
            <a:avLst/>
          </a:prstGeom>
        </p:spPr>
      </p:pic>
      <p:sp>
        <p:nvSpPr>
          <p:cNvPr id="21" name="TextBox 20"/>
          <p:cNvSpPr txBox="1"/>
          <p:nvPr/>
        </p:nvSpPr>
        <p:spPr>
          <a:xfrm>
            <a:off x="7033281" y="422286"/>
            <a:ext cx="1705169" cy="261610"/>
          </a:xfrm>
          <a:prstGeom prst="rect">
            <a:avLst/>
          </a:prstGeom>
          <a:noFill/>
        </p:spPr>
        <p:txBody>
          <a:bodyPr wrap="square" rtlCol="0">
            <a:spAutoFit/>
          </a:bodyPr>
          <a:lstStyle/>
          <a:p>
            <a:pPr algn="ctr"/>
            <a:r>
              <a:rPr lang="en-US" sz="1100" dirty="0" smtClean="0">
                <a:latin typeface="Verdana" pitchFamily="34" charset="0"/>
              </a:rPr>
              <a:t>Disenfranchisement</a:t>
            </a:r>
          </a:p>
        </p:txBody>
      </p:sp>
      <p:sp>
        <p:nvSpPr>
          <p:cNvPr id="22" name="TextBox 21"/>
          <p:cNvSpPr txBox="1"/>
          <p:nvPr/>
        </p:nvSpPr>
        <p:spPr>
          <a:xfrm>
            <a:off x="5495596" y="301420"/>
            <a:ext cx="1291988" cy="261610"/>
          </a:xfrm>
          <a:prstGeom prst="rect">
            <a:avLst/>
          </a:prstGeom>
          <a:noFill/>
        </p:spPr>
        <p:txBody>
          <a:bodyPr wrap="square" rtlCol="0">
            <a:spAutoFit/>
          </a:bodyPr>
          <a:lstStyle/>
          <a:p>
            <a:pPr algn="ctr"/>
            <a:r>
              <a:rPr lang="en-US" sz="1100" dirty="0" smtClean="0">
                <a:latin typeface="Verdana" pitchFamily="34" charset="0"/>
              </a:rPr>
              <a:t>Technology</a:t>
            </a:r>
          </a:p>
        </p:txBody>
      </p:sp>
    </p:spTree>
    <p:extLst>
      <p:ext uri="{BB962C8B-B14F-4D97-AF65-F5344CB8AC3E}">
        <p14:creationId xmlns:p14="http://schemas.microsoft.com/office/powerpoint/2010/main" val="34258686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5596" y="730306"/>
            <a:ext cx="1291988" cy="114494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1654" y="845527"/>
            <a:ext cx="1108418" cy="21927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13381" y="2789783"/>
            <a:ext cx="1314451" cy="1162052"/>
          </a:xfrm>
          <a:prstGeom prst="rect">
            <a:avLst/>
          </a:prstGeom>
        </p:spPr>
      </p:pic>
      <p:sp>
        <p:nvSpPr>
          <p:cNvPr id="20" name="TextBox 19"/>
          <p:cNvSpPr txBox="1"/>
          <p:nvPr/>
        </p:nvSpPr>
        <p:spPr>
          <a:xfrm>
            <a:off x="5495597" y="2343858"/>
            <a:ext cx="1332235" cy="261610"/>
          </a:xfrm>
          <a:prstGeom prst="rect">
            <a:avLst/>
          </a:prstGeom>
          <a:noFill/>
        </p:spPr>
        <p:txBody>
          <a:bodyPr wrap="square" rtlCol="0">
            <a:spAutoFit/>
          </a:bodyPr>
          <a:lstStyle/>
          <a:p>
            <a:pPr algn="ctr"/>
            <a:r>
              <a:rPr lang="en-US" sz="1100" dirty="0" smtClean="0">
                <a:latin typeface="Verdana" pitchFamily="34" charset="0"/>
              </a:rPr>
              <a:t>Pranks</a:t>
            </a:r>
          </a:p>
        </p:txBody>
      </p:sp>
      <p:sp>
        <p:nvSpPr>
          <p:cNvPr id="21" name="TextBox 20"/>
          <p:cNvSpPr txBox="1"/>
          <p:nvPr/>
        </p:nvSpPr>
        <p:spPr>
          <a:xfrm>
            <a:off x="7033281" y="422286"/>
            <a:ext cx="1705169" cy="261610"/>
          </a:xfrm>
          <a:prstGeom prst="rect">
            <a:avLst/>
          </a:prstGeom>
          <a:noFill/>
        </p:spPr>
        <p:txBody>
          <a:bodyPr wrap="square" rtlCol="0">
            <a:spAutoFit/>
          </a:bodyPr>
          <a:lstStyle/>
          <a:p>
            <a:pPr algn="ctr"/>
            <a:r>
              <a:rPr lang="en-US" sz="1100" dirty="0" smtClean="0">
                <a:latin typeface="Verdana" pitchFamily="34" charset="0"/>
              </a:rPr>
              <a:t>Disenfranchisement</a:t>
            </a:r>
          </a:p>
        </p:txBody>
      </p:sp>
      <p:sp>
        <p:nvSpPr>
          <p:cNvPr id="22" name="TextBox 21"/>
          <p:cNvSpPr txBox="1"/>
          <p:nvPr/>
        </p:nvSpPr>
        <p:spPr>
          <a:xfrm>
            <a:off x="5495596" y="301420"/>
            <a:ext cx="1291988" cy="261610"/>
          </a:xfrm>
          <a:prstGeom prst="rect">
            <a:avLst/>
          </a:prstGeom>
          <a:noFill/>
        </p:spPr>
        <p:txBody>
          <a:bodyPr wrap="square" rtlCol="0">
            <a:spAutoFit/>
          </a:bodyPr>
          <a:lstStyle/>
          <a:p>
            <a:pPr algn="ctr"/>
            <a:r>
              <a:rPr lang="en-US" sz="1100" dirty="0" smtClean="0">
                <a:latin typeface="Verdana" pitchFamily="34" charset="0"/>
              </a:rPr>
              <a:t>Technology</a:t>
            </a:r>
          </a:p>
        </p:txBody>
      </p:sp>
    </p:spTree>
    <p:extLst>
      <p:ext uri="{BB962C8B-B14F-4D97-AF65-F5344CB8AC3E}">
        <p14:creationId xmlns:p14="http://schemas.microsoft.com/office/powerpoint/2010/main" val="38668011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5596" y="730306"/>
            <a:ext cx="1291988" cy="114494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1654" y="845527"/>
            <a:ext cx="1108418" cy="21927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13381" y="2789783"/>
            <a:ext cx="1314451" cy="11620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46358" y="3641192"/>
            <a:ext cx="1170019" cy="2064033"/>
          </a:xfrm>
          <a:prstGeom prst="rect">
            <a:avLst/>
          </a:prstGeom>
        </p:spPr>
      </p:pic>
      <p:sp>
        <p:nvSpPr>
          <p:cNvPr id="18" name="TextBox 17"/>
          <p:cNvSpPr txBox="1"/>
          <p:nvPr/>
        </p:nvSpPr>
        <p:spPr>
          <a:xfrm>
            <a:off x="7497022" y="3176106"/>
            <a:ext cx="1260017" cy="261610"/>
          </a:xfrm>
          <a:prstGeom prst="rect">
            <a:avLst/>
          </a:prstGeom>
          <a:noFill/>
        </p:spPr>
        <p:txBody>
          <a:bodyPr wrap="square" rtlCol="0">
            <a:spAutoFit/>
          </a:bodyPr>
          <a:lstStyle/>
          <a:p>
            <a:pPr algn="ctr"/>
            <a:r>
              <a:rPr lang="en-US" sz="1100" dirty="0" smtClean="0">
                <a:latin typeface="Verdana" pitchFamily="34" charset="0"/>
              </a:rPr>
              <a:t>Empowerment</a:t>
            </a:r>
          </a:p>
        </p:txBody>
      </p:sp>
      <p:sp>
        <p:nvSpPr>
          <p:cNvPr id="20" name="TextBox 19"/>
          <p:cNvSpPr txBox="1"/>
          <p:nvPr/>
        </p:nvSpPr>
        <p:spPr>
          <a:xfrm>
            <a:off x="5495597" y="2343858"/>
            <a:ext cx="1332235" cy="261610"/>
          </a:xfrm>
          <a:prstGeom prst="rect">
            <a:avLst/>
          </a:prstGeom>
          <a:noFill/>
        </p:spPr>
        <p:txBody>
          <a:bodyPr wrap="square" rtlCol="0">
            <a:spAutoFit/>
          </a:bodyPr>
          <a:lstStyle/>
          <a:p>
            <a:pPr algn="ctr"/>
            <a:r>
              <a:rPr lang="en-US" sz="1100" dirty="0" smtClean="0">
                <a:latin typeface="Verdana" pitchFamily="34" charset="0"/>
              </a:rPr>
              <a:t>Pranks</a:t>
            </a:r>
          </a:p>
        </p:txBody>
      </p:sp>
      <p:sp>
        <p:nvSpPr>
          <p:cNvPr id="21" name="TextBox 20"/>
          <p:cNvSpPr txBox="1"/>
          <p:nvPr/>
        </p:nvSpPr>
        <p:spPr>
          <a:xfrm>
            <a:off x="7033281" y="422286"/>
            <a:ext cx="1705169" cy="261610"/>
          </a:xfrm>
          <a:prstGeom prst="rect">
            <a:avLst/>
          </a:prstGeom>
          <a:noFill/>
        </p:spPr>
        <p:txBody>
          <a:bodyPr wrap="square" rtlCol="0">
            <a:spAutoFit/>
          </a:bodyPr>
          <a:lstStyle/>
          <a:p>
            <a:pPr algn="ctr"/>
            <a:r>
              <a:rPr lang="en-US" sz="1100" dirty="0" smtClean="0">
                <a:latin typeface="Verdana" pitchFamily="34" charset="0"/>
              </a:rPr>
              <a:t>Disenfranchisement</a:t>
            </a:r>
          </a:p>
        </p:txBody>
      </p:sp>
      <p:sp>
        <p:nvSpPr>
          <p:cNvPr id="22" name="TextBox 21"/>
          <p:cNvSpPr txBox="1"/>
          <p:nvPr/>
        </p:nvSpPr>
        <p:spPr>
          <a:xfrm>
            <a:off x="5495596" y="301420"/>
            <a:ext cx="1291988" cy="261610"/>
          </a:xfrm>
          <a:prstGeom prst="rect">
            <a:avLst/>
          </a:prstGeom>
          <a:noFill/>
        </p:spPr>
        <p:txBody>
          <a:bodyPr wrap="square" rtlCol="0">
            <a:spAutoFit/>
          </a:bodyPr>
          <a:lstStyle/>
          <a:p>
            <a:pPr algn="ctr"/>
            <a:r>
              <a:rPr lang="en-US" sz="1100" dirty="0" smtClean="0">
                <a:latin typeface="Verdana" pitchFamily="34" charset="0"/>
              </a:rPr>
              <a:t>Technology</a:t>
            </a:r>
          </a:p>
        </p:txBody>
      </p:sp>
    </p:spTree>
    <p:extLst>
      <p:ext uri="{BB962C8B-B14F-4D97-AF65-F5344CB8AC3E}">
        <p14:creationId xmlns:p14="http://schemas.microsoft.com/office/powerpoint/2010/main" val="33849604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5596" y="730306"/>
            <a:ext cx="1291988" cy="114494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1654" y="845527"/>
            <a:ext cx="1108418" cy="21927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13381" y="2789783"/>
            <a:ext cx="1314451" cy="11620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46358" y="3641192"/>
            <a:ext cx="1170019" cy="206403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632626" y="4800559"/>
            <a:ext cx="1314994" cy="1753327"/>
          </a:xfrm>
          <a:prstGeom prst="rect">
            <a:avLst/>
          </a:prstGeom>
        </p:spPr>
      </p:pic>
      <p:sp>
        <p:nvSpPr>
          <p:cNvPr id="17" name="TextBox 16"/>
          <p:cNvSpPr txBox="1"/>
          <p:nvPr/>
        </p:nvSpPr>
        <p:spPr>
          <a:xfrm>
            <a:off x="5537090" y="4369678"/>
            <a:ext cx="1496190" cy="261610"/>
          </a:xfrm>
          <a:prstGeom prst="rect">
            <a:avLst/>
          </a:prstGeom>
          <a:noFill/>
        </p:spPr>
        <p:txBody>
          <a:bodyPr wrap="square" rtlCol="0">
            <a:spAutoFit/>
          </a:bodyPr>
          <a:lstStyle/>
          <a:p>
            <a:pPr algn="ctr"/>
            <a:r>
              <a:rPr lang="en-US" sz="1100" dirty="0" smtClean="0">
                <a:latin typeface="Verdana" pitchFamily="34" charset="0"/>
              </a:rPr>
              <a:t>Hacking Culture</a:t>
            </a:r>
          </a:p>
        </p:txBody>
      </p:sp>
      <p:sp>
        <p:nvSpPr>
          <p:cNvPr id="18" name="TextBox 17"/>
          <p:cNvSpPr txBox="1"/>
          <p:nvPr/>
        </p:nvSpPr>
        <p:spPr>
          <a:xfrm>
            <a:off x="7497022" y="3176106"/>
            <a:ext cx="1260017" cy="261610"/>
          </a:xfrm>
          <a:prstGeom prst="rect">
            <a:avLst/>
          </a:prstGeom>
          <a:noFill/>
        </p:spPr>
        <p:txBody>
          <a:bodyPr wrap="square" rtlCol="0">
            <a:spAutoFit/>
          </a:bodyPr>
          <a:lstStyle/>
          <a:p>
            <a:pPr algn="ctr"/>
            <a:r>
              <a:rPr lang="en-US" sz="1100" dirty="0" smtClean="0">
                <a:latin typeface="Verdana" pitchFamily="34" charset="0"/>
              </a:rPr>
              <a:t>Empowerment</a:t>
            </a:r>
          </a:p>
        </p:txBody>
      </p:sp>
      <p:sp>
        <p:nvSpPr>
          <p:cNvPr id="20" name="TextBox 19"/>
          <p:cNvSpPr txBox="1"/>
          <p:nvPr/>
        </p:nvSpPr>
        <p:spPr>
          <a:xfrm>
            <a:off x="5495597" y="2343858"/>
            <a:ext cx="1332235" cy="261610"/>
          </a:xfrm>
          <a:prstGeom prst="rect">
            <a:avLst/>
          </a:prstGeom>
          <a:noFill/>
        </p:spPr>
        <p:txBody>
          <a:bodyPr wrap="square" rtlCol="0">
            <a:spAutoFit/>
          </a:bodyPr>
          <a:lstStyle/>
          <a:p>
            <a:pPr algn="ctr"/>
            <a:r>
              <a:rPr lang="en-US" sz="1100" dirty="0" smtClean="0">
                <a:latin typeface="Verdana" pitchFamily="34" charset="0"/>
              </a:rPr>
              <a:t>Pranks</a:t>
            </a:r>
          </a:p>
        </p:txBody>
      </p:sp>
      <p:sp>
        <p:nvSpPr>
          <p:cNvPr id="21" name="TextBox 20"/>
          <p:cNvSpPr txBox="1"/>
          <p:nvPr/>
        </p:nvSpPr>
        <p:spPr>
          <a:xfrm>
            <a:off x="7033281" y="422286"/>
            <a:ext cx="1705169" cy="261610"/>
          </a:xfrm>
          <a:prstGeom prst="rect">
            <a:avLst/>
          </a:prstGeom>
          <a:noFill/>
        </p:spPr>
        <p:txBody>
          <a:bodyPr wrap="square" rtlCol="0">
            <a:spAutoFit/>
          </a:bodyPr>
          <a:lstStyle/>
          <a:p>
            <a:pPr algn="ctr"/>
            <a:r>
              <a:rPr lang="en-US" sz="1100" dirty="0" smtClean="0">
                <a:latin typeface="Verdana" pitchFamily="34" charset="0"/>
              </a:rPr>
              <a:t>Disenfranchisement</a:t>
            </a:r>
          </a:p>
        </p:txBody>
      </p:sp>
      <p:sp>
        <p:nvSpPr>
          <p:cNvPr id="22" name="TextBox 21"/>
          <p:cNvSpPr txBox="1"/>
          <p:nvPr/>
        </p:nvSpPr>
        <p:spPr>
          <a:xfrm>
            <a:off x="5495596" y="301420"/>
            <a:ext cx="1291988" cy="261610"/>
          </a:xfrm>
          <a:prstGeom prst="rect">
            <a:avLst/>
          </a:prstGeom>
          <a:noFill/>
        </p:spPr>
        <p:txBody>
          <a:bodyPr wrap="square" rtlCol="0">
            <a:spAutoFit/>
          </a:bodyPr>
          <a:lstStyle/>
          <a:p>
            <a:pPr algn="ctr"/>
            <a:r>
              <a:rPr lang="en-US" sz="1100" dirty="0" smtClean="0">
                <a:latin typeface="Verdana" pitchFamily="34" charset="0"/>
              </a:rPr>
              <a:t>Technology</a:t>
            </a:r>
          </a:p>
        </p:txBody>
      </p:sp>
    </p:spTree>
    <p:extLst>
      <p:ext uri="{BB962C8B-B14F-4D97-AF65-F5344CB8AC3E}">
        <p14:creationId xmlns:p14="http://schemas.microsoft.com/office/powerpoint/2010/main" val="18769509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17" name="Freeform 16"/>
          <p:cNvSpPr/>
          <p:nvPr/>
        </p:nvSpPr>
        <p:spPr>
          <a:xfrm>
            <a:off x="78388" y="956474"/>
            <a:ext cx="5283375" cy="695269"/>
          </a:xfrm>
          <a:custGeom>
            <a:avLst/>
            <a:gdLst>
              <a:gd name="connsiteX0" fmla="*/ 109744 w 5283375"/>
              <a:gd name="connsiteY0" fmla="*/ 203839 h 695269"/>
              <a:gd name="connsiteX1" fmla="*/ 0 w 5283375"/>
              <a:gd name="connsiteY1" fmla="*/ 391998 h 695269"/>
              <a:gd name="connsiteX2" fmla="*/ 62711 w 5283375"/>
              <a:gd name="connsiteY2" fmla="*/ 564477 h 695269"/>
              <a:gd name="connsiteX3" fmla="*/ 94066 w 5283375"/>
              <a:gd name="connsiteY3" fmla="*/ 611517 h 695269"/>
              <a:gd name="connsiteX4" fmla="*/ 188132 w 5283375"/>
              <a:gd name="connsiteY4" fmla="*/ 642877 h 695269"/>
              <a:gd name="connsiteX5" fmla="*/ 533041 w 5283375"/>
              <a:gd name="connsiteY5" fmla="*/ 627197 h 695269"/>
              <a:gd name="connsiteX6" fmla="*/ 658462 w 5283375"/>
              <a:gd name="connsiteY6" fmla="*/ 611517 h 695269"/>
              <a:gd name="connsiteX7" fmla="*/ 956338 w 5283375"/>
              <a:gd name="connsiteY7" fmla="*/ 595837 h 695269"/>
              <a:gd name="connsiteX8" fmla="*/ 1771577 w 5283375"/>
              <a:gd name="connsiteY8" fmla="*/ 611517 h 695269"/>
              <a:gd name="connsiteX9" fmla="*/ 2038097 w 5283375"/>
              <a:gd name="connsiteY9" fmla="*/ 627197 h 695269"/>
              <a:gd name="connsiteX10" fmla="*/ 2163519 w 5283375"/>
              <a:gd name="connsiteY10" fmla="*/ 658557 h 695269"/>
              <a:gd name="connsiteX11" fmla="*/ 2665204 w 5283375"/>
              <a:gd name="connsiteY11" fmla="*/ 674236 h 695269"/>
              <a:gd name="connsiteX12" fmla="*/ 3072823 w 5283375"/>
              <a:gd name="connsiteY12" fmla="*/ 674236 h 695269"/>
              <a:gd name="connsiteX13" fmla="*/ 3119856 w 5283375"/>
              <a:gd name="connsiteY13" fmla="*/ 658557 h 695269"/>
              <a:gd name="connsiteX14" fmla="*/ 3245278 w 5283375"/>
              <a:gd name="connsiteY14" fmla="*/ 627197 h 695269"/>
              <a:gd name="connsiteX15" fmla="*/ 3480443 w 5283375"/>
              <a:gd name="connsiteY15" fmla="*/ 595837 h 695269"/>
              <a:gd name="connsiteX16" fmla="*/ 3590186 w 5283375"/>
              <a:gd name="connsiteY16" fmla="*/ 564477 h 695269"/>
              <a:gd name="connsiteX17" fmla="*/ 3684252 w 5283375"/>
              <a:gd name="connsiteY17" fmla="*/ 548797 h 695269"/>
              <a:gd name="connsiteX18" fmla="*/ 3888062 w 5283375"/>
              <a:gd name="connsiteY18" fmla="*/ 564477 h 695269"/>
              <a:gd name="connsiteX19" fmla="*/ 3982128 w 5283375"/>
              <a:gd name="connsiteY19" fmla="*/ 627197 h 695269"/>
              <a:gd name="connsiteX20" fmla="*/ 4264326 w 5283375"/>
              <a:gd name="connsiteY20" fmla="*/ 611517 h 695269"/>
              <a:gd name="connsiteX21" fmla="*/ 5016854 w 5283375"/>
              <a:gd name="connsiteY21" fmla="*/ 580157 h 695269"/>
              <a:gd name="connsiteX22" fmla="*/ 5173631 w 5283375"/>
              <a:gd name="connsiteY22" fmla="*/ 533117 h 695269"/>
              <a:gd name="connsiteX23" fmla="*/ 5283375 w 5283375"/>
              <a:gd name="connsiteY23" fmla="*/ 391998 h 695269"/>
              <a:gd name="connsiteX24" fmla="*/ 5267697 w 5283375"/>
              <a:gd name="connsiteY24" fmla="*/ 141120 h 695269"/>
              <a:gd name="connsiteX25" fmla="*/ 5204986 w 5283375"/>
              <a:gd name="connsiteY25" fmla="*/ 62720 h 695269"/>
              <a:gd name="connsiteX26" fmla="*/ 5157953 w 5283375"/>
              <a:gd name="connsiteY26" fmla="*/ 47040 h 695269"/>
              <a:gd name="connsiteX27" fmla="*/ 5063887 w 5283375"/>
              <a:gd name="connsiteY27" fmla="*/ 0 h 695269"/>
              <a:gd name="connsiteX28" fmla="*/ 4687623 w 5283375"/>
              <a:gd name="connsiteY28" fmla="*/ 15680 h 695269"/>
              <a:gd name="connsiteX29" fmla="*/ 4577879 w 5283375"/>
              <a:gd name="connsiteY29" fmla="*/ 31360 h 695269"/>
              <a:gd name="connsiteX30" fmla="*/ 4499491 w 5283375"/>
              <a:gd name="connsiteY30" fmla="*/ 47040 h 695269"/>
              <a:gd name="connsiteX31" fmla="*/ 3778318 w 5283375"/>
              <a:gd name="connsiteY31" fmla="*/ 62720 h 695269"/>
              <a:gd name="connsiteX32" fmla="*/ 3543153 w 5283375"/>
              <a:gd name="connsiteY32" fmla="*/ 109760 h 695269"/>
              <a:gd name="connsiteX33" fmla="*/ 3229600 w 5283375"/>
              <a:gd name="connsiteY33" fmla="*/ 141120 h 695269"/>
              <a:gd name="connsiteX34" fmla="*/ 3088501 w 5283375"/>
              <a:gd name="connsiteY34" fmla="*/ 156800 h 695269"/>
              <a:gd name="connsiteX35" fmla="*/ 2931724 w 5283375"/>
              <a:gd name="connsiteY35" fmla="*/ 141120 h 695269"/>
              <a:gd name="connsiteX36" fmla="*/ 2853336 w 5283375"/>
              <a:gd name="connsiteY36" fmla="*/ 125440 h 695269"/>
              <a:gd name="connsiteX37" fmla="*/ 2539783 w 5283375"/>
              <a:gd name="connsiteY37" fmla="*/ 94080 h 695269"/>
              <a:gd name="connsiteX38" fmla="*/ 2461394 w 5283375"/>
              <a:gd name="connsiteY38" fmla="*/ 78400 h 695269"/>
              <a:gd name="connsiteX39" fmla="*/ 2398684 w 5283375"/>
              <a:gd name="connsiteY39" fmla="*/ 62720 h 695269"/>
              <a:gd name="connsiteX40" fmla="*/ 2273262 w 5283375"/>
              <a:gd name="connsiteY40" fmla="*/ 47040 h 695269"/>
              <a:gd name="connsiteX41" fmla="*/ 1755899 w 5283375"/>
              <a:gd name="connsiteY41" fmla="*/ 62720 h 695269"/>
              <a:gd name="connsiteX42" fmla="*/ 1677511 w 5283375"/>
              <a:gd name="connsiteY42" fmla="*/ 78400 h 695269"/>
              <a:gd name="connsiteX43" fmla="*/ 1567767 w 5283375"/>
              <a:gd name="connsiteY43" fmla="*/ 94080 h 695269"/>
              <a:gd name="connsiteX44" fmla="*/ 1379635 w 5283375"/>
              <a:gd name="connsiteY44" fmla="*/ 125440 h 695269"/>
              <a:gd name="connsiteX45" fmla="*/ 972016 w 5283375"/>
              <a:gd name="connsiteY45" fmla="*/ 109760 h 695269"/>
              <a:gd name="connsiteX46" fmla="*/ 846594 w 5283375"/>
              <a:gd name="connsiteY46" fmla="*/ 94080 h 695269"/>
              <a:gd name="connsiteX47" fmla="*/ 674140 w 5283375"/>
              <a:gd name="connsiteY47" fmla="*/ 78400 h 695269"/>
              <a:gd name="connsiteX48" fmla="*/ 548719 w 5283375"/>
              <a:gd name="connsiteY48" fmla="*/ 62720 h 695269"/>
              <a:gd name="connsiteX49" fmla="*/ 297876 w 5283375"/>
              <a:gd name="connsiteY49" fmla="*/ 47040 h 695269"/>
              <a:gd name="connsiteX50" fmla="*/ 47033 w 5283375"/>
              <a:gd name="connsiteY50" fmla="*/ 109760 h 695269"/>
              <a:gd name="connsiteX51" fmla="*/ 47033 w 5283375"/>
              <a:gd name="connsiteY51" fmla="*/ 172479 h 6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83375" h="695269">
                <a:moveTo>
                  <a:pt x="109744" y="203839"/>
                </a:moveTo>
                <a:cubicBezTo>
                  <a:pt x="18969" y="349101"/>
                  <a:pt x="53404" y="285177"/>
                  <a:pt x="0" y="391998"/>
                </a:cubicBezTo>
                <a:cubicBezTo>
                  <a:pt x="26803" y="633250"/>
                  <a:pt x="-27301" y="474451"/>
                  <a:pt x="62711" y="564477"/>
                </a:cubicBezTo>
                <a:cubicBezTo>
                  <a:pt x="76035" y="577803"/>
                  <a:pt x="78087" y="601529"/>
                  <a:pt x="94066" y="611517"/>
                </a:cubicBezTo>
                <a:cubicBezTo>
                  <a:pt x="122093" y="629036"/>
                  <a:pt x="188132" y="642877"/>
                  <a:pt x="188132" y="642877"/>
                </a:cubicBezTo>
                <a:cubicBezTo>
                  <a:pt x="303102" y="637650"/>
                  <a:pt x="418208" y="634854"/>
                  <a:pt x="533041" y="627197"/>
                </a:cubicBezTo>
                <a:cubicBezTo>
                  <a:pt x="575080" y="624394"/>
                  <a:pt x="616445" y="614630"/>
                  <a:pt x="658462" y="611517"/>
                </a:cubicBezTo>
                <a:cubicBezTo>
                  <a:pt x="757620" y="604171"/>
                  <a:pt x="857046" y="601064"/>
                  <a:pt x="956338" y="595837"/>
                </a:cubicBezTo>
                <a:lnTo>
                  <a:pt x="1771577" y="611517"/>
                </a:lnTo>
                <a:cubicBezTo>
                  <a:pt x="1860533" y="614096"/>
                  <a:pt x="1949737" y="616592"/>
                  <a:pt x="2038097" y="627197"/>
                </a:cubicBezTo>
                <a:cubicBezTo>
                  <a:pt x="2080884" y="632332"/>
                  <a:pt x="2120446" y="657211"/>
                  <a:pt x="2163519" y="658557"/>
                </a:cubicBezTo>
                <a:lnTo>
                  <a:pt x="2665204" y="674236"/>
                </a:lnTo>
                <a:cubicBezTo>
                  <a:pt x="2847211" y="704575"/>
                  <a:pt x="2777834" y="699890"/>
                  <a:pt x="3072823" y="674236"/>
                </a:cubicBezTo>
                <a:cubicBezTo>
                  <a:pt x="3089287" y="672804"/>
                  <a:pt x="3103913" y="662906"/>
                  <a:pt x="3119856" y="658557"/>
                </a:cubicBezTo>
                <a:cubicBezTo>
                  <a:pt x="3161432" y="647217"/>
                  <a:pt x="3203021" y="635650"/>
                  <a:pt x="3245278" y="627197"/>
                </a:cubicBezTo>
                <a:cubicBezTo>
                  <a:pt x="3375166" y="601216"/>
                  <a:pt x="3297151" y="614169"/>
                  <a:pt x="3480443" y="595837"/>
                </a:cubicBezTo>
                <a:cubicBezTo>
                  <a:pt x="3525268" y="580893"/>
                  <a:pt x="3540973" y="574321"/>
                  <a:pt x="3590186" y="564477"/>
                </a:cubicBezTo>
                <a:cubicBezTo>
                  <a:pt x="3621356" y="558242"/>
                  <a:pt x="3652897" y="554024"/>
                  <a:pt x="3684252" y="548797"/>
                </a:cubicBezTo>
                <a:cubicBezTo>
                  <a:pt x="3752189" y="554024"/>
                  <a:pt x="3822169" y="547134"/>
                  <a:pt x="3888062" y="564477"/>
                </a:cubicBezTo>
                <a:cubicBezTo>
                  <a:pt x="3924507" y="574069"/>
                  <a:pt x="3982128" y="627197"/>
                  <a:pt x="3982128" y="627197"/>
                </a:cubicBezTo>
                <a:cubicBezTo>
                  <a:pt x="4076194" y="621970"/>
                  <a:pt x="4170169" y="614709"/>
                  <a:pt x="4264326" y="611517"/>
                </a:cubicBezTo>
                <a:lnTo>
                  <a:pt x="5016854" y="580157"/>
                </a:lnTo>
                <a:cubicBezTo>
                  <a:pt x="5131361" y="541982"/>
                  <a:pt x="5078855" y="556814"/>
                  <a:pt x="5173631" y="533117"/>
                </a:cubicBezTo>
                <a:cubicBezTo>
                  <a:pt x="5279383" y="427350"/>
                  <a:pt x="5253675" y="481109"/>
                  <a:pt x="5283375" y="391998"/>
                </a:cubicBezTo>
                <a:cubicBezTo>
                  <a:pt x="5278149" y="308372"/>
                  <a:pt x="5280763" y="223884"/>
                  <a:pt x="5267697" y="141120"/>
                </a:cubicBezTo>
                <a:cubicBezTo>
                  <a:pt x="5265461" y="126959"/>
                  <a:pt x="5220392" y="71965"/>
                  <a:pt x="5204986" y="62720"/>
                </a:cubicBezTo>
                <a:cubicBezTo>
                  <a:pt x="5190816" y="54217"/>
                  <a:pt x="5172734" y="54432"/>
                  <a:pt x="5157953" y="47040"/>
                </a:cubicBezTo>
                <a:cubicBezTo>
                  <a:pt x="5036387" y="-13752"/>
                  <a:pt x="5182104" y="39412"/>
                  <a:pt x="5063887" y="0"/>
                </a:cubicBezTo>
                <a:cubicBezTo>
                  <a:pt x="4938466" y="5227"/>
                  <a:pt x="4812893" y="7597"/>
                  <a:pt x="4687623" y="15680"/>
                </a:cubicBezTo>
                <a:cubicBezTo>
                  <a:pt x="4650747" y="18059"/>
                  <a:pt x="4614329" y="25284"/>
                  <a:pt x="4577879" y="31360"/>
                </a:cubicBezTo>
                <a:cubicBezTo>
                  <a:pt x="4551595" y="35741"/>
                  <a:pt x="4526117" y="45996"/>
                  <a:pt x="4499491" y="47040"/>
                </a:cubicBezTo>
                <a:cubicBezTo>
                  <a:pt x="4259228" y="56463"/>
                  <a:pt x="4018709" y="57493"/>
                  <a:pt x="3778318" y="62720"/>
                </a:cubicBezTo>
                <a:cubicBezTo>
                  <a:pt x="3690087" y="84781"/>
                  <a:pt x="3652306" y="95674"/>
                  <a:pt x="3543153" y="109760"/>
                </a:cubicBezTo>
                <a:cubicBezTo>
                  <a:pt x="3438978" y="123204"/>
                  <a:pt x="3333996" y="129519"/>
                  <a:pt x="3229600" y="141120"/>
                </a:cubicBezTo>
                <a:lnTo>
                  <a:pt x="3088501" y="156800"/>
                </a:lnTo>
                <a:cubicBezTo>
                  <a:pt x="3036242" y="151573"/>
                  <a:pt x="2983783" y="148062"/>
                  <a:pt x="2931724" y="141120"/>
                </a:cubicBezTo>
                <a:cubicBezTo>
                  <a:pt x="2905311" y="137598"/>
                  <a:pt x="2879800" y="128554"/>
                  <a:pt x="2853336" y="125440"/>
                </a:cubicBezTo>
                <a:cubicBezTo>
                  <a:pt x="2628672" y="99005"/>
                  <a:pt x="2723994" y="122424"/>
                  <a:pt x="2539783" y="94080"/>
                </a:cubicBezTo>
                <a:cubicBezTo>
                  <a:pt x="2513446" y="90028"/>
                  <a:pt x="2487407" y="84181"/>
                  <a:pt x="2461394" y="78400"/>
                </a:cubicBezTo>
                <a:cubicBezTo>
                  <a:pt x="2440360" y="73725"/>
                  <a:pt x="2419938" y="66263"/>
                  <a:pt x="2398684" y="62720"/>
                </a:cubicBezTo>
                <a:cubicBezTo>
                  <a:pt x="2357125" y="55792"/>
                  <a:pt x="2315069" y="52267"/>
                  <a:pt x="2273262" y="47040"/>
                </a:cubicBezTo>
                <a:cubicBezTo>
                  <a:pt x="2100808" y="52267"/>
                  <a:pt x="1928194" y="53650"/>
                  <a:pt x="1755899" y="62720"/>
                </a:cubicBezTo>
                <a:cubicBezTo>
                  <a:pt x="1729289" y="64121"/>
                  <a:pt x="1703795" y="74019"/>
                  <a:pt x="1677511" y="78400"/>
                </a:cubicBezTo>
                <a:cubicBezTo>
                  <a:pt x="1641061" y="84476"/>
                  <a:pt x="1604217" y="88004"/>
                  <a:pt x="1567767" y="94080"/>
                </a:cubicBezTo>
                <a:cubicBezTo>
                  <a:pt x="1292671" y="139936"/>
                  <a:pt x="1738296" y="74195"/>
                  <a:pt x="1379635" y="125440"/>
                </a:cubicBezTo>
                <a:cubicBezTo>
                  <a:pt x="1243762" y="120213"/>
                  <a:pt x="1107755" y="117746"/>
                  <a:pt x="972016" y="109760"/>
                </a:cubicBezTo>
                <a:cubicBezTo>
                  <a:pt x="929956" y="107286"/>
                  <a:pt x="888495" y="98491"/>
                  <a:pt x="846594" y="94080"/>
                </a:cubicBezTo>
                <a:cubicBezTo>
                  <a:pt x="789189" y="88037"/>
                  <a:pt x="731545" y="84443"/>
                  <a:pt x="674140" y="78400"/>
                </a:cubicBezTo>
                <a:cubicBezTo>
                  <a:pt x="632239" y="73989"/>
                  <a:pt x="590706" y="66219"/>
                  <a:pt x="548719" y="62720"/>
                </a:cubicBezTo>
                <a:cubicBezTo>
                  <a:pt x="465231" y="55762"/>
                  <a:pt x="381490" y="52267"/>
                  <a:pt x="297876" y="47040"/>
                </a:cubicBezTo>
                <a:cubicBezTo>
                  <a:pt x="157333" y="56411"/>
                  <a:pt x="64176" y="-10253"/>
                  <a:pt x="47033" y="109760"/>
                </a:cubicBezTo>
                <a:cubicBezTo>
                  <a:pt x="44077" y="130456"/>
                  <a:pt x="47033" y="151573"/>
                  <a:pt x="47033" y="172479"/>
                </a:cubicBezTo>
              </a:path>
            </a:pathLst>
          </a:custGeom>
          <a:ln w="76200" cmpd="sng">
            <a:solidFill>
              <a:srgbClr val="FF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latin typeface="Calibri"/>
            </a:endParaRPr>
          </a:p>
        </p:txBody>
      </p:sp>
    </p:spTree>
    <p:extLst>
      <p:ext uri="{BB962C8B-B14F-4D97-AF65-F5344CB8AC3E}">
        <p14:creationId xmlns:p14="http://schemas.microsoft.com/office/powerpoint/2010/main" val="36103482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2010 - 2011</a:t>
            </a:r>
            <a:endParaRPr lang="en-US" sz="2800" dirty="0"/>
          </a:p>
        </p:txBody>
      </p:sp>
      <p:pic>
        <p:nvPicPr>
          <p:cNvPr id="5" name="Picture 4" descr="Franchising.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1643" y="5021047"/>
            <a:ext cx="1474606" cy="1183767"/>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5596" y="730306"/>
            <a:ext cx="1291988" cy="114494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1654" y="845527"/>
            <a:ext cx="1108418" cy="21927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13381" y="2789783"/>
            <a:ext cx="1314451" cy="11620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46358" y="3641192"/>
            <a:ext cx="1170019" cy="206403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632626" y="4800559"/>
            <a:ext cx="1314994" cy="1753327"/>
          </a:xfrm>
          <a:prstGeom prst="rect">
            <a:avLst/>
          </a:prstGeom>
        </p:spPr>
      </p:pic>
      <p:sp>
        <p:nvSpPr>
          <p:cNvPr id="17" name="TextBox 16"/>
          <p:cNvSpPr txBox="1"/>
          <p:nvPr/>
        </p:nvSpPr>
        <p:spPr>
          <a:xfrm>
            <a:off x="5537090" y="4369678"/>
            <a:ext cx="1496190" cy="261610"/>
          </a:xfrm>
          <a:prstGeom prst="rect">
            <a:avLst/>
          </a:prstGeom>
          <a:noFill/>
        </p:spPr>
        <p:txBody>
          <a:bodyPr wrap="square" rtlCol="0">
            <a:spAutoFit/>
          </a:bodyPr>
          <a:lstStyle/>
          <a:p>
            <a:pPr algn="ctr"/>
            <a:r>
              <a:rPr lang="en-US" sz="1100" dirty="0" smtClean="0">
                <a:latin typeface="Verdana" pitchFamily="34" charset="0"/>
              </a:rPr>
              <a:t>Hacking Culture</a:t>
            </a:r>
          </a:p>
        </p:txBody>
      </p:sp>
      <p:sp>
        <p:nvSpPr>
          <p:cNvPr id="18" name="TextBox 17"/>
          <p:cNvSpPr txBox="1"/>
          <p:nvPr/>
        </p:nvSpPr>
        <p:spPr>
          <a:xfrm>
            <a:off x="7497022" y="3176106"/>
            <a:ext cx="1260017" cy="261610"/>
          </a:xfrm>
          <a:prstGeom prst="rect">
            <a:avLst/>
          </a:prstGeom>
          <a:noFill/>
        </p:spPr>
        <p:txBody>
          <a:bodyPr wrap="square" rtlCol="0">
            <a:spAutoFit/>
          </a:bodyPr>
          <a:lstStyle/>
          <a:p>
            <a:pPr algn="ctr"/>
            <a:r>
              <a:rPr lang="en-US" sz="1100" dirty="0" smtClean="0">
                <a:latin typeface="Verdana" pitchFamily="34" charset="0"/>
              </a:rPr>
              <a:t>Empowerment</a:t>
            </a:r>
          </a:p>
        </p:txBody>
      </p:sp>
      <p:sp>
        <p:nvSpPr>
          <p:cNvPr id="20" name="TextBox 19"/>
          <p:cNvSpPr txBox="1"/>
          <p:nvPr/>
        </p:nvSpPr>
        <p:spPr>
          <a:xfrm>
            <a:off x="5495597" y="2343858"/>
            <a:ext cx="1332235" cy="261610"/>
          </a:xfrm>
          <a:prstGeom prst="rect">
            <a:avLst/>
          </a:prstGeom>
          <a:noFill/>
        </p:spPr>
        <p:txBody>
          <a:bodyPr wrap="square" rtlCol="0">
            <a:spAutoFit/>
          </a:bodyPr>
          <a:lstStyle/>
          <a:p>
            <a:pPr algn="ctr"/>
            <a:r>
              <a:rPr lang="en-US" sz="1100" dirty="0" smtClean="0">
                <a:latin typeface="Verdana" pitchFamily="34" charset="0"/>
              </a:rPr>
              <a:t>Pranks</a:t>
            </a:r>
          </a:p>
        </p:txBody>
      </p:sp>
      <p:sp>
        <p:nvSpPr>
          <p:cNvPr id="21" name="TextBox 20"/>
          <p:cNvSpPr txBox="1"/>
          <p:nvPr/>
        </p:nvSpPr>
        <p:spPr>
          <a:xfrm>
            <a:off x="7033281" y="422286"/>
            <a:ext cx="1705169" cy="261610"/>
          </a:xfrm>
          <a:prstGeom prst="rect">
            <a:avLst/>
          </a:prstGeom>
          <a:noFill/>
        </p:spPr>
        <p:txBody>
          <a:bodyPr wrap="square" rtlCol="0">
            <a:spAutoFit/>
          </a:bodyPr>
          <a:lstStyle/>
          <a:p>
            <a:pPr algn="ctr"/>
            <a:r>
              <a:rPr lang="en-US" sz="1100" dirty="0" smtClean="0">
                <a:latin typeface="Verdana" pitchFamily="34" charset="0"/>
              </a:rPr>
              <a:t>Disenfranchisement</a:t>
            </a:r>
          </a:p>
        </p:txBody>
      </p:sp>
      <p:sp>
        <p:nvSpPr>
          <p:cNvPr id="22" name="TextBox 21"/>
          <p:cNvSpPr txBox="1"/>
          <p:nvPr/>
        </p:nvSpPr>
        <p:spPr>
          <a:xfrm>
            <a:off x="5495596" y="301420"/>
            <a:ext cx="1291988" cy="261610"/>
          </a:xfrm>
          <a:prstGeom prst="rect">
            <a:avLst/>
          </a:prstGeom>
          <a:noFill/>
        </p:spPr>
        <p:txBody>
          <a:bodyPr wrap="square" rtlCol="0">
            <a:spAutoFit/>
          </a:bodyPr>
          <a:lstStyle/>
          <a:p>
            <a:pPr algn="ctr"/>
            <a:r>
              <a:rPr lang="en-US" sz="1100" dirty="0" smtClean="0">
                <a:latin typeface="Verdana" pitchFamily="34" charset="0"/>
              </a:rPr>
              <a:t>Technology</a:t>
            </a:r>
          </a:p>
        </p:txBody>
      </p:sp>
      <p:pic>
        <p:nvPicPr>
          <p:cNvPr id="23" name="Picture 2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9871" y="2948955"/>
            <a:ext cx="1386967" cy="2523509"/>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76838" y="3066776"/>
            <a:ext cx="1798171" cy="2405689"/>
          </a:xfrm>
          <a:prstGeom prst="rect">
            <a:avLst/>
          </a:prstGeom>
        </p:spPr>
      </p:pic>
    </p:spTree>
    <p:extLst>
      <p:ext uri="{BB962C8B-B14F-4D97-AF65-F5344CB8AC3E}">
        <p14:creationId xmlns:p14="http://schemas.microsoft.com/office/powerpoint/2010/main" val="10578495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descr="Lulzsec Rogues Galler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spTree>
    <p:extLst>
      <p:ext uri="{BB962C8B-B14F-4D97-AF65-F5344CB8AC3E}">
        <p14:creationId xmlns:p14="http://schemas.microsoft.com/office/powerpoint/2010/main" val="7505178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descr="Lulzsec Rogues Galler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sp>
        <p:nvSpPr>
          <p:cNvPr id="3" name="TextBox 2"/>
          <p:cNvSpPr txBox="1"/>
          <p:nvPr/>
        </p:nvSpPr>
        <p:spPr>
          <a:xfrm>
            <a:off x="5367892" y="1541086"/>
            <a:ext cx="3563694" cy="523220"/>
          </a:xfrm>
          <a:prstGeom prst="rect">
            <a:avLst/>
          </a:prstGeom>
          <a:noFill/>
        </p:spPr>
        <p:txBody>
          <a:bodyPr wrap="square" rtlCol="0">
            <a:spAutoFit/>
          </a:bodyPr>
          <a:lstStyle/>
          <a:p>
            <a:r>
              <a:rPr lang="en-US" sz="2800" dirty="0" smtClean="0"/>
              <a:t>Essence</a:t>
            </a:r>
            <a:endParaRPr lang="en-US" sz="2800" dirty="0"/>
          </a:p>
        </p:txBody>
      </p:sp>
    </p:spTree>
    <p:extLst>
      <p:ext uri="{BB962C8B-B14F-4D97-AF65-F5344CB8AC3E}">
        <p14:creationId xmlns:p14="http://schemas.microsoft.com/office/powerpoint/2010/main" val="27576909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descr="Lulzsec Rogues Galler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sp>
        <p:nvSpPr>
          <p:cNvPr id="3" name="TextBox 2"/>
          <p:cNvSpPr txBox="1"/>
          <p:nvPr/>
        </p:nvSpPr>
        <p:spPr>
          <a:xfrm>
            <a:off x="5367892" y="1541086"/>
            <a:ext cx="3563694" cy="523220"/>
          </a:xfrm>
          <a:prstGeom prst="rect">
            <a:avLst/>
          </a:prstGeom>
          <a:noFill/>
        </p:spPr>
        <p:txBody>
          <a:bodyPr wrap="square" rtlCol="0">
            <a:spAutoFit/>
          </a:bodyPr>
          <a:lstStyle/>
          <a:p>
            <a:r>
              <a:rPr lang="en-US" sz="2800" dirty="0" smtClean="0"/>
              <a:t>Essence</a:t>
            </a:r>
            <a:endParaRPr lang="en-US" sz="2800" dirty="0"/>
          </a:p>
        </p:txBody>
      </p:sp>
      <p:sp>
        <p:nvSpPr>
          <p:cNvPr id="7" name="TextBox 6"/>
          <p:cNvSpPr txBox="1"/>
          <p:nvPr/>
        </p:nvSpPr>
        <p:spPr>
          <a:xfrm>
            <a:off x="5367892" y="2973577"/>
            <a:ext cx="3563694" cy="523220"/>
          </a:xfrm>
          <a:prstGeom prst="rect">
            <a:avLst/>
          </a:prstGeom>
          <a:noFill/>
        </p:spPr>
        <p:txBody>
          <a:bodyPr wrap="square" rtlCol="0">
            <a:spAutoFit/>
          </a:bodyPr>
          <a:lstStyle/>
          <a:p>
            <a:r>
              <a:rPr lang="en-US" sz="2800" dirty="0" smtClean="0"/>
              <a:t>Drama</a:t>
            </a:r>
            <a:endParaRPr lang="en-US" sz="2800" dirty="0"/>
          </a:p>
        </p:txBody>
      </p:sp>
    </p:spTree>
    <p:extLst>
      <p:ext uri="{BB962C8B-B14F-4D97-AF65-F5344CB8AC3E}">
        <p14:creationId xmlns:p14="http://schemas.microsoft.com/office/powerpoint/2010/main" val="19422511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descr="Lulzsec Rogues Galler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sp>
        <p:nvSpPr>
          <p:cNvPr id="3" name="TextBox 2"/>
          <p:cNvSpPr txBox="1"/>
          <p:nvPr/>
        </p:nvSpPr>
        <p:spPr>
          <a:xfrm>
            <a:off x="5367892" y="1541086"/>
            <a:ext cx="3563694" cy="523220"/>
          </a:xfrm>
          <a:prstGeom prst="rect">
            <a:avLst/>
          </a:prstGeom>
          <a:noFill/>
        </p:spPr>
        <p:txBody>
          <a:bodyPr wrap="square" rtlCol="0">
            <a:spAutoFit/>
          </a:bodyPr>
          <a:lstStyle/>
          <a:p>
            <a:r>
              <a:rPr lang="en-US" sz="2800" dirty="0" smtClean="0"/>
              <a:t>Essence</a:t>
            </a:r>
            <a:endParaRPr lang="en-US" sz="2800" dirty="0"/>
          </a:p>
        </p:txBody>
      </p:sp>
      <p:sp>
        <p:nvSpPr>
          <p:cNvPr id="7" name="TextBox 6"/>
          <p:cNvSpPr txBox="1"/>
          <p:nvPr/>
        </p:nvSpPr>
        <p:spPr>
          <a:xfrm>
            <a:off x="5367892" y="2973577"/>
            <a:ext cx="3563694" cy="523220"/>
          </a:xfrm>
          <a:prstGeom prst="rect">
            <a:avLst/>
          </a:prstGeom>
          <a:noFill/>
        </p:spPr>
        <p:txBody>
          <a:bodyPr wrap="square" rtlCol="0">
            <a:spAutoFit/>
          </a:bodyPr>
          <a:lstStyle/>
          <a:p>
            <a:r>
              <a:rPr lang="en-US" sz="2800" dirty="0" smtClean="0"/>
              <a:t>Drama</a:t>
            </a:r>
            <a:endParaRPr lang="en-US" sz="2800" dirty="0"/>
          </a:p>
        </p:txBody>
      </p:sp>
      <p:sp>
        <p:nvSpPr>
          <p:cNvPr id="8" name="TextBox 7"/>
          <p:cNvSpPr txBox="1"/>
          <p:nvPr/>
        </p:nvSpPr>
        <p:spPr>
          <a:xfrm>
            <a:off x="5367892" y="4406069"/>
            <a:ext cx="3563694" cy="523220"/>
          </a:xfrm>
          <a:prstGeom prst="rect">
            <a:avLst/>
          </a:prstGeom>
          <a:noFill/>
        </p:spPr>
        <p:txBody>
          <a:bodyPr wrap="square" rtlCol="0">
            <a:spAutoFit/>
          </a:bodyPr>
          <a:lstStyle/>
          <a:p>
            <a:r>
              <a:rPr lang="en-US" sz="2800" dirty="0" smtClean="0"/>
              <a:t>Franchise Operations</a:t>
            </a:r>
            <a:endParaRPr lang="en-US" sz="2800" dirty="0"/>
          </a:p>
        </p:txBody>
      </p:sp>
    </p:spTree>
    <p:extLst>
      <p:ext uri="{BB962C8B-B14F-4D97-AF65-F5344CB8AC3E}">
        <p14:creationId xmlns:p14="http://schemas.microsoft.com/office/powerpoint/2010/main" val="8694456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3" name="TextBox 2"/>
          <p:cNvSpPr txBox="1"/>
          <p:nvPr/>
        </p:nvSpPr>
        <p:spPr>
          <a:xfrm>
            <a:off x="1676837" y="1744655"/>
            <a:ext cx="1911100" cy="523220"/>
          </a:xfrm>
          <a:prstGeom prst="rect">
            <a:avLst/>
          </a:prstGeom>
          <a:noFill/>
        </p:spPr>
        <p:txBody>
          <a:bodyPr wrap="square" rtlCol="0">
            <a:spAutoFit/>
          </a:bodyPr>
          <a:lstStyle/>
          <a:p>
            <a:r>
              <a:rPr lang="en-US" sz="2800" dirty="0" smtClean="0"/>
              <a:t>Feb 2011</a:t>
            </a:r>
            <a:endParaRPr lang="en-US" sz="2800"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7570" y="846766"/>
            <a:ext cx="1369856" cy="1795777"/>
          </a:xfrm>
          <a:prstGeom prst="rect">
            <a:avLst/>
          </a:prstGeom>
        </p:spPr>
      </p:pic>
      <p:pic>
        <p:nvPicPr>
          <p:cNvPr id="9" name="Picture 8" descr="hbgary Fe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379798" y="361774"/>
            <a:ext cx="1123950" cy="929641"/>
          </a:xfrm>
          <a:prstGeom prst="rect">
            <a:avLst/>
          </a:prstGeom>
        </p:spPr>
      </p:pic>
      <p:pic>
        <p:nvPicPr>
          <p:cNvPr id="10" name="Picture 9" descr="Aaron Barr with Labe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148" y="1291415"/>
            <a:ext cx="833442" cy="1856119"/>
          </a:xfrm>
          <a:prstGeom prst="rect">
            <a:avLst/>
          </a:prstGeom>
        </p:spPr>
      </p:pic>
    </p:spTree>
    <p:extLst>
      <p:ext uri="{BB962C8B-B14F-4D97-AF65-F5344CB8AC3E}">
        <p14:creationId xmlns:p14="http://schemas.microsoft.com/office/powerpoint/2010/main" val="22030993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279" y="3189576"/>
            <a:ext cx="1421481" cy="276173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sp>
        <p:nvSpPr>
          <p:cNvPr id="13" name="TextBox 12"/>
          <p:cNvSpPr txBox="1"/>
          <p:nvPr/>
        </p:nvSpPr>
        <p:spPr>
          <a:xfrm>
            <a:off x="1676837" y="1744655"/>
            <a:ext cx="1911100" cy="523220"/>
          </a:xfrm>
          <a:prstGeom prst="rect">
            <a:avLst/>
          </a:prstGeom>
          <a:noFill/>
        </p:spPr>
        <p:txBody>
          <a:bodyPr wrap="square" rtlCol="0">
            <a:spAutoFit/>
          </a:bodyPr>
          <a:lstStyle/>
          <a:p>
            <a:r>
              <a:rPr lang="en-US" sz="2800" dirty="0" smtClean="0"/>
              <a:t>Apr 2011</a:t>
            </a:r>
            <a:endParaRPr lang="en-US" sz="2800" dirty="0"/>
          </a:p>
        </p:txBody>
      </p:sp>
      <p:pic>
        <p:nvPicPr>
          <p:cNvPr id="16" name="Picture 15" descr="hbgary Fe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379798" y="361774"/>
            <a:ext cx="1123950" cy="929641"/>
          </a:xfrm>
          <a:prstGeom prst="rect">
            <a:avLst/>
          </a:prstGeom>
        </p:spPr>
      </p:pic>
    </p:spTree>
    <p:extLst>
      <p:ext uri="{BB962C8B-B14F-4D97-AF65-F5344CB8AC3E}">
        <p14:creationId xmlns:p14="http://schemas.microsoft.com/office/powerpoint/2010/main" val="5110022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279" y="3189576"/>
            <a:ext cx="1421481" cy="276173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sp>
        <p:nvSpPr>
          <p:cNvPr id="13" name="TextBox 12"/>
          <p:cNvSpPr txBox="1"/>
          <p:nvPr/>
        </p:nvSpPr>
        <p:spPr>
          <a:xfrm>
            <a:off x="1676837" y="1744655"/>
            <a:ext cx="1911100" cy="523220"/>
          </a:xfrm>
          <a:prstGeom prst="rect">
            <a:avLst/>
          </a:prstGeom>
          <a:noFill/>
        </p:spPr>
        <p:txBody>
          <a:bodyPr wrap="square" rtlCol="0">
            <a:spAutoFit/>
          </a:bodyPr>
          <a:lstStyle/>
          <a:p>
            <a:r>
              <a:rPr lang="en-US" sz="2800" dirty="0" smtClean="0"/>
              <a:t>Apr 2011</a:t>
            </a:r>
            <a:endParaRPr lang="en-US" sz="2800" dirty="0"/>
          </a:p>
        </p:txBody>
      </p:sp>
      <p:sp>
        <p:nvSpPr>
          <p:cNvPr id="14" name="TextBox 13"/>
          <p:cNvSpPr txBox="1"/>
          <p:nvPr/>
        </p:nvSpPr>
        <p:spPr>
          <a:xfrm>
            <a:off x="0" y="4187796"/>
            <a:ext cx="1911100" cy="461665"/>
          </a:xfrm>
          <a:prstGeom prst="rect">
            <a:avLst/>
          </a:prstGeom>
          <a:noFill/>
        </p:spPr>
        <p:txBody>
          <a:bodyPr wrap="square" rtlCol="0">
            <a:spAutoFit/>
          </a:bodyPr>
          <a:lstStyle/>
          <a:p>
            <a:r>
              <a:rPr lang="en-US" sz="2400" dirty="0" smtClean="0">
                <a:solidFill>
                  <a:schemeClr val="bg2">
                    <a:lumMod val="50000"/>
                  </a:schemeClr>
                </a:solidFill>
                <a:latin typeface="Stencil"/>
                <a:cs typeface="Stencil"/>
              </a:rPr>
              <a:t>50 Days</a:t>
            </a:r>
            <a:endParaRPr lang="en-US" sz="2400" dirty="0">
              <a:solidFill>
                <a:schemeClr val="bg2">
                  <a:lumMod val="50000"/>
                </a:schemeClr>
              </a:solidFill>
              <a:latin typeface="Stencil"/>
              <a:cs typeface="Stencil"/>
            </a:endParaRPr>
          </a:p>
        </p:txBody>
      </p:sp>
      <p:sp>
        <p:nvSpPr>
          <p:cNvPr id="15" name="TextBox 14"/>
          <p:cNvSpPr txBox="1"/>
          <p:nvPr/>
        </p:nvSpPr>
        <p:spPr>
          <a:xfrm>
            <a:off x="1" y="5602497"/>
            <a:ext cx="9268983" cy="646331"/>
          </a:xfrm>
          <a:prstGeom prst="rect">
            <a:avLst/>
          </a:prstGeom>
          <a:noFill/>
        </p:spPr>
        <p:txBody>
          <a:bodyPr wrap="square" rtlCol="0">
            <a:spAutoFit/>
          </a:bodyPr>
          <a:lstStyle/>
          <a:p>
            <a:pPr algn="ctr"/>
            <a:r>
              <a:rPr lang="en-US" sz="3600" dirty="0" smtClean="0">
                <a:solidFill>
                  <a:srgbClr val="FF0000"/>
                </a:solidFill>
              </a:rPr>
              <a:t>25+ Companies Ravaged</a:t>
            </a:r>
            <a:endParaRPr lang="en-US" sz="3600" dirty="0">
              <a:solidFill>
                <a:srgbClr val="FF0000"/>
              </a:solidFill>
            </a:endParaRPr>
          </a:p>
        </p:txBody>
      </p:sp>
    </p:spTree>
    <p:extLst>
      <p:ext uri="{BB962C8B-B14F-4D97-AF65-F5344CB8AC3E}">
        <p14:creationId xmlns:p14="http://schemas.microsoft.com/office/powerpoint/2010/main" val="181217656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279" y="3189576"/>
            <a:ext cx="1421481" cy="276173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pic>
        <p:nvPicPr>
          <p:cNvPr id="7" name="Picture 6" descr="FBI (2).jpg"/>
          <p:cNvPicPr>
            <a:picLocks noChangeAspect="1"/>
          </p:cNvPicPr>
          <p:nvPr/>
        </p:nvPicPr>
        <p:blipFill>
          <a:blip r:embed="rId6" cstate="print"/>
          <a:stretch>
            <a:fillRect/>
          </a:stretch>
        </p:blipFill>
        <p:spPr>
          <a:xfrm>
            <a:off x="6488503" y="3455004"/>
            <a:ext cx="1219200" cy="1625600"/>
          </a:xfrm>
          <a:prstGeom prst="rect">
            <a:avLst/>
          </a:prstGeom>
        </p:spPr>
      </p:pic>
    </p:spTree>
    <p:extLst>
      <p:ext uri="{BB962C8B-B14F-4D97-AF65-F5344CB8AC3E}">
        <p14:creationId xmlns:p14="http://schemas.microsoft.com/office/powerpoint/2010/main" val="6331167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3953" y="1139485"/>
            <a:ext cx="1527644" cy="199024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pic>
        <p:nvPicPr>
          <p:cNvPr id="13" name="Picture 12" descr="FBI (2).jpg"/>
          <p:cNvPicPr>
            <a:picLocks noChangeAspect="1"/>
          </p:cNvPicPr>
          <p:nvPr/>
        </p:nvPicPr>
        <p:blipFill>
          <a:blip r:embed="rId6" cstate="print"/>
          <a:stretch>
            <a:fillRect/>
          </a:stretch>
        </p:blipFill>
        <p:spPr>
          <a:xfrm>
            <a:off x="6488503" y="3455004"/>
            <a:ext cx="1219200" cy="162560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0279" y="3189576"/>
            <a:ext cx="1421481" cy="2761733"/>
          </a:xfrm>
          <a:prstGeom prst="rect">
            <a:avLst/>
          </a:prstGeom>
        </p:spPr>
      </p:pic>
      <p:cxnSp>
        <p:nvCxnSpPr>
          <p:cNvPr id="16" name="Straight Connector 15"/>
          <p:cNvCxnSpPr/>
          <p:nvPr/>
        </p:nvCxnSpPr>
        <p:spPr>
          <a:xfrm>
            <a:off x="770164" y="2773820"/>
            <a:ext cx="2215909" cy="30079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026885" y="2977020"/>
            <a:ext cx="1714875" cy="28047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6450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H="1">
            <a:off x="533041" y="862395"/>
            <a:ext cx="4828722" cy="1081915"/>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427870" y="394506"/>
            <a:ext cx="3716130" cy="646331"/>
          </a:xfrm>
          <a:prstGeom prst="rect">
            <a:avLst/>
          </a:prstGeom>
          <a:noFill/>
        </p:spPr>
        <p:txBody>
          <a:bodyPr wrap="square" rtlCol="0">
            <a:spAutoFit/>
          </a:bodyPr>
          <a:lstStyle/>
          <a:p>
            <a:r>
              <a:rPr lang="en-US" sz="3600" dirty="0" smtClean="0">
                <a:solidFill>
                  <a:srgbClr val="FF6600"/>
                </a:solidFill>
                <a:latin typeface="Arial" pitchFamily="34" charset="0"/>
                <a:cs typeface="Arial" pitchFamily="34" charset="0"/>
              </a:rPr>
              <a:t>Y-Axis: Hope</a:t>
            </a:r>
          </a:p>
        </p:txBody>
      </p:sp>
    </p:spTree>
    <p:extLst>
      <p:ext uri="{BB962C8B-B14F-4D97-AF65-F5344CB8AC3E}">
        <p14:creationId xmlns:p14="http://schemas.microsoft.com/office/powerpoint/2010/main" val="30068048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sp>
        <p:nvSpPr>
          <p:cNvPr id="4" name="Slide Number Placeholder 3"/>
          <p:cNvSpPr>
            <a:spLocks noGrp="1"/>
          </p:cNvSpPr>
          <p:nvPr>
            <p:ph type="sldNum" sz="quarter" idx="4294967295"/>
          </p:nvPr>
        </p:nvSpPr>
        <p:spPr>
          <a:xfrm>
            <a:off x="4038592" y="6356352"/>
            <a:ext cx="1051353" cy="365125"/>
          </a:xfrm>
          <a:prstGeom prst="rect">
            <a:avLst/>
          </a:prstGeom>
        </p:spPr>
        <p:txBody>
          <a:bodyPr/>
          <a:lstStyle/>
          <a:p>
            <a:fld id="{F56C8676-1494-424A-9EE1-69F4EB666BA8}" type="slidenum">
              <a:rPr lang="en-US" smtClean="0"/>
              <a:t>60</a:t>
            </a:fld>
            <a:endParaRPr lang="en-US" dirty="0"/>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3953" y="1139485"/>
            <a:ext cx="1527644" cy="199024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pic>
        <p:nvPicPr>
          <p:cNvPr id="13" name="Picture 12" descr="FBI (2).jpg"/>
          <p:cNvPicPr>
            <a:picLocks noChangeAspect="1"/>
          </p:cNvPicPr>
          <p:nvPr/>
        </p:nvPicPr>
        <p:blipFill>
          <a:blip r:embed="rId6" cstate="print"/>
          <a:stretch>
            <a:fillRect/>
          </a:stretch>
        </p:blipFill>
        <p:spPr>
          <a:xfrm>
            <a:off x="6488503" y="3455004"/>
            <a:ext cx="1219200" cy="1625600"/>
          </a:xfrm>
          <a:prstGeom prst="rect">
            <a:avLst/>
          </a:prstGeom>
        </p:spPr>
      </p:pic>
      <p:sp>
        <p:nvSpPr>
          <p:cNvPr id="14" name="TextBox 13"/>
          <p:cNvSpPr txBox="1"/>
          <p:nvPr/>
        </p:nvSpPr>
        <p:spPr>
          <a:xfrm>
            <a:off x="192853" y="1744655"/>
            <a:ext cx="1911100" cy="461665"/>
          </a:xfrm>
          <a:prstGeom prst="rect">
            <a:avLst/>
          </a:prstGeom>
          <a:noFill/>
        </p:spPr>
        <p:txBody>
          <a:bodyPr wrap="square" rtlCol="0">
            <a:spAutoFit/>
          </a:bodyPr>
          <a:lstStyle/>
          <a:p>
            <a:pPr algn="r"/>
            <a:r>
              <a:rPr lang="en-US" sz="2400" dirty="0" smtClean="0">
                <a:solidFill>
                  <a:schemeClr val="bg2">
                    <a:lumMod val="50000"/>
                  </a:schemeClr>
                </a:solidFill>
                <a:latin typeface="Stencil"/>
                <a:cs typeface="Stencil"/>
              </a:rPr>
              <a:t>50 Days</a:t>
            </a:r>
            <a:endParaRPr lang="en-US" sz="2400" dirty="0">
              <a:solidFill>
                <a:schemeClr val="bg2">
                  <a:lumMod val="50000"/>
                </a:schemeClr>
              </a:solidFill>
              <a:latin typeface="Stencil"/>
              <a:cs typeface="Stencil"/>
            </a:endParaRPr>
          </a:p>
        </p:txBody>
      </p:sp>
      <p:sp>
        <p:nvSpPr>
          <p:cNvPr id="17" name="TextBox 16"/>
          <p:cNvSpPr txBox="1"/>
          <p:nvPr/>
        </p:nvSpPr>
        <p:spPr>
          <a:xfrm>
            <a:off x="1" y="5602497"/>
            <a:ext cx="9268983" cy="646331"/>
          </a:xfrm>
          <a:prstGeom prst="rect">
            <a:avLst/>
          </a:prstGeom>
          <a:noFill/>
        </p:spPr>
        <p:txBody>
          <a:bodyPr wrap="square" rtlCol="0">
            <a:spAutoFit/>
          </a:bodyPr>
          <a:lstStyle/>
          <a:p>
            <a:pPr algn="ctr"/>
            <a:r>
              <a:rPr lang="en-US" sz="3600" dirty="0" smtClean="0">
                <a:solidFill>
                  <a:srgbClr val="FF0000"/>
                </a:solidFill>
              </a:rPr>
              <a:t>15+ Companies Ransacked</a:t>
            </a:r>
            <a:endParaRPr lang="en-US" sz="3600" dirty="0">
              <a:solidFill>
                <a:srgbClr val="FF0000"/>
              </a:solidFill>
            </a:endParaRPr>
          </a:p>
        </p:txBody>
      </p:sp>
    </p:spTree>
    <p:extLst>
      <p:ext uri="{BB962C8B-B14F-4D97-AF65-F5344CB8AC3E}">
        <p14:creationId xmlns:p14="http://schemas.microsoft.com/office/powerpoint/2010/main" val="2659437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sp>
        <p:nvSpPr>
          <p:cNvPr id="4" name="Slide Number Placeholder 3"/>
          <p:cNvSpPr>
            <a:spLocks noGrp="1"/>
          </p:cNvSpPr>
          <p:nvPr>
            <p:ph type="sldNum" sz="quarter" idx="4294967295"/>
          </p:nvPr>
        </p:nvSpPr>
        <p:spPr>
          <a:xfrm>
            <a:off x="4038592" y="6356352"/>
            <a:ext cx="1051353" cy="365125"/>
          </a:xfrm>
          <a:prstGeom prst="rect">
            <a:avLst/>
          </a:prstGeom>
        </p:spPr>
        <p:txBody>
          <a:bodyPr/>
          <a:lstStyle/>
          <a:p>
            <a:fld id="{F56C8676-1494-424A-9EE1-69F4EB666BA8}" type="slidenum">
              <a:rPr lang="en-US" smtClean="0"/>
              <a:t>61</a:t>
            </a:fld>
            <a:endParaRPr lang="en-US" dirty="0"/>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pic>
        <p:nvPicPr>
          <p:cNvPr id="13" name="Picture 12" descr="FBI (2).jpg"/>
          <p:cNvPicPr>
            <a:picLocks noChangeAspect="1"/>
          </p:cNvPicPr>
          <p:nvPr/>
        </p:nvPicPr>
        <p:blipFill>
          <a:blip r:embed="rId5" cstate="print"/>
          <a:stretch>
            <a:fillRect/>
          </a:stretch>
        </p:blipFill>
        <p:spPr>
          <a:xfrm>
            <a:off x="6488503" y="3455004"/>
            <a:ext cx="1219200" cy="1625600"/>
          </a:xfrm>
          <a:prstGeom prst="rect">
            <a:avLst/>
          </a:prstGeom>
        </p:spPr>
      </p:pic>
      <p:sp>
        <p:nvSpPr>
          <p:cNvPr id="11" name="TextBox 10"/>
          <p:cNvSpPr txBox="1"/>
          <p:nvPr/>
        </p:nvSpPr>
        <p:spPr>
          <a:xfrm>
            <a:off x="0" y="5081031"/>
            <a:ext cx="9144000" cy="1077218"/>
          </a:xfrm>
          <a:prstGeom prst="rect">
            <a:avLst/>
          </a:prstGeom>
          <a:noFill/>
        </p:spPr>
        <p:txBody>
          <a:bodyPr wrap="square" rtlCol="0">
            <a:spAutoFit/>
          </a:bodyPr>
          <a:lstStyle/>
          <a:p>
            <a:pPr algn="ctr"/>
            <a:r>
              <a:rPr lang="en-US" sz="3200" dirty="0">
                <a:solidFill>
                  <a:srgbClr val="FF0000"/>
                </a:solidFill>
              </a:rPr>
              <a:t>Over 100 other </a:t>
            </a:r>
            <a:r>
              <a:rPr lang="en-US" sz="3200" dirty="0" smtClean="0">
                <a:solidFill>
                  <a:srgbClr val="FF0000"/>
                </a:solidFill>
              </a:rPr>
              <a:t>Anonymous “Members” </a:t>
            </a:r>
            <a:r>
              <a:rPr lang="en-US" sz="3200" dirty="0">
                <a:solidFill>
                  <a:srgbClr val="FF0000"/>
                </a:solidFill>
              </a:rPr>
              <a:t>Arrested</a:t>
            </a:r>
          </a:p>
          <a:p>
            <a:pPr algn="ctr"/>
            <a:endParaRPr lang="en-US" sz="3200" dirty="0"/>
          </a:p>
        </p:txBody>
      </p:sp>
      <p:pic>
        <p:nvPicPr>
          <p:cNvPr id="21" name="Picture 20" descr="Lulzsec Rogues Galler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spTree>
    <p:extLst>
      <p:ext uri="{BB962C8B-B14F-4D97-AF65-F5344CB8AC3E}">
        <p14:creationId xmlns:p14="http://schemas.microsoft.com/office/powerpoint/2010/main" val="139677215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sp>
        <p:nvSpPr>
          <p:cNvPr id="4" name="Slide Number Placeholder 3"/>
          <p:cNvSpPr>
            <a:spLocks noGrp="1"/>
          </p:cNvSpPr>
          <p:nvPr>
            <p:ph type="sldNum" sz="quarter" idx="4294967295"/>
          </p:nvPr>
        </p:nvSpPr>
        <p:spPr>
          <a:xfrm>
            <a:off x="4038592" y="6356352"/>
            <a:ext cx="1051353" cy="365125"/>
          </a:xfrm>
          <a:prstGeom prst="rect">
            <a:avLst/>
          </a:prstGeom>
        </p:spPr>
        <p:txBody>
          <a:bodyPr/>
          <a:lstStyle/>
          <a:p>
            <a:fld id="{F56C8676-1494-424A-9EE1-69F4EB666BA8}" type="slidenum">
              <a:rPr lang="en-US" smtClean="0"/>
              <a:t>62</a:t>
            </a:fld>
            <a:endParaRPr lang="en-US" dirty="0"/>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pic>
        <p:nvPicPr>
          <p:cNvPr id="13" name="Picture 12" descr="FBI (2).jpg"/>
          <p:cNvPicPr>
            <a:picLocks noChangeAspect="1"/>
          </p:cNvPicPr>
          <p:nvPr/>
        </p:nvPicPr>
        <p:blipFill>
          <a:blip r:embed="rId5" cstate="print"/>
          <a:stretch>
            <a:fillRect/>
          </a:stretch>
        </p:blipFill>
        <p:spPr>
          <a:xfrm>
            <a:off x="6488503" y="3455004"/>
            <a:ext cx="1219200" cy="1625600"/>
          </a:xfrm>
          <a:prstGeom prst="rect">
            <a:avLst/>
          </a:prstGeom>
        </p:spPr>
      </p:pic>
      <p:sp>
        <p:nvSpPr>
          <p:cNvPr id="11" name="TextBox 10"/>
          <p:cNvSpPr txBox="1"/>
          <p:nvPr/>
        </p:nvSpPr>
        <p:spPr>
          <a:xfrm>
            <a:off x="0" y="5081031"/>
            <a:ext cx="9144000" cy="1077218"/>
          </a:xfrm>
          <a:prstGeom prst="rect">
            <a:avLst/>
          </a:prstGeom>
          <a:noFill/>
        </p:spPr>
        <p:txBody>
          <a:bodyPr wrap="square" rtlCol="0">
            <a:spAutoFit/>
          </a:bodyPr>
          <a:lstStyle/>
          <a:p>
            <a:pPr algn="ctr"/>
            <a:r>
              <a:rPr lang="en-US" sz="3200" dirty="0">
                <a:solidFill>
                  <a:srgbClr val="FF0000"/>
                </a:solidFill>
              </a:rPr>
              <a:t>Over 100 other </a:t>
            </a:r>
            <a:r>
              <a:rPr lang="en-US" sz="3200" dirty="0" smtClean="0">
                <a:solidFill>
                  <a:srgbClr val="FF0000"/>
                </a:solidFill>
              </a:rPr>
              <a:t>Anonymous “Members” </a:t>
            </a:r>
            <a:r>
              <a:rPr lang="en-US" sz="3200" dirty="0">
                <a:solidFill>
                  <a:srgbClr val="FF0000"/>
                </a:solidFill>
              </a:rPr>
              <a:t>Arrested</a:t>
            </a:r>
          </a:p>
          <a:p>
            <a:pPr algn="ctr"/>
            <a:endParaRPr lang="en-US" sz="3200" dirty="0"/>
          </a:p>
        </p:txBody>
      </p:sp>
      <p:pic>
        <p:nvPicPr>
          <p:cNvPr id="21" name="Picture 20" descr="Lulzsec Rogues Galler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pic>
        <p:nvPicPr>
          <p:cNvPr id="3" name="Picture 2" descr="netflix-house-of-card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2834" y="3716215"/>
            <a:ext cx="1487701" cy="1098979"/>
          </a:xfrm>
          <a:prstGeom prst="rect">
            <a:avLst/>
          </a:prstGeom>
        </p:spPr>
      </p:pic>
    </p:spTree>
    <p:extLst>
      <p:ext uri="{BB962C8B-B14F-4D97-AF65-F5344CB8AC3E}">
        <p14:creationId xmlns:p14="http://schemas.microsoft.com/office/powerpoint/2010/main" val="13411308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sp>
        <p:nvSpPr>
          <p:cNvPr id="4" name="Slide Number Placeholder 3"/>
          <p:cNvSpPr>
            <a:spLocks noGrp="1"/>
          </p:cNvSpPr>
          <p:nvPr>
            <p:ph type="sldNum" sz="quarter" idx="4294967295"/>
          </p:nvPr>
        </p:nvSpPr>
        <p:spPr>
          <a:xfrm>
            <a:off x="4038592" y="6356352"/>
            <a:ext cx="1051353" cy="365125"/>
          </a:xfrm>
          <a:prstGeom prst="rect">
            <a:avLst/>
          </a:prstGeom>
        </p:spPr>
        <p:txBody>
          <a:bodyPr/>
          <a:lstStyle/>
          <a:p>
            <a:fld id="{F56C8676-1494-424A-9EE1-69F4EB666BA8}" type="slidenum">
              <a:rPr lang="en-US" smtClean="0"/>
              <a:t>63</a:t>
            </a:fld>
            <a:endParaRPr lang="en-US" dirty="0"/>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6719" y="738966"/>
            <a:ext cx="1667126" cy="2749295"/>
          </a:xfrm>
          <a:prstGeom prst="rect">
            <a:avLst/>
          </a:prstGeom>
        </p:spPr>
      </p:pic>
      <p:pic>
        <p:nvPicPr>
          <p:cNvPr id="13" name="Picture 12" descr="FBI (2).jpg"/>
          <p:cNvPicPr>
            <a:picLocks noChangeAspect="1"/>
          </p:cNvPicPr>
          <p:nvPr/>
        </p:nvPicPr>
        <p:blipFill>
          <a:blip r:embed="rId5" cstate="print"/>
          <a:stretch>
            <a:fillRect/>
          </a:stretch>
        </p:blipFill>
        <p:spPr>
          <a:xfrm>
            <a:off x="6488503" y="3455004"/>
            <a:ext cx="1219200" cy="1625600"/>
          </a:xfrm>
          <a:prstGeom prst="rect">
            <a:avLst/>
          </a:prstGeom>
        </p:spPr>
      </p:pic>
      <p:sp>
        <p:nvSpPr>
          <p:cNvPr id="11" name="TextBox 10"/>
          <p:cNvSpPr txBox="1"/>
          <p:nvPr/>
        </p:nvSpPr>
        <p:spPr>
          <a:xfrm>
            <a:off x="0" y="5081031"/>
            <a:ext cx="9144000" cy="1077218"/>
          </a:xfrm>
          <a:prstGeom prst="rect">
            <a:avLst/>
          </a:prstGeom>
          <a:noFill/>
        </p:spPr>
        <p:txBody>
          <a:bodyPr wrap="square" rtlCol="0">
            <a:spAutoFit/>
          </a:bodyPr>
          <a:lstStyle/>
          <a:p>
            <a:pPr algn="ctr"/>
            <a:r>
              <a:rPr lang="en-US" sz="3200" dirty="0">
                <a:solidFill>
                  <a:srgbClr val="FF0000"/>
                </a:solidFill>
              </a:rPr>
              <a:t>Over 100 other </a:t>
            </a:r>
            <a:r>
              <a:rPr lang="en-US" sz="3200" dirty="0" smtClean="0">
                <a:solidFill>
                  <a:srgbClr val="FF0000"/>
                </a:solidFill>
              </a:rPr>
              <a:t>Anonymous “Members” </a:t>
            </a:r>
            <a:r>
              <a:rPr lang="en-US" sz="3200" dirty="0">
                <a:solidFill>
                  <a:srgbClr val="FF0000"/>
                </a:solidFill>
              </a:rPr>
              <a:t>Arrested</a:t>
            </a:r>
          </a:p>
          <a:p>
            <a:pPr algn="ctr"/>
            <a:endParaRPr lang="en-US" sz="3200" dirty="0"/>
          </a:p>
        </p:txBody>
      </p:sp>
      <p:pic>
        <p:nvPicPr>
          <p:cNvPr id="21" name="Picture 20" descr="Lulzsec Rogues Galler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894" y="1690051"/>
            <a:ext cx="3367644" cy="2164752"/>
          </a:xfrm>
          <a:prstGeom prst="rect">
            <a:avLst/>
          </a:prstGeom>
        </p:spPr>
      </p:pic>
      <p:pic>
        <p:nvPicPr>
          <p:cNvPr id="3" name="Picture 2" descr="netflix-house-of-card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2834" y="3716215"/>
            <a:ext cx="1487701" cy="1098979"/>
          </a:xfrm>
          <a:prstGeom prst="rect">
            <a:avLst/>
          </a:prstGeom>
        </p:spPr>
      </p:pic>
      <p:cxnSp>
        <p:nvCxnSpPr>
          <p:cNvPr id="10" name="Straight Arrow Connector 9"/>
          <p:cNvCxnSpPr/>
          <p:nvPr/>
        </p:nvCxnSpPr>
        <p:spPr>
          <a:xfrm flipV="1">
            <a:off x="2678278" y="3215801"/>
            <a:ext cx="512258" cy="500414"/>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83312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Culture and Hactivism</a:t>
            </a:r>
            <a:endParaRPr lang="en-US" dirty="0">
              <a:solidFill>
                <a:srgbClr val="FF6600"/>
              </a:solidFill>
            </a:endParaRPr>
          </a:p>
        </p:txBody>
      </p:sp>
      <p:pic>
        <p:nvPicPr>
          <p:cNvPr id="19" name="Picture 18" descr="We Are Anonymous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5947" y="1744656"/>
            <a:ext cx="1530302" cy="3244009"/>
          </a:xfrm>
          <a:prstGeom prst="rect">
            <a:avLst/>
          </a:prstGeom>
        </p:spPr>
      </p:pic>
      <p:sp>
        <p:nvSpPr>
          <p:cNvPr id="12" name="TextBox 11"/>
          <p:cNvSpPr txBox="1"/>
          <p:nvPr/>
        </p:nvSpPr>
        <p:spPr>
          <a:xfrm>
            <a:off x="0" y="5261151"/>
            <a:ext cx="9144000" cy="954107"/>
          </a:xfrm>
          <a:prstGeom prst="rect">
            <a:avLst/>
          </a:prstGeom>
          <a:noFill/>
        </p:spPr>
        <p:txBody>
          <a:bodyPr wrap="square" rtlCol="0">
            <a:spAutoFit/>
          </a:bodyPr>
          <a:lstStyle/>
          <a:p>
            <a:pPr algn="ctr"/>
            <a:r>
              <a:rPr lang="en-US" sz="2800" dirty="0" smtClean="0">
                <a:solidFill>
                  <a:srgbClr val="FF0000"/>
                </a:solidFill>
              </a:rPr>
              <a:t>You Should Have Read this by Now</a:t>
            </a:r>
            <a:endParaRPr lang="en-US" sz="2800" dirty="0">
              <a:solidFill>
                <a:srgbClr val="FF0000"/>
              </a:solidFill>
            </a:endParaRPr>
          </a:p>
          <a:p>
            <a:pPr algn="ctr"/>
            <a:endParaRPr lang="en-US" sz="2800" dirty="0"/>
          </a:p>
        </p:txBody>
      </p:sp>
    </p:spTree>
    <p:extLst>
      <p:ext uri="{BB962C8B-B14F-4D97-AF65-F5344CB8AC3E}">
        <p14:creationId xmlns:p14="http://schemas.microsoft.com/office/powerpoint/2010/main" val="26047756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solidFill>
                  <a:srgbClr val="FF6600"/>
                </a:solidFill>
              </a:rPr>
              <a:t>Cyber Espionage</a:t>
            </a:r>
            <a:endParaRPr lang="en-US" dirty="0">
              <a:solidFill>
                <a:srgbClr val="FF6600"/>
              </a:solidFill>
            </a:endParaRPr>
          </a:p>
        </p:txBody>
      </p:sp>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Tree>
    <p:extLst>
      <p:ext uri="{BB962C8B-B14F-4D97-AF65-F5344CB8AC3E}">
        <p14:creationId xmlns:p14="http://schemas.microsoft.com/office/powerpoint/2010/main" val="15944428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5" name="TextBox 4"/>
          <p:cNvSpPr txBox="1"/>
          <p:nvPr/>
        </p:nvSpPr>
        <p:spPr>
          <a:xfrm>
            <a:off x="5385710" y="1984049"/>
            <a:ext cx="1911100" cy="523220"/>
          </a:xfrm>
          <a:prstGeom prst="rect">
            <a:avLst/>
          </a:prstGeom>
          <a:noFill/>
        </p:spPr>
        <p:txBody>
          <a:bodyPr wrap="square" rtlCol="0">
            <a:spAutoFit/>
          </a:bodyPr>
          <a:lstStyle/>
          <a:p>
            <a:r>
              <a:rPr lang="en-US" sz="2800" dirty="0" smtClean="0"/>
              <a:t>1989</a:t>
            </a:r>
            <a:endParaRPr lang="en-US" sz="2800" dirty="0"/>
          </a:p>
        </p:txBody>
      </p:sp>
      <p:sp>
        <p:nvSpPr>
          <p:cNvPr id="6"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20068014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5" name="TextBox 4"/>
          <p:cNvSpPr txBox="1"/>
          <p:nvPr/>
        </p:nvSpPr>
        <p:spPr>
          <a:xfrm>
            <a:off x="5385710" y="1984049"/>
            <a:ext cx="1911100" cy="523220"/>
          </a:xfrm>
          <a:prstGeom prst="rect">
            <a:avLst/>
          </a:prstGeom>
          <a:noFill/>
        </p:spPr>
        <p:txBody>
          <a:bodyPr wrap="square" rtlCol="0">
            <a:spAutoFit/>
          </a:bodyPr>
          <a:lstStyle/>
          <a:p>
            <a:r>
              <a:rPr lang="en-US" sz="2800" dirty="0" smtClean="0"/>
              <a:t>1989</a:t>
            </a:r>
            <a:endParaRPr lang="en-US" sz="2800" dirty="0"/>
          </a:p>
        </p:txBody>
      </p:sp>
      <p:pic>
        <p:nvPicPr>
          <p:cNvPr id="10" name="Picture 9" descr="Cliff Stoll with 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7882" y="919344"/>
            <a:ext cx="1555595" cy="2978075"/>
          </a:xfrm>
          <a:prstGeom prst="rect">
            <a:avLst/>
          </a:prstGeom>
        </p:spPr>
      </p:pic>
      <p:pic>
        <p:nvPicPr>
          <p:cNvPr id="9" name="Picture 8" descr="Lawrence Berkeley National Laboratory Logo.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4110" y="3897419"/>
            <a:ext cx="1282700" cy="1744133"/>
          </a:xfrm>
          <a:prstGeom prst="rect">
            <a:avLst/>
          </a:prstGeom>
        </p:spPr>
      </p:pic>
      <p:sp>
        <p:nvSpPr>
          <p:cNvPr id="8"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25493796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5" name="TextBox 4"/>
          <p:cNvSpPr txBox="1"/>
          <p:nvPr/>
        </p:nvSpPr>
        <p:spPr>
          <a:xfrm>
            <a:off x="5385710" y="1984049"/>
            <a:ext cx="1911100" cy="523220"/>
          </a:xfrm>
          <a:prstGeom prst="rect">
            <a:avLst/>
          </a:prstGeom>
          <a:noFill/>
        </p:spPr>
        <p:txBody>
          <a:bodyPr wrap="square" rtlCol="0">
            <a:spAutoFit/>
          </a:bodyPr>
          <a:lstStyle/>
          <a:p>
            <a:r>
              <a:rPr lang="en-US" sz="2800" dirty="0" smtClean="0"/>
              <a:t>1989</a:t>
            </a:r>
            <a:endParaRPr lang="en-US" sz="2800" dirty="0"/>
          </a:p>
        </p:txBody>
      </p:sp>
      <p:pic>
        <p:nvPicPr>
          <p:cNvPr id="10" name="Picture 9" descr="Cliff Stoll with 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7882" y="919344"/>
            <a:ext cx="1555595" cy="2978075"/>
          </a:xfrm>
          <a:prstGeom prst="rect">
            <a:avLst/>
          </a:prstGeom>
        </p:spPr>
      </p:pic>
      <p:pic>
        <p:nvPicPr>
          <p:cNvPr id="9" name="Picture 8" descr="Lawrence Berkeley National Laboratory Logo.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4110" y="3897419"/>
            <a:ext cx="1282700" cy="1744133"/>
          </a:xfrm>
          <a:prstGeom prst="rect">
            <a:avLst/>
          </a:prstGeom>
        </p:spPr>
      </p:pic>
      <p:sp>
        <p:nvSpPr>
          <p:cNvPr id="12" name="TextBox 11"/>
          <p:cNvSpPr txBox="1"/>
          <p:nvPr/>
        </p:nvSpPr>
        <p:spPr>
          <a:xfrm>
            <a:off x="-995" y="1477168"/>
            <a:ext cx="3480836" cy="523220"/>
          </a:xfrm>
          <a:prstGeom prst="rect">
            <a:avLst/>
          </a:prstGeom>
          <a:noFill/>
        </p:spPr>
        <p:txBody>
          <a:bodyPr wrap="square" rtlCol="0">
            <a:spAutoFit/>
          </a:bodyPr>
          <a:lstStyle/>
          <a:p>
            <a:r>
              <a:rPr lang="en-US" sz="2800" dirty="0" smtClean="0"/>
              <a:t>Information Sharing</a:t>
            </a:r>
            <a:endParaRPr lang="en-US" sz="2800" dirty="0"/>
          </a:p>
        </p:txBody>
      </p:sp>
      <p:sp>
        <p:nvSpPr>
          <p:cNvPr id="11"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1027322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5" name="TextBox 4"/>
          <p:cNvSpPr txBox="1"/>
          <p:nvPr/>
        </p:nvSpPr>
        <p:spPr>
          <a:xfrm>
            <a:off x="5385710" y="1984049"/>
            <a:ext cx="1911100" cy="523220"/>
          </a:xfrm>
          <a:prstGeom prst="rect">
            <a:avLst/>
          </a:prstGeom>
          <a:noFill/>
        </p:spPr>
        <p:txBody>
          <a:bodyPr wrap="square" rtlCol="0">
            <a:spAutoFit/>
          </a:bodyPr>
          <a:lstStyle/>
          <a:p>
            <a:r>
              <a:rPr lang="en-US" sz="2800" dirty="0" smtClean="0"/>
              <a:t>1989</a:t>
            </a:r>
            <a:endParaRPr lang="en-US" sz="2800" dirty="0"/>
          </a:p>
        </p:txBody>
      </p:sp>
      <p:pic>
        <p:nvPicPr>
          <p:cNvPr id="10" name="Picture 9" descr="Cliff Stoll with 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7882" y="919344"/>
            <a:ext cx="1555595" cy="2978075"/>
          </a:xfrm>
          <a:prstGeom prst="rect">
            <a:avLst/>
          </a:prstGeom>
        </p:spPr>
      </p:pic>
      <p:pic>
        <p:nvPicPr>
          <p:cNvPr id="9" name="Picture 8" descr="Lawrence Berkeley National Laboratory Logo.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4110" y="3897419"/>
            <a:ext cx="1282700" cy="1744133"/>
          </a:xfrm>
          <a:prstGeom prst="rect">
            <a:avLst/>
          </a:prstGeom>
        </p:spPr>
      </p:pic>
      <p:sp>
        <p:nvSpPr>
          <p:cNvPr id="12" name="TextBox 11"/>
          <p:cNvSpPr txBox="1"/>
          <p:nvPr/>
        </p:nvSpPr>
        <p:spPr>
          <a:xfrm>
            <a:off x="-995" y="1477168"/>
            <a:ext cx="3480836" cy="523220"/>
          </a:xfrm>
          <a:prstGeom prst="rect">
            <a:avLst/>
          </a:prstGeom>
          <a:noFill/>
        </p:spPr>
        <p:txBody>
          <a:bodyPr wrap="square" rtlCol="0">
            <a:spAutoFit/>
          </a:bodyPr>
          <a:lstStyle/>
          <a:p>
            <a:r>
              <a:rPr lang="en-US" sz="2800" dirty="0" smtClean="0"/>
              <a:t>Information Sharing</a:t>
            </a:r>
            <a:endParaRPr lang="en-US" sz="2800" dirty="0"/>
          </a:p>
        </p:txBody>
      </p:sp>
      <p:grpSp>
        <p:nvGrpSpPr>
          <p:cNvPr id="11" name="Group 10"/>
          <p:cNvGrpSpPr/>
          <p:nvPr/>
        </p:nvGrpSpPr>
        <p:grpSpPr>
          <a:xfrm>
            <a:off x="-996" y="2517688"/>
            <a:ext cx="3608603" cy="963341"/>
            <a:chOff x="-996" y="1775692"/>
            <a:chExt cx="3608603" cy="722506"/>
          </a:xfrm>
        </p:grpSpPr>
        <p:sp>
          <p:nvSpPr>
            <p:cNvPr id="13" name="TextBox 12"/>
            <p:cNvSpPr txBox="1"/>
            <p:nvPr/>
          </p:nvSpPr>
          <p:spPr>
            <a:xfrm>
              <a:off x="-994" y="1775692"/>
              <a:ext cx="3480836" cy="392415"/>
            </a:xfrm>
            <a:prstGeom prst="rect">
              <a:avLst/>
            </a:prstGeom>
            <a:noFill/>
          </p:spPr>
          <p:txBody>
            <a:bodyPr wrap="square" rtlCol="0">
              <a:spAutoFit/>
            </a:bodyPr>
            <a:lstStyle/>
            <a:p>
              <a:r>
                <a:rPr lang="en-US" sz="2800" dirty="0" smtClean="0"/>
                <a:t>Privacy </a:t>
              </a:r>
              <a:r>
                <a:rPr lang="en-US" sz="2800" dirty="0" err="1" smtClean="0"/>
                <a:t>vs</a:t>
              </a:r>
              <a:r>
                <a:rPr lang="en-US" sz="2800" dirty="0" smtClean="0"/>
                <a:t> Security (R)</a:t>
              </a:r>
              <a:endParaRPr lang="en-US" sz="2800" dirty="0"/>
            </a:p>
          </p:txBody>
        </p:sp>
        <p:sp>
          <p:nvSpPr>
            <p:cNvPr id="14" name="TextBox 13"/>
            <p:cNvSpPr txBox="1"/>
            <p:nvPr/>
          </p:nvSpPr>
          <p:spPr>
            <a:xfrm>
              <a:off x="-996" y="2105783"/>
              <a:ext cx="3608603" cy="392415"/>
            </a:xfrm>
            <a:prstGeom prst="rect">
              <a:avLst/>
            </a:prstGeom>
            <a:noFill/>
          </p:spPr>
          <p:txBody>
            <a:bodyPr wrap="square" rtlCol="0">
              <a:spAutoFit/>
            </a:bodyPr>
            <a:lstStyle/>
            <a:p>
              <a:r>
                <a:rPr lang="en-US" sz="2800" dirty="0" smtClean="0"/>
                <a:t>Liberty </a:t>
              </a:r>
              <a:r>
                <a:rPr lang="en-US" sz="2800" dirty="0" err="1" smtClean="0"/>
                <a:t>vs</a:t>
              </a:r>
              <a:r>
                <a:rPr lang="en-US" sz="2800" dirty="0" smtClean="0"/>
                <a:t> Control  (D)</a:t>
              </a:r>
              <a:endParaRPr lang="en-US" sz="2800" dirty="0"/>
            </a:p>
          </p:txBody>
        </p:sp>
      </p:grpSp>
      <p:sp>
        <p:nvSpPr>
          <p:cNvPr id="15"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23437008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5926159" y="4954852"/>
            <a:ext cx="2461394" cy="1238712"/>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065389" y="5878020"/>
            <a:ext cx="3716130" cy="646331"/>
          </a:xfrm>
          <a:prstGeom prst="rect">
            <a:avLst/>
          </a:prstGeom>
          <a:noFill/>
        </p:spPr>
        <p:txBody>
          <a:bodyPr wrap="square" rtlCol="0">
            <a:spAutoFit/>
          </a:bodyPr>
          <a:lstStyle/>
          <a:p>
            <a:pPr algn="r"/>
            <a:r>
              <a:rPr lang="en-US" sz="3600" dirty="0">
                <a:solidFill>
                  <a:srgbClr val="FF6600"/>
                </a:solidFill>
                <a:latin typeface="Arial" pitchFamily="34" charset="0"/>
                <a:cs typeface="Arial" pitchFamily="34" charset="0"/>
              </a:rPr>
              <a:t>X</a:t>
            </a:r>
            <a:r>
              <a:rPr lang="en-US" sz="3600" dirty="0" smtClean="0">
                <a:solidFill>
                  <a:srgbClr val="FF6600"/>
                </a:solidFill>
                <a:latin typeface="Arial" pitchFamily="34" charset="0"/>
                <a:cs typeface="Arial" pitchFamily="34" charset="0"/>
              </a:rPr>
              <a:t>-Axis: Time</a:t>
            </a:r>
          </a:p>
        </p:txBody>
      </p:sp>
    </p:spTree>
    <p:extLst>
      <p:ext uri="{BB962C8B-B14F-4D97-AF65-F5344CB8AC3E}">
        <p14:creationId xmlns:p14="http://schemas.microsoft.com/office/powerpoint/2010/main" val="12936658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5" name="TextBox 4"/>
          <p:cNvSpPr txBox="1"/>
          <p:nvPr/>
        </p:nvSpPr>
        <p:spPr>
          <a:xfrm>
            <a:off x="5385710" y="1984049"/>
            <a:ext cx="1911100" cy="523220"/>
          </a:xfrm>
          <a:prstGeom prst="rect">
            <a:avLst/>
          </a:prstGeom>
          <a:noFill/>
        </p:spPr>
        <p:txBody>
          <a:bodyPr wrap="square" rtlCol="0">
            <a:spAutoFit/>
          </a:bodyPr>
          <a:lstStyle/>
          <a:p>
            <a:r>
              <a:rPr lang="en-US" sz="2800" dirty="0" smtClean="0"/>
              <a:t>1989</a:t>
            </a:r>
            <a:endParaRPr lang="en-US" sz="2800" dirty="0"/>
          </a:p>
        </p:txBody>
      </p:sp>
      <p:pic>
        <p:nvPicPr>
          <p:cNvPr id="10" name="Picture 9" descr="Cliff Stoll with 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7882" y="919344"/>
            <a:ext cx="1555595" cy="2978075"/>
          </a:xfrm>
          <a:prstGeom prst="rect">
            <a:avLst/>
          </a:prstGeom>
        </p:spPr>
      </p:pic>
      <p:pic>
        <p:nvPicPr>
          <p:cNvPr id="9" name="Picture 8" descr="Lawrence Berkeley National Laboratory Logo.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4110" y="3897419"/>
            <a:ext cx="1282700" cy="1744133"/>
          </a:xfrm>
          <a:prstGeom prst="rect">
            <a:avLst/>
          </a:prstGeom>
        </p:spPr>
      </p:pic>
      <p:sp>
        <p:nvSpPr>
          <p:cNvPr id="12" name="TextBox 11"/>
          <p:cNvSpPr txBox="1"/>
          <p:nvPr/>
        </p:nvSpPr>
        <p:spPr>
          <a:xfrm>
            <a:off x="-995" y="1477168"/>
            <a:ext cx="3480836" cy="523220"/>
          </a:xfrm>
          <a:prstGeom prst="rect">
            <a:avLst/>
          </a:prstGeom>
          <a:noFill/>
        </p:spPr>
        <p:txBody>
          <a:bodyPr wrap="square" rtlCol="0">
            <a:spAutoFit/>
          </a:bodyPr>
          <a:lstStyle/>
          <a:p>
            <a:r>
              <a:rPr lang="en-US" sz="2800" dirty="0" smtClean="0"/>
              <a:t>Information Sharing</a:t>
            </a:r>
            <a:endParaRPr lang="en-US" sz="2800" dirty="0"/>
          </a:p>
        </p:txBody>
      </p:sp>
      <p:grpSp>
        <p:nvGrpSpPr>
          <p:cNvPr id="11" name="Group 10"/>
          <p:cNvGrpSpPr/>
          <p:nvPr/>
        </p:nvGrpSpPr>
        <p:grpSpPr>
          <a:xfrm>
            <a:off x="-996" y="2517688"/>
            <a:ext cx="3608603" cy="963341"/>
            <a:chOff x="-996" y="1775692"/>
            <a:chExt cx="3608603" cy="722506"/>
          </a:xfrm>
        </p:grpSpPr>
        <p:sp>
          <p:nvSpPr>
            <p:cNvPr id="13" name="TextBox 12"/>
            <p:cNvSpPr txBox="1"/>
            <p:nvPr/>
          </p:nvSpPr>
          <p:spPr>
            <a:xfrm>
              <a:off x="-994" y="1775692"/>
              <a:ext cx="3480836" cy="392415"/>
            </a:xfrm>
            <a:prstGeom prst="rect">
              <a:avLst/>
            </a:prstGeom>
            <a:noFill/>
          </p:spPr>
          <p:txBody>
            <a:bodyPr wrap="square" rtlCol="0">
              <a:spAutoFit/>
            </a:bodyPr>
            <a:lstStyle/>
            <a:p>
              <a:r>
                <a:rPr lang="en-US" sz="2800" dirty="0" smtClean="0"/>
                <a:t>Privacy </a:t>
              </a:r>
              <a:r>
                <a:rPr lang="en-US" sz="2800" dirty="0" err="1" smtClean="0"/>
                <a:t>vs</a:t>
              </a:r>
              <a:r>
                <a:rPr lang="en-US" sz="2800" dirty="0" smtClean="0"/>
                <a:t> Security (R)</a:t>
              </a:r>
              <a:endParaRPr lang="en-US" sz="2800" dirty="0"/>
            </a:p>
          </p:txBody>
        </p:sp>
        <p:sp>
          <p:nvSpPr>
            <p:cNvPr id="14" name="TextBox 13"/>
            <p:cNvSpPr txBox="1"/>
            <p:nvPr/>
          </p:nvSpPr>
          <p:spPr>
            <a:xfrm>
              <a:off x="-996" y="2105783"/>
              <a:ext cx="3608603" cy="392415"/>
            </a:xfrm>
            <a:prstGeom prst="rect">
              <a:avLst/>
            </a:prstGeom>
            <a:noFill/>
          </p:spPr>
          <p:txBody>
            <a:bodyPr wrap="square" rtlCol="0">
              <a:spAutoFit/>
            </a:bodyPr>
            <a:lstStyle/>
            <a:p>
              <a:r>
                <a:rPr lang="en-US" sz="2800" dirty="0" smtClean="0"/>
                <a:t>Liberty </a:t>
              </a:r>
              <a:r>
                <a:rPr lang="en-US" sz="2800" dirty="0" err="1" smtClean="0"/>
                <a:t>vs</a:t>
              </a:r>
              <a:r>
                <a:rPr lang="en-US" sz="2800" dirty="0" smtClean="0"/>
                <a:t> Control  (D)</a:t>
              </a:r>
              <a:endParaRPr lang="en-US" sz="2800" dirty="0"/>
            </a:p>
          </p:txBody>
        </p:sp>
      </p:grpSp>
      <p:sp>
        <p:nvSpPr>
          <p:cNvPr id="15" name="TextBox 14"/>
          <p:cNvSpPr txBox="1"/>
          <p:nvPr/>
        </p:nvSpPr>
        <p:spPr>
          <a:xfrm>
            <a:off x="-994" y="3998329"/>
            <a:ext cx="3230276" cy="523220"/>
          </a:xfrm>
          <a:prstGeom prst="rect">
            <a:avLst/>
          </a:prstGeom>
          <a:noFill/>
        </p:spPr>
        <p:txBody>
          <a:bodyPr wrap="square" rtlCol="0">
            <a:spAutoFit/>
          </a:bodyPr>
          <a:lstStyle/>
          <a:p>
            <a:r>
              <a:rPr lang="en-US" sz="2800" dirty="0" smtClean="0"/>
              <a:t>Cyber Espionage</a:t>
            </a:r>
            <a:endParaRPr lang="en-US" sz="2800" dirty="0"/>
          </a:p>
        </p:txBody>
      </p:sp>
      <p:sp>
        <p:nvSpPr>
          <p:cNvPr id="16"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14635571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5" name="TextBox 4"/>
          <p:cNvSpPr txBox="1"/>
          <p:nvPr/>
        </p:nvSpPr>
        <p:spPr>
          <a:xfrm>
            <a:off x="5385710" y="1984049"/>
            <a:ext cx="1911100" cy="523220"/>
          </a:xfrm>
          <a:prstGeom prst="rect">
            <a:avLst/>
          </a:prstGeom>
          <a:noFill/>
        </p:spPr>
        <p:txBody>
          <a:bodyPr wrap="square" rtlCol="0">
            <a:spAutoFit/>
          </a:bodyPr>
          <a:lstStyle/>
          <a:p>
            <a:r>
              <a:rPr lang="en-US" sz="2800" dirty="0" smtClean="0"/>
              <a:t>1989</a:t>
            </a:r>
            <a:endParaRPr lang="en-US" sz="2800" dirty="0"/>
          </a:p>
        </p:txBody>
      </p:sp>
      <p:pic>
        <p:nvPicPr>
          <p:cNvPr id="10" name="Picture 9" descr="Cliff Stoll with 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7882" y="919344"/>
            <a:ext cx="1555595" cy="2978075"/>
          </a:xfrm>
          <a:prstGeom prst="rect">
            <a:avLst/>
          </a:prstGeom>
        </p:spPr>
      </p:pic>
      <p:pic>
        <p:nvPicPr>
          <p:cNvPr id="9" name="Picture 8" descr="Lawrence Berkeley National Laboratory Logo.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4110" y="3897419"/>
            <a:ext cx="1282700" cy="1744133"/>
          </a:xfrm>
          <a:prstGeom prst="rect">
            <a:avLst/>
          </a:prstGeom>
        </p:spPr>
      </p:pic>
      <p:sp>
        <p:nvSpPr>
          <p:cNvPr id="12" name="TextBox 11"/>
          <p:cNvSpPr txBox="1"/>
          <p:nvPr/>
        </p:nvSpPr>
        <p:spPr>
          <a:xfrm>
            <a:off x="-995" y="1477168"/>
            <a:ext cx="3480836" cy="523220"/>
          </a:xfrm>
          <a:prstGeom prst="rect">
            <a:avLst/>
          </a:prstGeom>
          <a:noFill/>
        </p:spPr>
        <p:txBody>
          <a:bodyPr wrap="square" rtlCol="0">
            <a:spAutoFit/>
          </a:bodyPr>
          <a:lstStyle/>
          <a:p>
            <a:r>
              <a:rPr lang="en-US" sz="2800" dirty="0" smtClean="0"/>
              <a:t>Information Sharing</a:t>
            </a:r>
            <a:endParaRPr lang="en-US" sz="2800" dirty="0"/>
          </a:p>
        </p:txBody>
      </p:sp>
      <p:grpSp>
        <p:nvGrpSpPr>
          <p:cNvPr id="11" name="Group 10"/>
          <p:cNvGrpSpPr/>
          <p:nvPr/>
        </p:nvGrpSpPr>
        <p:grpSpPr>
          <a:xfrm>
            <a:off x="-996" y="2517688"/>
            <a:ext cx="3608603" cy="963341"/>
            <a:chOff x="-996" y="1775692"/>
            <a:chExt cx="3608603" cy="722506"/>
          </a:xfrm>
        </p:grpSpPr>
        <p:sp>
          <p:nvSpPr>
            <p:cNvPr id="13" name="TextBox 12"/>
            <p:cNvSpPr txBox="1"/>
            <p:nvPr/>
          </p:nvSpPr>
          <p:spPr>
            <a:xfrm>
              <a:off x="-994" y="1775692"/>
              <a:ext cx="3480836" cy="392415"/>
            </a:xfrm>
            <a:prstGeom prst="rect">
              <a:avLst/>
            </a:prstGeom>
            <a:noFill/>
          </p:spPr>
          <p:txBody>
            <a:bodyPr wrap="square" rtlCol="0">
              <a:spAutoFit/>
            </a:bodyPr>
            <a:lstStyle/>
            <a:p>
              <a:r>
                <a:rPr lang="en-US" sz="2800" dirty="0" smtClean="0"/>
                <a:t>Privacy </a:t>
              </a:r>
              <a:r>
                <a:rPr lang="en-US" sz="2800" dirty="0" err="1" smtClean="0"/>
                <a:t>vs</a:t>
              </a:r>
              <a:r>
                <a:rPr lang="en-US" sz="2800" dirty="0" smtClean="0"/>
                <a:t> Security (R)</a:t>
              </a:r>
              <a:endParaRPr lang="en-US" sz="2800" dirty="0"/>
            </a:p>
          </p:txBody>
        </p:sp>
        <p:sp>
          <p:nvSpPr>
            <p:cNvPr id="14" name="TextBox 13"/>
            <p:cNvSpPr txBox="1"/>
            <p:nvPr/>
          </p:nvSpPr>
          <p:spPr>
            <a:xfrm>
              <a:off x="-996" y="2105783"/>
              <a:ext cx="3608603" cy="392415"/>
            </a:xfrm>
            <a:prstGeom prst="rect">
              <a:avLst/>
            </a:prstGeom>
            <a:noFill/>
          </p:spPr>
          <p:txBody>
            <a:bodyPr wrap="square" rtlCol="0">
              <a:spAutoFit/>
            </a:bodyPr>
            <a:lstStyle/>
            <a:p>
              <a:r>
                <a:rPr lang="en-US" sz="2800" dirty="0" smtClean="0"/>
                <a:t>Liberty </a:t>
              </a:r>
              <a:r>
                <a:rPr lang="en-US" sz="2800" dirty="0" err="1" smtClean="0"/>
                <a:t>vs</a:t>
              </a:r>
              <a:r>
                <a:rPr lang="en-US" sz="2800" dirty="0" smtClean="0"/>
                <a:t> Control  (D)</a:t>
              </a:r>
              <a:endParaRPr lang="en-US" sz="2800" dirty="0"/>
            </a:p>
          </p:txBody>
        </p:sp>
      </p:grpSp>
      <p:sp>
        <p:nvSpPr>
          <p:cNvPr id="15" name="TextBox 14"/>
          <p:cNvSpPr txBox="1"/>
          <p:nvPr/>
        </p:nvSpPr>
        <p:spPr>
          <a:xfrm>
            <a:off x="-994" y="3998329"/>
            <a:ext cx="3230276" cy="523220"/>
          </a:xfrm>
          <a:prstGeom prst="rect">
            <a:avLst/>
          </a:prstGeom>
          <a:noFill/>
        </p:spPr>
        <p:txBody>
          <a:bodyPr wrap="square" rtlCol="0">
            <a:spAutoFit/>
          </a:bodyPr>
          <a:lstStyle/>
          <a:p>
            <a:r>
              <a:rPr lang="en-US" sz="2800" dirty="0" smtClean="0"/>
              <a:t>Cyber Espionage</a:t>
            </a:r>
            <a:endParaRPr lang="en-US" sz="2800" dirty="0"/>
          </a:p>
        </p:txBody>
      </p:sp>
      <p:sp>
        <p:nvSpPr>
          <p:cNvPr id="16" name="TextBox 15"/>
          <p:cNvSpPr txBox="1"/>
          <p:nvPr/>
        </p:nvSpPr>
        <p:spPr>
          <a:xfrm>
            <a:off x="-994" y="5038851"/>
            <a:ext cx="3608602" cy="523220"/>
          </a:xfrm>
          <a:prstGeom prst="rect">
            <a:avLst/>
          </a:prstGeom>
          <a:noFill/>
        </p:spPr>
        <p:txBody>
          <a:bodyPr wrap="square" rtlCol="0">
            <a:spAutoFit/>
          </a:bodyPr>
          <a:lstStyle/>
          <a:p>
            <a:r>
              <a:rPr lang="en-US" sz="2800" dirty="0" smtClean="0"/>
              <a:t>Intelligence Dilemma</a:t>
            </a:r>
            <a:endParaRPr lang="en-US" sz="2800" dirty="0"/>
          </a:p>
        </p:txBody>
      </p:sp>
      <p:sp>
        <p:nvSpPr>
          <p:cNvPr id="17"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3207222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ckoos Egg 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4304" y="1986541"/>
            <a:ext cx="1564658" cy="2785200"/>
          </a:xfrm>
          <a:prstGeom prst="rect">
            <a:avLst/>
          </a:prstGeom>
        </p:spPr>
      </p:pic>
      <p:sp>
        <p:nvSpPr>
          <p:cNvPr id="17" name="TextBox 16"/>
          <p:cNvSpPr txBox="1"/>
          <p:nvPr/>
        </p:nvSpPr>
        <p:spPr>
          <a:xfrm>
            <a:off x="0" y="5261151"/>
            <a:ext cx="9144000" cy="954107"/>
          </a:xfrm>
          <a:prstGeom prst="rect">
            <a:avLst/>
          </a:prstGeom>
          <a:noFill/>
        </p:spPr>
        <p:txBody>
          <a:bodyPr wrap="square" rtlCol="0">
            <a:spAutoFit/>
          </a:bodyPr>
          <a:lstStyle/>
          <a:p>
            <a:pPr algn="ctr"/>
            <a:r>
              <a:rPr lang="en-US" sz="2800" dirty="0" smtClean="0">
                <a:solidFill>
                  <a:srgbClr val="FF0000"/>
                </a:solidFill>
              </a:rPr>
              <a:t>You Should Have Read this by Now!</a:t>
            </a:r>
            <a:endParaRPr lang="en-US" sz="2800" dirty="0">
              <a:solidFill>
                <a:srgbClr val="FF0000"/>
              </a:solidFill>
            </a:endParaRPr>
          </a:p>
          <a:p>
            <a:pPr algn="ctr"/>
            <a:endParaRPr lang="en-US" sz="2800" dirty="0">
              <a:solidFill>
                <a:srgbClr val="FF0000"/>
              </a:solidFill>
            </a:endParaRPr>
          </a:p>
        </p:txBody>
      </p:sp>
      <p:sp>
        <p:nvSpPr>
          <p:cNvPr id="6" name="Title 1"/>
          <p:cNvSpPr txBox="1">
            <a:spLocks/>
          </p:cNvSpPr>
          <p:nvPr/>
        </p:nvSpPr>
        <p:spPr>
          <a:xfrm>
            <a:off x="354656" y="148415"/>
            <a:ext cx="843241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rPr>
              <a:t>Cyber Espionage</a:t>
            </a:r>
            <a:endParaRPr lang="en-US" dirty="0">
              <a:solidFill>
                <a:srgbClr val="FF6600"/>
              </a:solidFill>
            </a:endParaRPr>
          </a:p>
        </p:txBody>
      </p:sp>
    </p:spTree>
    <p:extLst>
      <p:ext uri="{BB962C8B-B14F-4D97-AF65-F5344CB8AC3E}">
        <p14:creationId xmlns:p14="http://schemas.microsoft.com/office/powerpoint/2010/main" val="30952677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spTree>
    <p:extLst>
      <p:ext uri="{BB962C8B-B14F-4D97-AF65-F5344CB8AC3E}">
        <p14:creationId xmlns:p14="http://schemas.microsoft.com/office/powerpoint/2010/main" val="30318936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grpSp>
        <p:nvGrpSpPr>
          <p:cNvPr id="22" name="Group 21"/>
          <p:cNvGrpSpPr/>
          <p:nvPr/>
        </p:nvGrpSpPr>
        <p:grpSpPr>
          <a:xfrm>
            <a:off x="7369754" y="1032950"/>
            <a:ext cx="1417320" cy="2815133"/>
            <a:chOff x="4347972" y="1867389"/>
            <a:chExt cx="1417320" cy="2111350"/>
          </a:xfrm>
        </p:grpSpPr>
        <p:sp>
          <p:nvSpPr>
            <p:cNvPr id="23" name="Rectangle 22"/>
            <p:cNvSpPr>
              <a:spLocks noChangeArrowheads="1"/>
            </p:cNvSpPr>
            <p:nvPr/>
          </p:nvSpPr>
          <p:spPr bwMode="auto">
            <a:xfrm>
              <a:off x="4356100" y="1867389"/>
              <a:ext cx="1408113" cy="230797"/>
            </a:xfrm>
            <a:prstGeom prst="rect">
              <a:avLst/>
            </a:prstGeom>
            <a:solidFill>
              <a:srgbClr val="080808"/>
            </a:solidFill>
            <a:ln w="9525" algn="ctr">
              <a:noFill/>
              <a:miter lim="800000"/>
              <a:headEnd/>
              <a:tailEnd/>
            </a:ln>
            <a:effectLst/>
          </p:spPr>
          <p:txBody>
            <a:bodyPr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Max</a:t>
              </a:r>
            </a:p>
          </p:txBody>
        </p:sp>
        <p:sp>
          <p:nvSpPr>
            <p:cNvPr id="24" name="Rectangle 23"/>
            <p:cNvSpPr>
              <a:spLocks noChangeArrowheads="1"/>
            </p:cNvSpPr>
            <p:nvPr/>
          </p:nvSpPr>
          <p:spPr bwMode="auto">
            <a:xfrm>
              <a:off x="4347972" y="3747941"/>
              <a:ext cx="1417320" cy="230798"/>
            </a:xfrm>
            <a:prstGeom prst="rect">
              <a:avLst/>
            </a:prstGeom>
            <a:solidFill>
              <a:srgbClr val="080808"/>
            </a:solidFill>
            <a:ln w="9525" algn="ctr">
              <a:noFill/>
              <a:miter lim="800000"/>
              <a:headEnd/>
              <a:tailEnd/>
            </a:ln>
            <a:effectLst/>
          </p:spPr>
          <p:txBody>
            <a:bodyPr wrap="square"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Butler</a:t>
              </a:r>
            </a:p>
          </p:txBody>
        </p:sp>
        <p:pic>
          <p:nvPicPr>
            <p:cNvPr id="25" name="Picture 24" descr="ff_max_butler6_f"/>
            <p:cNvPicPr>
              <a:picLocks noChangeAspect="1" noChangeArrowheads="1"/>
            </p:cNvPicPr>
            <p:nvPr/>
          </p:nvPicPr>
          <p:blipFill>
            <a:blip r:embed="rId4" cstate="print"/>
            <a:srcRect l="47200" t="17117" r="20000" b="43243"/>
            <a:stretch>
              <a:fillRect/>
            </a:stretch>
          </p:blipFill>
          <p:spPr bwMode="auto">
            <a:xfrm>
              <a:off x="4349750" y="2139950"/>
              <a:ext cx="1411288" cy="1590675"/>
            </a:xfrm>
            <a:prstGeom prst="rect">
              <a:avLst/>
            </a:prstGeom>
            <a:noFill/>
          </p:spPr>
        </p:pic>
        <p:pic>
          <p:nvPicPr>
            <p:cNvPr id="26" name="Picture 25" descr="US Flag"/>
            <p:cNvPicPr>
              <a:picLocks noChangeAspect="1" noChangeArrowheads="1"/>
            </p:cNvPicPr>
            <p:nvPr/>
          </p:nvPicPr>
          <p:blipFill>
            <a:blip r:embed="rId5" cstate="print"/>
            <a:srcRect/>
            <a:stretch>
              <a:fillRect/>
            </a:stretch>
          </p:blipFill>
          <p:spPr bwMode="auto">
            <a:xfrm>
              <a:off x="5232400" y="3441700"/>
              <a:ext cx="523875" cy="276225"/>
            </a:xfrm>
            <a:prstGeom prst="rect">
              <a:avLst/>
            </a:prstGeom>
            <a:noFill/>
          </p:spPr>
        </p:pic>
      </p:grpSp>
    </p:spTree>
    <p:extLst>
      <p:ext uri="{BB962C8B-B14F-4D97-AF65-F5344CB8AC3E}">
        <p14:creationId xmlns:p14="http://schemas.microsoft.com/office/powerpoint/2010/main" val="8733680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grpSp>
        <p:nvGrpSpPr>
          <p:cNvPr id="22" name="Group 21"/>
          <p:cNvGrpSpPr/>
          <p:nvPr/>
        </p:nvGrpSpPr>
        <p:grpSpPr>
          <a:xfrm>
            <a:off x="7369754" y="1032950"/>
            <a:ext cx="1417320" cy="2815133"/>
            <a:chOff x="4347972" y="1867389"/>
            <a:chExt cx="1417320" cy="2111350"/>
          </a:xfrm>
        </p:grpSpPr>
        <p:sp>
          <p:nvSpPr>
            <p:cNvPr id="23" name="Rectangle 22"/>
            <p:cNvSpPr>
              <a:spLocks noChangeArrowheads="1"/>
            </p:cNvSpPr>
            <p:nvPr/>
          </p:nvSpPr>
          <p:spPr bwMode="auto">
            <a:xfrm>
              <a:off x="4356100" y="1867389"/>
              <a:ext cx="1408113" cy="230797"/>
            </a:xfrm>
            <a:prstGeom prst="rect">
              <a:avLst/>
            </a:prstGeom>
            <a:solidFill>
              <a:srgbClr val="080808"/>
            </a:solidFill>
            <a:ln w="9525" algn="ctr">
              <a:noFill/>
              <a:miter lim="800000"/>
              <a:headEnd/>
              <a:tailEnd/>
            </a:ln>
            <a:effectLst/>
          </p:spPr>
          <p:txBody>
            <a:bodyPr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Max</a:t>
              </a:r>
            </a:p>
          </p:txBody>
        </p:sp>
        <p:sp>
          <p:nvSpPr>
            <p:cNvPr id="24" name="Rectangle 23"/>
            <p:cNvSpPr>
              <a:spLocks noChangeArrowheads="1"/>
            </p:cNvSpPr>
            <p:nvPr/>
          </p:nvSpPr>
          <p:spPr bwMode="auto">
            <a:xfrm>
              <a:off x="4347972" y="3747941"/>
              <a:ext cx="1417320" cy="230798"/>
            </a:xfrm>
            <a:prstGeom prst="rect">
              <a:avLst/>
            </a:prstGeom>
            <a:solidFill>
              <a:srgbClr val="080808"/>
            </a:solidFill>
            <a:ln w="9525" algn="ctr">
              <a:noFill/>
              <a:miter lim="800000"/>
              <a:headEnd/>
              <a:tailEnd/>
            </a:ln>
            <a:effectLst/>
          </p:spPr>
          <p:txBody>
            <a:bodyPr wrap="square"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Butler</a:t>
              </a:r>
            </a:p>
          </p:txBody>
        </p:sp>
        <p:pic>
          <p:nvPicPr>
            <p:cNvPr id="25" name="Picture 24" descr="ff_max_butler6_f"/>
            <p:cNvPicPr>
              <a:picLocks noChangeAspect="1" noChangeArrowheads="1"/>
            </p:cNvPicPr>
            <p:nvPr/>
          </p:nvPicPr>
          <p:blipFill>
            <a:blip r:embed="rId4" cstate="print"/>
            <a:srcRect l="47200" t="17117" r="20000" b="43243"/>
            <a:stretch>
              <a:fillRect/>
            </a:stretch>
          </p:blipFill>
          <p:spPr bwMode="auto">
            <a:xfrm>
              <a:off x="4349750" y="2139950"/>
              <a:ext cx="1411288" cy="1590675"/>
            </a:xfrm>
            <a:prstGeom prst="rect">
              <a:avLst/>
            </a:prstGeom>
            <a:noFill/>
          </p:spPr>
        </p:pic>
        <p:pic>
          <p:nvPicPr>
            <p:cNvPr id="26" name="Picture 25" descr="US Flag"/>
            <p:cNvPicPr>
              <a:picLocks noChangeAspect="1" noChangeArrowheads="1"/>
            </p:cNvPicPr>
            <p:nvPr/>
          </p:nvPicPr>
          <p:blipFill>
            <a:blip r:embed="rId5" cstate="print"/>
            <a:srcRect/>
            <a:stretch>
              <a:fillRect/>
            </a:stretch>
          </p:blipFill>
          <p:spPr bwMode="auto">
            <a:xfrm>
              <a:off x="5232400" y="3441700"/>
              <a:ext cx="523875" cy="276225"/>
            </a:xfrm>
            <a:prstGeom prst="rect">
              <a:avLst/>
            </a:prstGeom>
            <a:noFill/>
          </p:spPr>
        </p:pic>
      </p:grpSp>
      <p:pic>
        <p:nvPicPr>
          <p:cNvPr id="27" name="Picture 5" descr="audacity"/>
          <p:cNvPicPr>
            <a:picLocks noChangeAspect="1" noChangeArrowheads="1"/>
          </p:cNvPicPr>
          <p:nvPr/>
        </p:nvPicPr>
        <p:blipFill>
          <a:blip r:embed="rId6" cstate="print"/>
          <a:srcRect l="2487" t="8276" r="1393" b="26982"/>
          <a:stretch>
            <a:fillRect/>
          </a:stretch>
        </p:blipFill>
        <p:spPr bwMode="auto">
          <a:xfrm>
            <a:off x="7360420" y="168699"/>
            <a:ext cx="1408112" cy="755651"/>
          </a:xfrm>
          <a:prstGeom prst="rect">
            <a:avLst/>
          </a:prstGeom>
          <a:noFill/>
        </p:spPr>
      </p:pic>
      <p:pic>
        <p:nvPicPr>
          <p:cNvPr id="3" name="Picture 2" descr="Internet Lege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8962" y="4175588"/>
            <a:ext cx="1408112" cy="1057181"/>
          </a:xfrm>
          <a:prstGeom prst="rect">
            <a:avLst/>
          </a:prstGeom>
        </p:spPr>
      </p:pic>
    </p:spTree>
    <p:extLst>
      <p:ext uri="{BB962C8B-B14F-4D97-AF65-F5344CB8AC3E}">
        <p14:creationId xmlns:p14="http://schemas.microsoft.com/office/powerpoint/2010/main" val="27816706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grpSp>
        <p:nvGrpSpPr>
          <p:cNvPr id="5" name="Group 2"/>
          <p:cNvGrpSpPr>
            <a:grpSpLocks/>
          </p:cNvGrpSpPr>
          <p:nvPr/>
        </p:nvGrpSpPr>
        <p:grpSpPr bwMode="auto">
          <a:xfrm>
            <a:off x="434975" y="1395665"/>
            <a:ext cx="1919288" cy="1075267"/>
            <a:chOff x="879" y="656"/>
            <a:chExt cx="1209" cy="508"/>
          </a:xfrm>
        </p:grpSpPr>
        <p:sp>
          <p:nvSpPr>
            <p:cNvPr id="6" name="Text Box 3"/>
            <p:cNvSpPr txBox="1">
              <a:spLocks noChangeArrowheads="1"/>
            </p:cNvSpPr>
            <p:nvPr/>
          </p:nvSpPr>
          <p:spPr bwMode="auto">
            <a:xfrm>
              <a:off x="879" y="656"/>
              <a:ext cx="1074" cy="174"/>
            </a:xfrm>
            <a:prstGeom prst="rect">
              <a:avLst/>
            </a:prstGeom>
            <a:noFill/>
            <a:ln w="9525" algn="ctr">
              <a:noFill/>
              <a:miter lim="800000"/>
              <a:headEnd/>
              <a:tailEnd/>
            </a:ln>
            <a:effectLst/>
          </p:spPr>
          <p:txBody>
            <a:bodyPr lIns="91390" tIns="45697" rIns="91390" bIns="45697">
              <a:spAutoFit/>
            </a:bodyPr>
            <a:lstStyle/>
            <a:p>
              <a:pPr marL="344488" indent="-344488" eaLnBrk="0" hangingPunct="0">
                <a:spcBef>
                  <a:spcPct val="50000"/>
                </a:spcBef>
                <a:buClrTx/>
                <a:buFont typeface="Times" pitchFamily="18" charset="0"/>
                <a:buNone/>
              </a:pPr>
              <a:r>
                <a:rPr lang="en-US" sz="1800" b="1">
                  <a:cs typeface="Arial" charset="0"/>
                </a:rPr>
                <a:t>Dark Market</a:t>
              </a:r>
            </a:p>
          </p:txBody>
        </p:sp>
        <p:pic>
          <p:nvPicPr>
            <p:cNvPr id="7" name="Picture 4" descr="darkmarket"/>
            <p:cNvPicPr>
              <a:picLocks noChangeAspect="1" noChangeArrowheads="1"/>
            </p:cNvPicPr>
            <p:nvPr/>
          </p:nvPicPr>
          <p:blipFill>
            <a:blip r:embed="rId4" cstate="print"/>
            <a:srcRect r="58749"/>
            <a:stretch>
              <a:fillRect/>
            </a:stretch>
          </p:blipFill>
          <p:spPr bwMode="auto">
            <a:xfrm>
              <a:off x="933" y="836"/>
              <a:ext cx="1155" cy="328"/>
            </a:xfrm>
            <a:prstGeom prst="rect">
              <a:avLst/>
            </a:prstGeom>
            <a:noFill/>
          </p:spPr>
        </p:pic>
      </p:grpSp>
      <p:sp>
        <p:nvSpPr>
          <p:cNvPr id="8" name="Text Box 5"/>
          <p:cNvSpPr txBox="1">
            <a:spLocks noChangeArrowheads="1"/>
          </p:cNvSpPr>
          <p:nvPr/>
        </p:nvSpPr>
        <p:spPr bwMode="auto">
          <a:xfrm>
            <a:off x="434976" y="2521732"/>
            <a:ext cx="2259013" cy="461618"/>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2400">
                <a:latin typeface="Gill Sans MT" pitchFamily="34" charset="0"/>
                <a:cs typeface="Arial" charset="0"/>
              </a:rPr>
              <a:t>TalkCash</a:t>
            </a:r>
          </a:p>
        </p:txBody>
      </p:sp>
      <p:sp>
        <p:nvSpPr>
          <p:cNvPr id="9" name="Text Box 6"/>
          <p:cNvSpPr txBox="1">
            <a:spLocks noChangeArrowheads="1"/>
          </p:cNvSpPr>
          <p:nvPr/>
        </p:nvSpPr>
        <p:spPr bwMode="auto">
          <a:xfrm>
            <a:off x="434976" y="3184249"/>
            <a:ext cx="3027363" cy="461618"/>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2400">
                <a:latin typeface="Gill Sans MT" pitchFamily="34" charset="0"/>
                <a:cs typeface="Arial" charset="0"/>
              </a:rPr>
              <a:t>ScandinavianCarding</a:t>
            </a:r>
          </a:p>
        </p:txBody>
      </p:sp>
      <p:sp>
        <p:nvSpPr>
          <p:cNvPr id="10" name="Text Box 7"/>
          <p:cNvSpPr txBox="1">
            <a:spLocks noChangeArrowheads="1"/>
          </p:cNvSpPr>
          <p:nvPr/>
        </p:nvSpPr>
        <p:spPr bwMode="auto">
          <a:xfrm>
            <a:off x="434976" y="3846765"/>
            <a:ext cx="2259013" cy="461618"/>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2400">
                <a:latin typeface="Gill Sans MT" pitchFamily="34" charset="0"/>
                <a:cs typeface="Arial" charset="0"/>
              </a:rPr>
              <a:t>TheVouched</a:t>
            </a:r>
          </a:p>
        </p:txBody>
      </p:sp>
      <p:grpSp>
        <p:nvGrpSpPr>
          <p:cNvPr id="22" name="Group 21"/>
          <p:cNvGrpSpPr/>
          <p:nvPr/>
        </p:nvGrpSpPr>
        <p:grpSpPr>
          <a:xfrm>
            <a:off x="7369754" y="1032950"/>
            <a:ext cx="1417320" cy="2815133"/>
            <a:chOff x="4347972" y="1867389"/>
            <a:chExt cx="1417320" cy="2111350"/>
          </a:xfrm>
        </p:grpSpPr>
        <p:sp>
          <p:nvSpPr>
            <p:cNvPr id="23" name="Rectangle 22"/>
            <p:cNvSpPr>
              <a:spLocks noChangeArrowheads="1"/>
            </p:cNvSpPr>
            <p:nvPr/>
          </p:nvSpPr>
          <p:spPr bwMode="auto">
            <a:xfrm>
              <a:off x="4356100" y="1867389"/>
              <a:ext cx="1408113" cy="230797"/>
            </a:xfrm>
            <a:prstGeom prst="rect">
              <a:avLst/>
            </a:prstGeom>
            <a:solidFill>
              <a:srgbClr val="080808"/>
            </a:solidFill>
            <a:ln w="9525" algn="ctr">
              <a:noFill/>
              <a:miter lim="800000"/>
              <a:headEnd/>
              <a:tailEnd/>
            </a:ln>
            <a:effectLst/>
          </p:spPr>
          <p:txBody>
            <a:bodyPr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Max</a:t>
              </a:r>
            </a:p>
          </p:txBody>
        </p:sp>
        <p:sp>
          <p:nvSpPr>
            <p:cNvPr id="24" name="Rectangle 23"/>
            <p:cNvSpPr>
              <a:spLocks noChangeArrowheads="1"/>
            </p:cNvSpPr>
            <p:nvPr/>
          </p:nvSpPr>
          <p:spPr bwMode="auto">
            <a:xfrm>
              <a:off x="4347972" y="3747941"/>
              <a:ext cx="1417320" cy="230798"/>
            </a:xfrm>
            <a:prstGeom prst="rect">
              <a:avLst/>
            </a:prstGeom>
            <a:solidFill>
              <a:srgbClr val="080808"/>
            </a:solidFill>
            <a:ln w="9525" algn="ctr">
              <a:noFill/>
              <a:miter lim="800000"/>
              <a:headEnd/>
              <a:tailEnd/>
            </a:ln>
            <a:effectLst/>
          </p:spPr>
          <p:txBody>
            <a:bodyPr wrap="square"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Butler</a:t>
              </a:r>
            </a:p>
          </p:txBody>
        </p:sp>
        <p:pic>
          <p:nvPicPr>
            <p:cNvPr id="25" name="Picture 24" descr="ff_max_butler6_f"/>
            <p:cNvPicPr>
              <a:picLocks noChangeAspect="1" noChangeArrowheads="1"/>
            </p:cNvPicPr>
            <p:nvPr/>
          </p:nvPicPr>
          <p:blipFill>
            <a:blip r:embed="rId5" cstate="print"/>
            <a:srcRect l="47200" t="17117" r="20000" b="43243"/>
            <a:stretch>
              <a:fillRect/>
            </a:stretch>
          </p:blipFill>
          <p:spPr bwMode="auto">
            <a:xfrm>
              <a:off x="4349750" y="2139950"/>
              <a:ext cx="1411288" cy="1590675"/>
            </a:xfrm>
            <a:prstGeom prst="rect">
              <a:avLst/>
            </a:prstGeom>
            <a:noFill/>
          </p:spPr>
        </p:pic>
        <p:pic>
          <p:nvPicPr>
            <p:cNvPr id="26" name="Picture 25" descr="US Flag"/>
            <p:cNvPicPr>
              <a:picLocks noChangeAspect="1" noChangeArrowheads="1"/>
            </p:cNvPicPr>
            <p:nvPr/>
          </p:nvPicPr>
          <p:blipFill>
            <a:blip r:embed="rId6" cstate="print"/>
            <a:srcRect/>
            <a:stretch>
              <a:fillRect/>
            </a:stretch>
          </p:blipFill>
          <p:spPr bwMode="auto">
            <a:xfrm>
              <a:off x="5232400" y="3441700"/>
              <a:ext cx="523875" cy="276225"/>
            </a:xfrm>
            <a:prstGeom prst="rect">
              <a:avLst/>
            </a:prstGeom>
            <a:noFill/>
          </p:spPr>
        </p:pic>
      </p:grpSp>
      <p:pic>
        <p:nvPicPr>
          <p:cNvPr id="27" name="Picture 5" descr="audacity"/>
          <p:cNvPicPr>
            <a:picLocks noChangeAspect="1" noChangeArrowheads="1"/>
          </p:cNvPicPr>
          <p:nvPr/>
        </p:nvPicPr>
        <p:blipFill>
          <a:blip r:embed="rId7" cstate="print"/>
          <a:srcRect l="2487" t="8276" r="1393" b="26982"/>
          <a:stretch>
            <a:fillRect/>
          </a:stretch>
        </p:blipFill>
        <p:spPr bwMode="auto">
          <a:xfrm>
            <a:off x="7360420" y="168699"/>
            <a:ext cx="1408112" cy="755651"/>
          </a:xfrm>
          <a:prstGeom prst="rect">
            <a:avLst/>
          </a:prstGeom>
          <a:noFill/>
        </p:spPr>
      </p:pic>
      <p:pic>
        <p:nvPicPr>
          <p:cNvPr id="3" name="Picture 2" descr="Internet Lege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8962" y="4175588"/>
            <a:ext cx="1408112" cy="1057181"/>
          </a:xfrm>
          <a:prstGeom prst="rect">
            <a:avLst/>
          </a:prstGeom>
        </p:spPr>
      </p:pic>
    </p:spTree>
    <p:extLst>
      <p:ext uri="{BB962C8B-B14F-4D97-AF65-F5344CB8AC3E}">
        <p14:creationId xmlns:p14="http://schemas.microsoft.com/office/powerpoint/2010/main" val="26091349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grpSp>
        <p:nvGrpSpPr>
          <p:cNvPr id="5" name="Group 2"/>
          <p:cNvGrpSpPr>
            <a:grpSpLocks/>
          </p:cNvGrpSpPr>
          <p:nvPr/>
        </p:nvGrpSpPr>
        <p:grpSpPr bwMode="auto">
          <a:xfrm>
            <a:off x="434975" y="1395665"/>
            <a:ext cx="1919288" cy="1075267"/>
            <a:chOff x="879" y="656"/>
            <a:chExt cx="1209" cy="508"/>
          </a:xfrm>
        </p:grpSpPr>
        <p:sp>
          <p:nvSpPr>
            <p:cNvPr id="6" name="Text Box 3"/>
            <p:cNvSpPr txBox="1">
              <a:spLocks noChangeArrowheads="1"/>
            </p:cNvSpPr>
            <p:nvPr/>
          </p:nvSpPr>
          <p:spPr bwMode="auto">
            <a:xfrm>
              <a:off x="879" y="656"/>
              <a:ext cx="1074" cy="174"/>
            </a:xfrm>
            <a:prstGeom prst="rect">
              <a:avLst/>
            </a:prstGeom>
            <a:noFill/>
            <a:ln w="9525" algn="ctr">
              <a:noFill/>
              <a:miter lim="800000"/>
              <a:headEnd/>
              <a:tailEnd/>
            </a:ln>
            <a:effectLst/>
          </p:spPr>
          <p:txBody>
            <a:bodyPr lIns="91390" tIns="45697" rIns="91390" bIns="45697">
              <a:spAutoFit/>
            </a:bodyPr>
            <a:lstStyle/>
            <a:p>
              <a:pPr marL="344488" indent="-344488" eaLnBrk="0" hangingPunct="0">
                <a:spcBef>
                  <a:spcPct val="50000"/>
                </a:spcBef>
                <a:buClrTx/>
                <a:buFont typeface="Times" pitchFamily="18" charset="0"/>
                <a:buNone/>
              </a:pPr>
              <a:r>
                <a:rPr lang="en-US" sz="1800" b="1">
                  <a:cs typeface="Arial" charset="0"/>
                </a:rPr>
                <a:t>Dark Market</a:t>
              </a:r>
            </a:p>
          </p:txBody>
        </p:sp>
        <p:pic>
          <p:nvPicPr>
            <p:cNvPr id="7" name="Picture 4" descr="darkmarket"/>
            <p:cNvPicPr>
              <a:picLocks noChangeAspect="1" noChangeArrowheads="1"/>
            </p:cNvPicPr>
            <p:nvPr/>
          </p:nvPicPr>
          <p:blipFill>
            <a:blip r:embed="rId4" cstate="print"/>
            <a:srcRect r="58749"/>
            <a:stretch>
              <a:fillRect/>
            </a:stretch>
          </p:blipFill>
          <p:spPr bwMode="auto">
            <a:xfrm>
              <a:off x="933" y="836"/>
              <a:ext cx="1155" cy="328"/>
            </a:xfrm>
            <a:prstGeom prst="rect">
              <a:avLst/>
            </a:prstGeom>
            <a:noFill/>
          </p:spPr>
        </p:pic>
      </p:grpSp>
      <p:sp>
        <p:nvSpPr>
          <p:cNvPr id="8" name="Text Box 5"/>
          <p:cNvSpPr txBox="1">
            <a:spLocks noChangeArrowheads="1"/>
          </p:cNvSpPr>
          <p:nvPr/>
        </p:nvSpPr>
        <p:spPr bwMode="auto">
          <a:xfrm>
            <a:off x="434976" y="2521732"/>
            <a:ext cx="2259013" cy="461618"/>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2400">
                <a:latin typeface="Gill Sans MT" pitchFamily="34" charset="0"/>
                <a:cs typeface="Arial" charset="0"/>
              </a:rPr>
              <a:t>TalkCash</a:t>
            </a:r>
          </a:p>
        </p:txBody>
      </p:sp>
      <p:sp>
        <p:nvSpPr>
          <p:cNvPr id="9" name="Text Box 6"/>
          <p:cNvSpPr txBox="1">
            <a:spLocks noChangeArrowheads="1"/>
          </p:cNvSpPr>
          <p:nvPr/>
        </p:nvSpPr>
        <p:spPr bwMode="auto">
          <a:xfrm>
            <a:off x="434976" y="3184249"/>
            <a:ext cx="3027363" cy="461618"/>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2400">
                <a:latin typeface="Gill Sans MT" pitchFamily="34" charset="0"/>
                <a:cs typeface="Arial" charset="0"/>
              </a:rPr>
              <a:t>ScandinavianCarding</a:t>
            </a:r>
          </a:p>
        </p:txBody>
      </p:sp>
      <p:sp>
        <p:nvSpPr>
          <p:cNvPr id="10" name="Text Box 7"/>
          <p:cNvSpPr txBox="1">
            <a:spLocks noChangeArrowheads="1"/>
          </p:cNvSpPr>
          <p:nvPr/>
        </p:nvSpPr>
        <p:spPr bwMode="auto">
          <a:xfrm>
            <a:off x="434976" y="3846765"/>
            <a:ext cx="2259013" cy="461618"/>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2400">
                <a:latin typeface="Gill Sans MT" pitchFamily="34" charset="0"/>
                <a:cs typeface="Arial" charset="0"/>
              </a:rPr>
              <a:t>TheVouched</a:t>
            </a:r>
          </a:p>
        </p:txBody>
      </p:sp>
      <p:pic>
        <p:nvPicPr>
          <p:cNvPr id="12" name="Picture 10" descr="cadersmarket"/>
          <p:cNvPicPr>
            <a:picLocks noChangeAspect="1" noChangeArrowheads="1"/>
          </p:cNvPicPr>
          <p:nvPr/>
        </p:nvPicPr>
        <p:blipFill>
          <a:blip r:embed="rId5" cstate="print"/>
          <a:srcRect/>
          <a:stretch>
            <a:fillRect/>
          </a:stretch>
        </p:blipFill>
        <p:spPr bwMode="auto">
          <a:xfrm>
            <a:off x="3745258" y="5232769"/>
            <a:ext cx="1555842" cy="1594056"/>
          </a:xfrm>
          <a:prstGeom prst="rect">
            <a:avLst/>
          </a:prstGeom>
          <a:noFill/>
        </p:spPr>
      </p:pic>
      <p:grpSp>
        <p:nvGrpSpPr>
          <p:cNvPr id="22" name="Group 21"/>
          <p:cNvGrpSpPr/>
          <p:nvPr/>
        </p:nvGrpSpPr>
        <p:grpSpPr>
          <a:xfrm>
            <a:off x="7369754" y="1032950"/>
            <a:ext cx="1417320" cy="2815133"/>
            <a:chOff x="4347972" y="1867389"/>
            <a:chExt cx="1417320" cy="2111350"/>
          </a:xfrm>
        </p:grpSpPr>
        <p:sp>
          <p:nvSpPr>
            <p:cNvPr id="23" name="Rectangle 22"/>
            <p:cNvSpPr>
              <a:spLocks noChangeArrowheads="1"/>
            </p:cNvSpPr>
            <p:nvPr/>
          </p:nvSpPr>
          <p:spPr bwMode="auto">
            <a:xfrm>
              <a:off x="4356100" y="1867389"/>
              <a:ext cx="1408113" cy="230797"/>
            </a:xfrm>
            <a:prstGeom prst="rect">
              <a:avLst/>
            </a:prstGeom>
            <a:solidFill>
              <a:srgbClr val="080808"/>
            </a:solidFill>
            <a:ln w="9525" algn="ctr">
              <a:noFill/>
              <a:miter lim="800000"/>
              <a:headEnd/>
              <a:tailEnd/>
            </a:ln>
            <a:effectLst/>
          </p:spPr>
          <p:txBody>
            <a:bodyPr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Max</a:t>
              </a:r>
            </a:p>
          </p:txBody>
        </p:sp>
        <p:sp>
          <p:nvSpPr>
            <p:cNvPr id="24" name="Rectangle 23"/>
            <p:cNvSpPr>
              <a:spLocks noChangeArrowheads="1"/>
            </p:cNvSpPr>
            <p:nvPr/>
          </p:nvSpPr>
          <p:spPr bwMode="auto">
            <a:xfrm>
              <a:off x="4347972" y="3747941"/>
              <a:ext cx="1417320" cy="230798"/>
            </a:xfrm>
            <a:prstGeom prst="rect">
              <a:avLst/>
            </a:prstGeom>
            <a:solidFill>
              <a:srgbClr val="080808"/>
            </a:solidFill>
            <a:ln w="9525" algn="ctr">
              <a:noFill/>
              <a:miter lim="800000"/>
              <a:headEnd/>
              <a:tailEnd/>
            </a:ln>
            <a:effectLst/>
          </p:spPr>
          <p:txBody>
            <a:bodyPr wrap="square"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Butler</a:t>
              </a:r>
            </a:p>
          </p:txBody>
        </p:sp>
        <p:pic>
          <p:nvPicPr>
            <p:cNvPr id="25" name="Picture 24" descr="ff_max_butler6_f"/>
            <p:cNvPicPr>
              <a:picLocks noChangeAspect="1" noChangeArrowheads="1"/>
            </p:cNvPicPr>
            <p:nvPr/>
          </p:nvPicPr>
          <p:blipFill>
            <a:blip r:embed="rId6" cstate="print"/>
            <a:srcRect l="47200" t="17117" r="20000" b="43243"/>
            <a:stretch>
              <a:fillRect/>
            </a:stretch>
          </p:blipFill>
          <p:spPr bwMode="auto">
            <a:xfrm>
              <a:off x="4349750" y="2139950"/>
              <a:ext cx="1411288" cy="1590675"/>
            </a:xfrm>
            <a:prstGeom prst="rect">
              <a:avLst/>
            </a:prstGeom>
            <a:noFill/>
          </p:spPr>
        </p:pic>
        <p:pic>
          <p:nvPicPr>
            <p:cNvPr id="26" name="Picture 25" descr="US Flag"/>
            <p:cNvPicPr>
              <a:picLocks noChangeAspect="1" noChangeArrowheads="1"/>
            </p:cNvPicPr>
            <p:nvPr/>
          </p:nvPicPr>
          <p:blipFill>
            <a:blip r:embed="rId7" cstate="print"/>
            <a:srcRect/>
            <a:stretch>
              <a:fillRect/>
            </a:stretch>
          </p:blipFill>
          <p:spPr bwMode="auto">
            <a:xfrm>
              <a:off x="5232400" y="3441700"/>
              <a:ext cx="523875" cy="276225"/>
            </a:xfrm>
            <a:prstGeom prst="rect">
              <a:avLst/>
            </a:prstGeom>
            <a:noFill/>
          </p:spPr>
        </p:pic>
      </p:grpSp>
      <p:pic>
        <p:nvPicPr>
          <p:cNvPr id="27" name="Picture 5" descr="audacity"/>
          <p:cNvPicPr>
            <a:picLocks noChangeAspect="1" noChangeArrowheads="1"/>
          </p:cNvPicPr>
          <p:nvPr/>
        </p:nvPicPr>
        <p:blipFill>
          <a:blip r:embed="rId8" cstate="print"/>
          <a:srcRect l="2487" t="8276" r="1393" b="26982"/>
          <a:stretch>
            <a:fillRect/>
          </a:stretch>
        </p:blipFill>
        <p:spPr bwMode="auto">
          <a:xfrm>
            <a:off x="7360420" y="168699"/>
            <a:ext cx="1408112" cy="755651"/>
          </a:xfrm>
          <a:prstGeom prst="rect">
            <a:avLst/>
          </a:prstGeom>
          <a:noFill/>
        </p:spPr>
      </p:pic>
      <p:pic>
        <p:nvPicPr>
          <p:cNvPr id="3" name="Picture 2" descr="Internet Legen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962" y="4175588"/>
            <a:ext cx="1408112" cy="1057181"/>
          </a:xfrm>
          <a:prstGeom prst="rect">
            <a:avLst/>
          </a:prstGeom>
        </p:spPr>
      </p:pic>
      <p:cxnSp>
        <p:nvCxnSpPr>
          <p:cNvPr id="13" name="Straight Arrow Connector 12"/>
          <p:cNvCxnSpPr/>
          <p:nvPr/>
        </p:nvCxnSpPr>
        <p:spPr>
          <a:xfrm>
            <a:off x="2354263" y="4619953"/>
            <a:ext cx="1258334" cy="9535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332468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grpSp>
        <p:nvGrpSpPr>
          <p:cNvPr id="5" name="Group 2"/>
          <p:cNvGrpSpPr>
            <a:grpSpLocks/>
          </p:cNvGrpSpPr>
          <p:nvPr/>
        </p:nvGrpSpPr>
        <p:grpSpPr bwMode="auto">
          <a:xfrm>
            <a:off x="434975" y="1395665"/>
            <a:ext cx="1919288" cy="1075267"/>
            <a:chOff x="879" y="656"/>
            <a:chExt cx="1209" cy="508"/>
          </a:xfrm>
        </p:grpSpPr>
        <p:sp>
          <p:nvSpPr>
            <p:cNvPr id="6" name="Text Box 3"/>
            <p:cNvSpPr txBox="1">
              <a:spLocks noChangeArrowheads="1"/>
            </p:cNvSpPr>
            <p:nvPr/>
          </p:nvSpPr>
          <p:spPr bwMode="auto">
            <a:xfrm>
              <a:off x="879" y="656"/>
              <a:ext cx="1074" cy="174"/>
            </a:xfrm>
            <a:prstGeom prst="rect">
              <a:avLst/>
            </a:prstGeom>
            <a:noFill/>
            <a:ln w="9525" algn="ctr">
              <a:noFill/>
              <a:miter lim="800000"/>
              <a:headEnd/>
              <a:tailEnd/>
            </a:ln>
            <a:effectLst/>
          </p:spPr>
          <p:txBody>
            <a:bodyPr lIns="91390" tIns="45697" rIns="91390" bIns="45697">
              <a:spAutoFit/>
            </a:bodyPr>
            <a:lstStyle/>
            <a:p>
              <a:pPr marL="344488" indent="-344488" eaLnBrk="0" hangingPunct="0">
                <a:spcBef>
                  <a:spcPct val="50000"/>
                </a:spcBef>
                <a:buClrTx/>
                <a:buFont typeface="Times" pitchFamily="18" charset="0"/>
                <a:buNone/>
              </a:pPr>
              <a:r>
                <a:rPr lang="en-US" sz="1800" b="1">
                  <a:cs typeface="Arial" charset="0"/>
                </a:rPr>
                <a:t>Dark Market</a:t>
              </a:r>
            </a:p>
          </p:txBody>
        </p:sp>
        <p:pic>
          <p:nvPicPr>
            <p:cNvPr id="7" name="Picture 4" descr="darkmarket"/>
            <p:cNvPicPr>
              <a:picLocks noChangeAspect="1" noChangeArrowheads="1"/>
            </p:cNvPicPr>
            <p:nvPr/>
          </p:nvPicPr>
          <p:blipFill>
            <a:blip r:embed="rId4" cstate="print"/>
            <a:srcRect r="58749"/>
            <a:stretch>
              <a:fillRect/>
            </a:stretch>
          </p:blipFill>
          <p:spPr bwMode="auto">
            <a:xfrm>
              <a:off x="933" y="836"/>
              <a:ext cx="1155" cy="328"/>
            </a:xfrm>
            <a:prstGeom prst="rect">
              <a:avLst/>
            </a:prstGeom>
            <a:noFill/>
          </p:spPr>
        </p:pic>
      </p:grpSp>
      <p:grpSp>
        <p:nvGrpSpPr>
          <p:cNvPr id="22" name="Group 21"/>
          <p:cNvGrpSpPr/>
          <p:nvPr/>
        </p:nvGrpSpPr>
        <p:grpSpPr>
          <a:xfrm>
            <a:off x="7369754" y="1032950"/>
            <a:ext cx="1417320" cy="2815133"/>
            <a:chOff x="4347972" y="1867389"/>
            <a:chExt cx="1417320" cy="2111350"/>
          </a:xfrm>
        </p:grpSpPr>
        <p:sp>
          <p:nvSpPr>
            <p:cNvPr id="23" name="Rectangle 22"/>
            <p:cNvSpPr>
              <a:spLocks noChangeArrowheads="1"/>
            </p:cNvSpPr>
            <p:nvPr/>
          </p:nvSpPr>
          <p:spPr bwMode="auto">
            <a:xfrm>
              <a:off x="4356100" y="1867389"/>
              <a:ext cx="1408113" cy="230797"/>
            </a:xfrm>
            <a:prstGeom prst="rect">
              <a:avLst/>
            </a:prstGeom>
            <a:solidFill>
              <a:srgbClr val="080808"/>
            </a:solidFill>
            <a:ln w="9525" algn="ctr">
              <a:noFill/>
              <a:miter lim="800000"/>
              <a:headEnd/>
              <a:tailEnd/>
            </a:ln>
            <a:effectLst/>
          </p:spPr>
          <p:txBody>
            <a:bodyPr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Max</a:t>
              </a:r>
            </a:p>
          </p:txBody>
        </p:sp>
        <p:sp>
          <p:nvSpPr>
            <p:cNvPr id="24" name="Rectangle 23"/>
            <p:cNvSpPr>
              <a:spLocks noChangeArrowheads="1"/>
            </p:cNvSpPr>
            <p:nvPr/>
          </p:nvSpPr>
          <p:spPr bwMode="auto">
            <a:xfrm>
              <a:off x="4347972" y="3747941"/>
              <a:ext cx="1417320" cy="230798"/>
            </a:xfrm>
            <a:prstGeom prst="rect">
              <a:avLst/>
            </a:prstGeom>
            <a:solidFill>
              <a:srgbClr val="080808"/>
            </a:solidFill>
            <a:ln w="9525" algn="ctr">
              <a:noFill/>
              <a:miter lim="800000"/>
              <a:headEnd/>
              <a:tailEnd/>
            </a:ln>
            <a:effectLst/>
          </p:spPr>
          <p:txBody>
            <a:bodyPr wrap="square"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Butler</a:t>
              </a:r>
            </a:p>
          </p:txBody>
        </p:sp>
        <p:pic>
          <p:nvPicPr>
            <p:cNvPr id="25" name="Picture 24" descr="ff_max_butler6_f"/>
            <p:cNvPicPr>
              <a:picLocks noChangeAspect="1" noChangeArrowheads="1"/>
            </p:cNvPicPr>
            <p:nvPr/>
          </p:nvPicPr>
          <p:blipFill>
            <a:blip r:embed="rId5" cstate="print"/>
            <a:srcRect l="47200" t="17117" r="20000" b="43243"/>
            <a:stretch>
              <a:fillRect/>
            </a:stretch>
          </p:blipFill>
          <p:spPr bwMode="auto">
            <a:xfrm>
              <a:off x="4349750" y="2139950"/>
              <a:ext cx="1411288" cy="1590675"/>
            </a:xfrm>
            <a:prstGeom prst="rect">
              <a:avLst/>
            </a:prstGeom>
            <a:noFill/>
          </p:spPr>
        </p:pic>
        <p:pic>
          <p:nvPicPr>
            <p:cNvPr id="26" name="Picture 25" descr="US Flag"/>
            <p:cNvPicPr>
              <a:picLocks noChangeAspect="1" noChangeArrowheads="1"/>
            </p:cNvPicPr>
            <p:nvPr/>
          </p:nvPicPr>
          <p:blipFill>
            <a:blip r:embed="rId6" cstate="print"/>
            <a:srcRect/>
            <a:stretch>
              <a:fillRect/>
            </a:stretch>
          </p:blipFill>
          <p:spPr bwMode="auto">
            <a:xfrm>
              <a:off x="5232400" y="3441700"/>
              <a:ext cx="523875" cy="276225"/>
            </a:xfrm>
            <a:prstGeom prst="rect">
              <a:avLst/>
            </a:prstGeom>
            <a:noFill/>
          </p:spPr>
        </p:pic>
      </p:grpSp>
      <p:sp>
        <p:nvSpPr>
          <p:cNvPr id="29" name="Text Box 5"/>
          <p:cNvSpPr txBox="1">
            <a:spLocks noChangeArrowheads="1"/>
          </p:cNvSpPr>
          <p:nvPr/>
        </p:nvSpPr>
        <p:spPr bwMode="auto">
          <a:xfrm>
            <a:off x="206366" y="5161634"/>
            <a:ext cx="1979612" cy="276952"/>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1200" b="1">
                <a:latin typeface="Gill Sans MT" pitchFamily="34" charset="0"/>
                <a:cs typeface="Arial" charset="0"/>
              </a:rPr>
              <a:t>AKA Master Splyntr</a:t>
            </a:r>
          </a:p>
        </p:txBody>
      </p:sp>
      <p:sp>
        <p:nvSpPr>
          <p:cNvPr id="30" name="Text Box 6"/>
          <p:cNvSpPr txBox="1">
            <a:spLocks noChangeArrowheads="1"/>
          </p:cNvSpPr>
          <p:nvPr/>
        </p:nvSpPr>
        <p:spPr bwMode="auto">
          <a:xfrm>
            <a:off x="206366" y="4602834"/>
            <a:ext cx="3200400" cy="369285"/>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1800" b="1">
                <a:cs typeface="Arial" charset="0"/>
              </a:rPr>
              <a:t>Keith Mularski:</a:t>
            </a:r>
          </a:p>
        </p:txBody>
      </p:sp>
      <p:sp>
        <p:nvSpPr>
          <p:cNvPr id="31" name="Text Box 7"/>
          <p:cNvSpPr txBox="1">
            <a:spLocks noChangeArrowheads="1"/>
          </p:cNvSpPr>
          <p:nvPr/>
        </p:nvSpPr>
        <p:spPr bwMode="auto">
          <a:xfrm>
            <a:off x="206366" y="4937267"/>
            <a:ext cx="2468562" cy="276952"/>
          </a:xfrm>
          <a:prstGeom prst="rect">
            <a:avLst/>
          </a:prstGeom>
          <a:noFill/>
          <a:ln w="9525" algn="ctr">
            <a:noFill/>
            <a:miter lim="800000"/>
            <a:headEnd/>
            <a:tailEnd/>
          </a:ln>
          <a:effectLst/>
        </p:spPr>
        <p:txBody>
          <a:bodyPr lIns="91390" tIns="45697" rIns="91390" bIns="45697">
            <a:spAutoFit/>
          </a:bodyPr>
          <a:lstStyle/>
          <a:p>
            <a:pPr defTabSz="457200" eaLnBrk="0" hangingPunct="0">
              <a:spcBef>
                <a:spcPct val="50000"/>
              </a:spcBef>
              <a:buClrTx/>
              <a:buFont typeface="Times" pitchFamily="18" charset="0"/>
              <a:buNone/>
            </a:pPr>
            <a:r>
              <a:rPr lang="en-US" sz="1200" b="1">
                <a:latin typeface="Gill Sans MT" pitchFamily="34" charset="0"/>
                <a:cs typeface="Arial" charset="0"/>
              </a:rPr>
              <a:t>FBI Senior Cyber Crime Agent</a:t>
            </a:r>
          </a:p>
        </p:txBody>
      </p:sp>
      <p:pic>
        <p:nvPicPr>
          <p:cNvPr id="32" name="Picture 9" descr="fbi-logo"/>
          <p:cNvPicPr>
            <a:picLocks noChangeAspect="1" noChangeArrowheads="1"/>
          </p:cNvPicPr>
          <p:nvPr/>
        </p:nvPicPr>
        <p:blipFill>
          <a:blip r:embed="rId7" cstate="print"/>
          <a:srcRect/>
          <a:stretch>
            <a:fillRect/>
          </a:stretch>
        </p:blipFill>
        <p:spPr bwMode="auto">
          <a:xfrm>
            <a:off x="2084379" y="4058850"/>
            <a:ext cx="620713" cy="867833"/>
          </a:xfrm>
          <a:prstGeom prst="rect">
            <a:avLst/>
          </a:prstGeom>
          <a:noFill/>
        </p:spPr>
      </p:pic>
      <p:pic>
        <p:nvPicPr>
          <p:cNvPr id="33" name="Picture 10" descr="splinter_l"/>
          <p:cNvPicPr>
            <a:picLocks noChangeAspect="1" noChangeArrowheads="1"/>
          </p:cNvPicPr>
          <p:nvPr/>
        </p:nvPicPr>
        <p:blipFill>
          <a:blip r:embed="rId8" cstate="print"/>
          <a:srcRect/>
          <a:stretch>
            <a:fillRect/>
          </a:stretch>
        </p:blipFill>
        <p:spPr bwMode="auto">
          <a:xfrm>
            <a:off x="1200142" y="3334950"/>
            <a:ext cx="731837" cy="1301751"/>
          </a:xfrm>
          <a:prstGeom prst="rect">
            <a:avLst/>
          </a:prstGeom>
          <a:noFill/>
        </p:spPr>
      </p:pic>
      <p:pic>
        <p:nvPicPr>
          <p:cNvPr id="34" name="Picture 11" descr="Mularski_270x300"/>
          <p:cNvPicPr>
            <a:picLocks noChangeAspect="1" noChangeArrowheads="1"/>
          </p:cNvPicPr>
          <p:nvPr/>
        </p:nvPicPr>
        <p:blipFill>
          <a:blip r:embed="rId9" cstate="print"/>
          <a:srcRect/>
          <a:stretch>
            <a:fillRect/>
          </a:stretch>
        </p:blipFill>
        <p:spPr bwMode="auto">
          <a:xfrm>
            <a:off x="263517" y="3381517"/>
            <a:ext cx="623887" cy="1149351"/>
          </a:xfrm>
          <a:prstGeom prst="rect">
            <a:avLst/>
          </a:prstGeom>
          <a:noFill/>
        </p:spPr>
      </p:pic>
    </p:spTree>
    <p:extLst>
      <p:ext uri="{BB962C8B-B14F-4D97-AF65-F5344CB8AC3E}">
        <p14:creationId xmlns:p14="http://schemas.microsoft.com/office/powerpoint/2010/main" val="1326426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Culture and Cyber Crime</a:t>
            </a:r>
            <a:endParaRPr lang="en-US" dirty="0"/>
          </a:p>
        </p:txBody>
      </p:sp>
      <p:pic>
        <p:nvPicPr>
          <p:cNvPr id="28" name="Picture 27" descr="Kingpin 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798" y="1964836"/>
            <a:ext cx="1530302" cy="2882472"/>
          </a:xfrm>
          <a:prstGeom prst="rect">
            <a:avLst/>
          </a:prstGeom>
        </p:spPr>
      </p:pic>
      <p:grpSp>
        <p:nvGrpSpPr>
          <p:cNvPr id="22" name="Group 21"/>
          <p:cNvGrpSpPr/>
          <p:nvPr/>
        </p:nvGrpSpPr>
        <p:grpSpPr>
          <a:xfrm>
            <a:off x="7369754" y="1032950"/>
            <a:ext cx="1417320" cy="2815133"/>
            <a:chOff x="4347972" y="1867389"/>
            <a:chExt cx="1417320" cy="2111350"/>
          </a:xfrm>
        </p:grpSpPr>
        <p:sp>
          <p:nvSpPr>
            <p:cNvPr id="23" name="Rectangle 22"/>
            <p:cNvSpPr>
              <a:spLocks noChangeArrowheads="1"/>
            </p:cNvSpPr>
            <p:nvPr/>
          </p:nvSpPr>
          <p:spPr bwMode="auto">
            <a:xfrm>
              <a:off x="4356100" y="1867389"/>
              <a:ext cx="1408113" cy="230797"/>
            </a:xfrm>
            <a:prstGeom prst="rect">
              <a:avLst/>
            </a:prstGeom>
            <a:solidFill>
              <a:srgbClr val="080808"/>
            </a:solidFill>
            <a:ln w="9525" algn="ctr">
              <a:noFill/>
              <a:miter lim="800000"/>
              <a:headEnd/>
              <a:tailEnd/>
            </a:ln>
            <a:effectLst/>
          </p:spPr>
          <p:txBody>
            <a:bodyPr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Max</a:t>
              </a:r>
            </a:p>
          </p:txBody>
        </p:sp>
        <p:sp>
          <p:nvSpPr>
            <p:cNvPr id="24" name="Rectangle 23"/>
            <p:cNvSpPr>
              <a:spLocks noChangeArrowheads="1"/>
            </p:cNvSpPr>
            <p:nvPr/>
          </p:nvSpPr>
          <p:spPr bwMode="auto">
            <a:xfrm>
              <a:off x="4347972" y="3747941"/>
              <a:ext cx="1417320" cy="230798"/>
            </a:xfrm>
            <a:prstGeom prst="rect">
              <a:avLst/>
            </a:prstGeom>
            <a:solidFill>
              <a:srgbClr val="080808"/>
            </a:solidFill>
            <a:ln w="9525" algn="ctr">
              <a:noFill/>
              <a:miter lim="800000"/>
              <a:headEnd/>
              <a:tailEnd/>
            </a:ln>
            <a:effectLst/>
          </p:spPr>
          <p:txBody>
            <a:bodyPr wrap="square" lIns="91390" tIns="45697" rIns="91390" bIns="45697" anchor="ctr">
              <a:spAutoFit/>
            </a:bodyPr>
            <a:lstStyle/>
            <a:p>
              <a:pPr marL="344488" indent="-344488" algn="ctr" eaLnBrk="0" hangingPunct="0">
                <a:spcBef>
                  <a:spcPct val="50000"/>
                </a:spcBef>
                <a:buClrTx/>
                <a:buFont typeface="Times" pitchFamily="18" charset="0"/>
                <a:buNone/>
              </a:pPr>
              <a:r>
                <a:rPr lang="en-US" sz="1400">
                  <a:solidFill>
                    <a:schemeClr val="bg1"/>
                  </a:solidFill>
                  <a:latin typeface="Gill Sans MT" pitchFamily="34" charset="0"/>
                  <a:cs typeface="Arial" charset="0"/>
                </a:rPr>
                <a:t>Butler</a:t>
              </a:r>
            </a:p>
          </p:txBody>
        </p:sp>
        <p:pic>
          <p:nvPicPr>
            <p:cNvPr id="25" name="Picture 24" descr="ff_max_butler6_f"/>
            <p:cNvPicPr>
              <a:picLocks noChangeAspect="1" noChangeArrowheads="1"/>
            </p:cNvPicPr>
            <p:nvPr/>
          </p:nvPicPr>
          <p:blipFill>
            <a:blip r:embed="rId4" cstate="print"/>
            <a:srcRect l="47200" t="17117" r="20000" b="43243"/>
            <a:stretch>
              <a:fillRect/>
            </a:stretch>
          </p:blipFill>
          <p:spPr bwMode="auto">
            <a:xfrm>
              <a:off x="4349750" y="2139950"/>
              <a:ext cx="1411288" cy="1590675"/>
            </a:xfrm>
            <a:prstGeom prst="rect">
              <a:avLst/>
            </a:prstGeom>
            <a:noFill/>
          </p:spPr>
        </p:pic>
        <p:pic>
          <p:nvPicPr>
            <p:cNvPr id="26" name="Picture 25" descr="US Flag"/>
            <p:cNvPicPr>
              <a:picLocks noChangeAspect="1" noChangeArrowheads="1"/>
            </p:cNvPicPr>
            <p:nvPr/>
          </p:nvPicPr>
          <p:blipFill>
            <a:blip r:embed="rId5" cstate="print"/>
            <a:srcRect/>
            <a:stretch>
              <a:fillRect/>
            </a:stretch>
          </p:blipFill>
          <p:spPr bwMode="auto">
            <a:xfrm>
              <a:off x="5232400" y="3441700"/>
              <a:ext cx="523875" cy="276225"/>
            </a:xfrm>
            <a:prstGeom prst="rect">
              <a:avLst/>
            </a:prstGeom>
            <a:noFill/>
          </p:spPr>
        </p:pic>
      </p:grpSp>
      <p:pic>
        <p:nvPicPr>
          <p:cNvPr id="35" name="Picture 34" descr="Blackhat Icon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024" y="4108695"/>
            <a:ext cx="1295400" cy="1727200"/>
          </a:xfrm>
          <a:prstGeom prst="rect">
            <a:avLst/>
          </a:prstGeom>
        </p:spPr>
      </p:pic>
      <p:pic>
        <p:nvPicPr>
          <p:cNvPr id="36" name="Picture 35" descr="Whitehat Icon.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772" y="1730481"/>
            <a:ext cx="1295400" cy="1727200"/>
          </a:xfrm>
          <a:prstGeom prst="rect">
            <a:avLst/>
          </a:prstGeom>
        </p:spPr>
      </p:pic>
      <p:cxnSp>
        <p:nvCxnSpPr>
          <p:cNvPr id="38" name="Straight Arrow Connector 37"/>
          <p:cNvCxnSpPr/>
          <p:nvPr/>
        </p:nvCxnSpPr>
        <p:spPr>
          <a:xfrm>
            <a:off x="1417209" y="2980889"/>
            <a:ext cx="1011739" cy="1326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9981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6" name="Straight Arrow Connector 5"/>
          <p:cNvCxnSpPr/>
          <p:nvPr/>
        </p:nvCxnSpPr>
        <p:spPr>
          <a:xfrm flipV="1">
            <a:off x="1458023" y="5101852"/>
            <a:ext cx="956339" cy="746754"/>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69324" y="2226547"/>
            <a:ext cx="364963" cy="3649020"/>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1554" y="2665584"/>
            <a:ext cx="4530921" cy="3022124"/>
          </a:xfrm>
          <a:prstGeom prst="rect">
            <a:avLst/>
          </a:prstGeom>
        </p:spPr>
      </p:pic>
      <p:sp>
        <p:nvSpPr>
          <p:cNvPr id="10" name="TextBox 9"/>
          <p:cNvSpPr txBox="1"/>
          <p:nvPr/>
        </p:nvSpPr>
        <p:spPr>
          <a:xfrm>
            <a:off x="139323" y="5921311"/>
            <a:ext cx="7921036"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Non-Geeks – The Beautiful People</a:t>
            </a:r>
          </a:p>
        </p:txBody>
      </p:sp>
    </p:spTree>
    <p:extLst>
      <p:ext uri="{BB962C8B-B14F-4D97-AF65-F5344CB8AC3E}">
        <p14:creationId xmlns:p14="http://schemas.microsoft.com/office/powerpoint/2010/main" val="31557177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spTree>
    <p:extLst>
      <p:ext uri="{BB962C8B-B14F-4D97-AF65-F5344CB8AC3E}">
        <p14:creationId xmlns:p14="http://schemas.microsoft.com/office/powerpoint/2010/main" val="9211095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8" name="Picture 7" descr="Stuxnet Cable Snake (shutterstock_58306264).png"/>
          <p:cNvPicPr>
            <a:picLocks noChangeAspect="1"/>
          </p:cNvPicPr>
          <p:nvPr/>
        </p:nvPicPr>
        <p:blipFill>
          <a:blip r:embed="rId4" cstate="email"/>
          <a:stretch>
            <a:fillRect/>
          </a:stretch>
        </p:blipFill>
        <p:spPr>
          <a:xfrm>
            <a:off x="7310367" y="3375609"/>
            <a:ext cx="1587180" cy="2113435"/>
          </a:xfrm>
          <a:prstGeom prst="rect">
            <a:avLst/>
          </a:prstGeom>
        </p:spPr>
      </p:pic>
    </p:spTree>
    <p:extLst>
      <p:ext uri="{BB962C8B-B14F-4D97-AF65-F5344CB8AC3E}">
        <p14:creationId xmlns:p14="http://schemas.microsoft.com/office/powerpoint/2010/main" val="41642458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spTree>
    <p:extLst>
      <p:ext uri="{BB962C8B-B14F-4D97-AF65-F5344CB8AC3E}">
        <p14:creationId xmlns:p14="http://schemas.microsoft.com/office/powerpoint/2010/main" val="26447044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pic>
        <p:nvPicPr>
          <p:cNvPr id="9" name="Picture 8" descr="Enriched Uraniu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299" y="3371907"/>
            <a:ext cx="1113624" cy="1468335"/>
          </a:xfrm>
          <a:prstGeom prst="rect">
            <a:avLst/>
          </a:prstGeom>
        </p:spPr>
      </p:pic>
      <p:grpSp>
        <p:nvGrpSpPr>
          <p:cNvPr id="3" name="Group 2"/>
          <p:cNvGrpSpPr/>
          <p:nvPr/>
        </p:nvGrpSpPr>
        <p:grpSpPr>
          <a:xfrm>
            <a:off x="1685661" y="3467338"/>
            <a:ext cx="1607820" cy="1371600"/>
            <a:chOff x="-2185859" y="2370910"/>
            <a:chExt cx="1607820" cy="1028700"/>
          </a:xfrm>
        </p:grpSpPr>
        <p:pic>
          <p:nvPicPr>
            <p:cNvPr id="11" name="Picture 10" descr="Natanz.jpg"/>
            <p:cNvPicPr>
              <a:picLocks noChangeAspect="1"/>
            </p:cNvPicPr>
            <p:nvPr/>
          </p:nvPicPr>
          <p:blipFill>
            <a:blip r:embed="rId9" cstate="email"/>
            <a:stretch>
              <a:fillRect/>
            </a:stretch>
          </p:blipFill>
          <p:spPr>
            <a:xfrm>
              <a:off x="-2138698" y="2370910"/>
              <a:ext cx="1560659" cy="1028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2185859" y="3209173"/>
              <a:ext cx="1524000" cy="190437"/>
            </a:xfrm>
            <a:prstGeom prst="rect">
              <a:avLst/>
            </a:prstGeom>
            <a:solidFill>
              <a:schemeClr val="bg1">
                <a:lumMod val="75000"/>
              </a:schemeClr>
            </a:solidFill>
          </p:spPr>
          <p:txBody>
            <a:bodyPr wrap="square" rtlCol="0">
              <a:spAutoFit/>
            </a:bodyPr>
            <a:lstStyle/>
            <a:p>
              <a:r>
                <a:rPr lang="en-US" sz="1050" dirty="0" err="1" smtClean="0">
                  <a:solidFill>
                    <a:srgbClr val="2467A4"/>
                  </a:solidFill>
                  <a:latin typeface="Verdana" pitchFamily="34" charset="0"/>
                  <a:ea typeface="Verdana" pitchFamily="34" charset="0"/>
                  <a:cs typeface="Verdana" pitchFamily="34" charset="0"/>
                </a:rPr>
                <a:t>Natanz</a:t>
              </a:r>
              <a:r>
                <a:rPr lang="en-US" sz="1050" dirty="0" smtClean="0">
                  <a:solidFill>
                    <a:srgbClr val="2467A4"/>
                  </a:solidFill>
                  <a:latin typeface="Verdana" pitchFamily="34" charset="0"/>
                  <a:ea typeface="Verdana" pitchFamily="34" charset="0"/>
                  <a:cs typeface="Verdana" pitchFamily="34" charset="0"/>
                </a:rPr>
                <a:t> Nuclear site</a:t>
              </a:r>
              <a:endParaRPr lang="en-US" sz="1050" dirty="0">
                <a:solidFill>
                  <a:srgbClr val="2467A4"/>
                </a:solidFill>
                <a:latin typeface="Verdana" pitchFamily="34" charset="0"/>
                <a:ea typeface="Verdana" pitchFamily="34" charset="0"/>
                <a:cs typeface="Verdana" pitchFamily="34" charset="0"/>
              </a:endParaRPr>
            </a:p>
          </p:txBody>
        </p:sp>
      </p:grpSp>
    </p:spTree>
    <p:extLst>
      <p:ext uri="{BB962C8B-B14F-4D97-AF65-F5344CB8AC3E}">
        <p14:creationId xmlns:p14="http://schemas.microsoft.com/office/powerpoint/2010/main" val="12694829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pic>
        <p:nvPicPr>
          <p:cNvPr id="9" name="Picture 8" descr="Enriched Uraniu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299" y="3371907"/>
            <a:ext cx="1113624" cy="1468335"/>
          </a:xfrm>
          <a:prstGeom prst="rect">
            <a:avLst/>
          </a:prstGeom>
        </p:spPr>
      </p:pic>
      <p:grpSp>
        <p:nvGrpSpPr>
          <p:cNvPr id="3" name="Group 2"/>
          <p:cNvGrpSpPr/>
          <p:nvPr/>
        </p:nvGrpSpPr>
        <p:grpSpPr>
          <a:xfrm>
            <a:off x="1685661" y="3467338"/>
            <a:ext cx="1607820" cy="1371600"/>
            <a:chOff x="-2185859" y="2370910"/>
            <a:chExt cx="1607820" cy="1028700"/>
          </a:xfrm>
        </p:grpSpPr>
        <p:pic>
          <p:nvPicPr>
            <p:cNvPr id="11" name="Picture 10" descr="Natanz.jpg"/>
            <p:cNvPicPr>
              <a:picLocks noChangeAspect="1"/>
            </p:cNvPicPr>
            <p:nvPr/>
          </p:nvPicPr>
          <p:blipFill>
            <a:blip r:embed="rId9" cstate="email"/>
            <a:stretch>
              <a:fillRect/>
            </a:stretch>
          </p:blipFill>
          <p:spPr>
            <a:xfrm>
              <a:off x="-2138698" y="2370910"/>
              <a:ext cx="1560659" cy="1028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2185859" y="3209173"/>
              <a:ext cx="1524000" cy="190437"/>
            </a:xfrm>
            <a:prstGeom prst="rect">
              <a:avLst/>
            </a:prstGeom>
            <a:solidFill>
              <a:schemeClr val="bg1">
                <a:lumMod val="75000"/>
              </a:schemeClr>
            </a:solidFill>
          </p:spPr>
          <p:txBody>
            <a:bodyPr wrap="square" rtlCol="0">
              <a:spAutoFit/>
            </a:bodyPr>
            <a:lstStyle/>
            <a:p>
              <a:r>
                <a:rPr lang="en-US" sz="1050" dirty="0" err="1" smtClean="0">
                  <a:solidFill>
                    <a:srgbClr val="2467A4"/>
                  </a:solidFill>
                  <a:latin typeface="Verdana" pitchFamily="34" charset="0"/>
                  <a:ea typeface="Verdana" pitchFamily="34" charset="0"/>
                  <a:cs typeface="Verdana" pitchFamily="34" charset="0"/>
                </a:rPr>
                <a:t>Natanz</a:t>
              </a:r>
              <a:r>
                <a:rPr lang="en-US" sz="1050" dirty="0" smtClean="0">
                  <a:solidFill>
                    <a:srgbClr val="2467A4"/>
                  </a:solidFill>
                  <a:latin typeface="Verdana" pitchFamily="34" charset="0"/>
                  <a:ea typeface="Verdana" pitchFamily="34" charset="0"/>
                  <a:cs typeface="Verdana" pitchFamily="34" charset="0"/>
                </a:rPr>
                <a:t> Nuclear site</a:t>
              </a:r>
              <a:endParaRPr lang="en-US" sz="1050" dirty="0">
                <a:solidFill>
                  <a:srgbClr val="2467A4"/>
                </a:solidFill>
                <a:latin typeface="Verdana" pitchFamily="34" charset="0"/>
                <a:ea typeface="Verdana" pitchFamily="34" charset="0"/>
                <a:cs typeface="Verdana" pitchFamily="34" charset="0"/>
              </a:endParaRPr>
            </a:p>
          </p:txBody>
        </p:sp>
      </p:grpSp>
      <p:pic>
        <p:nvPicPr>
          <p:cNvPr id="13" name="Picture 12" descr="Nuclear Bomb (shutterstock_69406699).jpg"/>
          <p:cNvPicPr>
            <a:picLocks noChangeAspect="1"/>
          </p:cNvPicPr>
          <p:nvPr/>
        </p:nvPicPr>
        <p:blipFill>
          <a:blip r:embed="rId10" cstate="email"/>
          <a:stretch>
            <a:fillRect/>
          </a:stretch>
        </p:blipFill>
        <p:spPr>
          <a:xfrm>
            <a:off x="2470769" y="5365752"/>
            <a:ext cx="1320800" cy="990600"/>
          </a:xfrm>
          <a:prstGeom prst="rect">
            <a:avLst/>
          </a:prstGeom>
        </p:spPr>
      </p:pic>
    </p:spTree>
    <p:extLst>
      <p:ext uri="{BB962C8B-B14F-4D97-AF65-F5344CB8AC3E}">
        <p14:creationId xmlns:p14="http://schemas.microsoft.com/office/powerpoint/2010/main" val="137675067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pic>
        <p:nvPicPr>
          <p:cNvPr id="9" name="Picture 8" descr="Enriched Uraniu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299" y="3371907"/>
            <a:ext cx="1113624" cy="1468335"/>
          </a:xfrm>
          <a:prstGeom prst="rect">
            <a:avLst/>
          </a:prstGeom>
        </p:spPr>
      </p:pic>
      <p:grpSp>
        <p:nvGrpSpPr>
          <p:cNvPr id="3" name="Group 2"/>
          <p:cNvGrpSpPr/>
          <p:nvPr/>
        </p:nvGrpSpPr>
        <p:grpSpPr>
          <a:xfrm>
            <a:off x="1685661" y="3467338"/>
            <a:ext cx="1607820" cy="1371600"/>
            <a:chOff x="-2185859" y="2370910"/>
            <a:chExt cx="1607820" cy="1028700"/>
          </a:xfrm>
        </p:grpSpPr>
        <p:pic>
          <p:nvPicPr>
            <p:cNvPr id="11" name="Picture 10" descr="Natanz.jpg"/>
            <p:cNvPicPr>
              <a:picLocks noChangeAspect="1"/>
            </p:cNvPicPr>
            <p:nvPr/>
          </p:nvPicPr>
          <p:blipFill>
            <a:blip r:embed="rId9" cstate="email"/>
            <a:stretch>
              <a:fillRect/>
            </a:stretch>
          </p:blipFill>
          <p:spPr>
            <a:xfrm>
              <a:off x="-2138698" y="2370910"/>
              <a:ext cx="1560659" cy="1028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2185859" y="3209173"/>
              <a:ext cx="1524000" cy="190437"/>
            </a:xfrm>
            <a:prstGeom prst="rect">
              <a:avLst/>
            </a:prstGeom>
            <a:solidFill>
              <a:schemeClr val="bg1">
                <a:lumMod val="75000"/>
              </a:schemeClr>
            </a:solidFill>
          </p:spPr>
          <p:txBody>
            <a:bodyPr wrap="square" rtlCol="0">
              <a:spAutoFit/>
            </a:bodyPr>
            <a:lstStyle/>
            <a:p>
              <a:r>
                <a:rPr lang="en-US" sz="1050" dirty="0" err="1" smtClean="0">
                  <a:solidFill>
                    <a:srgbClr val="2467A4"/>
                  </a:solidFill>
                  <a:latin typeface="Verdana" pitchFamily="34" charset="0"/>
                  <a:ea typeface="Verdana" pitchFamily="34" charset="0"/>
                  <a:cs typeface="Verdana" pitchFamily="34" charset="0"/>
                </a:rPr>
                <a:t>Natanz</a:t>
              </a:r>
              <a:r>
                <a:rPr lang="en-US" sz="1050" dirty="0" smtClean="0">
                  <a:solidFill>
                    <a:srgbClr val="2467A4"/>
                  </a:solidFill>
                  <a:latin typeface="Verdana" pitchFamily="34" charset="0"/>
                  <a:ea typeface="Verdana" pitchFamily="34" charset="0"/>
                  <a:cs typeface="Verdana" pitchFamily="34" charset="0"/>
                </a:rPr>
                <a:t> Nuclear site</a:t>
              </a:r>
              <a:endParaRPr lang="en-US" sz="1050" dirty="0">
                <a:solidFill>
                  <a:srgbClr val="2467A4"/>
                </a:solidFill>
                <a:latin typeface="Verdana" pitchFamily="34" charset="0"/>
                <a:ea typeface="Verdana" pitchFamily="34" charset="0"/>
                <a:cs typeface="Verdana" pitchFamily="34" charset="0"/>
              </a:endParaRPr>
            </a:p>
          </p:txBody>
        </p:sp>
      </p:grpSp>
      <p:pic>
        <p:nvPicPr>
          <p:cNvPr id="13" name="Picture 12" descr="Nuclear Bomb (shutterstock_69406699).jpg"/>
          <p:cNvPicPr>
            <a:picLocks noChangeAspect="1"/>
          </p:cNvPicPr>
          <p:nvPr/>
        </p:nvPicPr>
        <p:blipFill>
          <a:blip r:embed="rId10" cstate="email"/>
          <a:stretch>
            <a:fillRect/>
          </a:stretch>
        </p:blipFill>
        <p:spPr>
          <a:xfrm>
            <a:off x="2470769" y="5365752"/>
            <a:ext cx="1320800" cy="9906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3040" y="5443512"/>
            <a:ext cx="1222555" cy="912841"/>
          </a:xfrm>
          <a:prstGeom prst="rect">
            <a:avLst/>
          </a:prstGeom>
        </p:spPr>
      </p:pic>
    </p:spTree>
    <p:extLst>
      <p:ext uri="{BB962C8B-B14F-4D97-AF65-F5344CB8AC3E}">
        <p14:creationId xmlns:p14="http://schemas.microsoft.com/office/powerpoint/2010/main" val="29206245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pic>
        <p:nvPicPr>
          <p:cNvPr id="9" name="Picture 8" descr="Enriched Uraniu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299" y="3371907"/>
            <a:ext cx="1113624" cy="1468335"/>
          </a:xfrm>
          <a:prstGeom prst="rect">
            <a:avLst/>
          </a:prstGeom>
        </p:spPr>
      </p:pic>
      <p:grpSp>
        <p:nvGrpSpPr>
          <p:cNvPr id="3" name="Group 2"/>
          <p:cNvGrpSpPr/>
          <p:nvPr/>
        </p:nvGrpSpPr>
        <p:grpSpPr>
          <a:xfrm>
            <a:off x="1685661" y="3467338"/>
            <a:ext cx="1607820" cy="1371600"/>
            <a:chOff x="-2185859" y="2370910"/>
            <a:chExt cx="1607820" cy="1028700"/>
          </a:xfrm>
        </p:grpSpPr>
        <p:pic>
          <p:nvPicPr>
            <p:cNvPr id="11" name="Picture 10" descr="Natanz.jpg"/>
            <p:cNvPicPr>
              <a:picLocks noChangeAspect="1"/>
            </p:cNvPicPr>
            <p:nvPr/>
          </p:nvPicPr>
          <p:blipFill>
            <a:blip r:embed="rId9" cstate="email"/>
            <a:stretch>
              <a:fillRect/>
            </a:stretch>
          </p:blipFill>
          <p:spPr>
            <a:xfrm>
              <a:off x="-2138698" y="2370910"/>
              <a:ext cx="1560659" cy="1028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2185859" y="3209173"/>
              <a:ext cx="1524000" cy="190437"/>
            </a:xfrm>
            <a:prstGeom prst="rect">
              <a:avLst/>
            </a:prstGeom>
            <a:solidFill>
              <a:schemeClr val="bg1">
                <a:lumMod val="75000"/>
              </a:schemeClr>
            </a:solidFill>
          </p:spPr>
          <p:txBody>
            <a:bodyPr wrap="square" rtlCol="0">
              <a:spAutoFit/>
            </a:bodyPr>
            <a:lstStyle/>
            <a:p>
              <a:r>
                <a:rPr lang="en-US" sz="1050" dirty="0" err="1" smtClean="0">
                  <a:solidFill>
                    <a:srgbClr val="2467A4"/>
                  </a:solidFill>
                  <a:latin typeface="Verdana" pitchFamily="34" charset="0"/>
                  <a:ea typeface="Verdana" pitchFamily="34" charset="0"/>
                  <a:cs typeface="Verdana" pitchFamily="34" charset="0"/>
                </a:rPr>
                <a:t>Natanz</a:t>
              </a:r>
              <a:r>
                <a:rPr lang="en-US" sz="1050" dirty="0" smtClean="0">
                  <a:solidFill>
                    <a:srgbClr val="2467A4"/>
                  </a:solidFill>
                  <a:latin typeface="Verdana" pitchFamily="34" charset="0"/>
                  <a:ea typeface="Verdana" pitchFamily="34" charset="0"/>
                  <a:cs typeface="Verdana" pitchFamily="34" charset="0"/>
                </a:rPr>
                <a:t> Nuclear site</a:t>
              </a:r>
              <a:endParaRPr lang="en-US" sz="1050" dirty="0">
                <a:solidFill>
                  <a:srgbClr val="2467A4"/>
                </a:solidFill>
                <a:latin typeface="Verdana" pitchFamily="34" charset="0"/>
                <a:ea typeface="Verdana" pitchFamily="34" charset="0"/>
                <a:cs typeface="Verdana" pitchFamily="34" charset="0"/>
              </a:endParaRPr>
            </a:p>
          </p:txBody>
        </p:sp>
      </p:grpSp>
      <p:pic>
        <p:nvPicPr>
          <p:cNvPr id="17" name="Picture 16" descr="President Bush with Label.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3572" y="395907"/>
            <a:ext cx="1216795" cy="1743076"/>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6454" y="4954213"/>
            <a:ext cx="2087967" cy="1402139"/>
          </a:xfrm>
          <a:prstGeom prst="rect">
            <a:avLst/>
          </a:prstGeom>
        </p:spPr>
      </p:pic>
    </p:spTree>
    <p:extLst>
      <p:ext uri="{BB962C8B-B14F-4D97-AF65-F5344CB8AC3E}">
        <p14:creationId xmlns:p14="http://schemas.microsoft.com/office/powerpoint/2010/main" val="259596787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pic>
        <p:nvPicPr>
          <p:cNvPr id="9" name="Picture 8" descr="Enriched Uraniu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299" y="3371907"/>
            <a:ext cx="1113624" cy="1468335"/>
          </a:xfrm>
          <a:prstGeom prst="rect">
            <a:avLst/>
          </a:prstGeom>
        </p:spPr>
      </p:pic>
      <p:grpSp>
        <p:nvGrpSpPr>
          <p:cNvPr id="3" name="Group 2"/>
          <p:cNvGrpSpPr/>
          <p:nvPr/>
        </p:nvGrpSpPr>
        <p:grpSpPr>
          <a:xfrm>
            <a:off x="1685661" y="3467338"/>
            <a:ext cx="1607820" cy="1371600"/>
            <a:chOff x="-2185859" y="2370910"/>
            <a:chExt cx="1607820" cy="1028700"/>
          </a:xfrm>
        </p:grpSpPr>
        <p:pic>
          <p:nvPicPr>
            <p:cNvPr id="11" name="Picture 10" descr="Natanz.jpg"/>
            <p:cNvPicPr>
              <a:picLocks noChangeAspect="1"/>
            </p:cNvPicPr>
            <p:nvPr/>
          </p:nvPicPr>
          <p:blipFill>
            <a:blip r:embed="rId9" cstate="email"/>
            <a:stretch>
              <a:fillRect/>
            </a:stretch>
          </p:blipFill>
          <p:spPr>
            <a:xfrm>
              <a:off x="-2138698" y="2370910"/>
              <a:ext cx="1560659" cy="1028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2185859" y="3209173"/>
              <a:ext cx="1524000" cy="190437"/>
            </a:xfrm>
            <a:prstGeom prst="rect">
              <a:avLst/>
            </a:prstGeom>
            <a:solidFill>
              <a:schemeClr val="bg1">
                <a:lumMod val="75000"/>
              </a:schemeClr>
            </a:solidFill>
          </p:spPr>
          <p:txBody>
            <a:bodyPr wrap="square" rtlCol="0">
              <a:spAutoFit/>
            </a:bodyPr>
            <a:lstStyle/>
            <a:p>
              <a:r>
                <a:rPr lang="en-US" sz="1050" dirty="0" err="1" smtClean="0">
                  <a:solidFill>
                    <a:srgbClr val="2467A4"/>
                  </a:solidFill>
                  <a:latin typeface="Verdana" pitchFamily="34" charset="0"/>
                  <a:ea typeface="Verdana" pitchFamily="34" charset="0"/>
                  <a:cs typeface="Verdana" pitchFamily="34" charset="0"/>
                </a:rPr>
                <a:t>Natanz</a:t>
              </a:r>
              <a:r>
                <a:rPr lang="en-US" sz="1050" dirty="0" smtClean="0">
                  <a:solidFill>
                    <a:srgbClr val="2467A4"/>
                  </a:solidFill>
                  <a:latin typeface="Verdana" pitchFamily="34" charset="0"/>
                  <a:ea typeface="Verdana" pitchFamily="34" charset="0"/>
                  <a:cs typeface="Verdana" pitchFamily="34" charset="0"/>
                </a:rPr>
                <a:t> Nuclear site</a:t>
              </a:r>
              <a:endParaRPr lang="en-US" sz="1050" dirty="0">
                <a:solidFill>
                  <a:srgbClr val="2467A4"/>
                </a:solidFill>
                <a:latin typeface="Verdana" pitchFamily="34" charset="0"/>
                <a:ea typeface="Verdana" pitchFamily="34" charset="0"/>
                <a:cs typeface="Verdana" pitchFamily="34" charset="0"/>
              </a:endParaRPr>
            </a:p>
          </p:txBody>
        </p:sp>
      </p:grpSp>
      <p:pic>
        <p:nvPicPr>
          <p:cNvPr id="17" name="Picture 16" descr="President Bush with Label.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3572" y="395907"/>
            <a:ext cx="1216795" cy="1743076"/>
          </a:xfrm>
          <a:prstGeom prst="rect">
            <a:avLst/>
          </a:prstGeom>
        </p:spPr>
      </p:pic>
      <p:pic>
        <p:nvPicPr>
          <p:cNvPr id="15" name="Picture 14" descr="Critical Infrastructure.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9371" y="5069846"/>
            <a:ext cx="3022618" cy="1392620"/>
          </a:xfrm>
          <a:prstGeom prst="rect">
            <a:avLst/>
          </a:prstGeom>
        </p:spPr>
      </p:pic>
    </p:spTree>
    <p:extLst>
      <p:ext uri="{BB962C8B-B14F-4D97-AF65-F5344CB8AC3E}">
        <p14:creationId xmlns:p14="http://schemas.microsoft.com/office/powerpoint/2010/main" val="35115491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367" y="1396033"/>
            <a:ext cx="1428750" cy="7429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367" y="395907"/>
            <a:ext cx="1428750" cy="1000125"/>
          </a:xfrm>
          <a:prstGeom prst="rect">
            <a:avLst/>
          </a:prstGeom>
        </p:spPr>
      </p:pic>
      <p:pic>
        <p:nvPicPr>
          <p:cNvPr id="8" name="Picture 7" descr="Stuxnet Cable Snake (shutterstock_58306264).png"/>
          <p:cNvPicPr>
            <a:picLocks noChangeAspect="1"/>
          </p:cNvPicPr>
          <p:nvPr/>
        </p:nvPicPr>
        <p:blipFill>
          <a:blip r:embed="rId7" cstate="email"/>
          <a:stretch>
            <a:fillRect/>
          </a:stretch>
        </p:blipFill>
        <p:spPr>
          <a:xfrm>
            <a:off x="7310367" y="3375609"/>
            <a:ext cx="1587180" cy="2113435"/>
          </a:xfrm>
          <a:prstGeom prst="rect">
            <a:avLst/>
          </a:prstGeom>
        </p:spPr>
      </p:pic>
      <p:pic>
        <p:nvPicPr>
          <p:cNvPr id="17" name="Picture 16" descr="President Bush with Labe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3572" y="395907"/>
            <a:ext cx="1216795" cy="1743076"/>
          </a:xfrm>
          <a:prstGeom prst="rect">
            <a:avLst/>
          </a:prstGeom>
        </p:spPr>
      </p:pic>
      <p:pic>
        <p:nvPicPr>
          <p:cNvPr id="15" name="Picture 14" descr="Critical Infrastructure.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9371" y="5069846"/>
            <a:ext cx="3022618" cy="13926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73493"/>
            <a:ext cx="3320098" cy="2371497"/>
          </a:xfrm>
          <a:prstGeom prst="rect">
            <a:avLst/>
          </a:prstGeom>
        </p:spPr>
      </p:pic>
    </p:spTree>
    <p:extLst>
      <p:ext uri="{BB962C8B-B14F-4D97-AF65-F5344CB8AC3E}">
        <p14:creationId xmlns:p14="http://schemas.microsoft.com/office/powerpoint/2010/main" val="18222739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656" y="148415"/>
            <a:ext cx="8432418" cy="1143000"/>
          </a:xfrm>
          <a:prstGeom prst="rect">
            <a:avLst/>
          </a:prstGeom>
        </p:spPr>
        <p:txBody>
          <a:bodyPr/>
          <a:lstStyle/>
          <a:p>
            <a:r>
              <a:rPr lang="en-US" dirty="0" smtClean="0"/>
              <a:t>History and Cyber Warfare</a:t>
            </a:r>
            <a:endParaRPr lang="en-US" dirty="0"/>
          </a:p>
        </p:txBody>
      </p:sp>
      <p:pic>
        <p:nvPicPr>
          <p:cNvPr id="30" name="Picture 29" descr="Confront and Conceal Logo.jpeg"/>
          <p:cNvPicPr>
            <a:picLocks noChangeAspect="1"/>
          </p:cNvPicPr>
          <p:nvPr/>
        </p:nvPicPr>
        <p:blipFill rotWithShape="1">
          <a:blip r:embed="rId3">
            <a:extLst>
              <a:ext uri="{28A0092B-C50C-407E-A947-70E740481C1C}">
                <a14:useLocalDpi xmlns:a14="http://schemas.microsoft.com/office/drawing/2010/main" val="0"/>
              </a:ext>
            </a:extLst>
          </a:blip>
          <a:srcRect l="16810" r="16937"/>
          <a:stretch/>
        </p:blipFill>
        <p:spPr>
          <a:xfrm>
            <a:off x="3762737" y="1843897"/>
            <a:ext cx="1530302" cy="3079681"/>
          </a:xfrm>
          <a:prstGeom prst="rect">
            <a:avLst/>
          </a:prstGeom>
        </p:spPr>
      </p:pic>
      <p:pic>
        <p:nvPicPr>
          <p:cNvPr id="5" name="Picture 4" descr="Olympic Games with Lab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9" y="1404473"/>
            <a:ext cx="2529134" cy="1469019"/>
          </a:xfrm>
          <a:prstGeom prst="rect">
            <a:avLst/>
          </a:prstGeom>
        </p:spPr>
      </p:pic>
      <p:pic>
        <p:nvPicPr>
          <p:cNvPr id="8" name="Picture 7" descr="Stuxnet Cable Snake (shutterstock_58306264).png"/>
          <p:cNvPicPr>
            <a:picLocks noChangeAspect="1"/>
          </p:cNvPicPr>
          <p:nvPr/>
        </p:nvPicPr>
        <p:blipFill>
          <a:blip r:embed="rId5" cstate="email"/>
          <a:stretch>
            <a:fillRect/>
          </a:stretch>
        </p:blipFill>
        <p:spPr>
          <a:xfrm>
            <a:off x="7310367" y="3375609"/>
            <a:ext cx="1587180" cy="2113435"/>
          </a:xfrm>
          <a:prstGeom prst="rect">
            <a:avLst/>
          </a:prstGeom>
        </p:spPr>
      </p:pic>
      <p:sp>
        <p:nvSpPr>
          <p:cNvPr id="14" name="TextBox 13"/>
          <p:cNvSpPr txBox="1"/>
          <p:nvPr/>
        </p:nvSpPr>
        <p:spPr>
          <a:xfrm>
            <a:off x="5138059" y="1888648"/>
            <a:ext cx="3983648" cy="400110"/>
          </a:xfrm>
          <a:prstGeom prst="rect">
            <a:avLst/>
          </a:prstGeom>
          <a:noFill/>
        </p:spPr>
        <p:txBody>
          <a:bodyPr wrap="square" rtlCol="0">
            <a:spAutoFit/>
          </a:bodyPr>
          <a:lstStyle/>
          <a:p>
            <a:pPr algn="r"/>
            <a:r>
              <a:rPr lang="en-US" sz="2000" dirty="0" smtClean="0"/>
              <a:t>“We Have Crossed the Rubicon …”</a:t>
            </a:r>
            <a:endParaRPr lang="en-US" sz="2000"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331" y="168061"/>
            <a:ext cx="1219847" cy="1720587"/>
          </a:xfrm>
          <a:prstGeom prst="rect">
            <a:avLst/>
          </a:prstGeom>
        </p:spPr>
      </p:pic>
      <p:pic>
        <p:nvPicPr>
          <p:cNvPr id="18" name="Picture 17" descr="Critical Infrastructure.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9371" y="5069846"/>
            <a:ext cx="3022618" cy="1392620"/>
          </a:xfrm>
          <a:prstGeom prst="rect">
            <a:avLst/>
          </a:prstGeom>
        </p:spPr>
      </p:pic>
    </p:spTree>
    <p:extLst>
      <p:ext uri="{BB962C8B-B14F-4D97-AF65-F5344CB8AC3E}">
        <p14:creationId xmlns:p14="http://schemas.microsoft.com/office/powerpoint/2010/main" val="35479471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FF6600"/>
                </a:solidFill>
              </a:rPr>
              <a:t>How technical are you?</a:t>
            </a:r>
            <a:endParaRPr lang="en-US" dirty="0">
              <a:solidFill>
                <a:srgbClr val="FF6600"/>
              </a:solidFill>
            </a:endParaRPr>
          </a:p>
        </p:txBody>
      </p:sp>
      <p:pic>
        <p:nvPicPr>
          <p:cNvPr id="8" name="Picture 7" descr="You are a Geek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cxnSp>
        <p:nvCxnSpPr>
          <p:cNvPr id="7" name="Straight Arrow Connector 6"/>
          <p:cNvCxnSpPr/>
          <p:nvPr/>
        </p:nvCxnSpPr>
        <p:spPr>
          <a:xfrm flipV="1">
            <a:off x="1469324" y="2430386"/>
            <a:ext cx="2026796" cy="3445181"/>
          </a:xfrm>
          <a:prstGeom prst="straightConnector1">
            <a:avLst/>
          </a:prstGeom>
          <a:ln w="57150">
            <a:solidFill>
              <a:srgbClr val="FF8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usiness People shutterstock_14103280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4767" y="62720"/>
            <a:ext cx="1645569" cy="1097594"/>
          </a:xfrm>
          <a:prstGeom prst="rect">
            <a:avLst/>
          </a:prstGeom>
        </p:spPr>
      </p:pic>
      <p:sp>
        <p:nvSpPr>
          <p:cNvPr id="10" name="TextBox 9"/>
          <p:cNvSpPr txBox="1"/>
          <p:nvPr/>
        </p:nvSpPr>
        <p:spPr>
          <a:xfrm>
            <a:off x="449092" y="5921311"/>
            <a:ext cx="7921036"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Non-Geeks – The Beautiful People</a:t>
            </a:r>
          </a:p>
        </p:txBody>
      </p:sp>
    </p:spTree>
    <p:extLst>
      <p:ext uri="{BB962C8B-B14F-4D97-AF65-F5344CB8AC3E}">
        <p14:creationId xmlns:p14="http://schemas.microsoft.com/office/powerpoint/2010/main" val="234811741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idx="4294967295"/>
          </p:nvPr>
        </p:nvSpPr>
        <p:spPr>
          <a:xfrm>
            <a:off x="354013" y="148167"/>
            <a:ext cx="8432800" cy="1143000"/>
          </a:xfrm>
        </p:spPr>
        <p:txBody>
          <a:bodyPr/>
          <a:lstStyle/>
          <a:p>
            <a:r>
              <a:rPr lang="en-US" dirty="0">
                <a:solidFill>
                  <a:srgbClr val="FF6600"/>
                </a:solidFill>
                <a:latin typeface="Arial" charset="0"/>
              </a:rPr>
              <a:t>Novel</a:t>
            </a:r>
          </a:p>
        </p:txBody>
      </p:sp>
      <p:sp>
        <p:nvSpPr>
          <p:cNvPr id="4" name="Slide Number Placeholder 3"/>
          <p:cNvSpPr>
            <a:spLocks noGrp="1"/>
          </p:cNvSpPr>
          <p:nvPr>
            <p:ph type="sldNum" sz="quarter" idx="4294967295"/>
          </p:nvPr>
        </p:nvSpPr>
        <p:spPr>
          <a:xfrm>
            <a:off x="4038601" y="6356351"/>
            <a:ext cx="1050925" cy="366183"/>
          </a:xfrm>
        </p:spPr>
        <p:txBody>
          <a:bodyPr/>
          <a:lstStyle/>
          <a:p>
            <a:pPr>
              <a:defRPr/>
            </a:pPr>
            <a:fld id="{DC232BD5-F687-9548-BC95-AD4B16D4E93E}" type="slidenum">
              <a:rPr lang="en-US" smtClean="0"/>
              <a:pPr>
                <a:defRPr/>
              </a:pPr>
              <a:t>90</a:t>
            </a:fld>
            <a:endParaRPr lang="en-US" dirty="0"/>
          </a:p>
        </p:txBody>
      </p:sp>
    </p:spTree>
    <p:extLst>
      <p:ext uri="{BB962C8B-B14F-4D97-AF65-F5344CB8AC3E}">
        <p14:creationId xmlns:p14="http://schemas.microsoft.com/office/powerpoint/2010/main" val="1356963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4282788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5"/>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6"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95053303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2" descr="Math.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013" y="1682751"/>
            <a:ext cx="2963862" cy="128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4" descr="Computer Science.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10350" y="3045885"/>
            <a:ext cx="229393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10" descr="Intersection.jpe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68725" y="256118"/>
            <a:ext cx="15049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Box 20"/>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9"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291869391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12" descr="Reagan.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60633" y="3462867"/>
            <a:ext cx="990600" cy="200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7" descr="Turing.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29301" y="3455771"/>
            <a:ext cx="109696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8" descr="McArthur.jpe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15239" y="971552"/>
            <a:ext cx="1004887" cy="225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19" descr="Hermann Goering.jpe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98438" y="1540934"/>
            <a:ext cx="1192212"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Box 14"/>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10"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16901422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18" descr="McArthur.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15239" y="971552"/>
            <a:ext cx="1004887" cy="225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19" descr="Hermann Goering.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8438" y="1540934"/>
            <a:ext cx="1192212"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9" descr="world War II.jpe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3664" y="313267"/>
            <a:ext cx="1838325" cy="83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10" descr="Dot Com.jpe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62500" y="232834"/>
            <a:ext cx="1792288"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0" name="TextBox 11"/>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12"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pic>
        <p:nvPicPr>
          <p:cNvPr id="13" name="Picture 12" descr="Reagan.jpe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760633" y="3462867"/>
            <a:ext cx="990600" cy="200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Turing.jpe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829301" y="3455771"/>
            <a:ext cx="109696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0636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9" descr="Treasure HUnt.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76963" y="2214034"/>
            <a:ext cx="2443162" cy="244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9" descr="Indiana Jones.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1000" y="2789767"/>
            <a:ext cx="2622550" cy="124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Box 20"/>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8"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30461958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17" descr="Ideas.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02325" y="2150533"/>
            <a:ext cx="28844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19" descr="Indiana Jones.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1000" y="2789767"/>
            <a:ext cx="2622550" cy="124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Box 20"/>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8"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34025587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443413" y="814918"/>
            <a:ext cx="5014912" cy="523220"/>
          </a:xfrm>
          <a:prstGeom prst="rect">
            <a:avLst/>
          </a:prstGeom>
          <a:noFill/>
        </p:spPr>
        <p:txBody>
          <a:bodyPr>
            <a:spAutoFit/>
          </a:bodyPr>
          <a:lstStyle/>
          <a:p>
            <a:pPr>
              <a:defRPr/>
            </a:pPr>
            <a:r>
              <a:rPr lang="en-US" sz="2800" dirty="0">
                <a:solidFill>
                  <a:schemeClr val="bg2">
                    <a:lumMod val="50000"/>
                  </a:schemeClr>
                </a:solidFill>
                <a:latin typeface="Stencil"/>
                <a:cs typeface="Stencil"/>
              </a:rPr>
              <a:t>Cyber Security History</a:t>
            </a:r>
          </a:p>
        </p:txBody>
      </p:sp>
      <p:sp>
        <p:nvSpPr>
          <p:cNvPr id="125957" name="TextBox 17"/>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7"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12224850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13" descr="cryptonomicon logo (1).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68725" y="1773767"/>
            <a:ext cx="1498600"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443413" y="814918"/>
            <a:ext cx="5014912" cy="523220"/>
          </a:xfrm>
          <a:prstGeom prst="rect">
            <a:avLst/>
          </a:prstGeom>
          <a:noFill/>
        </p:spPr>
        <p:txBody>
          <a:bodyPr>
            <a:spAutoFit/>
          </a:bodyPr>
          <a:lstStyle/>
          <a:p>
            <a:pPr>
              <a:defRPr/>
            </a:pPr>
            <a:r>
              <a:rPr lang="en-US" sz="2800" dirty="0">
                <a:solidFill>
                  <a:srgbClr val="606712"/>
                </a:solidFill>
                <a:latin typeface="Stencil"/>
                <a:cs typeface="Stencil"/>
              </a:rPr>
              <a:t>Cyber Security History</a:t>
            </a:r>
          </a:p>
        </p:txBody>
      </p:sp>
      <p:sp>
        <p:nvSpPr>
          <p:cNvPr id="16" name="TextBox 15"/>
          <p:cNvSpPr txBox="1"/>
          <p:nvPr/>
        </p:nvSpPr>
        <p:spPr>
          <a:xfrm>
            <a:off x="92076" y="1924051"/>
            <a:ext cx="3609975" cy="523220"/>
          </a:xfrm>
          <a:prstGeom prst="rect">
            <a:avLst/>
          </a:prstGeom>
          <a:noFill/>
        </p:spPr>
        <p:txBody>
          <a:bodyPr>
            <a:spAutoFit/>
          </a:bodyPr>
          <a:lstStyle/>
          <a:p>
            <a:pPr algn="r">
              <a:defRPr/>
            </a:pPr>
            <a:r>
              <a:rPr lang="en-US" sz="2800" dirty="0">
                <a:solidFill>
                  <a:srgbClr val="606712"/>
                </a:solidFill>
                <a:latin typeface="Stencil"/>
                <a:cs typeface="Stencil"/>
              </a:rPr>
              <a:t>Tragedy</a:t>
            </a:r>
          </a:p>
        </p:txBody>
      </p:sp>
      <p:sp>
        <p:nvSpPr>
          <p:cNvPr id="126982" name="TextBox 9"/>
          <p:cNvSpPr txBox="1">
            <a:spLocks noChangeArrowheads="1"/>
          </p:cNvSpPr>
          <p:nvPr/>
        </p:nvSpPr>
        <p:spPr bwMode="auto">
          <a:xfrm>
            <a:off x="0" y="514773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t>Quintessential </a:t>
            </a:r>
          </a:p>
        </p:txBody>
      </p:sp>
      <p:sp>
        <p:nvSpPr>
          <p:cNvPr id="8" name="Title 1"/>
          <p:cNvSpPr txBox="1">
            <a:spLocks/>
          </p:cNvSpPr>
          <p:nvPr/>
        </p:nvSpPr>
        <p:spPr>
          <a:xfrm>
            <a:off x="354013" y="148167"/>
            <a:ext cx="843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16989"/>
                </a:solidFill>
                <a:latin typeface="Arial"/>
                <a:ea typeface="+mj-ea"/>
                <a:cs typeface="Arial"/>
              </a:defRPr>
            </a:lvl1pPr>
          </a:lstStyle>
          <a:p>
            <a:r>
              <a:rPr lang="en-US" smtClean="0">
                <a:solidFill>
                  <a:srgbClr val="FF6600"/>
                </a:solidFill>
                <a:latin typeface="Arial" charset="0"/>
              </a:rPr>
              <a:t>Novel</a:t>
            </a:r>
            <a:endParaRPr lang="en-US" dirty="0">
              <a:solidFill>
                <a:srgbClr val="FF6600"/>
              </a:solidFill>
              <a:latin typeface="Arial" charset="0"/>
            </a:endParaRPr>
          </a:p>
        </p:txBody>
      </p:sp>
    </p:spTree>
    <p:extLst>
      <p:ext uri="{BB962C8B-B14F-4D97-AF65-F5344CB8AC3E}">
        <p14:creationId xmlns:p14="http://schemas.microsoft.com/office/powerpoint/2010/main" val="1067103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AN_Unit42_PPT_Template_4-3">
  <a:themeElements>
    <a:clrScheme name="Palo Alto Networks">
      <a:dk1>
        <a:srgbClr val="000000"/>
      </a:dk1>
      <a:lt1>
        <a:srgbClr val="FFFFFF"/>
      </a:lt1>
      <a:dk2>
        <a:srgbClr val="071C26"/>
      </a:dk2>
      <a:lt2>
        <a:srgbClr val="C1CD23"/>
      </a:lt2>
      <a:accent1>
        <a:srgbClr val="00344C"/>
      </a:accent1>
      <a:accent2>
        <a:srgbClr val="004E74"/>
      </a:accent2>
      <a:accent3>
        <a:srgbClr val="006595"/>
      </a:accent3>
      <a:accent4>
        <a:srgbClr val="4D7CA8"/>
      </a:accent4>
      <a:accent5>
        <a:srgbClr val="7694B9"/>
      </a:accent5>
      <a:accent6>
        <a:srgbClr val="CAD3E2"/>
      </a:accent6>
      <a:hlink>
        <a:srgbClr val="006595"/>
      </a:hlink>
      <a:folHlink>
        <a:srgbClr val="0065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latin typeface="Arial" pitchFamily="34" charset="0"/>
            <a:cs typeface="Arial"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tx1">
                <a:lumMod val="65000"/>
                <a:lumOff val="35000"/>
              </a:schemeClr>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PAN_Unit42_PPT_Template_4-3.potx</Template>
  <TotalTime>6356</TotalTime>
  <Words>3727</Words>
  <Application>Microsoft Macintosh PowerPoint</Application>
  <PresentationFormat>On-screen Show (4:3)</PresentationFormat>
  <Paragraphs>570</Paragraphs>
  <Slides>115</Slides>
  <Notes>101</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PAN_Unit42_PPT_Template_4-3</vt:lpstr>
      <vt:lpstr>The Cyber Security Canon Project</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How technical are you?</vt:lpstr>
      <vt:lpstr>PowerPoint Presentation</vt:lpstr>
      <vt:lpstr>PowerPoint Presentation</vt:lpstr>
      <vt:lpstr>The Cybersecurity Canon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Culture and Hactivism</vt:lpstr>
      <vt:lpstr>Cyber Espionage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and Cyber Crime</vt:lpstr>
      <vt:lpstr>Culture and Cyber Crime</vt:lpstr>
      <vt:lpstr>Culture and Cyber Crime</vt:lpstr>
      <vt:lpstr>Culture and Cyber Crime</vt:lpstr>
      <vt:lpstr>Culture and Cyber Crime</vt:lpstr>
      <vt:lpstr>Culture and Cyber Crime</vt:lpstr>
      <vt:lpstr>Culture and Cyber Crime</vt:lpstr>
      <vt:lpstr>History and Cyber Warfare</vt:lpstr>
      <vt:lpstr>History and Cyber Warfare</vt:lpstr>
      <vt:lpstr>History and Cyber Warfare</vt:lpstr>
      <vt:lpstr>History and Cyber Warfare</vt:lpstr>
      <vt:lpstr>History and Cyber Warfare</vt:lpstr>
      <vt:lpstr>History and Cyber Warfare</vt:lpstr>
      <vt:lpstr>History and Cyber Warfare</vt:lpstr>
      <vt:lpstr>History and Cyber Warfare</vt:lpstr>
      <vt:lpstr>History and Cyber Warfare</vt:lpstr>
      <vt:lpstr>History and Cyber Warfare</vt:lpstr>
      <vt:lpstr>Novel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 What You Have Learned Today</vt:lpstr>
      <vt:lpstr>Apply What You Have Learned Today</vt:lpstr>
      <vt:lpstr>Apply What You Have Learned Today</vt:lpstr>
      <vt:lpstr>Apply What You Have Learned Today</vt:lpstr>
      <vt:lpstr>Apply What You Have Learned Today</vt:lpstr>
      <vt:lpstr>Apply What You Have Learned Today</vt:lpstr>
      <vt:lpstr>Apply What You Have Learned Today</vt:lpstr>
      <vt:lpstr>Apply What You Have Learned Today</vt:lpstr>
      <vt:lpstr>PowerPoint Presentation</vt:lpstr>
      <vt:lpstr>Cybersecurity Canon Comittee</vt:lpstr>
    </vt:vector>
  </TitlesOfParts>
  <Company>Palo Alto Networks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Baeck</dc:creator>
  <cp:lastModifiedBy>Rick Howard</cp:lastModifiedBy>
  <cp:revision>345</cp:revision>
  <dcterms:created xsi:type="dcterms:W3CDTF">2012-08-27T22:10:25Z</dcterms:created>
  <dcterms:modified xsi:type="dcterms:W3CDTF">2015-07-28T19:57:17Z</dcterms:modified>
</cp:coreProperties>
</file>