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9"/>
  </p:notesMasterIdLst>
  <p:sldIdLst>
    <p:sldId id="258" r:id="rId2"/>
    <p:sldId id="274" r:id="rId3"/>
    <p:sldId id="275" r:id="rId4"/>
    <p:sldId id="285" r:id="rId5"/>
    <p:sldId id="273" r:id="rId6"/>
    <p:sldId id="259" r:id="rId7"/>
    <p:sldId id="260" r:id="rId8"/>
    <p:sldId id="261" r:id="rId9"/>
    <p:sldId id="262" r:id="rId10"/>
    <p:sldId id="272" r:id="rId11"/>
    <p:sldId id="271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22959" y="1947334"/>
            <a:ext cx="7543801" cy="4023360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 baseline="0"/>
            </a:lvl1pPr>
            <a:lvl2pPr marL="685800" indent="-279400">
              <a:defRPr sz="2600" baseline="0"/>
            </a:lvl2pPr>
            <a:lvl3pPr marL="914400" indent="-228600">
              <a:defRPr sz="2400" baseline="0"/>
            </a:lvl3pPr>
            <a:lvl4pPr marL="1143000" indent="-228600">
              <a:defRPr sz="2200"/>
            </a:lvl4pPr>
            <a:lvl5pPr marL="1371600" indent="-228600">
              <a:buFont typeface="Arial" panose="020B0604020202020204" pitchFamily="34" charset="0"/>
              <a:buChar char="•"/>
              <a:defRPr sz="2000" baseline="0"/>
            </a:lvl5pPr>
          </a:lstStyle>
          <a:p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>
          <a:xfrm>
            <a:off x="729439" y="5571606"/>
            <a:ext cx="7543801" cy="881458"/>
          </a:xfrm>
        </p:spPr>
        <p:txBody>
          <a:bodyPr/>
          <a:lstStyle/>
          <a:p>
            <a:pPr algn="ctr"/>
            <a:r>
              <a:rPr lang="en-US" dirty="0" smtClean="0"/>
              <a:t>Bryan Conner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729439" y="4120849"/>
            <a:ext cx="7543800" cy="1450757"/>
          </a:xfrm>
        </p:spPr>
        <p:txBody>
          <a:bodyPr/>
          <a:lstStyle/>
          <a:p>
            <a:pPr algn="ctr"/>
            <a:r>
              <a:rPr lang="en-US" dirty="0" smtClean="0"/>
              <a:t>Vulnerability Scanning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Attackers use Vulnerability Scanners Too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From network scanning an attacker has learned:</a:t>
            </a:r>
          </a:p>
          <a:p>
            <a:pPr lvl="1"/>
            <a:r>
              <a:rPr lang="en-US" altLang="en-US" dirty="0" smtClean="0"/>
              <a:t>List of addresses of live hosts</a:t>
            </a:r>
          </a:p>
          <a:p>
            <a:pPr lvl="1"/>
            <a:r>
              <a:rPr lang="en-US" altLang="en-US" dirty="0" smtClean="0"/>
              <a:t>Network topology</a:t>
            </a:r>
          </a:p>
          <a:p>
            <a:pPr lvl="1"/>
            <a:r>
              <a:rPr lang="en-US" altLang="en-US" dirty="0" smtClean="0"/>
              <a:t>OS on live hosts</a:t>
            </a:r>
          </a:p>
          <a:p>
            <a:pPr lvl="1"/>
            <a:r>
              <a:rPr lang="en-US" altLang="en-US" dirty="0" smtClean="0"/>
              <a:t>Open ports on live hosts</a:t>
            </a:r>
          </a:p>
          <a:p>
            <a:pPr lvl="1"/>
            <a:r>
              <a:rPr lang="en-US" altLang="en-US" dirty="0" smtClean="0"/>
              <a:t>Service name and program version on open </a:t>
            </a:r>
            <a:r>
              <a:rPr lang="en-US" altLang="en-US" dirty="0" smtClean="0"/>
              <a:t>ports</a:t>
            </a:r>
          </a:p>
          <a:p>
            <a:r>
              <a:rPr lang="en-US" altLang="en-US" dirty="0" smtClean="0"/>
              <a:t>Now use vulnerability scanners to find vulnerable services</a:t>
            </a: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68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Popular Security Tools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“The network security community's favorite tools.”</a:t>
            </a:r>
          </a:p>
          <a:p>
            <a:r>
              <a:rPr lang="en-US" altLang="en-US" dirty="0" smtClean="0"/>
              <a:t>We will talk about/demo many of these during this class</a:t>
            </a:r>
          </a:p>
          <a:p>
            <a:r>
              <a:rPr lang="en-US" altLang="en-US" dirty="0" smtClean="0"/>
              <a:t>The list:</a:t>
            </a:r>
          </a:p>
          <a:p>
            <a:pPr lvl="1"/>
            <a:r>
              <a:rPr lang="en-US" altLang="en-US" dirty="0" smtClean="0"/>
              <a:t>http://sectools.org/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64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How Vulnerability Scanners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974" y="1839834"/>
            <a:ext cx="6267769" cy="440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552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Typical Vulnerabilities Checked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Common configuration errors</a:t>
            </a:r>
          </a:p>
          <a:p>
            <a:pPr lvl="1"/>
            <a:r>
              <a:rPr lang="en-US" altLang="en-US" dirty="0" smtClean="0"/>
              <a:t>Examples: weak/no passwords</a:t>
            </a:r>
          </a:p>
          <a:p>
            <a:r>
              <a:rPr lang="en-US" altLang="en-US" dirty="0" smtClean="0"/>
              <a:t>Default configuration weaknesses</a:t>
            </a:r>
          </a:p>
          <a:p>
            <a:pPr lvl="1"/>
            <a:r>
              <a:rPr lang="en-US" altLang="en-US" dirty="0" smtClean="0"/>
              <a:t>Examples: default accounts and passwords</a:t>
            </a:r>
          </a:p>
          <a:p>
            <a:r>
              <a:rPr lang="en-US" altLang="en-US" dirty="0" smtClean="0"/>
              <a:t>Well-known system/application vulnerabilities</a:t>
            </a:r>
          </a:p>
          <a:p>
            <a:pPr lvl="1"/>
            <a:r>
              <a:rPr lang="en-US" altLang="en-US" dirty="0" smtClean="0"/>
              <a:t>Examples:</a:t>
            </a:r>
          </a:p>
          <a:p>
            <a:pPr lvl="2"/>
            <a:r>
              <a:rPr lang="en-US" altLang="en-US" dirty="0" smtClean="0"/>
              <a:t>Missing OS patches</a:t>
            </a:r>
          </a:p>
          <a:p>
            <a:pPr lvl="2"/>
            <a:r>
              <a:rPr lang="en-US" altLang="en-US" dirty="0" smtClean="0"/>
              <a:t>An old, vulnerable version of a web server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6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Nessus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mtClean="0"/>
              <a:t> Free, open-source vulnerability scanner</a:t>
            </a:r>
          </a:p>
          <a:p>
            <a:r>
              <a:rPr lang="en-US" altLang="en-US" smtClean="0"/>
              <a:t>URL: http://www.tenable.com/products/nessus</a:t>
            </a:r>
          </a:p>
          <a:p>
            <a:r>
              <a:rPr lang="en-US" altLang="en-US" smtClean="0"/>
              <a:t>Two major components:</a:t>
            </a:r>
          </a:p>
          <a:p>
            <a:pPr lvl="1"/>
            <a:r>
              <a:rPr lang="en-US" altLang="en-US" smtClean="0"/>
              <a:t>Server</a:t>
            </a:r>
          </a:p>
          <a:p>
            <a:pPr lvl="2"/>
            <a:r>
              <a:rPr lang="en-US" altLang="en-US" smtClean="0"/>
              <a:t>Vulnerability database</a:t>
            </a:r>
          </a:p>
          <a:p>
            <a:pPr lvl="2"/>
            <a:r>
              <a:rPr lang="en-US" altLang="en-US" smtClean="0"/>
              <a:t>Scanning engine</a:t>
            </a:r>
          </a:p>
          <a:p>
            <a:pPr lvl="1"/>
            <a:r>
              <a:rPr lang="en-US" altLang="en-US" smtClean="0"/>
              <a:t>(Web) Client</a:t>
            </a:r>
          </a:p>
          <a:p>
            <a:pPr lvl="2"/>
            <a:r>
              <a:rPr lang="en-US" altLang="en-US" smtClean="0"/>
              <a:t>Configure a scan</a:t>
            </a:r>
          </a:p>
          <a:p>
            <a:pPr lvl="2"/>
            <a:r>
              <a:rPr lang="en-US" altLang="en-US" smtClean="0"/>
              <a:t>View results of a scan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00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Nessus Plug-ins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Vulnerability checks are modularized:</a:t>
            </a:r>
          </a:p>
          <a:p>
            <a:pPr lvl="1"/>
            <a:r>
              <a:rPr lang="en-US" altLang="en-US" smtClean="0"/>
              <a:t>Each vulnerability is checked by a small program called a plug-in</a:t>
            </a:r>
          </a:p>
          <a:p>
            <a:pPr lvl="1"/>
            <a:r>
              <a:rPr lang="en-US" altLang="en-US" smtClean="0"/>
              <a:t>More than 20,000 plug-ins form the Nessus vulnerability database (updated regularly)</a:t>
            </a:r>
          </a:p>
          <a:p>
            <a:pPr lvl="1"/>
            <a:r>
              <a:rPr lang="en-US" altLang="en-US" smtClean="0"/>
              <a:t>Customizable – user can write new plug-ins</a:t>
            </a:r>
          </a:p>
          <a:p>
            <a:pPr lvl="2"/>
            <a:r>
              <a:rPr lang="en-US" altLang="en-US" smtClean="0"/>
              <a:t>In C</a:t>
            </a:r>
          </a:p>
          <a:p>
            <a:pPr lvl="2"/>
            <a:r>
              <a:rPr lang="en-US" altLang="en-US" smtClean="0"/>
              <a:t>In Nessus Attack-Scripting Language (NASL)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71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Vulnerabilities Checked by Nessus</a:t>
            </a:r>
            <a:endParaRPr lang="en-US" alt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Some major plug-in groups:</a:t>
            </a:r>
          </a:p>
          <a:p>
            <a:pPr lvl="1"/>
            <a:r>
              <a:rPr lang="en-US" altLang="en-US" dirty="0" smtClean="0"/>
              <a:t>Windows</a:t>
            </a:r>
          </a:p>
          <a:p>
            <a:pPr lvl="1"/>
            <a:r>
              <a:rPr lang="en-US" altLang="en-US" dirty="0" smtClean="0"/>
              <a:t>Backdoors</a:t>
            </a:r>
          </a:p>
          <a:p>
            <a:pPr lvl="1"/>
            <a:r>
              <a:rPr lang="en-US" altLang="en-US" dirty="0" smtClean="0"/>
              <a:t>CGI abuses</a:t>
            </a:r>
          </a:p>
          <a:p>
            <a:pPr lvl="1"/>
            <a:r>
              <a:rPr lang="en-US" altLang="en-US" dirty="0" smtClean="0"/>
              <a:t>Firewalls</a:t>
            </a:r>
          </a:p>
          <a:p>
            <a:pPr lvl="1"/>
            <a:r>
              <a:rPr lang="en-US" altLang="en-US" dirty="0" smtClean="0"/>
              <a:t>FTP</a:t>
            </a:r>
          </a:p>
          <a:p>
            <a:pPr lvl="1"/>
            <a:r>
              <a:rPr lang="en-US" altLang="en-US" dirty="0" smtClean="0"/>
              <a:t>Remote file access</a:t>
            </a:r>
          </a:p>
          <a:p>
            <a:pPr lvl="1"/>
            <a:r>
              <a:rPr lang="en-US" altLang="en-US" dirty="0" smtClean="0"/>
              <a:t>RPC</a:t>
            </a:r>
          </a:p>
          <a:p>
            <a:pPr lvl="1"/>
            <a:r>
              <a:rPr lang="en-US" altLang="en-US" dirty="0" smtClean="0"/>
              <a:t>SMTP</a:t>
            </a:r>
          </a:p>
          <a:p>
            <a:pPr lvl="1"/>
            <a:r>
              <a:rPr lang="en-US" altLang="en-US" dirty="0" smtClean="0"/>
              <a:t>DOS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59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/>
              <a:t>Running a Nessus </a:t>
            </a:r>
            <a:r>
              <a:rPr lang="en-US" altLang="en-US" sz="4800" dirty="0" smtClean="0"/>
              <a:t>Scan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Make sure the server is running and has the latest vulnerability database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Start the client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Connect to the server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Select which plug-ins to use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Select target systems to scan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Execute the scan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View the </a:t>
            </a:r>
            <a:r>
              <a:rPr lang="en-US" altLang="en-US" dirty="0" smtClean="0"/>
              <a:t>results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47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Nessus Results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Vulnerabilities ranked as high, medium, or low risk</a:t>
            </a:r>
          </a:p>
          <a:p>
            <a:r>
              <a:rPr lang="en-US" altLang="en-US" dirty="0" smtClean="0"/>
              <a:t>Need to be checked (and interpreted)</a:t>
            </a:r>
          </a:p>
          <a:p>
            <a:r>
              <a:rPr lang="en-US" altLang="en-US" dirty="0" smtClean="0"/>
              <a:t>Can be used to search for/create exploits along with previous information collected:</a:t>
            </a:r>
          </a:p>
          <a:p>
            <a:pPr lvl="1"/>
            <a:r>
              <a:rPr lang="en-US" altLang="en-US" dirty="0" smtClean="0"/>
              <a:t>OS type</a:t>
            </a:r>
          </a:p>
          <a:p>
            <a:pPr lvl="1"/>
            <a:r>
              <a:rPr lang="en-US" altLang="en-US" dirty="0" smtClean="0"/>
              <a:t>List of open ports</a:t>
            </a:r>
          </a:p>
          <a:p>
            <a:pPr lvl="1"/>
            <a:r>
              <a:rPr lang="en-US" altLang="en-US" dirty="0" smtClean="0"/>
              <a:t>List of services and versions</a:t>
            </a:r>
          </a:p>
          <a:p>
            <a:pPr lvl="1"/>
            <a:r>
              <a:rPr lang="en-US" altLang="en-US" dirty="0" smtClean="0"/>
              <a:t>List of vulnerabilities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25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Nikto</a:t>
            </a:r>
            <a:r>
              <a:rPr lang="en-US" altLang="en-US" dirty="0"/>
              <a:t>:</a:t>
            </a:r>
            <a:r>
              <a:rPr lang="en-US" altLang="en-US" dirty="0" smtClean="0"/>
              <a:t> A Web Vulnerability Scanner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URL: http://cirt.net/nikto2</a:t>
            </a:r>
          </a:p>
          <a:p>
            <a:r>
              <a:rPr lang="en-US" altLang="en-US" dirty="0" smtClean="0"/>
              <a:t>Vulnerability scanner for web servers</a:t>
            </a:r>
          </a:p>
          <a:p>
            <a:pPr lvl="1"/>
            <a:r>
              <a:rPr lang="en-US" altLang="en-US" dirty="0" smtClean="0"/>
              <a:t>Similar to Nessus - runs off plug-ins </a:t>
            </a:r>
          </a:p>
          <a:p>
            <a:r>
              <a:rPr lang="en-US" altLang="en-US" dirty="0" smtClean="0"/>
              <a:t>Tests for:</a:t>
            </a:r>
          </a:p>
          <a:p>
            <a:pPr lvl="1"/>
            <a:r>
              <a:rPr lang="en-US" altLang="en-US" dirty="0" smtClean="0"/>
              <a:t>Web server version</a:t>
            </a:r>
          </a:p>
          <a:p>
            <a:pPr lvl="1"/>
            <a:r>
              <a:rPr lang="en-US" altLang="en-US" dirty="0" smtClean="0"/>
              <a:t>Known dangerous files/CGI scripts</a:t>
            </a:r>
          </a:p>
          <a:p>
            <a:pPr lvl="1"/>
            <a:r>
              <a:rPr lang="en-US" altLang="en-US" dirty="0" smtClean="0"/>
              <a:t>Version-specific problems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55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Manually Researching Vulnerabilities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Many sources for vulnerability information:</a:t>
            </a:r>
          </a:p>
          <a:p>
            <a:pPr lvl="1"/>
            <a:r>
              <a:rPr lang="en-US" altLang="en-US" dirty="0" smtClean="0"/>
              <a:t>Web sites:</a:t>
            </a:r>
          </a:p>
          <a:p>
            <a:pPr lvl="2"/>
            <a:r>
              <a:rPr lang="en-US" altLang="en-US" dirty="0" smtClean="0"/>
              <a:t>General:</a:t>
            </a:r>
          </a:p>
          <a:p>
            <a:pPr lvl="3"/>
            <a:r>
              <a:rPr lang="en-US" altLang="en-US" dirty="0" smtClean="0"/>
              <a:t>www.cert.org/</a:t>
            </a:r>
          </a:p>
          <a:p>
            <a:pPr lvl="3"/>
            <a:r>
              <a:rPr lang="en-US" altLang="en-US" dirty="0" smtClean="0"/>
              <a:t>http://www.securityfocus.com/</a:t>
            </a:r>
          </a:p>
          <a:p>
            <a:pPr lvl="2"/>
            <a:r>
              <a:rPr lang="en-US" altLang="en-US" dirty="0" smtClean="0"/>
              <a:t>Vendor:</a:t>
            </a:r>
          </a:p>
          <a:p>
            <a:pPr lvl="3"/>
            <a:r>
              <a:rPr lang="en-US" altLang="en-US" dirty="0" smtClean="0"/>
              <a:t>http://technet.microsoft.com/en-us/security/bulletin</a:t>
            </a:r>
          </a:p>
          <a:p>
            <a:pPr lvl="3"/>
            <a:r>
              <a:rPr lang="en-US" altLang="en-US" dirty="0" smtClean="0"/>
              <a:t>http://httpd.apache.org/security_report.html</a:t>
            </a:r>
          </a:p>
          <a:p>
            <a:pPr lvl="2"/>
            <a:r>
              <a:rPr lang="en-US" altLang="en-US" dirty="0" smtClean="0"/>
              <a:t>Questionable</a:t>
            </a:r>
          </a:p>
          <a:p>
            <a:pPr lvl="1"/>
            <a:r>
              <a:rPr lang="en-US" altLang="en-US" dirty="0" smtClean="0"/>
              <a:t>Books</a:t>
            </a:r>
          </a:p>
          <a:p>
            <a:pPr lvl="2"/>
            <a:r>
              <a:rPr lang="en-US" altLang="en-US" dirty="0" smtClean="0"/>
              <a:t>E.g. Hacking Exposed</a:t>
            </a:r>
          </a:p>
          <a:p>
            <a:pPr lvl="1"/>
            <a:r>
              <a:rPr lang="en-US" altLang="en-US" dirty="0" smtClean="0"/>
              <a:t>Other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66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Security Templates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mtClean="0"/>
              <a:t>A Windows security template is a file (.inf) that lists recommended configuration parameters for various system settings:</a:t>
            </a:r>
          </a:p>
          <a:p>
            <a:pPr lvl="1"/>
            <a:r>
              <a:rPr lang="en-US" altLang="en-US" smtClean="0"/>
              <a:t>Account policies</a:t>
            </a:r>
          </a:p>
          <a:p>
            <a:pPr lvl="1"/>
            <a:r>
              <a:rPr lang="en-US" altLang="en-US" smtClean="0"/>
              <a:t>Local policies</a:t>
            </a:r>
          </a:p>
          <a:p>
            <a:pPr lvl="1"/>
            <a:r>
              <a:rPr lang="en-US" altLang="en-US" smtClean="0"/>
              <a:t>Event log</a:t>
            </a:r>
          </a:p>
          <a:p>
            <a:pPr lvl="1"/>
            <a:r>
              <a:rPr lang="en-US" altLang="en-US" smtClean="0"/>
              <a:t>Restricted groups</a:t>
            </a:r>
          </a:p>
          <a:p>
            <a:pPr lvl="1"/>
            <a:r>
              <a:rPr lang="en-US" altLang="en-US" smtClean="0"/>
              <a:t>System services</a:t>
            </a:r>
          </a:p>
          <a:p>
            <a:pPr lvl="1"/>
            <a:r>
              <a:rPr lang="en-US" altLang="en-US" smtClean="0"/>
              <a:t>Registry</a:t>
            </a:r>
          </a:p>
          <a:p>
            <a:pPr lvl="1"/>
            <a:r>
              <a:rPr lang="en-US" altLang="en-US" smtClean="0"/>
              <a:t>File system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05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Security Templates (cont)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There are several default security templates defined by Microsoft:</a:t>
            </a:r>
          </a:p>
          <a:p>
            <a:pPr lvl="1"/>
            <a:r>
              <a:rPr lang="en-US" altLang="en-US" smtClean="0"/>
              <a:t>Default security – from a default installation of the OS</a:t>
            </a:r>
          </a:p>
          <a:p>
            <a:pPr lvl="1"/>
            <a:r>
              <a:rPr lang="en-US" altLang="en-US" smtClean="0"/>
              <a:t>Compatible – modifies permissions on files and registry to loosen security settings for user accounts (designed to increase application compatibility)</a:t>
            </a:r>
          </a:p>
          <a:p>
            <a:pPr lvl="1"/>
            <a:r>
              <a:rPr lang="en-US" altLang="en-US" smtClean="0"/>
              <a:t>Secure – increases security by modifying password, lockout, and audit settings</a:t>
            </a:r>
          </a:p>
          <a:p>
            <a:pPr lvl="1"/>
            <a:r>
              <a:rPr lang="en-US" altLang="en-US" smtClean="0"/>
              <a:t>Highly secure – does everything the secure template does plus more</a:t>
            </a:r>
          </a:p>
          <a:p>
            <a:r>
              <a:rPr lang="en-US" altLang="en-US" smtClean="0"/>
              <a:t>There are templates defined by others, and an administrator can customize his/her own templates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01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Security Configuration and Analysis Utility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Calibri" panose="020F0502020204030204" pitchFamily="34" charset="0"/>
              </a:rPr>
              <a:t>Can be used to: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latin typeface="Calibri" panose="020F0502020204030204" pitchFamily="34" charset="0"/>
              </a:rPr>
              <a:t>Save current system settings to a template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latin typeface="Calibri" panose="020F0502020204030204" pitchFamily="34" charset="0"/>
              </a:rPr>
              <a:t>Compare the current system settings against a preconfigured template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latin typeface="Calibri" panose="020F0502020204030204" pitchFamily="34" charset="0"/>
              </a:rPr>
              <a:t>Apply the settings in a preconfigured template to the system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48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Security Configuration and Analysis Utility (</a:t>
            </a:r>
            <a:r>
              <a:rPr lang="en-US" altLang="en-US" dirty="0" err="1" smtClean="0"/>
              <a:t>cont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Running:</a:t>
            </a:r>
          </a:p>
          <a:p>
            <a:pPr lvl="1"/>
            <a:r>
              <a:rPr lang="en-US" altLang="en-US" dirty="0" smtClean="0"/>
              <a:t>Run Microsoft Management Console (MMC)</a:t>
            </a:r>
          </a:p>
          <a:p>
            <a:pPr lvl="1"/>
            <a:r>
              <a:rPr lang="en-US" altLang="en-US" dirty="0" smtClean="0"/>
              <a:t>Add Security Configuration and Analysis Snap-in</a:t>
            </a:r>
          </a:p>
          <a:p>
            <a:pPr lvl="1"/>
            <a:r>
              <a:rPr lang="en-US" altLang="en-US" dirty="0" smtClean="0"/>
              <a:t>Open a (new) database</a:t>
            </a:r>
          </a:p>
          <a:p>
            <a:pPr lvl="1"/>
            <a:r>
              <a:rPr lang="en-US" altLang="en-US" dirty="0" smtClean="0"/>
              <a:t>Analyze/Configure computer now</a:t>
            </a:r>
          </a:p>
          <a:p>
            <a:r>
              <a:rPr lang="en-US" altLang="en-US" dirty="0" smtClean="0"/>
              <a:t>Demo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09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Security Configuration Wizard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An attack surface reduction tool</a:t>
            </a:r>
          </a:p>
          <a:p>
            <a:r>
              <a:rPr lang="en-US" altLang="en-US" dirty="0" smtClean="0"/>
              <a:t>For Windows 2003 Server SP1 and later</a:t>
            </a:r>
          </a:p>
          <a:p>
            <a:r>
              <a:rPr lang="en-US" altLang="en-US" dirty="0" smtClean="0"/>
              <a:t>Determines the minimum functionality for server’s role or roles</a:t>
            </a:r>
          </a:p>
          <a:p>
            <a:r>
              <a:rPr lang="en-US" altLang="en-US" dirty="0" smtClean="0"/>
              <a:t>Disables functionality that is not required</a:t>
            </a:r>
          </a:p>
          <a:p>
            <a:r>
              <a:rPr lang="en-US" altLang="en-US" dirty="0" smtClean="0"/>
              <a:t>Run off of a file (.xml) that lists recommended configuration parameters for various system settings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12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Security Configuration Wizard (</a:t>
            </a:r>
            <a:r>
              <a:rPr lang="en-US" altLang="en-US" dirty="0" err="1" smtClean="0"/>
              <a:t>cont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mtClean="0"/>
              <a:t>Disables functionality that is not required</a:t>
            </a:r>
          </a:p>
          <a:p>
            <a:pPr lvl="1"/>
            <a:r>
              <a:rPr lang="en-US" altLang="en-US" smtClean="0"/>
              <a:t>Disables unneeded services</a:t>
            </a:r>
          </a:p>
          <a:p>
            <a:pPr lvl="1"/>
            <a:r>
              <a:rPr lang="en-US" altLang="en-US" smtClean="0"/>
              <a:t>Blocks unused ports</a:t>
            </a:r>
          </a:p>
          <a:p>
            <a:pPr lvl="1"/>
            <a:r>
              <a:rPr lang="en-US" altLang="en-US" smtClean="0"/>
              <a:t>Allows further address or security restrictions for ports that are left open</a:t>
            </a:r>
          </a:p>
          <a:p>
            <a:pPr lvl="1"/>
            <a:r>
              <a:rPr lang="en-US" altLang="en-US" smtClean="0"/>
              <a:t>Prohibits unnecessary IIS web extensions, if applicable</a:t>
            </a:r>
          </a:p>
          <a:p>
            <a:pPr lvl="1"/>
            <a:r>
              <a:rPr lang="en-US" altLang="en-US" smtClean="0"/>
              <a:t>Reduces protocol exposure to server message block (SMB), LanMan, and Lightweight Directory Access Protocol (LDAP)</a:t>
            </a:r>
          </a:p>
          <a:p>
            <a:pPr lvl="1"/>
            <a:r>
              <a:rPr lang="en-US" altLang="en-US" smtClean="0"/>
              <a:t>Defines a high signal-to-noise audit policy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52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Security Configuration Wizard (</a:t>
            </a:r>
            <a:r>
              <a:rPr lang="en-US" altLang="en-US" dirty="0" err="1" smtClean="0"/>
              <a:t>cont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Running</a:t>
            </a:r>
          </a:p>
          <a:p>
            <a:pPr lvl="1"/>
            <a:r>
              <a:rPr lang="en-US" altLang="en-US" dirty="0" smtClean="0"/>
              <a:t>From Control Panel -&gt; Add/Remove New Programs</a:t>
            </a:r>
          </a:p>
          <a:p>
            <a:pPr lvl="1"/>
            <a:r>
              <a:rPr lang="en-US" altLang="en-US" dirty="0" smtClean="0"/>
              <a:t>Add/Remove Windows Components</a:t>
            </a:r>
          </a:p>
          <a:p>
            <a:pPr lvl="1"/>
            <a:r>
              <a:rPr lang="en-US" altLang="en-US" dirty="0" smtClean="0"/>
              <a:t>Security Configuration Wizard</a:t>
            </a:r>
          </a:p>
          <a:p>
            <a:pPr lvl="1"/>
            <a:r>
              <a:rPr lang="en-US" altLang="en-US" dirty="0" smtClean="0"/>
              <a:t>Run from Administrative Tools</a:t>
            </a:r>
          </a:p>
          <a:p>
            <a:pPr lvl="2"/>
            <a:r>
              <a:rPr lang="en-US" altLang="en-US" dirty="0" smtClean="0"/>
              <a:t>Analyze system settings</a:t>
            </a:r>
          </a:p>
          <a:p>
            <a:pPr lvl="2"/>
            <a:r>
              <a:rPr lang="en-US" altLang="en-US" dirty="0" smtClean="0"/>
              <a:t>Configure system </a:t>
            </a:r>
            <a:r>
              <a:rPr lang="en-US" altLang="en-US" dirty="0" smtClean="0"/>
              <a:t>settings</a:t>
            </a:r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089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Vulnerability scanners are automated tools that scan hosts and networks for known vulnerabilities and weaknesses</a:t>
            </a:r>
          </a:p>
          <a:p>
            <a:r>
              <a:rPr lang="en-US" altLang="en-US" dirty="0" smtClean="0"/>
              <a:t>Used by defenders to automatically check for many known problems</a:t>
            </a:r>
          </a:p>
          <a:p>
            <a:r>
              <a:rPr lang="en-US" altLang="en-US" dirty="0" smtClean="0"/>
              <a:t>Used by attackers to prepare for and plan </a:t>
            </a:r>
            <a:r>
              <a:rPr lang="en-US" altLang="en-US" dirty="0" smtClean="0"/>
              <a:t>attacks</a:t>
            </a:r>
          </a:p>
          <a:p>
            <a:r>
              <a:rPr lang="en-US" altLang="en-US" dirty="0" smtClean="0"/>
              <a:t>Configuration tools can help reduce attack surface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6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Vulnerability </a:t>
            </a:r>
            <a:r>
              <a:rPr lang="en-US" altLang="en-US" dirty="0" smtClean="0"/>
              <a:t>Scanners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Vulnerability scanners are automated tools that scan hosts and networks for known vulnerabilities and weaknesses</a:t>
            </a:r>
          </a:p>
          <a:p>
            <a:r>
              <a:rPr lang="en-US" altLang="en-US" dirty="0" smtClean="0"/>
              <a:t>Credentialed vs. non-credentialed</a:t>
            </a:r>
          </a:p>
          <a:p>
            <a:r>
              <a:rPr lang="en-US" altLang="en-US" dirty="0" smtClean="0"/>
              <a:t>Used along with other reconnaissance information to prepare for and plan attacks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77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Credentialed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user privileges to analyze the system and find issues</a:t>
            </a:r>
          </a:p>
          <a:p>
            <a:pPr lvl="1"/>
            <a:r>
              <a:rPr lang="en-US" dirty="0" smtClean="0"/>
              <a:t>Example: Microsoft Baseline Security Analysis</a:t>
            </a:r>
          </a:p>
          <a:p>
            <a:r>
              <a:rPr lang="en-US" dirty="0" smtClean="0"/>
              <a:t>Used by system admins to get a detailed look at system configuration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8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Non-Credentialed </a:t>
            </a:r>
            <a:r>
              <a:rPr lang="en-US" altLang="en-US" dirty="0" smtClean="0"/>
              <a:t>Scanning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Scans are run with zero privileges, most of the time run from a different machine over the network</a:t>
            </a:r>
          </a:p>
          <a:p>
            <a:pPr lvl="1"/>
            <a:r>
              <a:rPr lang="en-US" altLang="en-US" dirty="0" smtClean="0"/>
              <a:t>Example: Nessus Vulnerability Scanner</a:t>
            </a:r>
          </a:p>
          <a:p>
            <a:r>
              <a:rPr lang="en-US" altLang="en-US" dirty="0" smtClean="0"/>
              <a:t>Gives you a view of the computer from the standpoint of an attacker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31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How Vulnerability Scanners Work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Similar to virus scanning software:</a:t>
            </a:r>
          </a:p>
          <a:p>
            <a:pPr lvl="1"/>
            <a:r>
              <a:rPr lang="en-US" smtClean="0"/>
              <a:t>Contain a database of vulnerability signatures that the tool searches for on a target system</a:t>
            </a:r>
          </a:p>
          <a:p>
            <a:pPr lvl="1"/>
            <a:r>
              <a:rPr lang="en-US" smtClean="0"/>
              <a:t>Cannot find vulnerabilities not in the database</a:t>
            </a:r>
          </a:p>
          <a:p>
            <a:pPr lvl="2"/>
            <a:r>
              <a:rPr lang="en-US" smtClean="0"/>
              <a:t>New vulnerabilities are discovered often</a:t>
            </a:r>
          </a:p>
          <a:p>
            <a:pPr lvl="2"/>
            <a:r>
              <a:rPr lang="en-US" smtClean="0"/>
              <a:t>Vulnerability database must be updated regularly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17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Vulnerabilities 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Network vulnerabilities</a:t>
            </a:r>
          </a:p>
          <a:p>
            <a:r>
              <a:rPr lang="en-US" altLang="en-US" smtClean="0"/>
              <a:t>Host-based (OS) vulnerabilities</a:t>
            </a:r>
          </a:p>
          <a:p>
            <a:pPr lvl="1"/>
            <a:r>
              <a:rPr lang="en-US" altLang="en-US" smtClean="0"/>
              <a:t>Misconfigured file permissions</a:t>
            </a:r>
          </a:p>
          <a:p>
            <a:pPr lvl="1"/>
            <a:r>
              <a:rPr lang="en-US" altLang="en-US" smtClean="0"/>
              <a:t>Open services</a:t>
            </a:r>
          </a:p>
          <a:p>
            <a:pPr lvl="1"/>
            <a:r>
              <a:rPr lang="en-US" altLang="en-US" smtClean="0"/>
              <a:t>Missing patches</a:t>
            </a:r>
          </a:p>
          <a:p>
            <a:pPr lvl="1"/>
            <a:r>
              <a:rPr lang="en-US" altLang="en-US" smtClean="0"/>
              <a:t>Vulnerabilities in commonly exploited applications (e.g. Web, DNS, and mail servers)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65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Vulnerability Scanners: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Very good at checking for hundreds (or thousands) of potential problems quickly</a:t>
            </a:r>
          </a:p>
          <a:p>
            <a:pPr lvl="1"/>
            <a:r>
              <a:rPr lang="en-US" altLang="en-US" smtClean="0"/>
              <a:t>Automated</a:t>
            </a:r>
          </a:p>
          <a:p>
            <a:pPr lvl="1"/>
            <a:r>
              <a:rPr lang="en-US" altLang="en-US" smtClean="0"/>
              <a:t>Regularly</a:t>
            </a:r>
          </a:p>
          <a:p>
            <a:r>
              <a:rPr lang="en-US" altLang="en-US" smtClean="0"/>
              <a:t>May catch mistakes/oversights by the system or network administrator</a:t>
            </a:r>
          </a:p>
          <a:p>
            <a:r>
              <a:rPr lang="en-US" altLang="en-US" smtClean="0"/>
              <a:t>Defense in depth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47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Vulnerability Scanners: Drawbacks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Report “potential” vulnerabilities</a:t>
            </a:r>
          </a:p>
          <a:p>
            <a:r>
              <a:rPr lang="en-US" altLang="en-US" smtClean="0"/>
              <a:t>Only as good as the vulnerability database</a:t>
            </a:r>
          </a:p>
          <a:p>
            <a:r>
              <a:rPr lang="en-US" altLang="en-US" smtClean="0"/>
              <a:t>Can cause complacency</a:t>
            </a:r>
          </a:p>
          <a:p>
            <a:r>
              <a:rPr lang="en-US" altLang="en-US" smtClean="0"/>
              <a:t>Cannot match the skill of a talented attacker</a:t>
            </a:r>
          </a:p>
          <a:p>
            <a:r>
              <a:rPr lang="en-US" altLang="en-US" smtClean="0"/>
              <a:t>Can cause self-inflicted wounds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232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973</TotalTime>
  <Words>1172</Words>
  <Application>Microsoft Office PowerPoint</Application>
  <PresentationFormat>On-screen Show (4:3)</PresentationFormat>
  <Paragraphs>261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Wingdings</vt:lpstr>
      <vt:lpstr>Retrospect</vt:lpstr>
      <vt:lpstr>Vulnerability Scanning</vt:lpstr>
      <vt:lpstr>Manually Researching Vulnerabilities</vt:lpstr>
      <vt:lpstr>Vulnerability Scanners</vt:lpstr>
      <vt:lpstr>Credentialed Scanning</vt:lpstr>
      <vt:lpstr>Non-Credentialed Scanning</vt:lpstr>
      <vt:lpstr>How Vulnerability Scanners Work</vt:lpstr>
      <vt:lpstr>Typical Vulnerabilities Checked</vt:lpstr>
      <vt:lpstr>Vulnerability Scanners: Benefits</vt:lpstr>
      <vt:lpstr>Vulnerability Scanners: Drawbacks</vt:lpstr>
      <vt:lpstr>Attackers use Vulnerability Scanners Too</vt:lpstr>
      <vt:lpstr>Popular Security Tools</vt:lpstr>
      <vt:lpstr>How Vulnerability Scanners Work</vt:lpstr>
      <vt:lpstr>Typical Vulnerabilities Checked</vt:lpstr>
      <vt:lpstr>Nessus</vt:lpstr>
      <vt:lpstr>Nessus Plug-ins</vt:lpstr>
      <vt:lpstr>Vulnerabilities Checked by Nessus</vt:lpstr>
      <vt:lpstr>Running a Nessus Scan</vt:lpstr>
      <vt:lpstr>Nessus Results</vt:lpstr>
      <vt:lpstr>Nikto: A Web Vulnerability Scanner</vt:lpstr>
      <vt:lpstr>Security Templates</vt:lpstr>
      <vt:lpstr>Security Templates (cont)</vt:lpstr>
      <vt:lpstr>Security Configuration and Analysis Utility</vt:lpstr>
      <vt:lpstr>Security Configuration and Analysis Utility (cont)</vt:lpstr>
      <vt:lpstr>Security Configuration Wizard</vt:lpstr>
      <vt:lpstr>Security Configuration Wizard (cont)</vt:lpstr>
      <vt:lpstr>Security Configuration Wizard (cont)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Bryan Conner</cp:lastModifiedBy>
  <cp:revision>25</cp:revision>
  <dcterms:created xsi:type="dcterms:W3CDTF">2015-06-04T22:29:04Z</dcterms:created>
  <dcterms:modified xsi:type="dcterms:W3CDTF">2015-07-28T17:42:55Z</dcterms:modified>
</cp:coreProperties>
</file>