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9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3.png" ContentType="image/png"/>
  <Override PartName="/ppt/media/image12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gif" ContentType="image/gif"/>
  <Override PartName="/ppt/media/image3.png" ContentType="image/png"/>
  <Override PartName="/ppt/media/image2.png" ContentType="image/png"/>
  <Override PartName="/ppt/media/image11.png" ContentType="image/png"/>
  <Override PartName="/ppt/media/image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35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4814D5C-0E53-4314-9991-186C13875D8D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84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CBF3518C-08D9-4AD2-B65B-7F5B22E0D9D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015CFC19-4899-435F-A438-7F0AF04A1BBB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6F13ADA3-035D-4677-ADA6-3635B61407AF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7A8A4ED0-73D3-42E8-BDDF-2D45F93CF2B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image" Target="../media/image13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3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4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2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3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gif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2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0" y="3240"/>
            <a:ext cx="9143640" cy="6857640"/>
          </a:xfrm>
          <a:prstGeom prst="rect">
            <a:avLst/>
          </a:prstGeom>
          <a:solidFill>
            <a:srgbClr val="f2f2f2"/>
          </a:solidFill>
          <a:ln w="1584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3355920" y="3240"/>
            <a:ext cx="5787720" cy="6857640"/>
          </a:xfrm>
          <a:prstGeom prst="rect">
            <a:avLst/>
          </a:prstGeom>
          <a:gradFill>
            <a:gsLst>
              <a:gs pos="0">
                <a:srgbClr val="d9d9d9"/>
              </a:gs>
              <a:gs pos="50000">
                <a:srgbClr val="d9d9d9"/>
              </a:gs>
              <a:gs pos="100000">
                <a:srgbClr val="d9d9d9"/>
              </a:gs>
            </a:gsLst>
            <a:lin ang="0"/>
          </a:gradFill>
          <a:ln w="15840">
            <a:noFill/>
          </a:ln>
        </p:spPr>
      </p:sp>
      <p:pic>
        <p:nvPicPr>
          <p:cNvPr id="5" name="Picture 5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38480" y="2220120"/>
            <a:ext cx="1182960" cy="1182960"/>
          </a:xfrm>
          <a:prstGeom prst="rect">
            <a:avLst/>
          </a:prstGeom>
          <a:ln>
            <a:noFill/>
          </a:ln>
        </p:spPr>
      </p:pic>
      <p:pic>
        <p:nvPicPr>
          <p:cNvPr id="6" name="Picture 6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5787000" y="2138400"/>
            <a:ext cx="1292760" cy="1290240"/>
          </a:xfrm>
          <a:prstGeom prst="rect">
            <a:avLst/>
          </a:prstGeom>
          <a:ln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265680" y="3612960"/>
            <a:ext cx="7316640" cy="228636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Click to edit the title text formatTitle Text Here</a:t>
            </a:r>
            <a:endParaRPr/>
          </a:p>
        </p:txBody>
      </p:sp>
      <p:pic>
        <p:nvPicPr>
          <p:cNvPr id="8" name="Picture 10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0" y="-57600"/>
            <a:ext cx="2238120" cy="1200240"/>
          </a:xfrm>
          <a:prstGeom prst="rect">
            <a:avLst/>
          </a:prstGeom>
          <a:ln>
            <a:noFill/>
          </a:ln>
        </p:spPr>
      </p:pic>
      <p:pic>
        <p:nvPicPr>
          <p:cNvPr id="9" name="Picture 11" descr=""/>
          <p:cNvPicPr/>
          <p:nvPr/>
        </p:nvPicPr>
        <p:blipFill>
          <a:blip r:embed="rId6"/>
          <a:stretch>
            <a:fillRect/>
          </a:stretch>
        </p:blipFill>
        <p:spPr>
          <a:xfrm>
            <a:off x="2638080" y="2057040"/>
            <a:ext cx="3795120" cy="2532240"/>
          </a:xfrm>
          <a:prstGeom prst="rect">
            <a:avLst/>
          </a:prstGeom>
          <a:ln>
            <a:noFill/>
          </a:ln>
        </p:spPr>
      </p:pic>
      <p:sp>
        <p:nvSpPr>
          <p:cNvPr id="10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46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47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48" name="CustomShape 4"/>
          <p:cNvSpPr/>
          <p:nvPr/>
        </p:nvSpPr>
        <p:spPr>
          <a:xfrm>
            <a:off x="2520" y="6400800"/>
            <a:ext cx="914112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49" name="CustomShape 5"/>
          <p:cNvSpPr/>
          <p:nvPr/>
        </p:nvSpPr>
        <p:spPr>
          <a:xfrm>
            <a:off x="0" y="6334200"/>
            <a:ext cx="9141120" cy="637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50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CD50911-9AB8-4F92-B4DE-2D2D45E11DAF}" type="slidenum">
              <a:rPr lang="en-US" sz="1050">
                <a:solidFill>
                  <a:srgbClr val="ffffff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53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54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90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91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92" name="PlaceHolder 4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Seventh Outline LevelClick to edit Master text styles. This is an example of extended text.</a:t>
            </a:r>
            <a:endParaRPr/>
          </a:p>
          <a:p>
            <a:pPr lvl="1">
              <a:lnSpc>
                <a:spcPct val="100000"/>
              </a:lnSpc>
              <a:buFont typeface="Calibri"/>
              <a:buChar char="◦"/>
            </a:pPr>
            <a:r>
              <a:rPr lang="en-US" sz="2400">
                <a:solidFill>
                  <a:srgbClr val="40404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40404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95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96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346EBE2-78DC-4CEC-AA27-51230A76FE99}" type="slidenum">
              <a:rPr lang="en-US" sz="1050">
                <a:solidFill>
                  <a:srgbClr val="ffffff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265680" y="3612960"/>
            <a:ext cx="7316640" cy="228636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 </a:t>
            </a:r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838080" y="4693680"/>
            <a:ext cx="7543440" cy="145044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
</a:t>
            </a:r>
            <a:r>
              <a:rPr lang="en-US" sz="4800">
                <a:solidFill>
                  <a:srgbClr val="404040"/>
                </a:solidFill>
                <a:latin typeface="Calibri Light"/>
              </a:rPr>
              <a:t>
</a:t>
            </a:r>
            <a:r>
              <a:rPr lang="en-US" sz="4800">
                <a:solidFill>
                  <a:srgbClr val="404040"/>
                </a:solidFill>
                <a:latin typeface="Calibri Light"/>
              </a:rPr>
              <a:t>
</a:t>
            </a:r>
            <a:r>
              <a:rPr lang="en-US" sz="4800">
                <a:solidFill>
                  <a:srgbClr val="404040"/>
                </a:solidFill>
                <a:latin typeface="Calibri Light"/>
              </a:rPr>
              <a:t>JMU GenCyber Boot Camp</a:t>
            </a:r>
            <a:r>
              <a:rPr lang="en-US" sz="4800">
                <a:solidFill>
                  <a:srgbClr val="404040"/>
                </a:solidFill>
                <a:latin typeface="Calibri Light"/>
              </a:rPr>
              <a:t>
</a:t>
            </a:r>
            <a:r>
              <a:rPr lang="en-US" sz="4800">
                <a:solidFill>
                  <a:srgbClr val="404040"/>
                </a:solidFill>
                <a:latin typeface="Calibri Light"/>
              </a:rPr>
              <a:t>Summer, 2015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GenCyber Cybersecurity First Principles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Domain Separation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Process Isolation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Resource Encapsulation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Modularity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Least Privilege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Abstraction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Data Hiding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Layering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Conceptually Simple</a:t>
            </a:r>
            <a:endParaRPr/>
          </a:p>
        </p:txBody>
      </p:sp>
      <p:sp>
        <p:nvSpPr>
          <p:cNvPr id="173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74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5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05F9C92-7C62-4F8F-80FD-BD8F32236CAD}" type="slidenum">
              <a:rPr lang="en-US" sz="1050">
                <a:solidFill>
                  <a:srgbClr val="ffffff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csrc.nist.gov/nice</a:t>
            </a: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 - NICE is a national campaign designed to improve the cyber behavior, skills, and knowledge of every segment of the population, enabling a safer cyberspace.</a:t>
            </a:r>
            <a:endParaRPr/>
          </a:p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securingourecity.org</a:t>
            </a: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Securing Our eCity organization provides awareness of potential issues and offers free cybersecurity information and education.</a:t>
            </a:r>
            <a:endParaRPr/>
          </a:p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www.onguardonline.gov/</a:t>
            </a:r>
            <a:r>
              <a:rPr b="1" lang="en-US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OnGuardOnline.gov is the federal government’s website to help you be safe, secure and responsible online.</a:t>
            </a:r>
            <a:endParaRPr/>
          </a:p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www.mysecurecyberspace.com</a:t>
            </a:r>
            <a:r>
              <a:rPr b="1" lang="en-US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A Free Educational Resource Created by Carnegie Mellon University to Empower You to Secure Your Part of Cyberspace</a:t>
            </a:r>
            <a:endParaRPr/>
          </a:p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http://www.carnegiecyberacademy.com</a:t>
            </a:r>
            <a:r>
              <a:rPr b="1" lang="en-US" u="sng">
                <a:solidFill>
                  <a:srgbClr val="2998e3"/>
                </a:solidFill>
                <a:latin typeface="Times New Roman"/>
                <a:ea typeface="ＭＳ Ｐゴシック"/>
              </a:rPr>
              <a:t>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 - At the Carnegie Cyber Academy, cadets complete several training missions in Cyberspace that equip them with the skills they need to be good cybercitizens and Cyber Defenders of the Internet.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 (cont)</a:t>
            </a:r>
            <a:endParaRPr/>
          </a:p>
        </p:txBody>
      </p:sp>
      <p:sp>
        <p:nvSpPr>
          <p:cNvPr id="179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</p:sp>
      <p:sp>
        <p:nvSpPr>
          <p:cNvPr id="180" name="CustomShape 3"/>
          <p:cNvSpPr/>
          <p:nvPr/>
        </p:nvSpPr>
        <p:spPr>
          <a:xfrm>
            <a:off x="304920" y="1981080"/>
            <a:ext cx="8534160" cy="5027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Calibri"/>
              </a:rPr>
              <a:t>http</a:t>
            </a:r>
            <a:r>
              <a:rPr b="1" lang="en-US" u="sng">
                <a:solidFill>
                  <a:srgbClr val="2998e3"/>
                </a:solidFill>
                <a:latin typeface="Calibri"/>
              </a:rPr>
              <a:t>://www.netsupportschool.com/</a:t>
            </a:r>
            <a:r>
              <a:rPr b="1" lang="en-US">
                <a:solidFill>
                  <a:srgbClr val="000000"/>
                </a:solidFill>
                <a:latin typeface="Calibri"/>
              </a:rPr>
              <a:t> </a:t>
            </a:r>
            <a:r>
              <a:rPr lang="en-US">
                <a:solidFill>
                  <a:srgbClr val="000000"/>
                </a:solidFill>
                <a:latin typeface="Calibri"/>
              </a:rPr>
              <a:t>- NetSupport School is the class-leading training software solution, providing teachers with the ability to instruct and visually/audibly monitor, as well as interact with their students, individually, as a pre-defined group or to the whole class.</a:t>
            </a:r>
            <a:endParaRPr/>
          </a:p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Calibri"/>
              </a:rPr>
              <a:t>http://www.consumer.ftc.gov/features/feature-0014-identity-theft</a:t>
            </a:r>
            <a:r>
              <a:rPr b="1" lang="en-US">
                <a:solidFill>
                  <a:srgbClr val="000000"/>
                </a:solidFill>
                <a:latin typeface="Calibri"/>
              </a:rPr>
              <a:t> </a:t>
            </a:r>
            <a:r>
              <a:rPr lang="en-US">
                <a:solidFill>
                  <a:srgbClr val="000000"/>
                </a:solidFill>
                <a:latin typeface="Calibri"/>
              </a:rPr>
              <a:t>- Federal trade commission provides several resources in identity theft, file sharing, and others.</a:t>
            </a:r>
            <a:endParaRPr/>
          </a:p>
          <a:p>
            <a:pPr>
              <a:lnSpc>
                <a:spcPct val="100000"/>
              </a:lnSpc>
            </a:pPr>
            <a:r>
              <a:rPr b="1" lang="en-US" u="sng">
                <a:solidFill>
                  <a:srgbClr val="2998e3"/>
                </a:solidFill>
                <a:latin typeface="Calibri"/>
              </a:rPr>
              <a:t>http://www.us-cert.gov/</a:t>
            </a:r>
            <a:r>
              <a:rPr lang="en-US">
                <a:solidFill>
                  <a:srgbClr val="000000"/>
                </a:solidFill>
                <a:latin typeface="Calibri"/>
              </a:rPr>
              <a:t> - US-CERT’s mission is to improve the nation's cybersecurity posture, coordinate cyber information sharing, and proactively manage cyber risks to the nation while protecting the constitutional rights of Americans.</a:t>
            </a:r>
            <a:endParaRPr/>
          </a:p>
          <a:p>
            <a:pPr>
              <a:lnSpc>
                <a:spcPct val="100000"/>
              </a:lnSpc>
            </a:pPr>
            <a:r>
              <a:rPr lang="en-US" u="sng">
                <a:solidFill>
                  <a:srgbClr val="2998e3"/>
                </a:solidFill>
                <a:latin typeface="Calibri"/>
              </a:rPr>
              <a:t>http://www.sans.org/</a:t>
            </a:r>
            <a:r>
              <a:rPr lang="en-US">
                <a:solidFill>
                  <a:srgbClr val="000000"/>
                </a:solidFill>
                <a:latin typeface="Calibri"/>
              </a:rPr>
              <a:t> - The SANS Institute was established in 1989 as a cooperative research and education organization. Its programs now reach more than 165,000 security professionals around the world.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https://www.issa.org/</a:t>
            </a:r>
            <a:r>
              <a:rPr lang="en-US">
                <a:solidFill>
                  <a:srgbClr val="000000"/>
                </a:solidFill>
                <a:latin typeface="Calibri"/>
              </a:rPr>
              <a:t> - The Information Systems Security Association's official website.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http://www.nationalcyberwatch.org/</a:t>
            </a:r>
            <a:r>
              <a:rPr lang="en-US">
                <a:solidFill>
                  <a:srgbClr val="000000"/>
                </a:solidFill>
                <a:latin typeface="Calibri"/>
              </a:rPr>
              <a:t> - Cyber security resources and certification information. 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Final Thoughts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Thank you for your participation!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We hope you can use what we have learned to interest your students in Cyber Defense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If we can be of assistance in the future, just ask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Things to do before you leave: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I9 forms for stipends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Final Exam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Goals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Have fun!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Teach you about Cyber Defense so that you can: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Interest your students in Cyber Defense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Teach your students about Cyber Defense</a:t>
            </a:r>
            <a:endParaRPr/>
          </a:p>
          <a:p>
            <a:pPr lvl="2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Cyber Defense Clubs</a:t>
            </a:r>
            <a:endParaRPr/>
          </a:p>
          <a:p>
            <a:pPr lvl="2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CyberPatriot Program (http://www.uscyberpatriot.org/)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Exercises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685800" y="1981080"/>
            <a:ext cx="7760880" cy="4592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Virtual machines (VMs) are great for hands-on Cyber Defense exercises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You can create and use VMs with your students using free software: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200">
                <a:solidFill>
                  <a:srgbClr val="000000"/>
                </a:solidFill>
                <a:latin typeface="Times New Roman"/>
                <a:ea typeface="ＭＳ Ｐゴシック"/>
              </a:rPr>
              <a:t>VirtualBox (https://www.virtualbox.org/)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200">
                <a:solidFill>
                  <a:srgbClr val="000000"/>
                </a:solidFill>
                <a:latin typeface="Times New Roman"/>
                <a:ea typeface="ＭＳ Ｐゴシック"/>
              </a:rPr>
              <a:t>VMWare Player (http://www.vmware.com/products/player/)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3700">
                <a:solidFill>
                  <a:srgbClr val="000000"/>
                </a:solidFill>
                <a:latin typeface="Times New Roman"/>
                <a:ea typeface="ＭＳ Ｐゴシック"/>
              </a:rPr>
              <a:t>Why You (and Your Students) Should Not Be Attackers</a:t>
            </a:r>
            <a:endParaRPr/>
          </a:p>
        </p:txBody>
      </p:sp>
      <p:sp>
        <p:nvSpPr>
          <p:cNvPr id="143" name="CustomShape 2"/>
          <p:cNvSpPr/>
          <p:nvPr/>
        </p:nvSpPr>
        <p:spPr>
          <a:xfrm>
            <a:off x="685800" y="1981080"/>
            <a:ext cx="7772040" cy="4289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90000"/>
              </a:lnSpc>
              <a:buFont typeface="Times New Roman"/>
              <a:buChar char="•"/>
            </a:pPr>
            <a:r>
              <a:rPr lang="en-US" sz="3000">
                <a:solidFill>
                  <a:srgbClr val="000000"/>
                </a:solidFill>
                <a:latin typeface="Times New Roman"/>
                <a:ea typeface="ＭＳ Ｐゴシック"/>
              </a:rPr>
              <a:t>It is illegal: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United States Code, Title 18, Section 1030 (and others)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USA Patriot Act, Homeland Security Act, PROTECT Act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700">
                <a:solidFill>
                  <a:srgbClr val="000000"/>
                </a:solidFill>
                <a:latin typeface="Times New Roman"/>
                <a:ea typeface="ＭＳ Ｐゴシック"/>
              </a:rPr>
              <a:t>www.cybercrime.gov</a:t>
            </a:r>
            <a:endParaRPr/>
          </a:p>
          <a:p>
            <a:pPr>
              <a:lnSpc>
                <a:spcPct val="90000"/>
              </a:lnSpc>
              <a:buFont typeface="Times New Roman"/>
              <a:buChar char="•"/>
            </a:pPr>
            <a:r>
              <a:rPr lang="en-US" sz="3000">
                <a:solidFill>
                  <a:srgbClr val="000000"/>
                </a:solidFill>
                <a:latin typeface="Times New Roman"/>
                <a:ea typeface="ＭＳ Ｐゴシック"/>
              </a:rPr>
              <a:t>Basically: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Unauthorized access or use of a computer or network system is illegal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Unintentional attacks are illegal too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685800" y="6858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the Systems You are Defending</a:t>
            </a:r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600">
                <a:solidFill>
                  <a:srgbClr val="000000"/>
                </a:solidFill>
                <a:latin typeface="Times New Roman"/>
                <a:ea typeface="ＭＳ Ｐゴシック"/>
              </a:rPr>
              <a:t>You cannot effectively defend what you don't understand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Think about what needs to be defended (security triad)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Your Adversaries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Can evaluate systems you defend as attackers will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Can implement countermeasures designed to thwart attackers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Better understand the implications of certain decisions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Tools and Techniques at Your Disposal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685800" y="1981080"/>
            <a:ext cx="7772040" cy="4336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security policies and mechanisms you will employ?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are your goals?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Prevention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Detection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Recovery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policies and mechanisms are justified?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Cyber Defense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52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53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54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9273CEC-C86C-4E26-B6CA-B053994A8254}" type="slidenum">
              <a:rPr lang="en-US" sz="1050">
                <a:solidFill>
                  <a:srgbClr val="ffffff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155" name="CustomShape 6"/>
          <p:cNvSpPr/>
          <p:nvPr/>
        </p:nvSpPr>
        <p:spPr>
          <a:xfrm>
            <a:off x="763560" y="345456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Prepare</a:t>
            </a:r>
            <a:endParaRPr/>
          </a:p>
        </p:txBody>
      </p:sp>
      <p:sp>
        <p:nvSpPr>
          <p:cNvPr id="156" name="CustomShape 7"/>
          <p:cNvSpPr/>
          <p:nvPr/>
        </p:nvSpPr>
        <p:spPr>
          <a:xfrm>
            <a:off x="5580000" y="3387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Triage</a:t>
            </a:r>
            <a:endParaRPr/>
          </a:p>
        </p:txBody>
      </p:sp>
      <p:sp>
        <p:nvSpPr>
          <p:cNvPr id="157" name="CustomShape 8"/>
          <p:cNvSpPr/>
          <p:nvPr/>
        </p:nvSpPr>
        <p:spPr>
          <a:xfrm>
            <a:off x="3933360" y="3396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Detect</a:t>
            </a:r>
            <a:endParaRPr/>
          </a:p>
        </p:txBody>
      </p:sp>
      <p:sp>
        <p:nvSpPr>
          <p:cNvPr id="158" name="CustomShape 9"/>
          <p:cNvSpPr/>
          <p:nvPr/>
        </p:nvSpPr>
        <p:spPr>
          <a:xfrm>
            <a:off x="2400120" y="33901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Protect</a:t>
            </a:r>
            <a:endParaRPr/>
          </a:p>
        </p:txBody>
      </p:sp>
      <p:sp>
        <p:nvSpPr>
          <p:cNvPr id="159" name="CustomShape 10"/>
          <p:cNvSpPr/>
          <p:nvPr/>
        </p:nvSpPr>
        <p:spPr>
          <a:xfrm>
            <a:off x="7231680" y="33685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700">
                <a:solidFill>
                  <a:srgbClr val="000000"/>
                </a:solidFill>
                <a:latin typeface="Calibri"/>
              </a:rPr>
              <a:t>Respond</a:t>
            </a:r>
            <a:endParaRPr/>
          </a:p>
        </p:txBody>
      </p:sp>
      <p:sp>
        <p:nvSpPr>
          <p:cNvPr id="160" name="CustomShape 11"/>
          <p:cNvSpPr/>
          <p:nvPr/>
        </p:nvSpPr>
        <p:spPr>
          <a:xfrm>
            <a:off x="2131920" y="38588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161" name="CustomShape 12"/>
          <p:cNvSpPr/>
          <p:nvPr/>
        </p:nvSpPr>
        <p:spPr>
          <a:xfrm>
            <a:off x="3765600" y="3807360"/>
            <a:ext cx="20088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162" name="CustomShape 13"/>
          <p:cNvSpPr/>
          <p:nvPr/>
        </p:nvSpPr>
        <p:spPr>
          <a:xfrm>
            <a:off x="5315400" y="380736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163" name="CustomShape 14"/>
          <p:cNvSpPr/>
          <p:nvPr/>
        </p:nvSpPr>
        <p:spPr>
          <a:xfrm>
            <a:off x="6955920" y="37922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164" name="CustomShape 15"/>
          <p:cNvSpPr/>
          <p:nvPr/>
        </p:nvSpPr>
        <p:spPr>
          <a:xfrm rot="5400000">
            <a:off x="6252840" y="2541960"/>
            <a:ext cx="27360" cy="3297960"/>
          </a:xfrm>
          <a:prstGeom prst="bentConnector3">
            <a:avLst>
              <a:gd name="adj1" fmla="val 1411741"/>
            </a:avLst>
          </a:prstGeom>
          <a:noFill/>
          <a:ln w="158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165" name="CustomShape 16"/>
          <p:cNvSpPr/>
          <p:nvPr/>
        </p:nvSpPr>
        <p:spPr>
          <a:xfrm flipH="1">
            <a:off x="762840" y="3773160"/>
            <a:ext cx="7836120" cy="85320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noFill/>
          <a:ln w="15840">
            <a:solidFill>
              <a:srgbClr val="000000"/>
            </a:solidFill>
            <a:round/>
            <a:tailEnd len="med" type="arrow" w="med"/>
          </a:ln>
        </p:spPr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The Security Triad</a:t>
            </a:r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Confidentiality – information is protected from unauthorized access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Integrity – information is protected from unauthorized modification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Availability – timely access to information (by authorized people) is ensured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</p:txBody>
      </p:sp>
      <p:sp>
        <p:nvSpPr>
          <p:cNvPr id="168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69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0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A5AF96A-385D-4517-AECD-D0DDA3E0F8E6}" type="slidenum">
              <a:rPr lang="en-US" sz="1050">
                <a:solidFill>
                  <a:srgbClr val="ffffff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