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5DB4DD-659B-2C4F-8E9B-BE3F12343E25}" type="slidenum">
              <a:rPr lang="en-US"/>
              <a:pPr/>
              <a:t>10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65FBCC-DE53-F04F-B915-B95D70438699}" type="slidenum">
              <a:rPr lang="en-US"/>
              <a:pPr/>
              <a:t>11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1DA813-0FE9-4147-B82A-6908BC04431B}" type="slidenum">
              <a:rPr lang="en-US"/>
              <a:pPr/>
              <a:t>12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4FA64D-94AE-D048-BA97-D39E4F16E4F7}" type="slidenum">
              <a:rPr lang="en-US"/>
              <a:pPr/>
              <a:t>13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FB1FCF-B96E-234C-A0E9-5DB0D2FA8995}" type="slidenum">
              <a:rPr lang="en-US"/>
              <a:pPr/>
              <a:t>14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7296-037E-CD4D-8014-6AB9867F62B0}" type="slidenum">
              <a:rPr lang="en-US"/>
              <a:pPr/>
              <a:t>15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6D9CB0-C2C0-6C4C-9E77-0AFA825F29F0}" type="slidenum">
              <a:rPr lang="en-US"/>
              <a:pPr/>
              <a:t>16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661A5-B4EC-BF49-B3D3-32E8B3B85918}" type="slidenum">
              <a:rPr lang="en-US"/>
              <a:pPr/>
              <a:t>17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3228A-2EFC-E643-A6A8-472EE69DCE6C}" type="slidenum">
              <a:rPr lang="en-US"/>
              <a:pPr/>
              <a:t>18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56B6F2-A77A-E341-9BEE-33FA47FFA10B}" type="slidenum">
              <a:rPr lang="en-US"/>
              <a:pPr/>
              <a:t>19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A46B4F-8983-8449-B376-672E00DCCCE9}" type="slidenum">
              <a:rPr lang="en-US"/>
              <a:pPr/>
              <a:t>2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34AAA30C-CAA4-B340-9DF1-68738AE634E9}" type="slidenum">
              <a:rPr lang="en-US" sz="1200"/>
              <a:pPr algn="r">
                <a:buClrTx/>
                <a:buFontTx/>
                <a:buNone/>
              </a:pPr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E590FB-55A0-5C47-9AF5-47EE47F6F412}" type="slidenum">
              <a:rPr lang="en-US"/>
              <a:pPr/>
              <a:t>20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F82EBA-47C9-2F48-8B76-2E69EA226E9A}" type="slidenum">
              <a:rPr lang="en-US"/>
              <a:pPr/>
              <a:t>21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F4CC39-D8E0-F747-805C-BD57A20A6646}" type="slidenum">
              <a:rPr lang="en-US"/>
              <a:pPr/>
              <a:t>22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872BB0-434B-3742-B0B2-2553149CDDA1}" type="slidenum">
              <a:rPr lang="en-US"/>
              <a:pPr/>
              <a:t>23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553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FD11CE-6841-9F40-9204-D6125808E6E8}" type="slidenum">
              <a:rPr lang="en-US"/>
              <a:pPr/>
              <a:t>24</a:t>
            </a:fld>
            <a:endParaRPr lang="en-US"/>
          </a:p>
        </p:txBody>
      </p:sp>
      <p:sp>
        <p:nvSpPr>
          <p:cNvPr id="6656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656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C7A4C9-2F8A-774D-9460-70A21EC26BAB}" type="slidenum">
              <a:rPr lang="en-US"/>
              <a:pPr/>
              <a:t>25</a:t>
            </a:fld>
            <a:endParaRPr lang="en-US"/>
          </a:p>
        </p:txBody>
      </p:sp>
      <p:sp>
        <p:nvSpPr>
          <p:cNvPr id="6758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758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AE533C-C353-E44C-985E-6F674B93705F}" type="slidenum">
              <a:rPr lang="en-US"/>
              <a:pPr/>
              <a:t>26</a:t>
            </a:fld>
            <a:endParaRPr lang="en-US"/>
          </a:p>
        </p:txBody>
      </p:sp>
      <p:sp>
        <p:nvSpPr>
          <p:cNvPr id="6860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C43FFC-ADEC-D848-A8CF-9E1CCDFF0BD3}" type="slidenum">
              <a:rPr lang="en-US"/>
              <a:pPr/>
              <a:t>27</a:t>
            </a:fld>
            <a:endParaRPr lang="en-US"/>
          </a:p>
        </p:txBody>
      </p:sp>
      <p:sp>
        <p:nvSpPr>
          <p:cNvPr id="6963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91CB24-4724-7849-9F85-0AFABF8AE3C7}" type="slidenum">
              <a:rPr lang="en-US"/>
              <a:pPr/>
              <a:t>28</a:t>
            </a:fld>
            <a:endParaRPr lang="en-US"/>
          </a:p>
        </p:txBody>
      </p:sp>
      <p:sp>
        <p:nvSpPr>
          <p:cNvPr id="7065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065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524BF5-6723-5B46-BF1F-B7E4B8F31987}" type="slidenum">
              <a:rPr lang="en-US"/>
              <a:pPr/>
              <a:t>29</a:t>
            </a:fld>
            <a:endParaRPr lang="en-US"/>
          </a:p>
        </p:txBody>
      </p:sp>
      <p:sp>
        <p:nvSpPr>
          <p:cNvPr id="7168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168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8AA11B-94EC-C54B-B9FF-CC4E2CE360F5}" type="slidenum">
              <a:rPr lang="en-US"/>
              <a:pPr/>
              <a:t>3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FF77B3-A5D6-764E-8D8C-030669FC45C1}" type="slidenum">
              <a:rPr lang="en-US"/>
              <a:pPr/>
              <a:t>30</a:t>
            </a:fld>
            <a:endParaRPr lang="en-US"/>
          </a:p>
        </p:txBody>
      </p:sp>
      <p:sp>
        <p:nvSpPr>
          <p:cNvPr id="7270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270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B07E9-663E-DC47-92C0-B66909AD35EB}" type="slidenum">
              <a:rPr lang="en-US"/>
              <a:pPr/>
              <a:t>31</a:t>
            </a:fld>
            <a:endParaRPr lang="en-US"/>
          </a:p>
        </p:txBody>
      </p:sp>
      <p:sp>
        <p:nvSpPr>
          <p:cNvPr id="7372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373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AAF0E-8027-D04C-A6FA-2C2FF7A0FBF8}" type="slidenum">
              <a:rPr lang="en-US"/>
              <a:pPr/>
              <a:t>32</a:t>
            </a:fld>
            <a:endParaRPr lang="en-US"/>
          </a:p>
        </p:txBody>
      </p:sp>
      <p:sp>
        <p:nvSpPr>
          <p:cNvPr id="7475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D04C56-A8BA-7249-9690-30FDC148D7C2}" type="slidenum">
              <a:rPr lang="en-US"/>
              <a:pPr/>
              <a:t>33</a:t>
            </a:fld>
            <a:endParaRPr lang="en-US"/>
          </a:p>
        </p:txBody>
      </p:sp>
      <p:sp>
        <p:nvSpPr>
          <p:cNvPr id="7577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29E676-4254-A240-A3C6-2A49D1F8C6CF}" type="slidenum">
              <a:rPr lang="en-US"/>
              <a:pPr/>
              <a:t>34</a:t>
            </a:fld>
            <a:endParaRPr lang="en-US"/>
          </a:p>
        </p:txBody>
      </p:sp>
      <p:sp>
        <p:nvSpPr>
          <p:cNvPr id="7680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680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44FD1-7810-374D-8C09-0706669F5EB6}" type="slidenum">
              <a:rPr lang="en-US"/>
              <a:pPr/>
              <a:t>35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782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B5E03E-E16F-9547-8ABB-196A4CE386D1}" type="slidenum">
              <a:rPr lang="en-US"/>
              <a:pPr/>
              <a:t>36</a:t>
            </a:fld>
            <a:endParaRPr lang="en-US"/>
          </a:p>
        </p:txBody>
      </p:sp>
      <p:sp>
        <p:nvSpPr>
          <p:cNvPr id="7884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885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4C7B70-33C9-6E49-888C-98544C998769}" type="slidenum">
              <a:rPr lang="en-US"/>
              <a:pPr/>
              <a:t>37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987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E56C35-914F-7741-A9A2-017DE62EBEBE}" type="slidenum">
              <a:rPr lang="en-US"/>
              <a:pPr/>
              <a:t>38</a:t>
            </a:fld>
            <a:endParaRPr lang="en-US"/>
          </a:p>
        </p:txBody>
      </p:sp>
      <p:sp>
        <p:nvSpPr>
          <p:cNvPr id="8089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089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FFAFD8-1091-5C4D-B78F-DBCE98265A42}" type="slidenum">
              <a:rPr lang="en-US"/>
              <a:pPr/>
              <a:t>39</a:t>
            </a:fld>
            <a:endParaRPr lang="en-US"/>
          </a:p>
        </p:txBody>
      </p:sp>
      <p:sp>
        <p:nvSpPr>
          <p:cNvPr id="8192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192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3DEECD-F5DF-9646-A55A-F079AEF97CE2}" type="slidenum">
              <a:rPr lang="en-US"/>
              <a:pPr/>
              <a:t>4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C6F8AD-8D6D-B543-918E-A652F09C4E57}" type="slidenum">
              <a:rPr lang="en-US"/>
              <a:pPr/>
              <a:t>40</a:t>
            </a:fld>
            <a:endParaRPr lang="en-US"/>
          </a:p>
        </p:txBody>
      </p:sp>
      <p:sp>
        <p:nvSpPr>
          <p:cNvPr id="8294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294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D01038-3FCD-4441-AA12-0152F9BD2C59}" type="slidenum">
              <a:rPr lang="en-US"/>
              <a:pPr/>
              <a:t>41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98AACA10-7AC7-CA45-A381-4741BB9359AE}" type="slidenum">
              <a:rPr lang="en-US" sz="1200"/>
              <a:pPr algn="r">
                <a:buClrTx/>
                <a:buFontTx/>
                <a:buNone/>
              </a:pPr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A28A2D-7887-164D-9815-A77E0BBC45AE}" type="slidenum">
              <a:rPr lang="en-US"/>
              <a:pPr/>
              <a:t>5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9D610-0FE7-A145-B085-A8EF890F27CF}" type="slidenum">
              <a:rPr lang="en-US"/>
              <a:pPr/>
              <a:t>6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7AFC09-D381-7040-A248-33AB23AB53C2}" type="slidenum">
              <a:rPr lang="en-US"/>
              <a:pPr/>
              <a:t>7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DBF4D0-A37D-AE4E-BE8A-059688A253AE}" type="slidenum">
              <a:rPr lang="en-US"/>
              <a:pPr/>
              <a:t>8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5C3C53-5EC3-7849-ADF1-13A6752D8C5F}" type="slidenum">
              <a:rPr lang="en-US"/>
              <a:pPr/>
              <a:t>9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Scope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Scrutinize data from a single host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Multihost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Analyze data from multiple hosts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Network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Examine network traffic (and possibly data from the connected hosts)</a:t>
            </a:r>
          </a:p>
        </p:txBody>
      </p:sp>
    </p:spTree>
    <p:extLst>
      <p:ext uri="{BB962C8B-B14F-4D97-AF65-F5344CB8AC3E}">
        <p14:creationId xmlns:p14="http://schemas.microsoft.com/office/powerpoint/2010/main" val="32144465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Case Study: Tripwire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 file integrity-checking tool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Developed at Purdue university (released in 1993)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Off-line, centralized, host-based, misuse detection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Utilizes digital signatures to check for added, deleted, modified files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Popular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Portable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Configurable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Scalable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Manageable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Automated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Secure</a:t>
            </a:r>
          </a:p>
        </p:txBody>
      </p:sp>
    </p:spTree>
    <p:extLst>
      <p:ext uri="{BB962C8B-B14F-4D97-AF65-F5344CB8AC3E}">
        <p14:creationId xmlns:p14="http://schemas.microsoft.com/office/powerpoint/2010/main" val="17515785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Background – File Systems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Provide long-term storage for: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User data and programs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System programs and databases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popular target for attackers: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Unauthorized access to user or system files to uncover private information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databases to allow future entry (e.g. SAM database)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programs to allow future entry (e.g. back doors)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Cleansing of system logs to thwart detection</a:t>
            </a:r>
          </a:p>
        </p:txBody>
      </p:sp>
    </p:spTree>
    <p:extLst>
      <p:ext uri="{BB962C8B-B14F-4D97-AF65-F5344CB8AC3E}">
        <p14:creationId xmlns:p14="http://schemas.microsoft.com/office/powerpoint/2010/main" val="40071897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</a:t>
            </a:r>
            <a:r>
              <a:rPr lang="en-US" i="1"/>
              <a:t>checklist</a:t>
            </a:r>
            <a:r>
              <a:rPr lang="en-US"/>
              <a:t> is created which contains one entry for each file being monitored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Checklist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secure against unauthorized modifications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Each entry in the checklist is a </a:t>
            </a:r>
            <a:r>
              <a:rPr lang="en-US" i="1"/>
              <a:t>fingerprint</a:t>
            </a:r>
            <a:r>
              <a:rPr lang="en-US"/>
              <a:t> for the corresponding file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Fingerprints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efficient to compute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hard to invert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Depend on the entire contents of the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likely to change if the file changes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unlikely to match fingerprints from other files</a:t>
            </a:r>
          </a:p>
        </p:txBody>
      </p:sp>
    </p:spTree>
    <p:extLst>
      <p:ext uri="{BB962C8B-B14F-4D97-AF65-F5344CB8AC3E}">
        <p14:creationId xmlns:p14="http://schemas.microsoft.com/office/powerpoint/2010/main" val="31548844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– Overview (cont)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1536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1536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1537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1537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1537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1537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1537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1537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1537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1538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1538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1538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1538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1538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15388" name="AutoShape 28"/>
            <p:cNvCxnSpPr>
              <a:cxnSpLocks noChangeShapeType="1"/>
              <a:stCxn id="15365" idx="2"/>
              <a:endCxn id="1537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89" name="AutoShape 29"/>
            <p:cNvCxnSpPr>
              <a:cxnSpLocks noChangeShapeType="1"/>
              <a:stCxn id="15374" idx="0"/>
              <a:endCxn id="1537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0" name="AutoShape 30"/>
            <p:cNvCxnSpPr>
              <a:cxnSpLocks noChangeShapeType="1"/>
              <a:stCxn id="15365" idx="3"/>
              <a:endCxn id="1536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1" name="AutoShape 31"/>
            <p:cNvCxnSpPr>
              <a:cxnSpLocks noChangeShapeType="1"/>
              <a:stCxn id="15368" idx="2"/>
              <a:endCxn id="1537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2" name="AutoShape 32"/>
            <p:cNvCxnSpPr>
              <a:cxnSpLocks noChangeShapeType="1"/>
              <a:stCxn id="15377" idx="3"/>
              <a:endCxn id="1538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3" name="AutoShape 33"/>
            <p:cNvCxnSpPr>
              <a:cxnSpLocks noChangeShapeType="1"/>
              <a:stCxn id="15380" idx="3"/>
              <a:endCxn id="1538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6600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Database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Unencrypted and world-readable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To prevent the database from being tampered with, it is recommended it be: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Installed and updated in a secure manner (e.g. single-user mode)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Stored either: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read-only media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write-protected disk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“secure server” (e.g. read-only NFS)</a:t>
            </a:r>
          </a:p>
        </p:txBody>
      </p:sp>
    </p:spTree>
    <p:extLst>
      <p:ext uri="{BB962C8B-B14F-4D97-AF65-F5344CB8AC3E}">
        <p14:creationId xmlns:p14="http://schemas.microsoft.com/office/powerpoint/2010/main" val="20703428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Contains: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list of directories (or files) to be monitored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</a:t>
            </a:r>
            <a:r>
              <a:rPr lang="en-US" sz="1600" i="1"/>
              <a:t>mask</a:t>
            </a:r>
            <a:r>
              <a:rPr lang="en-US" sz="1600"/>
              <a:t> for each that describes which attributes can change without being reported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Mask bits (all fields stored in a file’s inode):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p: permissions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i: inode number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n: number of links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u: user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g: group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s: size of file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m: modification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a: access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[1-10]: signature #1, signature #2, etc.</a:t>
            </a:r>
          </a:p>
          <a:p>
            <a:pPr lvl="2">
              <a:lnSpc>
                <a:spcPct val="90000"/>
              </a:lnSpc>
              <a:spcBef>
                <a:spcPts val="350"/>
              </a:spcBef>
              <a:buFont typeface="Times New Roman" charset="0"/>
              <a:buChar char="•"/>
            </a:pPr>
            <a:r>
              <a:rPr lang="en-US" sz="1400"/>
              <a:t>Signature algorithms supported (MD5, MD4, MD2, Snefru, SHA, CRC-32, CRC-16)</a:t>
            </a:r>
          </a:p>
        </p:txBody>
      </p:sp>
    </p:spTree>
    <p:extLst>
      <p:ext uri="{BB962C8B-B14F-4D97-AF65-F5344CB8AC3E}">
        <p14:creationId xmlns:p14="http://schemas.microsoft.com/office/powerpoint/2010/main" val="2261493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 (cont)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Using masks: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Fields can be added (“+”) or subtracted (“-”) from the set of items to be examined for a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Example: +pinugsm12-a = report changes to all fields except access timestamp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Mask templates: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 = +pinugsm12-a = read-only files; only access timestamp is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 = +pinug-sma12 = log files; changes to file size, access time, modification time, and signatures are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N = +pinugsma12 = ignore nothing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 = -pinugsma12 = ignore everything</a:t>
            </a:r>
          </a:p>
        </p:txBody>
      </p:sp>
    </p:spTree>
    <p:extLst>
      <p:ext uri="{BB962C8B-B14F-4D97-AF65-F5344CB8AC3E}">
        <p14:creationId xmlns:p14="http://schemas.microsoft.com/office/powerpoint/2010/main" val="1490672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 - Example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/>
              <a:t># file/dir	mask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				R				# all files under /etc are read-only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/etc/passwd	N		# ignore nothing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4297983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2048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2048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2049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2049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2049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2049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2049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20508" name="AutoShape 28"/>
            <p:cNvCxnSpPr>
              <a:cxnSpLocks noChangeShapeType="1"/>
              <a:stCxn id="20485" idx="2"/>
              <a:endCxn id="2049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09" name="AutoShape 29"/>
            <p:cNvCxnSpPr>
              <a:cxnSpLocks noChangeShapeType="1"/>
              <a:stCxn id="20494" idx="0"/>
              <a:endCxn id="2049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0" name="AutoShape 30"/>
            <p:cNvCxnSpPr>
              <a:cxnSpLocks noChangeShapeType="1"/>
              <a:stCxn id="20485" idx="3"/>
              <a:endCxn id="2048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1" name="AutoShape 31"/>
            <p:cNvCxnSpPr>
              <a:cxnSpLocks noChangeShapeType="1"/>
              <a:stCxn id="20488" idx="2"/>
              <a:endCxn id="2049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32"/>
            <p:cNvCxnSpPr>
              <a:cxnSpLocks noChangeShapeType="1"/>
              <a:stCxn id="20497" idx="3"/>
              <a:endCxn id="2050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3" name="AutoShape 33"/>
            <p:cNvCxnSpPr>
              <a:cxnSpLocks noChangeShapeType="1"/>
              <a:stCxn id="20500" idx="3"/>
              <a:endCxn id="2050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7530768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an IDS?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Definition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Characteristics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Examples of existing IDS</a:t>
            </a:r>
          </a:p>
        </p:txBody>
      </p:sp>
    </p:spTree>
    <p:extLst>
      <p:ext uri="{BB962C8B-B14F-4D97-AF65-F5344CB8AC3E}">
        <p14:creationId xmlns:p14="http://schemas.microsoft.com/office/powerpoint/2010/main" val="2789438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Reports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New database is computed and compared with the old one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Any differences are passed through the masks in the configuration file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If not masked out differences are written to a report: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/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Changed: -rw-r—r– root    20 Sep 17 13:46:43 2012 /.rhosts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Attr		Observed		Expected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===		=======		=======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m		Fri Sep 17 13:46:43 2012	Tue Sep 13 20:05:10 2012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a		Fri Sep 17 13:46:43 2012	Tue Sep 13 20:05:10 2012</a:t>
            </a:r>
          </a:p>
        </p:txBody>
      </p:sp>
    </p:spTree>
    <p:extLst>
      <p:ext uri="{BB962C8B-B14F-4D97-AF65-F5344CB8AC3E}">
        <p14:creationId xmlns:p14="http://schemas.microsoft.com/office/powerpoint/2010/main" val="12612176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Limitations of Host Based Intrusion Detection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No global knowledge or context information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Must run IDS on host being monitored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Does no scale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Overhead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Host compromise = IDS compromise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Recovery options are limited</a:t>
            </a:r>
          </a:p>
        </p:txBody>
      </p:sp>
    </p:spTree>
    <p:extLst>
      <p:ext uri="{BB962C8B-B14F-4D97-AF65-F5344CB8AC3E}">
        <p14:creationId xmlns:p14="http://schemas.microsoft.com/office/powerpoint/2010/main" val="9801954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 open source, network-based IDS and IPS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Detection: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Signature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Protocol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Anomaly based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Widely deployed “de facto” industry standard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URL: www.snort.org</a:t>
            </a:r>
          </a:p>
        </p:txBody>
      </p:sp>
    </p:spTree>
    <p:extLst>
      <p:ext uri="{BB962C8B-B14F-4D97-AF65-F5344CB8AC3E}">
        <p14:creationId xmlns:p14="http://schemas.microsoft.com/office/powerpoint/2010/main" val="1464492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- Overview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Goals are performance, simplicity, and flexibility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Performance depends on: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Number of rules (detection signatures)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Performance of the machine on which Snort is running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Load on the network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Use </a:t>
            </a:r>
            <a:r>
              <a:rPr lang="en-US" sz="3000" i="1">
                <a:cs typeface="Arial Unicode MS" charset="0"/>
              </a:rPr>
              <a:t>libpcap</a:t>
            </a:r>
            <a:r>
              <a:rPr lang="en-US" sz="3000">
                <a:cs typeface="Arial Unicode MS" charset="0"/>
              </a:rPr>
              <a:t> promiscuous packet sniffing library for: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capture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6360544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Components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838200" y="1752600"/>
            <a:ext cx="7694613" cy="4784725"/>
            <a:chOff x="528" y="1104"/>
            <a:chExt cx="4847" cy="3014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19904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Packet Decoder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Takes packets from different types of network interfaces (e.g. Ethernet, SLIP, PPP)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Has subroutines that correspond to various network layers/protocols: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Data link layer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layer (IP)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Transport layer (TCP, UDP, etc)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Application layer (HTTP, FTP, DNS, SMTP, etc.)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Annotates raw packet data by overlaying data structures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Pointers into the packet data for later analysis by the detection engine</a:t>
            </a:r>
          </a:p>
        </p:txBody>
      </p:sp>
    </p:spTree>
    <p:extLst>
      <p:ext uri="{BB962C8B-B14F-4D97-AF65-F5344CB8AC3E}">
        <p14:creationId xmlns:p14="http://schemas.microsoft.com/office/powerpoint/2010/main" val="30455209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Arrange or modify data packets prior to processing by the detection engine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Example, detection engine contains a rule to flag the string “scripts/iisadmin” in HTTP packets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disguising malicious strings using: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“scripts/examples/../iisadmin”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Uniform Resource Identifier (URI) hexadecimal characters or Unicode characters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converts all these representations into a canonical form</a:t>
            </a:r>
          </a:p>
        </p:txBody>
      </p:sp>
    </p:spTree>
    <p:extLst>
      <p:ext uri="{BB962C8B-B14F-4D97-AF65-F5344CB8AC3E}">
        <p14:creationId xmlns:p14="http://schemas.microsoft.com/office/powerpoint/2010/main" val="17512909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Preprocessor Modules (cont)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Attackers try to evade IDS by fragmenting packets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Example: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1: </a:t>
            </a:r>
            <a:r>
              <a:rPr lang="en-US">
                <a:cs typeface="Arial Unicode MS" charset="0"/>
              </a:rPr>
              <a:t>“scrip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2: ts/ii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3: sadmin”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No signatures match because half the payload is in one packet while half is in a subsequent one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 Snort preprocessor module is responsible for defragmenting packets</a:t>
            </a:r>
          </a:p>
        </p:txBody>
      </p:sp>
    </p:spTree>
    <p:extLst>
      <p:ext uri="{BB962C8B-B14F-4D97-AF65-F5344CB8AC3E}">
        <p14:creationId xmlns:p14="http://schemas.microsoft.com/office/powerpoint/2010/main" val="1318858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manipulating the TCP data stream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“scdef</a:t>
            </a:r>
            <a:r>
              <a:rPr lang="en-US" sz="2600" i="1">
                <a:cs typeface="Arial Unicode MS" charset="0"/>
              </a:rPr>
              <a:t>&lt;bs&gt;&lt;bs&gt;&lt;bs&gt;</a:t>
            </a:r>
            <a:r>
              <a:rPr lang="en-US" sz="2600">
                <a:cs typeface="Arial Unicode MS" charset="0"/>
              </a:rPr>
              <a:t>ripts/ijk</a:t>
            </a:r>
            <a:r>
              <a:rPr lang="en-US" sz="2600" i="1">
                <a:cs typeface="Arial Unicode MS" charset="0"/>
              </a:rPr>
              <a:t>&lt;bs&gt;&lt;bs&gt;</a:t>
            </a:r>
            <a:r>
              <a:rPr lang="en-US" sz="2600">
                <a:cs typeface="Arial Unicode MS" charset="0"/>
              </a:rPr>
              <a:t>isade</a:t>
            </a:r>
            <a:r>
              <a:rPr lang="en-US" sz="2600" i="1">
                <a:cs typeface="Arial Unicode MS" charset="0"/>
              </a:rPr>
              <a:t>&lt;bs&gt;</a:t>
            </a:r>
            <a:r>
              <a:rPr lang="en-US" sz="2600">
                <a:cs typeface="Arial Unicode MS" charset="0"/>
              </a:rPr>
              <a:t>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 signatures match if the TCP stream isn’t reassembled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is responsible for TCP stream reassembly</a:t>
            </a:r>
          </a:p>
        </p:txBody>
      </p:sp>
    </p:spTree>
    <p:extLst>
      <p:ext uri="{BB962C8B-B14F-4D97-AF65-F5344CB8AC3E}">
        <p14:creationId xmlns:p14="http://schemas.microsoft.com/office/powerpoint/2010/main" val="41625736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showing the IDS different data than what is seen by the end host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1 (TTL set to reach end host): “scrip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 (TTL set to be dropped one hop beyond the IDS): ABCDEFGHIJKLMNOP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 (TTL set to reach end host): ts/iisadmin”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734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What is an IDS?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Definition: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 piece of software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Monitors a computer system to detect: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Intrusion</a:t>
            </a:r>
            <a:r>
              <a:rPr lang="en-US"/>
              <a:t>: unauthorized attempts to use the system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Misuse</a:t>
            </a:r>
            <a:r>
              <a:rPr lang="en-US"/>
              <a:t>: abuse of existing privileges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Responds: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 activity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Notify a designated authority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Take appropriate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42803822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Detection Engine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Detection is guided by a set of rules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Standard rule database available from Snort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Can add custom rules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can apply to: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IP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TCP, UDP, ICMP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Application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Data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are stored in a (chained) data structure to optimize matching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Two dimensional linked list</a:t>
            </a:r>
          </a:p>
        </p:txBody>
      </p:sp>
    </p:spTree>
    <p:extLst>
      <p:ext uri="{BB962C8B-B14F-4D97-AF65-F5344CB8AC3E}">
        <p14:creationId xmlns:p14="http://schemas.microsoft.com/office/powerpoint/2010/main" val="27243860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Chain Structure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ClrTx/>
              <a:buFontTx/>
              <a:buNone/>
            </a:pPr>
            <a:r>
              <a:rPr lang="en-US">
                <a:cs typeface="Arial Unicode MS" charset="0"/>
              </a:rPr>
              <a:t> 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685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192.168.78.100</a:t>
            </a:r>
          </a:p>
          <a:p>
            <a:pPr>
              <a:buClrTx/>
              <a:buFontTx/>
              <a:buNone/>
            </a:pPr>
            <a:r>
              <a:rPr lang="en-US" sz="1200"/>
              <a:t>Dest Port = 80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352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52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192.168.78.101</a:t>
            </a:r>
          </a:p>
          <a:p>
            <a:pPr>
              <a:buClrTx/>
              <a:buFontTx/>
              <a:buNone/>
            </a:pPr>
            <a:r>
              <a:rPr lang="en-US" sz="1200"/>
              <a:t>Dest Port = 25</a:t>
            </a:r>
          </a:p>
        </p:txBody>
      </p:sp>
      <p:cxnSp>
        <p:nvCxnSpPr>
          <p:cNvPr id="32775" name="AutoShape 7"/>
          <p:cNvCxnSpPr>
            <a:cxnSpLocks noChangeShapeType="1"/>
            <a:stCxn id="32772" idx="3"/>
            <a:endCxn id="32774" idx="1"/>
          </p:cNvCxnSpPr>
          <p:nvPr/>
        </p:nvCxnSpPr>
        <p:spPr bwMode="auto">
          <a:xfrm>
            <a:off x="2514600" y="2317750"/>
            <a:ext cx="838200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76" name="AutoShape 8"/>
          <p:cNvCxnSpPr>
            <a:cxnSpLocks noChangeShapeType="1"/>
          </p:cNvCxnSpPr>
          <p:nvPr/>
        </p:nvCxnSpPr>
        <p:spPr bwMode="auto">
          <a:xfrm>
            <a:off x="5181600" y="2286000"/>
            <a:ext cx="8239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685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18288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100"/>
              <a:t>Content = “scripts/iisadmin”</a:t>
            </a:r>
          </a:p>
        </p:txBody>
      </p:sp>
      <p:cxnSp>
        <p:nvCxnSpPr>
          <p:cNvPr id="32779" name="AutoShape 11"/>
          <p:cNvCxnSpPr>
            <a:cxnSpLocks noChangeShapeType="1"/>
            <a:stCxn id="32771" idx="2"/>
            <a:endCxn id="32777" idx="0"/>
          </p:cNvCxnSpPr>
          <p:nvPr/>
        </p:nvCxnSpPr>
        <p:spPr bwMode="auto">
          <a:xfrm>
            <a:off x="1219200" y="28971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685800" y="47244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85800" y="4800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TCP Flags = URG</a:t>
            </a:r>
          </a:p>
        </p:txBody>
      </p:sp>
      <p:cxnSp>
        <p:nvCxnSpPr>
          <p:cNvPr id="32782" name="AutoShape 14"/>
          <p:cNvCxnSpPr>
            <a:cxnSpLocks noChangeShapeType="1"/>
            <a:endCxn id="32780" idx="0"/>
          </p:cNvCxnSpPr>
          <p:nvPr/>
        </p:nvCxnSpPr>
        <p:spPr bwMode="auto">
          <a:xfrm flipH="1">
            <a:off x="1222375" y="4346575"/>
            <a:ext cx="3794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3" name="AutoShape 15"/>
          <p:cNvCxnSpPr>
            <a:cxnSpLocks noChangeShapeType="1"/>
          </p:cNvCxnSpPr>
          <p:nvPr/>
        </p:nvCxnSpPr>
        <p:spPr bwMode="auto">
          <a:xfrm flipH="1">
            <a:off x="3884613" y="2897188"/>
            <a:ext cx="382587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3352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52800" y="3352800"/>
            <a:ext cx="1828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6019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6019800" y="1905000"/>
            <a:ext cx="1828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</p:txBody>
      </p:sp>
      <p:cxnSp>
        <p:nvCxnSpPr>
          <p:cNvPr id="32788" name="AutoShape 20"/>
          <p:cNvCxnSpPr>
            <a:cxnSpLocks noChangeShapeType="1"/>
          </p:cNvCxnSpPr>
          <p:nvPr/>
        </p:nvCxnSpPr>
        <p:spPr bwMode="auto">
          <a:xfrm flipH="1">
            <a:off x="3884613" y="43449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9" name="AutoShape 21"/>
          <p:cNvCxnSpPr>
            <a:cxnSpLocks noChangeShapeType="1"/>
          </p:cNvCxnSpPr>
          <p:nvPr/>
        </p:nvCxnSpPr>
        <p:spPr bwMode="auto">
          <a:xfrm>
            <a:off x="7848600" y="2286000"/>
            <a:ext cx="822325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769170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Logging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flagged by the detection engine in decoded, human readable format to an IP-based directory structure (slow)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in tcpdump binary format to a single log file (faster)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Do not store packets (fastest)</a:t>
            </a:r>
          </a:p>
        </p:txBody>
      </p:sp>
    </p:spTree>
    <p:extLst>
      <p:ext uri="{BB962C8B-B14F-4D97-AF65-F5344CB8AC3E}">
        <p14:creationId xmlns:p14="http://schemas.microsoft.com/office/powerpoint/2010/main" val="20661053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 (cont)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syslog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an alert text file (different formats)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as WinPopup messages using Samba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Discarded (during security testing)</a:t>
            </a:r>
          </a:p>
        </p:txBody>
      </p:sp>
    </p:spTree>
    <p:extLst>
      <p:ext uri="{BB962C8B-B14F-4D97-AF65-F5344CB8AC3E}">
        <p14:creationId xmlns:p14="http://schemas.microsoft.com/office/powerpoint/2010/main" val="2231395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Output Modules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Process log entries and alerts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Generate final output: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Logging to a database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Generating eXtensible Markup Language (XML) output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Etc.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Execute response actions: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Modifying configuration on routers and firewalls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Sending Server Message Block (SMB) messages to Microsoft Windows-based machines</a:t>
            </a:r>
          </a:p>
        </p:txBody>
      </p:sp>
    </p:spTree>
    <p:extLst>
      <p:ext uri="{BB962C8B-B14F-4D97-AF65-F5344CB8AC3E}">
        <p14:creationId xmlns:p14="http://schemas.microsoft.com/office/powerpoint/2010/main" val="17025688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Rules tell the detection engine: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patterns to match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to do with packets that match a given rule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Three basic directives: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 – silently drop the packet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 – write the packet to the logging routine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 – log the packet and generate an event notification</a:t>
            </a:r>
          </a:p>
        </p:txBody>
      </p:sp>
    </p:spTree>
    <p:extLst>
      <p:ext uri="{BB962C8B-B14F-4D97-AF65-F5344CB8AC3E}">
        <p14:creationId xmlns:p14="http://schemas.microsoft.com/office/powerpoint/2010/main" val="33056641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Examples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341313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Record all traffic inbound for port 79 going to the 10.1.1.0 subnet:</a:t>
            </a:r>
          </a:p>
          <a:p>
            <a:pPr lvl="1" eaLnBrk="1">
              <a:spcBef>
                <a:spcPts val="7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log tcp any any -&gt; 10.1.1.0/24 79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 attempts to access the PHF service on any of subnet 10.1.1.0’s web servers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Generate an event notification alert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Log the packet</a:t>
            </a:r>
          </a:p>
          <a:p>
            <a:pPr lvl="1" eaLnBrk="1">
              <a:spcBef>
                <a:spcPts val="6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alert tcp any any -&gt; 10.1.1.0/24 80 (content: "/cgi-bin/phf"; msg: "PHF probe!";)</a:t>
            </a:r>
          </a:p>
        </p:txBody>
      </p:sp>
    </p:spTree>
    <p:extLst>
      <p:ext uri="{BB962C8B-B14F-4D97-AF65-F5344CB8AC3E}">
        <p14:creationId xmlns:p14="http://schemas.microsoft.com/office/powerpoint/2010/main" val="4840412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Structure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Every Snort rule has two parts:</a:t>
            </a:r>
          </a:p>
          <a:p>
            <a:pPr eaLnBrk="1">
              <a:spcBef>
                <a:spcPts val="800"/>
              </a:spcBef>
              <a:buClrTx/>
              <a:buFontTx/>
              <a:buNone/>
            </a:pPr>
            <a:endParaRPr lang="en-US">
              <a:cs typeface="Arial Unicode MS" charset="0"/>
            </a:endParaRPr>
          </a:p>
          <a:p>
            <a:pPr eaLnBrk="1">
              <a:spcBef>
                <a:spcPts val="275"/>
              </a:spcBef>
              <a:buClrTx/>
              <a:buFontTx/>
              <a:buNone/>
            </a:pPr>
            <a:endParaRPr lang="en-US" sz="1100">
              <a:cs typeface="Arial Unicode MS" charset="0"/>
            </a:endParaRP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 header (required)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action a rule takes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Some matching criteria</a:t>
            </a:r>
          </a:p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Rule options (optional) - Enclosed in parentheses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Additional actions and matching criteria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143000" y="2286000"/>
            <a:ext cx="3352800" cy="5334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096963" y="2286000"/>
            <a:ext cx="39925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/>
              <a:t>Rule Header  Rule Options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816225" y="2287588"/>
            <a:ext cx="3175" cy="5334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539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Seven fields: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sz="3000">
              <a:cs typeface="Arial Unicode MS" charset="0"/>
            </a:endParaRP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Action (e.g. pass, log, alert,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Protocol (e.g. IP, ICMP, UDP, TCP,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Address – IP address specifying a single host, multiple hosts, or network address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Port – UDP/TCP source and destination ports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Direction – specifies which address and port number is the source and which is the destination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259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748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Action Field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Basics – pass, log, alert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Advanced: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Create an alert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 another rule for checking more conditions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Dynamic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Invoked by other rules using the “activate” action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defined actions</a:t>
            </a:r>
          </a:p>
        </p:txBody>
      </p:sp>
    </p:spTree>
    <p:extLst>
      <p:ext uri="{BB962C8B-B14F-4D97-AF65-F5344CB8AC3E}">
        <p14:creationId xmlns:p14="http://schemas.microsoft.com/office/powerpoint/2010/main" val="5553671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Why Use an IDS?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is often expensive/cumbersome: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Cost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Restrictions on users/functionality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Designers try to offer users “reasonable” levels of security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breaches will still occur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Detection allows: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Finding and fixing the most serious security holes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Perhaps holding intruders responsible for their actions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Limiting the amount of damage an attacker can do</a:t>
            </a:r>
          </a:p>
        </p:txBody>
      </p:sp>
    </p:spTree>
    <p:extLst>
      <p:ext uri="{BB962C8B-B14F-4D97-AF65-F5344CB8AC3E}">
        <p14:creationId xmlns:p14="http://schemas.microsoft.com/office/powerpoint/2010/main" val="927120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Direction Field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-&gt; symbol shows that address and port numbers on the left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&lt;- symbol shows that address and port numbers on the right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&lt;&gt; symbol means that the rule will be applied to packets traveling in either direction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866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 </a:t>
            </a:r>
            <a:r>
              <a:rPr lang="en-US" sz="2000" i="1"/>
              <a:t>Intrusion Detection System</a:t>
            </a:r>
            <a:r>
              <a:rPr lang="en-US" sz="2000"/>
              <a:t> (IDS) is a piece of software that monitors a computer system to detect: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 i="1"/>
              <a:t>Intrusion</a:t>
            </a:r>
            <a:r>
              <a:rPr lang="en-US" sz="1800"/>
              <a:t> (unauthorized attempts to use the system) and </a:t>
            </a:r>
            <a:r>
              <a:rPr lang="en-US" sz="1800" i="1"/>
              <a:t>Misuse</a:t>
            </a:r>
            <a:r>
              <a:rPr lang="en-US" sz="1800"/>
              <a:t> (abuse of existing privileges)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And responds by: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Logging activity, notifying a designated authority, or taking appropriate countermeasures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Many different IDSs are available and they can be categorized according to their: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Detection model (misuse detection, anomaly detection, hybrid)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Scope (host based, multihost based, network based)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Tripwire (file integrity checking IDS)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Snort (network-based IDS)</a:t>
            </a:r>
          </a:p>
        </p:txBody>
      </p:sp>
    </p:spTree>
    <p:extLst>
      <p:ext uri="{BB962C8B-B14F-4D97-AF65-F5344CB8AC3E}">
        <p14:creationId xmlns:p14="http://schemas.microsoft.com/office/powerpoint/2010/main" val="9683400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Goals of an IDS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Run continually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fault tolerant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Resist subversion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Minimize overhead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easily configurable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Cope with changing system behavior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 b="1"/>
              <a:t>Be difficult to fool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Minimize </a:t>
            </a:r>
            <a:r>
              <a:rPr lang="en-US" i="1"/>
              <a:t>false positives</a:t>
            </a:r>
            <a:r>
              <a:rPr lang="en-US"/>
              <a:t> and </a:t>
            </a:r>
            <a:r>
              <a:rPr lang="en-US" i="1"/>
              <a:t>false negatives</a:t>
            </a:r>
          </a:p>
        </p:txBody>
      </p:sp>
    </p:spTree>
    <p:extLst>
      <p:ext uri="{BB962C8B-B14F-4D97-AF65-F5344CB8AC3E}">
        <p14:creationId xmlns:p14="http://schemas.microsoft.com/office/powerpoint/2010/main" val="6756477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Intrusion Detection Systems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Three main components of an IDS: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Information source – provides a stream of event records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Analysis engine – finds signs of intrusions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Response component – generates reactions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the best information source for intrusion detection?</a:t>
            </a:r>
          </a:p>
        </p:txBody>
      </p:sp>
    </p:spTree>
    <p:extLst>
      <p:ext uri="{BB962C8B-B14F-4D97-AF65-F5344CB8AC3E}">
        <p14:creationId xmlns:p14="http://schemas.microsoft.com/office/powerpoint/2010/main" val="7554091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Information Sources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Host-based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Operating System audit trails/system logs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Application information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Examples: database audit records, web server logs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Network-based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packets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devices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Security appliances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Firewall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Access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30559870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Characteristics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Detection Model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Misuse detection vs. anomaly detection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Scope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Host based, multihost based, network based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Operation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 vs. real-time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Architecture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Centralized vs. distributed</a:t>
            </a:r>
          </a:p>
        </p:txBody>
      </p:sp>
    </p:spTree>
    <p:extLst>
      <p:ext uri="{BB962C8B-B14F-4D97-AF65-F5344CB8AC3E}">
        <p14:creationId xmlns:p14="http://schemas.microsoft.com/office/powerpoint/2010/main" val="13247968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Detection Model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Misuse detection</a:t>
            </a:r>
            <a:r>
              <a:rPr lang="en-US" sz="2200"/>
              <a:t> - recognize known attacks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attack </a:t>
            </a:r>
            <a:r>
              <a:rPr lang="en-US" sz="2200" i="1"/>
              <a:t>signature</a:t>
            </a:r>
            <a:r>
              <a:rPr lang="en-US" sz="2200"/>
              <a:t>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actions that match a signature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Add new signatures often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Anomaly detection</a:t>
            </a:r>
            <a:r>
              <a:rPr lang="en-US" sz="2200"/>
              <a:t> - recognize atypical behavior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metrics for the system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Build a statistical model for those metrics during “normal” operation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when metrics differ significantly from normal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25085423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2157</Words>
  <Application>Microsoft Macintosh PowerPoint</Application>
  <PresentationFormat>On-screen Show (4:3)</PresentationFormat>
  <Paragraphs>389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Retrospect</vt:lpstr>
      <vt:lpstr>   JMU GenCyber Boot Camp Summer,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13</cp:revision>
  <dcterms:created xsi:type="dcterms:W3CDTF">2015-06-04T22:29:04Z</dcterms:created>
  <dcterms:modified xsi:type="dcterms:W3CDTF">2015-06-10T17:57:11Z</dcterms:modified>
</cp:coreProperties>
</file>