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2C4968-40B2-4943-8D25-4F045BB6E0F9}" type="slidenum">
              <a:rPr lang="en-US"/>
              <a:pPr/>
              <a:t>10</a:t>
            </a:fld>
            <a:endParaRPr lang="en-US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81AC51-770A-7A47-99E9-F5AAB65BEC2D}" type="slidenum">
              <a:rPr lang="en-US"/>
              <a:pPr/>
              <a:t>11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1E2673-4B99-0147-8A74-F171EBB02864}" type="slidenum">
              <a:rPr lang="en-US"/>
              <a:pPr/>
              <a:t>12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583D89-F11A-2748-95CD-13C568238872}" type="slidenum">
              <a:rPr lang="en-US"/>
              <a:pPr/>
              <a:t>13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64D0D4-00A3-724F-97A8-5F203FC91804}" type="slidenum">
              <a:rPr lang="en-US"/>
              <a:pPr/>
              <a:t>14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39950A-02CF-614F-B951-A401ED07DDF4}" type="slidenum">
              <a:rPr lang="en-US"/>
              <a:pPr/>
              <a:t>15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8FC12A-A2BC-0245-AF68-FE1D156555EA}" type="slidenum">
              <a:rPr lang="en-US"/>
              <a:pPr/>
              <a:t>16</a:t>
            </a:fld>
            <a:endParaRPr lang="en-US"/>
          </a:p>
        </p:txBody>
      </p:sp>
      <p:sp>
        <p:nvSpPr>
          <p:cNvPr id="4915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915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D5D657-96E7-074A-8AD3-50E4EEE0DCE4}" type="slidenum">
              <a:rPr lang="en-US"/>
              <a:pPr/>
              <a:t>17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017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839A3D-FD13-0244-A58F-4B7AA89C8471}" type="slidenum">
              <a:rPr lang="en-US"/>
              <a:pPr/>
              <a:t>18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120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8D158B-E150-BA47-855F-64A456F13B89}" type="slidenum">
              <a:rPr lang="en-US"/>
              <a:pPr/>
              <a:t>19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222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B1A7A6-D11B-8F4A-AA52-0CA6ACF56219}" type="slidenum">
              <a:rPr lang="en-US"/>
              <a:pPr/>
              <a:t>2</a:t>
            </a:fld>
            <a:endParaRPr lang="en-US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910479-20CA-C242-9960-2BD918F1B6B4}" type="slidenum">
              <a:rPr lang="en-US"/>
              <a:pPr/>
              <a:t>20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325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367D8B-A024-2746-934E-50F58833BB3F}" type="slidenum">
              <a:rPr lang="en-US"/>
              <a:pPr/>
              <a:t>21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411475-C76E-AC49-BB88-1984AFF2AFF9}" type="slidenum">
              <a:rPr lang="en-US"/>
              <a:pPr/>
              <a:t>22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529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13430F-44DB-D842-8996-0A2B003799B9}" type="slidenum">
              <a:rPr lang="en-US"/>
              <a:pPr/>
              <a:t>23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632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D97276-C635-4941-A10D-35900B356B0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734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5ACADD-5519-D74E-B63E-E5AACD9065BE}" type="slidenum">
              <a:rPr lang="en-US"/>
              <a:pPr/>
              <a:t>25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837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20E3D0-7BC9-484C-BD2D-015D850C9E05}" type="slidenum">
              <a:rPr lang="en-US"/>
              <a:pPr/>
              <a:t>26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939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2A4AE1-CBA1-2340-B3D3-6931B32223E1}" type="slidenum">
              <a:rPr lang="en-US"/>
              <a:pPr/>
              <a:t>27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0418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51BF6C-580E-2D46-87AA-4137D8E0ECD4}" type="slidenum">
              <a:rPr lang="en-US"/>
              <a:pPr/>
              <a:t>28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1442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C63FDF-70A4-F541-9CED-1FA3CEC96902}" type="slidenum">
              <a:rPr lang="en-US"/>
              <a:pPr/>
              <a:t>29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246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11ED4D-C911-774D-B531-A96255040643}" type="slidenum">
              <a:rPr lang="en-US"/>
              <a:pPr/>
              <a:t>3</a:t>
            </a:fld>
            <a:endParaRPr lang="en-US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BDB777-682C-6846-AAA8-BFD241360477}" type="slidenum">
              <a:rPr lang="en-US"/>
              <a:pPr/>
              <a:t>30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3490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E331C4-5693-E547-A012-B2494637F244}" type="slidenum">
              <a:rPr lang="en-US"/>
              <a:pPr/>
              <a:t>31</a:t>
            </a:fld>
            <a:endParaRPr lang="en-US"/>
          </a:p>
        </p:txBody>
      </p:sp>
      <p:sp>
        <p:nvSpPr>
          <p:cNvPr id="64513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4514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FBC9C7-4405-7E42-A560-E6DFCE5C96AB}" type="slidenum">
              <a:rPr lang="en-US"/>
              <a:pPr/>
              <a:t>32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EC3446-A6B9-DE48-8013-01897019219F}" type="slidenum">
              <a:rPr lang="en-US"/>
              <a:pPr/>
              <a:t>4</a:t>
            </a:fld>
            <a:endParaRPr 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7565A2-0A55-6541-8FC6-EAC5417FD15F}" type="slidenum">
              <a:rPr lang="en-US"/>
              <a:pPr/>
              <a:t>5</a:t>
            </a:fld>
            <a:endParaRPr lang="en-US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FA6CF2-A73F-4F4C-850A-E6377FF98672}" type="slidenum">
              <a:rPr lang="en-US"/>
              <a:pPr/>
              <a:t>6</a:t>
            </a:fld>
            <a:endParaRPr lang="en-US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7A80B9-BF15-2440-93F9-F31258D12F97}" type="slidenum">
              <a:rPr lang="en-US"/>
              <a:pPr/>
              <a:t>7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B3CACB-0EEE-0E46-8A55-8CB49BF03DDB}" type="slidenum">
              <a:rPr lang="en-US"/>
              <a:pPr/>
              <a:t>8</a:t>
            </a:fld>
            <a:endParaRPr lang="en-US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F642C6-610C-4844-8B2E-A996C6C46F48}" type="slidenum">
              <a:rPr lang="en-US"/>
              <a:pPr/>
              <a:t>9</a:t>
            </a:fld>
            <a:endParaRPr lang="en-US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Text Box 2"/>
          <p:cNvSpPr txBox="1">
            <a:spLocks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Automated Auditing Tools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Many tools available that process log files or produce real-time audit displays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Application logs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Web logs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Database logs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System logs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Security logs (but these tend to be intrusion detection systems)</a:t>
            </a:r>
          </a:p>
        </p:txBody>
      </p:sp>
    </p:spTree>
    <p:extLst>
      <p:ext uri="{BB962C8B-B14F-4D97-AF65-F5344CB8AC3E}">
        <p14:creationId xmlns:p14="http://schemas.microsoft.com/office/powerpoint/2010/main" val="40716363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cs typeface="Times New Roman" charset="0"/>
              </a:rPr>
              <a:t>Automated Auditing Tools (cont)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Splunk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URL: http://www.splunk.com/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Log collection and analysis: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Organizes and correlates information from various logs, machines, applications, etc.</a:t>
            </a:r>
          </a:p>
        </p:txBody>
      </p:sp>
    </p:spTree>
    <p:extLst>
      <p:ext uri="{BB962C8B-B14F-4D97-AF65-F5344CB8AC3E}">
        <p14:creationId xmlns:p14="http://schemas.microsoft.com/office/powerpoint/2010/main" val="20577932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cs typeface="Times New Roman" charset="0"/>
              </a:rPr>
              <a:t>Automated Auditing Tools (cont)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System iNtrusion Analysis and Reporting Environment (SNARE)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URL: http://www.intersectalliance.com/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Log collection and analysis: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Collects audit data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Transfers it to a central server for analysis</a:t>
            </a:r>
          </a:p>
        </p:txBody>
      </p:sp>
    </p:spTree>
    <p:extLst>
      <p:ext uri="{BB962C8B-B14F-4D97-AF65-F5344CB8AC3E}">
        <p14:creationId xmlns:p14="http://schemas.microsoft.com/office/powerpoint/2010/main" val="34723426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Attacking Logs and Audit Mechanisms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Attackers typically alter logs to avoid detection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May delete logs entirely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May remove particular suspicious events: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Failed logins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Error conditions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Stopped services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File access/modification</a:t>
            </a:r>
          </a:p>
        </p:txBody>
      </p:sp>
    </p:spTree>
    <p:extLst>
      <p:ext uri="{BB962C8B-B14F-4D97-AF65-F5344CB8AC3E}">
        <p14:creationId xmlns:p14="http://schemas.microsoft.com/office/powerpoint/2010/main" val="14396298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Defending Log and Audit Data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Bare minimum: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Enable sensible logging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Set proper permissions on log files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 little better: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Make log files append only (can be circumvented)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Encrypt log files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Attacker cannot alter logs without the proper encryption key</a:t>
            </a:r>
          </a:p>
        </p:txBody>
      </p:sp>
    </p:spTree>
    <p:extLst>
      <p:ext uri="{BB962C8B-B14F-4D97-AF65-F5344CB8AC3E}">
        <p14:creationId xmlns:p14="http://schemas.microsoft.com/office/powerpoint/2010/main" val="82129097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800"/>
              <a:t>Defending Log and Audit Data (cont)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Best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Use a separate log server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Hosts can be configured to redirect their logs to a dedicated log server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Logs are centralized for easier processing/ analysis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Compromise of a host does not allow the attacker to alter its stored logs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Transfer logs to write-once media (slow)</a:t>
            </a:r>
          </a:p>
        </p:txBody>
      </p:sp>
    </p:spTree>
    <p:extLst>
      <p:ext uri="{BB962C8B-B14F-4D97-AF65-F5344CB8AC3E}">
        <p14:creationId xmlns:p14="http://schemas.microsoft.com/office/powerpoint/2010/main" val="41103803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Response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Passive responses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Record and report the problem</a:t>
            </a:r>
          </a:p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Active responses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Block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Repair the damage done by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Affect the progress of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Be careful!</a:t>
            </a:r>
          </a:p>
        </p:txBody>
      </p:sp>
    </p:spTree>
    <p:extLst>
      <p:ext uri="{BB962C8B-B14F-4D97-AF65-F5344CB8AC3E}">
        <p14:creationId xmlns:p14="http://schemas.microsoft.com/office/powerpoint/2010/main" val="37690939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Passive Responses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Provide information to the user</a:t>
            </a:r>
          </a:p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Rely on the user to take subsequent action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Alarms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On screen alert, window, or IDS console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Remote notification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e-mail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Dial pagers or cell phones</a:t>
            </a:r>
          </a:p>
        </p:txBody>
      </p:sp>
    </p:spTree>
    <p:extLst>
      <p:ext uri="{BB962C8B-B14F-4D97-AF65-F5344CB8AC3E}">
        <p14:creationId xmlns:p14="http://schemas.microsoft.com/office/powerpoint/2010/main" val="34432626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Passive Responses (cont)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SNMP Traps and Plug-ins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IDS designed to function in concert with network management tools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Utilize the network management infrastructure to send and display alarms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Provided by several commercial IDSs</a:t>
            </a:r>
          </a:p>
        </p:txBody>
      </p:sp>
    </p:spTree>
    <p:extLst>
      <p:ext uri="{BB962C8B-B14F-4D97-AF65-F5344CB8AC3E}">
        <p14:creationId xmlns:p14="http://schemas.microsoft.com/office/powerpoint/2010/main" val="17703182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Active Responses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 based on the detection of an intrusion: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 against the intruder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Amend the environment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Collect more information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Automatically (be careful!)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User driven</a:t>
            </a:r>
          </a:p>
        </p:txBody>
      </p:sp>
    </p:spTree>
    <p:extLst>
      <p:ext uri="{BB962C8B-B14F-4D97-AF65-F5344CB8AC3E}">
        <p14:creationId xmlns:p14="http://schemas.microsoft.com/office/powerpoint/2010/main" val="20395678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Defense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Logging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Auditing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5485314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Take Action Against the Intruder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Ideally: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Trace intrusion back to its source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Disable the intruder’s machine/network connection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Prosecute the person responsible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Problems: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Network hopping - the “source” of the attack is probably another victim of the attacker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Address spoofing – the “sources” of the attack may just be random IP addresses</a:t>
            </a:r>
          </a:p>
        </p:txBody>
      </p:sp>
    </p:spTree>
    <p:extLst>
      <p:ext uri="{BB962C8B-B14F-4D97-AF65-F5344CB8AC3E}">
        <p14:creationId xmlns:p14="http://schemas.microsoft.com/office/powerpoint/2010/main" val="262857086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Take Action Against the Intruder (cont)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marL="8636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Problems (cont):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Striking back could provoke escalation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Striking back could result in: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Criminal charges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Attacks (even in in response to an attack) are usually viewed as a violation of computer crime statutes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Civil legal action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Damages caused to innocent (or even guilty) parties could result in lawsuits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Disciplinary action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Many government, military, and commercial, and educational institutions have policies prohibiting attacks</a:t>
            </a:r>
          </a:p>
        </p:txBody>
      </p:sp>
    </p:spTree>
    <p:extLst>
      <p:ext uri="{BB962C8B-B14F-4D97-AF65-F5344CB8AC3E}">
        <p14:creationId xmlns:p14="http://schemas.microsoft.com/office/powerpoint/2010/main" val="32469879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Taking (Responsible) Action Against an Intruder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Terminate a network session by resetting the TCP connection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Configure a firewall or router to block packets coming from the IP address that appears to be the source of the intrusion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Send e-mail to the admin of the attacking system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For persistent attacks, notify law enforcement so they can investigate</a:t>
            </a:r>
          </a:p>
        </p:txBody>
      </p:sp>
    </p:spTree>
    <p:extLst>
      <p:ext uri="{BB962C8B-B14F-4D97-AF65-F5344CB8AC3E}">
        <p14:creationId xmlns:p14="http://schemas.microsoft.com/office/powerpoint/2010/main" val="35896515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Amend the Environment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System environment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Identify and fix what enabled the intrusion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Disable vulnerable services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Configure a firewall or router to block the attack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Detection environment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Increase sensitivity level of IDS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Increase information collected by IDS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Insert rules to better distinguish certain types of attacks</a:t>
            </a:r>
          </a:p>
        </p:txBody>
      </p:sp>
    </p:spTree>
    <p:extLst>
      <p:ext uri="{BB962C8B-B14F-4D97-AF65-F5344CB8AC3E}">
        <p14:creationId xmlns:p14="http://schemas.microsoft.com/office/powerpoint/2010/main" val="13480141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Collect Additional Information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Especially important if you plan to pursue legal remedies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Honeypots or decoy servers (legal grey area)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Collect information/evidence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Determine intruder’s intent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Understand threat trends and construct detection signatures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Gather vulnerability information without putting sensitive/critical systems at risk</a:t>
            </a:r>
          </a:p>
        </p:txBody>
      </p:sp>
    </p:spTree>
    <p:extLst>
      <p:ext uri="{BB962C8B-B14F-4D97-AF65-F5344CB8AC3E}">
        <p14:creationId xmlns:p14="http://schemas.microsoft.com/office/powerpoint/2010/main" val="3929594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Fail-Safe Considerations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Assume that an adversary will target the IDS/response component as part of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Monitoring response channels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Searching for signs of detection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Intercepting/disrupting alarms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Determining response policies (and try to use them against a site)</a:t>
            </a:r>
          </a:p>
        </p:txBody>
      </p:sp>
    </p:spTree>
    <p:extLst>
      <p:ext uri="{BB962C8B-B14F-4D97-AF65-F5344CB8AC3E}">
        <p14:creationId xmlns:p14="http://schemas.microsoft.com/office/powerpoint/2010/main" val="13964433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Fail-Safe Measures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Utilize encryption, integrity checking, and authentication to protect IDS communications from tampering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 redundant alarms (and multiple communications channels)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Logs, audit records, and other evidence should be protected from alteration or destruction</a:t>
            </a:r>
          </a:p>
        </p:txBody>
      </p:sp>
    </p:spTree>
    <p:extLst>
      <p:ext uri="{BB962C8B-B14F-4D97-AF65-F5344CB8AC3E}">
        <p14:creationId xmlns:p14="http://schemas.microsoft.com/office/powerpoint/2010/main" val="20935823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Mapping Response to Policy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Response activities should be documented in an organization’s security policy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Response activities can be categorized as: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Immediate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Timely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Long term (local)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Long term (global)</a:t>
            </a:r>
          </a:p>
        </p:txBody>
      </p:sp>
    </p:spTree>
    <p:extLst>
      <p:ext uri="{BB962C8B-B14F-4D97-AF65-F5344CB8AC3E}">
        <p14:creationId xmlns:p14="http://schemas.microsoft.com/office/powerpoint/2010/main" val="35519557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Immediate Response Activities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   Critical actions required immediately following an attack  	or intrusion: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Initiating incident-handling procedures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Performing damage control and containment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Notifying law enforcement or other organizations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Restoring victim systems to service</a:t>
            </a:r>
          </a:p>
        </p:txBody>
      </p:sp>
    </p:spTree>
    <p:extLst>
      <p:ext uri="{BB962C8B-B14F-4D97-AF65-F5344CB8AC3E}">
        <p14:creationId xmlns:p14="http://schemas.microsoft.com/office/powerpoint/2010/main" val="40636760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Timely Response Activities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Actions required within hours or days of an incident: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Investigate unusual patterns of system use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Investigate and isolate the root causes of the detected problems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Correct the problems when possible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Apply vendor patches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Reconfigure systems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Report details of the incident to the proper authorities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Pursue legal action against the perpetrator(s)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Alter or amend detection signatures in the IDS</a:t>
            </a:r>
          </a:p>
        </p:txBody>
      </p:sp>
    </p:spTree>
    <p:extLst>
      <p:ext uri="{BB962C8B-B14F-4D97-AF65-F5344CB8AC3E}">
        <p14:creationId xmlns:p14="http://schemas.microsoft.com/office/powerpoint/2010/main" val="34468201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Auditing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We have discussed many a priori techniques to prevent security violations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 posteriori techniques are also important: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 i="1"/>
              <a:t>Logging</a:t>
            </a:r>
            <a:r>
              <a:rPr lang="en-US" sz="2800"/>
              <a:t> is the recording of events or statistics to provide information about system use and performance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 i="1"/>
              <a:t>Auditing</a:t>
            </a:r>
            <a:r>
              <a:rPr lang="en-US" sz="2800"/>
              <a:t> is the analysis of log records to present information about the system in a clear and understandable manner</a:t>
            </a:r>
          </a:p>
        </p:txBody>
      </p:sp>
    </p:spTree>
    <p:extLst>
      <p:ext uri="{BB962C8B-B14F-4D97-AF65-F5344CB8AC3E}">
        <p14:creationId xmlns:p14="http://schemas.microsoft.com/office/powerpoint/2010/main" val="10696135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Long-Term (Local) Response Activities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Less critical, but should be performed regularly: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Compiling statistics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Performing trend analysis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Tracking patterns of intrusion over time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Identify areas in need of improvement</a:t>
            </a:r>
          </a:p>
        </p:txBody>
      </p:sp>
    </p:spTree>
    <p:extLst>
      <p:ext uri="{BB962C8B-B14F-4D97-AF65-F5344CB8AC3E}">
        <p14:creationId xmlns:p14="http://schemas.microsoft.com/office/powerpoint/2010/main" val="22442140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Long-Term (Global) Response Activities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Notifying vendors of the problems the organization has suffered due to security problems in their products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Lobbying lawmakers for additional legal remedies to system security threats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Reporting statistics regarding security incidents to law enforcement or other organizations</a:t>
            </a:r>
          </a:p>
        </p:txBody>
      </p:sp>
    </p:spTree>
    <p:extLst>
      <p:ext uri="{BB962C8B-B14F-4D97-AF65-F5344CB8AC3E}">
        <p14:creationId xmlns:p14="http://schemas.microsoft.com/office/powerpoint/2010/main" val="9830433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Defense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Logging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Information about what is happening on a system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Evidence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Auditing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View and search log files to find important information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Response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Passive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Active</a:t>
            </a:r>
          </a:p>
        </p:txBody>
      </p:sp>
    </p:spTree>
    <p:extLst>
      <p:ext uri="{BB962C8B-B14F-4D97-AF65-F5344CB8AC3E}">
        <p14:creationId xmlns:p14="http://schemas.microsoft.com/office/powerpoint/2010/main" val="41715202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Logs provide a mechanism for analyzing the system security state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Determine if a requested action will put the system in an insecure state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Determine the sequence of events leading to the system being in an insecure state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Problem: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What information/events to log?</a:t>
            </a:r>
          </a:p>
        </p:txBody>
      </p:sp>
    </p:spTree>
    <p:extLst>
      <p:ext uri="{BB962C8B-B14F-4D97-AF65-F5344CB8AC3E}">
        <p14:creationId xmlns:p14="http://schemas.microsoft.com/office/powerpoint/2010/main" val="30067547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(cont)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Logs typically contain entries for successful and/or failed: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User logins and logouts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Creation of accounts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Execution of certain commands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Access to files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Starting and stopping of services or the system</a:t>
            </a:r>
          </a:p>
        </p:txBody>
      </p:sp>
    </p:spTree>
    <p:extLst>
      <p:ext uri="{BB962C8B-B14F-4D97-AF65-F5344CB8AC3E}">
        <p14:creationId xmlns:p14="http://schemas.microsoft.com/office/powerpoint/2010/main" val="14011281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Windows Logging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What to log set in Administrative Tools-&gt;Local Security Settings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Logs stored in binary format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System logs can be viewed using the Event Viewer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4018196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IIS Logging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Configured in IIS Manager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 file format can be selected, but mostly plain text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Logs can be viewed using Notepad (or other text viewers)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 </a:t>
            </a:r>
          </a:p>
        </p:txBody>
      </p:sp>
    </p:spTree>
    <p:extLst>
      <p:ext uri="{BB962C8B-B14F-4D97-AF65-F5344CB8AC3E}">
        <p14:creationId xmlns:p14="http://schemas.microsoft.com/office/powerpoint/2010/main" val="41396366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Firewall Logging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Configured in Firewall GUI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 saved in c:\WINDOWS\pfirewall.log (by default)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Can be viewed with Notepad (or other text viewers)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083359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Auditing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Analysis of log records to present information about the system in a clear and understandable manner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Manually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Automated</a:t>
            </a:r>
          </a:p>
        </p:txBody>
      </p:sp>
    </p:spTree>
    <p:extLst>
      <p:ext uri="{BB962C8B-B14F-4D97-AF65-F5344CB8AC3E}">
        <p14:creationId xmlns:p14="http://schemas.microsoft.com/office/powerpoint/2010/main" val="41082848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</TotalTime>
  <Words>1255</Words>
  <Application>Microsoft Macintosh PowerPoint</Application>
  <PresentationFormat>On-screen Show (4:3)</PresentationFormat>
  <Paragraphs>236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Retrospect</vt:lpstr>
      <vt:lpstr>   JMU GenCyber Boot Camp Summer, 2015</vt:lpstr>
      <vt:lpstr>Defense</vt:lpstr>
      <vt:lpstr>PowerPoint Presentation</vt:lpstr>
      <vt:lpstr>PowerPoint Presentation</vt:lpstr>
      <vt:lpstr>PowerPoint Presentation</vt:lpstr>
      <vt:lpstr>Windows Logging</vt:lpstr>
      <vt:lpstr>IIS Logging</vt:lpstr>
      <vt:lpstr>Firewall Logging</vt:lpstr>
      <vt:lpstr>PowerPoint Presentation</vt:lpstr>
      <vt:lpstr>PowerPoint Presentation</vt:lpstr>
      <vt:lpstr>Automated Auditing Tools (cont)</vt:lpstr>
      <vt:lpstr>Automated Auditing Tools (cont)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Defense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13</cp:revision>
  <dcterms:created xsi:type="dcterms:W3CDTF">2015-06-04T22:29:04Z</dcterms:created>
  <dcterms:modified xsi:type="dcterms:W3CDTF">2015-06-10T17:56:26Z</dcterms:modified>
</cp:coreProperties>
</file>