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5"/>
  </p:notes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7" r:id="rId14"/>
    <p:sldId id="269" r:id="rId15"/>
    <p:sldId id="270" r:id="rId16"/>
    <p:sldId id="279" r:id="rId17"/>
    <p:sldId id="271" r:id="rId18"/>
    <p:sldId id="278" r:id="rId19"/>
    <p:sldId id="272" r:id="rId20"/>
    <p:sldId id="273" r:id="rId21"/>
    <p:sldId id="274" r:id="rId22"/>
    <p:sldId id="275" r:id="rId23"/>
    <p:sldId id="27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8" d="100"/>
          <a:sy n="168" d="100"/>
        </p:scale>
        <p:origin x="-10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176F3-1814-4F06-92AA-AF2CA8793BE6}" type="datetimeFigureOut">
              <a:rPr lang="en-US" smtClean="0"/>
              <a:t>6/10/15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56074-BC66-425C-A569-B4A4D711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34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325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gif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175"/>
            <a:ext cx="914409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map"/>
          <p:cNvSpPr>
            <a:spLocks noEditPoints="1"/>
          </p:cNvSpPr>
          <p:nvPr/>
        </p:nvSpPr>
        <p:spPr bwMode="auto">
          <a:xfrm>
            <a:off x="3356057" y="3175"/>
            <a:ext cx="5787945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sz="135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528" y="2220169"/>
            <a:ext cx="1183456" cy="11834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951" y="2138428"/>
            <a:ext cx="1293158" cy="1290572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4294967295" hasCustomPrompt="1"/>
          </p:nvPr>
        </p:nvSpPr>
        <p:spPr>
          <a:xfrm>
            <a:off x="265569" y="6013971"/>
            <a:ext cx="5887983" cy="85747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Subtitle Text here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 idx="4294967295" hasCustomPrompt="1"/>
          </p:nvPr>
        </p:nvSpPr>
        <p:spPr>
          <a:xfrm>
            <a:off x="265567" y="3613046"/>
            <a:ext cx="7317105" cy="228659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Text Here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7463"/>
            <a:ext cx="2238528" cy="12004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020" y="2057043"/>
            <a:ext cx="3795511" cy="25327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459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Ø"/>
              <a:defRPr sz="2800"/>
            </a:lvl1pPr>
            <a:lvl2pPr marL="520700" indent="-320675">
              <a:defRPr sz="2400"/>
            </a:lvl2pPr>
            <a:lvl3pPr marL="635000" indent="-250825">
              <a:defRPr sz="1800"/>
            </a:lvl3pPr>
            <a:lvl4pPr marL="800100" indent="-233363">
              <a:defRPr sz="1800"/>
            </a:lvl4pPr>
            <a:lvl5pPr marL="1028700" indent="-2794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styles. This is an example of extended text.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5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7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3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3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alphaModFix amt="16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16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2" r:id="rId3"/>
    <p:sldLayoutId id="2147483713" r:id="rId4"/>
    <p:sldLayoutId id="2147483714" r:id="rId5"/>
    <p:sldLayoutId id="2147483715" r:id="rId6"/>
    <p:sldLayoutId id="2147483716" r:id="rId7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4294967295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ctrTitle" idx="4294967295"/>
          </p:nvPr>
        </p:nvSpPr>
        <p:spPr>
          <a:xfrm>
            <a:off x="838079" y="4693563"/>
            <a:ext cx="75438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br>
              <a:rPr lang="en-US" dirty="0" smtClean="0"/>
            </a:br>
            <a:r>
              <a:rPr lang="en-US" dirty="0" smtClean="0"/>
              <a:t>Summer,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929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Perform actions to try to cause </a:t>
            </a:r>
            <a:r>
              <a:rPr lang="en-US" dirty="0">
                <a:solidFill>
                  <a:srgbClr val="000000"/>
                </a:solidFill>
              </a:rPr>
              <a:t>security </a:t>
            </a:r>
            <a:r>
              <a:rPr lang="en-US" dirty="0" smtClean="0">
                <a:solidFill>
                  <a:srgbClr val="000000"/>
                </a:solidFill>
              </a:rPr>
              <a:t>violations</a:t>
            </a:r>
          </a:p>
          <a:p>
            <a:pPr lvl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Outsiders: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Competitors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Hackers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Organized crime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Terrorists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Foreign government, military, or law </a:t>
            </a:r>
            <a:r>
              <a:rPr lang="en-US" dirty="0" smtClean="0">
                <a:solidFill>
                  <a:srgbClr val="000000"/>
                </a:solidFill>
              </a:rPr>
              <a:t>enforcement</a:t>
            </a:r>
          </a:p>
          <a:p>
            <a:pPr lvl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Insiders: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Customers, suppliers, vendors, or business partners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Disgruntled current (or former) employees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Contractors, temps, or </a:t>
            </a:r>
            <a:r>
              <a:rPr lang="en-US" dirty="0" smtClean="0">
                <a:solidFill>
                  <a:srgbClr val="000000"/>
                </a:solidFill>
              </a:rPr>
              <a:t>consultants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6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Why You Should Not Be an Attacker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75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It is </a:t>
            </a:r>
            <a:r>
              <a:rPr lang="en-US" dirty="0" smtClean="0">
                <a:solidFill>
                  <a:srgbClr val="000000"/>
                </a:solidFill>
              </a:rPr>
              <a:t>illegal:</a:t>
            </a:r>
          </a:p>
          <a:p>
            <a:pPr lvl="1">
              <a:spcBef>
                <a:spcPts val="75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United States Code, Title 18, Section 1030 (and others)</a:t>
            </a:r>
          </a:p>
          <a:p>
            <a:pPr lvl="1">
              <a:spcBef>
                <a:spcPts val="650"/>
              </a:spcBef>
              <a:buFont typeface="Times New Roman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</a:rPr>
              <a:t>USA Patriot Act, Homeland Security Act, PROTECT Act</a:t>
            </a:r>
          </a:p>
          <a:p>
            <a:pPr lvl="1">
              <a:spcBef>
                <a:spcPts val="675"/>
              </a:spcBef>
              <a:buFont typeface="Times New Roman" charset="0"/>
              <a:buChar char="–"/>
              <a:defRPr/>
            </a:pPr>
            <a:r>
              <a:rPr lang="en-US" dirty="0" smtClean="0">
                <a:solidFill>
                  <a:srgbClr val="000000"/>
                </a:solidFill>
              </a:rPr>
              <a:t>http://</a:t>
            </a:r>
            <a:r>
              <a:rPr lang="en-US" dirty="0" err="1" smtClean="0">
                <a:solidFill>
                  <a:srgbClr val="000000"/>
                </a:solidFill>
              </a:rPr>
              <a:t>www.cybercrime.gov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spcBef>
                <a:spcPts val="750"/>
              </a:spcBef>
              <a:buFont typeface="Times New Roman" charset="0"/>
              <a:buChar char="•"/>
              <a:defRPr/>
            </a:pPr>
            <a:r>
              <a:rPr lang="en-US" sz="2600" dirty="0" smtClean="0">
                <a:solidFill>
                  <a:srgbClr val="000000"/>
                </a:solidFill>
              </a:rPr>
              <a:t>Unauthorized </a:t>
            </a:r>
            <a:r>
              <a:rPr lang="en-US" sz="2600" dirty="0">
                <a:solidFill>
                  <a:srgbClr val="000000"/>
                </a:solidFill>
              </a:rPr>
              <a:t>access or use of a computer or network system is </a:t>
            </a:r>
            <a:r>
              <a:rPr lang="en-US" sz="2600" dirty="0" smtClean="0">
                <a:solidFill>
                  <a:srgbClr val="000000"/>
                </a:solidFill>
              </a:rPr>
              <a:t>illegal</a:t>
            </a:r>
          </a:p>
          <a:p>
            <a:pPr>
              <a:spcBef>
                <a:spcPts val="750"/>
              </a:spcBef>
              <a:buFont typeface="Times New Roman" charset="0"/>
              <a:buChar char="•"/>
              <a:defRPr/>
            </a:pPr>
            <a:r>
              <a:rPr lang="en-US" sz="2600" dirty="0" smtClean="0">
                <a:solidFill>
                  <a:srgbClr val="000000"/>
                </a:solidFill>
              </a:rPr>
              <a:t>Unintentional </a:t>
            </a:r>
            <a:r>
              <a:rPr lang="en-US" sz="2600" dirty="0">
                <a:solidFill>
                  <a:srgbClr val="000000"/>
                </a:solidFill>
              </a:rPr>
              <a:t>attacks are illegal too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87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Understanding the Tools and Techniques of Attackers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75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Important for </a:t>
            </a:r>
            <a:r>
              <a:rPr lang="en-US" dirty="0" smtClean="0">
                <a:solidFill>
                  <a:srgbClr val="000000"/>
                </a:solidFill>
              </a:rPr>
              <a:t>defenders:</a:t>
            </a:r>
          </a:p>
          <a:p>
            <a:pPr lvl="1">
              <a:spcBef>
                <a:spcPts val="650"/>
              </a:spcBef>
              <a:buFont typeface="Times New Roman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</a:rPr>
              <a:t>Can evaluate systems you defend as attackers will</a:t>
            </a:r>
          </a:p>
          <a:p>
            <a:pPr lvl="1">
              <a:spcBef>
                <a:spcPts val="650"/>
              </a:spcBef>
              <a:buFont typeface="Times New Roman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</a:rPr>
              <a:t>Can implement countermeasures designed to thwart attackers</a:t>
            </a:r>
          </a:p>
          <a:p>
            <a:pPr lvl="1">
              <a:spcBef>
                <a:spcPts val="650"/>
              </a:spcBef>
              <a:buFont typeface="Times New Roman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</a:rPr>
              <a:t>Better understand the implications of certain </a:t>
            </a:r>
            <a:r>
              <a:rPr lang="en-US" dirty="0" smtClean="0">
                <a:solidFill>
                  <a:srgbClr val="000000"/>
                </a:solidFill>
              </a:rPr>
              <a:t>decisions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765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 smtClean="0"/>
              <a:t>What do Cyber Defenders Protect?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800"/>
              </a:spcBef>
              <a:buNone/>
              <a:defRPr/>
            </a:pP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13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63497" y="3454512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Prepare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580026" y="3387697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Triage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933296" y="3396474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Detect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399957" y="3390132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Protect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231606" y="3368674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>
                <a:solidFill>
                  <a:schemeClr val="tx1"/>
                </a:solidFill>
              </a:rPr>
              <a:t>Respond</a:t>
            </a:r>
            <a:endParaRPr lang="en-US" sz="17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7" idx="6"/>
          </p:cNvCxnSpPr>
          <p:nvPr/>
        </p:nvCxnSpPr>
        <p:spPr>
          <a:xfrm>
            <a:off x="2131743" y="3858925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765779" y="3807229"/>
            <a:ext cx="2011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315449" y="3807229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955831" y="3792111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11" idx="4"/>
            <a:endCxn id="9" idx="4"/>
          </p:cNvCxnSpPr>
          <p:nvPr/>
        </p:nvCxnSpPr>
        <p:spPr>
          <a:xfrm rot="5400000">
            <a:off x="6252674" y="2542244"/>
            <a:ext cx="27800" cy="3298310"/>
          </a:xfrm>
          <a:prstGeom prst="bentConnector3">
            <a:avLst>
              <a:gd name="adj1" fmla="val 1411741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1" idx="6"/>
            <a:endCxn id="7" idx="2"/>
          </p:cNvCxnSpPr>
          <p:nvPr/>
        </p:nvCxnSpPr>
        <p:spPr>
          <a:xfrm flipH="1">
            <a:off x="763497" y="3773087"/>
            <a:ext cx="7836355" cy="85838"/>
          </a:xfrm>
          <a:prstGeom prst="bentConnector5">
            <a:avLst>
              <a:gd name="adj1" fmla="val -2917"/>
              <a:gd name="adj2" fmla="val -1055894"/>
              <a:gd name="adj3" fmla="val 102917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6112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Security Triad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Confidentiality – information is protected from unauthorized access</a:t>
            </a:r>
          </a:p>
          <a:p>
            <a:pPr lvl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Example?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Integrity – information is protected from unauthorized modification</a:t>
            </a:r>
          </a:p>
          <a:p>
            <a:pPr lvl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Example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Availability – timely access to information (by authorized people) is ensured</a:t>
            </a:r>
          </a:p>
          <a:p>
            <a:pPr lvl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Example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3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Protect?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Prevention – mechanism(s) that cause attacks to fail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</a:rPr>
              <a:t>Example?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Detection – mechanism(s) that determines that an attack is under way, or has occurred, and reports it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</a:rPr>
              <a:t>Example?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Recovery – mechanism(s) that stop attacks and assess and repair any damage caused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</a:rPr>
              <a:t>Example?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45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GenCyber</a:t>
            </a:r>
            <a:r>
              <a:rPr lang="en-US" smtClean="0"/>
              <a:t> Cybersecurity</a:t>
            </a:r>
            <a:r>
              <a:rPr lang="en-US" dirty="0" smtClean="0"/>
              <a:t> First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Domain Separation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Process Isolation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Resource Encapsulation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Modularity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Least Privilege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Abstraction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Data Hiding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Layering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Conceptually Simple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938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Getting Started with Cyber Defense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What to do first?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b="1" u="sng" dirty="0">
                <a:solidFill>
                  <a:srgbClr val="000000"/>
                </a:solidFill>
              </a:rPr>
              <a:t>Get to know you systems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You cannot effectively defend what you don't understand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Attackers make it their job to understand systems better than the defenders and leverage their  advantage in knowledge</a:t>
            </a:r>
          </a:p>
          <a:p>
            <a:pPr lvl="2">
              <a:spcBef>
                <a:spcPts val="800"/>
              </a:spcBef>
              <a:buFont typeface="Times New Roman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“If you know the enemy and know yourself, you need not fear the result of a hundred battles. If you know yourself but not the enemy, for every victory gained you will also suffer a defeat. If you know neither the enemy nor yourself, you will succumb in every battle” - Sun Tzu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204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Getting Started with Cyber Defense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What to do first?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b="1" u="sng" dirty="0">
                <a:solidFill>
                  <a:srgbClr val="000000"/>
                </a:solidFill>
              </a:rPr>
              <a:t>Get to know you systems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You cannot effectively defend what you don't understand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Attackers make it their job to understand systems better than the defenders and leverage their  advantage in knowledge</a:t>
            </a:r>
          </a:p>
          <a:p>
            <a:pPr lvl="2">
              <a:spcBef>
                <a:spcPts val="800"/>
              </a:spcBef>
              <a:buFont typeface="Times New Roman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“If you know the enemy and know yourself, you need not fear the result of a hundred battles. If you know yourself but not the enemy, for every victory gained you will also suffer a defeat. If you know neither the enemy nor yourself, you will succumb in every battle” - Sun </a:t>
            </a:r>
            <a:r>
              <a:rPr lang="en-US" sz="2000" dirty="0" smtClean="0">
                <a:solidFill>
                  <a:srgbClr val="000000"/>
                </a:solidFill>
              </a:rPr>
              <a:t>Tzu</a:t>
            </a:r>
          </a:p>
          <a:p>
            <a:pPr lvl="2">
              <a:spcBef>
                <a:spcPts val="800"/>
              </a:spcBef>
              <a:buFont typeface="Times New Roman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“You Don't Know Me” - </a:t>
            </a:r>
            <a:r>
              <a:rPr lang="en-US" sz="2000" dirty="0" smtClean="0">
                <a:solidFill>
                  <a:srgbClr val="000000"/>
                </a:solidFill>
              </a:rPr>
              <a:t>Elvis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87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After You Know Your </a:t>
            </a:r>
            <a:r>
              <a:rPr lang="en-US" dirty="0" smtClean="0">
                <a:solidFill>
                  <a:srgbClr val="000000"/>
                </a:solidFill>
              </a:rPr>
              <a:t>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Think about threats and attackers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Think about what needs to be protected (security triad)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Think </a:t>
            </a:r>
            <a:r>
              <a:rPr lang="en-US" dirty="0">
                <a:solidFill>
                  <a:srgbClr val="000000"/>
                </a:solidFill>
              </a:rPr>
              <a:t>about your goals (prevention, detection, recovery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681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Cyber Defense </a:t>
            </a:r>
            <a:r>
              <a:rPr lang="en-US" dirty="0" smtClean="0">
                <a:solidFill>
                  <a:srgbClr val="000000"/>
                </a:solidFill>
              </a:rPr>
              <a:t>Boot camp </a:t>
            </a:r>
            <a:r>
              <a:rPr lang="en-US" dirty="0">
                <a:solidFill>
                  <a:srgbClr val="000000"/>
                </a:solidFill>
              </a:rPr>
              <a:t>for High School </a:t>
            </a:r>
            <a:r>
              <a:rPr lang="en-US" dirty="0" smtClean="0">
                <a:solidFill>
                  <a:srgbClr val="000000"/>
                </a:solidFill>
              </a:rPr>
              <a:t>Teachers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Cyber Defense Lab (ISAT/CS Room 140)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Department of Computer Science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James Madison University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Summer, </a:t>
            </a:r>
            <a:r>
              <a:rPr lang="en-US" dirty="0" smtClean="0">
                <a:solidFill>
                  <a:srgbClr val="000000"/>
                </a:solidFill>
              </a:rPr>
              <a:t>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3108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After You Have Thought About Your </a:t>
            </a:r>
            <a:r>
              <a:rPr lang="en-US" dirty="0" smtClean="0">
                <a:solidFill>
                  <a:srgbClr val="000000"/>
                </a:solidFill>
              </a:rPr>
              <a:t>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Start to plan, implement, and test improvements to your systems' security posture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Respond to actions by attackers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20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72785" y="4134831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Prepare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489314" y="4068016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Triage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842584" y="4076793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Detect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309245" y="4070451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Protect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140894" y="4048993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>
                <a:solidFill>
                  <a:schemeClr val="tx1"/>
                </a:solidFill>
              </a:rPr>
              <a:t>Respond</a:t>
            </a:r>
            <a:endParaRPr lang="en-US" sz="1700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>
            <a:stCxn id="7" idx="6"/>
          </p:cNvCxnSpPr>
          <p:nvPr/>
        </p:nvCxnSpPr>
        <p:spPr>
          <a:xfrm>
            <a:off x="2041031" y="4539244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675067" y="4487548"/>
            <a:ext cx="2011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224737" y="4487548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865119" y="4472430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11" idx="4"/>
            <a:endCxn id="9" idx="4"/>
          </p:cNvCxnSpPr>
          <p:nvPr/>
        </p:nvCxnSpPr>
        <p:spPr>
          <a:xfrm rot="5400000">
            <a:off x="6161962" y="3222563"/>
            <a:ext cx="27800" cy="3298310"/>
          </a:xfrm>
          <a:prstGeom prst="bentConnector3">
            <a:avLst>
              <a:gd name="adj1" fmla="val 1411741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11" idx="6"/>
            <a:endCxn id="7" idx="2"/>
          </p:cNvCxnSpPr>
          <p:nvPr/>
        </p:nvCxnSpPr>
        <p:spPr>
          <a:xfrm flipH="1">
            <a:off x="672785" y="4453406"/>
            <a:ext cx="7836355" cy="85838"/>
          </a:xfrm>
          <a:prstGeom prst="bentConnector5">
            <a:avLst>
              <a:gd name="adj1" fmla="val -2917"/>
              <a:gd name="adj2" fmla="val -1055894"/>
              <a:gd name="adj3" fmla="val 102917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7069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Hands-On 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You will not just be listening, you will be doing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Virtual machines (VMs) – a simulated computer running on another computer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VMs are great for hands-on Cyber Defense exercises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You can create and use VMs with your students using free software:</a:t>
            </a:r>
          </a:p>
          <a:p>
            <a:pPr lvl="1">
              <a:spcBef>
                <a:spcPts val="800"/>
              </a:spcBef>
              <a:buFont typeface="Times New Roman" charset="0"/>
              <a:buChar char="–"/>
              <a:defRPr/>
            </a:pPr>
            <a:r>
              <a:rPr lang="en-US" sz="2200" dirty="0" err="1">
                <a:solidFill>
                  <a:srgbClr val="000000"/>
                </a:solidFill>
              </a:rPr>
              <a:t>VirtualBox</a:t>
            </a:r>
            <a:r>
              <a:rPr lang="en-US" sz="2200" dirty="0">
                <a:solidFill>
                  <a:srgbClr val="000000"/>
                </a:solidFill>
              </a:rPr>
              <a:t> (https://</a:t>
            </a:r>
            <a:r>
              <a:rPr lang="en-US" sz="2200" dirty="0" err="1">
                <a:solidFill>
                  <a:srgbClr val="000000"/>
                </a:solidFill>
              </a:rPr>
              <a:t>www.virtualbox.org</a:t>
            </a:r>
            <a:r>
              <a:rPr lang="en-US" sz="2200" dirty="0">
                <a:solidFill>
                  <a:srgbClr val="000000"/>
                </a:solidFill>
              </a:rPr>
              <a:t>/)</a:t>
            </a:r>
          </a:p>
          <a:p>
            <a:pPr lvl="1">
              <a:spcBef>
                <a:spcPts val="800"/>
              </a:spcBef>
              <a:buFont typeface="Times New Roman" charset="0"/>
              <a:buChar char="–"/>
              <a:defRPr/>
            </a:pPr>
            <a:r>
              <a:rPr lang="en-US" sz="2200" dirty="0" err="1">
                <a:solidFill>
                  <a:srgbClr val="000000"/>
                </a:solidFill>
              </a:rPr>
              <a:t>VMWare</a:t>
            </a:r>
            <a:r>
              <a:rPr lang="en-US" sz="2200" dirty="0">
                <a:solidFill>
                  <a:srgbClr val="000000"/>
                </a:solidFill>
              </a:rPr>
              <a:t> Player (http://</a:t>
            </a:r>
            <a:r>
              <a:rPr lang="en-US" sz="2200" dirty="0" err="1">
                <a:solidFill>
                  <a:srgbClr val="000000"/>
                </a:solidFill>
              </a:rPr>
              <a:t>www.vmware.com</a:t>
            </a:r>
            <a:r>
              <a:rPr lang="en-US" sz="2200" dirty="0">
                <a:solidFill>
                  <a:srgbClr val="000000"/>
                </a:solidFill>
              </a:rPr>
              <a:t>/products/player/)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019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>
                <a:solidFill>
                  <a:srgbClr val="000000"/>
                </a:solidFill>
              </a:rPr>
              <a:t>Accessing your VM for this </a:t>
            </a:r>
            <a:r>
              <a:rPr lang="en-US" sz="3800" dirty="0" smtClean="0">
                <a:solidFill>
                  <a:srgbClr val="000000"/>
                </a:solidFill>
              </a:rPr>
              <a:t>Boot Camp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Turn on laptop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Click on “</a:t>
            </a:r>
            <a:r>
              <a:rPr lang="en-US" dirty="0" err="1">
                <a:solidFill>
                  <a:srgbClr val="000000"/>
                </a:solidFill>
              </a:rPr>
              <a:t>CyberDefender</a:t>
            </a:r>
            <a:r>
              <a:rPr lang="en-US" dirty="0">
                <a:solidFill>
                  <a:srgbClr val="000000"/>
                </a:solidFill>
              </a:rPr>
              <a:t>” account to log in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Double click on Firefox icon to open web browser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If </a:t>
            </a:r>
            <a:r>
              <a:rPr lang="en-US" dirty="0">
                <a:solidFill>
                  <a:srgbClr val="000000"/>
                </a:solidFill>
              </a:rPr>
              <a:t>you are not already on it, go to the following page:</a:t>
            </a:r>
          </a:p>
          <a:p>
            <a:pPr lvl="1"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https:/</a:t>
            </a:r>
            <a:r>
              <a:rPr lang="en-US" dirty="0" smtClean="0">
                <a:solidFill>
                  <a:srgbClr val="000000"/>
                </a:solidFill>
              </a:rPr>
              <a:t>/vc.cyberdef.cs.jmu.edu:</a:t>
            </a:r>
            <a:r>
              <a:rPr lang="en-US" dirty="0">
                <a:solidFill>
                  <a:srgbClr val="000000"/>
                </a:solidFill>
              </a:rPr>
              <a:t>9443/</a:t>
            </a:r>
            <a:r>
              <a:rPr lang="en-US" dirty="0" err="1">
                <a:solidFill>
                  <a:srgbClr val="000000"/>
                </a:solidFill>
              </a:rPr>
              <a:t>vsphere</a:t>
            </a:r>
            <a:r>
              <a:rPr lang="en-US" dirty="0">
                <a:solidFill>
                  <a:srgbClr val="000000"/>
                </a:solidFill>
              </a:rPr>
              <a:t>-client/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7878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Accessing your VM for this </a:t>
            </a:r>
            <a:r>
              <a:rPr lang="en-US" dirty="0" smtClean="0">
                <a:solidFill>
                  <a:srgbClr val="000000"/>
                </a:solidFill>
              </a:rPr>
              <a:t>Boot Camp 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dirty="0" err="1">
                <a:solidFill>
                  <a:srgbClr val="000000"/>
                </a:solidFill>
              </a:rPr>
              <a:t>cont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Log in with the credentials you were given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Click on “Host and Clusters” 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Expand the items on the left side until you see your “student” VM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Click on your student VM to highlight </a:t>
            </a:r>
            <a:r>
              <a:rPr lang="en-US" dirty="0" smtClean="0">
                <a:solidFill>
                  <a:srgbClr val="000000"/>
                </a:solidFill>
              </a:rPr>
              <a:t>it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>
                <a:solidFill>
                  <a:srgbClr val="000000"/>
                </a:solidFill>
              </a:rPr>
              <a:t>Power on the </a:t>
            </a:r>
            <a:r>
              <a:rPr lang="en-US" smtClean="0">
                <a:solidFill>
                  <a:srgbClr val="000000"/>
                </a:solidFill>
              </a:rPr>
              <a:t>VM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In the center window click on the “Summary” tab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Click on “Launch Console</a:t>
            </a:r>
            <a:r>
              <a:rPr lang="en-US" dirty="0" smtClean="0">
                <a:solidFill>
                  <a:srgbClr val="000000"/>
                </a:solidFill>
              </a:rPr>
              <a:t>”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582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Bryan </a:t>
            </a:r>
            <a:r>
              <a:rPr lang="en-US" dirty="0" smtClean="0">
                <a:solidFill>
                  <a:srgbClr val="000000"/>
                </a:solidFill>
              </a:rPr>
              <a:t>Conner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Kyle Evers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err="1">
                <a:solidFill>
                  <a:srgbClr val="000000"/>
                </a:solidFill>
              </a:rPr>
              <a:t>Hossain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Heydari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Andrew </a:t>
            </a:r>
            <a:r>
              <a:rPr lang="en-US" dirty="0" err="1" smtClean="0">
                <a:solidFill>
                  <a:srgbClr val="000000"/>
                </a:solidFill>
              </a:rPr>
              <a:t>Hutchson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Matt Jackson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Emil </a:t>
            </a:r>
            <a:r>
              <a:rPr lang="en-US" dirty="0" err="1">
                <a:solidFill>
                  <a:srgbClr val="000000"/>
                </a:solidFill>
              </a:rPr>
              <a:t>Salib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Brett </a:t>
            </a:r>
            <a:r>
              <a:rPr lang="en-US" dirty="0" err="1">
                <a:solidFill>
                  <a:srgbClr val="000000"/>
                </a:solidFill>
              </a:rPr>
              <a:t>Tjaden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err="1">
                <a:solidFill>
                  <a:srgbClr val="000000"/>
                </a:solidFill>
              </a:rPr>
              <a:t>Xunhua</a:t>
            </a:r>
            <a:r>
              <a:rPr lang="en-US" dirty="0">
                <a:solidFill>
                  <a:srgbClr val="000000"/>
                </a:solidFill>
              </a:rPr>
              <a:t> (Steve) </a:t>
            </a:r>
            <a:r>
              <a:rPr lang="en-US" dirty="0" smtClean="0">
                <a:solidFill>
                  <a:srgbClr val="000000"/>
                </a:solidFill>
              </a:rPr>
              <a:t>Wang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09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Have fun!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Teach you about Cyber Defense so that you can:</a:t>
            </a:r>
          </a:p>
          <a:p>
            <a:pPr lvl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</a:rPr>
              <a:t>Interest your students in Cyber Defense</a:t>
            </a:r>
          </a:p>
          <a:p>
            <a:pPr lvl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</a:rPr>
              <a:t>Teach your students about Cyber Defense</a:t>
            </a:r>
          </a:p>
          <a:p>
            <a:pPr lvl="2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2200" dirty="0">
                <a:solidFill>
                  <a:srgbClr val="000000"/>
                </a:solidFill>
              </a:rPr>
              <a:t>Cyber Defense Clubs</a:t>
            </a:r>
          </a:p>
          <a:p>
            <a:pPr lvl="2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2200" dirty="0" err="1">
                <a:solidFill>
                  <a:srgbClr val="000000"/>
                </a:solidFill>
              </a:rPr>
              <a:t>CyberPatriot</a:t>
            </a:r>
            <a:r>
              <a:rPr lang="en-US" sz="2200" dirty="0">
                <a:solidFill>
                  <a:srgbClr val="000000"/>
                </a:solidFill>
              </a:rPr>
              <a:t> Program (http://</a:t>
            </a:r>
            <a:r>
              <a:rPr lang="en-US" sz="2200" dirty="0" err="1">
                <a:solidFill>
                  <a:srgbClr val="000000"/>
                </a:solidFill>
              </a:rPr>
              <a:t>www.uscyberpatriot.org</a:t>
            </a:r>
            <a:r>
              <a:rPr lang="en-US" sz="2200" dirty="0">
                <a:solidFill>
                  <a:srgbClr val="000000"/>
                </a:solidFill>
              </a:rPr>
              <a:t>/</a:t>
            </a:r>
            <a:r>
              <a:rPr lang="en-US" sz="2200" dirty="0" smtClean="0">
                <a:solidFill>
                  <a:srgbClr val="000000"/>
                </a:solidFill>
              </a:rPr>
              <a:t>)</a:t>
            </a: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748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pic>
        <p:nvPicPr>
          <p:cNvPr id="7" name="Content Placeholder 6" descr="0-Schedule.pd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96" b="15496"/>
          <a:stretch>
            <a:fillRect/>
          </a:stretch>
        </p:blipFill>
        <p:spPr>
          <a:xfrm>
            <a:off x="1140452" y="2359754"/>
            <a:ext cx="7543801" cy="402336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786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No food or drinks near </a:t>
            </a:r>
            <a:r>
              <a:rPr lang="en-US" dirty="0" smtClean="0">
                <a:solidFill>
                  <a:srgbClr val="000000"/>
                </a:solidFill>
              </a:rPr>
              <a:t>the laptops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Restrooms: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</a:rPr>
              <a:t>Out the door and turn </a:t>
            </a:r>
            <a:r>
              <a:rPr lang="en-US" dirty="0" smtClean="0">
                <a:solidFill>
                  <a:srgbClr val="000000"/>
                </a:solidFill>
              </a:rPr>
              <a:t>left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</a:rPr>
              <a:t>Right at main hallway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</a:rPr>
              <a:t>Right at next hallway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</a:rPr>
              <a:t>Restrooms are on the </a:t>
            </a:r>
            <a:r>
              <a:rPr lang="en-US" dirty="0" smtClean="0">
                <a:solidFill>
                  <a:srgbClr val="000000"/>
                </a:solidFill>
              </a:rPr>
              <a:t>right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If you have a car on campus see us for a parking permit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Fill out a W-9 form if you want your money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203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Always welcome!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08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Cyber Defense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800"/>
              </a:spcBef>
              <a:buNone/>
              <a:defRPr/>
            </a:pP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8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63497" y="3454512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Prepare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580026" y="3387697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Triage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933296" y="3396474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Detect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399957" y="3390132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Protect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231606" y="3368674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>
                <a:solidFill>
                  <a:schemeClr val="tx1"/>
                </a:solidFill>
              </a:rPr>
              <a:t>Respond</a:t>
            </a:r>
            <a:endParaRPr lang="en-US" sz="17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7" idx="6"/>
          </p:cNvCxnSpPr>
          <p:nvPr/>
        </p:nvCxnSpPr>
        <p:spPr>
          <a:xfrm>
            <a:off x="2131743" y="3858925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765779" y="3807229"/>
            <a:ext cx="2011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315449" y="3807229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955831" y="3792111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11" idx="4"/>
            <a:endCxn id="9" idx="4"/>
          </p:cNvCxnSpPr>
          <p:nvPr/>
        </p:nvCxnSpPr>
        <p:spPr>
          <a:xfrm rot="5400000">
            <a:off x="6252674" y="2542244"/>
            <a:ext cx="27800" cy="3298310"/>
          </a:xfrm>
          <a:prstGeom prst="bentConnector3">
            <a:avLst>
              <a:gd name="adj1" fmla="val 1411741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1" idx="6"/>
            <a:endCxn id="7" idx="2"/>
          </p:cNvCxnSpPr>
          <p:nvPr/>
        </p:nvCxnSpPr>
        <p:spPr>
          <a:xfrm flipH="1">
            <a:off x="763497" y="3773087"/>
            <a:ext cx="7836355" cy="85838"/>
          </a:xfrm>
          <a:prstGeom prst="bentConnector5">
            <a:avLst>
              <a:gd name="adj1" fmla="val -2917"/>
              <a:gd name="adj2" fmla="val -1055894"/>
              <a:gd name="adj3" fmla="val 102917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812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A threat is a </a:t>
            </a:r>
            <a:r>
              <a:rPr lang="en-US" i="1" dirty="0">
                <a:solidFill>
                  <a:srgbClr val="000000"/>
                </a:solidFill>
              </a:rPr>
              <a:t>potential</a:t>
            </a:r>
            <a:r>
              <a:rPr lang="en-US" dirty="0">
                <a:solidFill>
                  <a:srgbClr val="000000"/>
                </a:solidFill>
              </a:rPr>
              <a:t> violation of system </a:t>
            </a:r>
            <a:r>
              <a:rPr lang="en-US" dirty="0" smtClean="0">
                <a:solidFill>
                  <a:srgbClr val="000000"/>
                </a:solidFill>
              </a:rPr>
              <a:t>security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Examples?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11688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475</TotalTime>
  <Words>1149</Words>
  <Application>Microsoft Macintosh PowerPoint</Application>
  <PresentationFormat>On-screen Show (4:3)</PresentationFormat>
  <Paragraphs>236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Retrospect</vt:lpstr>
      <vt:lpstr>   JMU GenCyber Boot Camp Summer, 2015</vt:lpstr>
      <vt:lpstr>Welcome</vt:lpstr>
      <vt:lpstr>Introductions</vt:lpstr>
      <vt:lpstr>Goals</vt:lpstr>
      <vt:lpstr>Schedule</vt:lpstr>
      <vt:lpstr>General Information</vt:lpstr>
      <vt:lpstr>Questions</vt:lpstr>
      <vt:lpstr>Cyber Defense</vt:lpstr>
      <vt:lpstr>Threats</vt:lpstr>
      <vt:lpstr>Attackers</vt:lpstr>
      <vt:lpstr>Why You Should Not Be an Attacker</vt:lpstr>
      <vt:lpstr>Understanding the Tools and Techniques of Attackers</vt:lpstr>
      <vt:lpstr>What do Cyber Defenders Protect?</vt:lpstr>
      <vt:lpstr>The Security Triad</vt:lpstr>
      <vt:lpstr>How do we Protect?</vt:lpstr>
      <vt:lpstr>GenCyber Cybersecurity First Principles</vt:lpstr>
      <vt:lpstr>Getting Started with Cyber Defense </vt:lpstr>
      <vt:lpstr>Getting Started with Cyber Defense </vt:lpstr>
      <vt:lpstr>After You Know Your Systems</vt:lpstr>
      <vt:lpstr>After You Have Thought About Your Systems</vt:lpstr>
      <vt:lpstr>Hands-On Exercises</vt:lpstr>
      <vt:lpstr>Accessing your VM for this Boot Camp</vt:lpstr>
      <vt:lpstr>Accessing your VM for this Boot Camp (cont)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</dc:creator>
  <cp:lastModifiedBy>Elvis</cp:lastModifiedBy>
  <cp:revision>17</cp:revision>
  <dcterms:created xsi:type="dcterms:W3CDTF">2015-06-04T22:29:04Z</dcterms:created>
  <dcterms:modified xsi:type="dcterms:W3CDTF">2015-06-10T15:33:24Z</dcterms:modified>
</cp:coreProperties>
</file>