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handoutMasterIdLst>
    <p:handoutMasterId r:id="rId89"/>
  </p:handoutMasterIdLst>
  <p:sldIdLst>
    <p:sldId id="256" r:id="rId2"/>
    <p:sldId id="367" r:id="rId3"/>
    <p:sldId id="454" r:id="rId4"/>
    <p:sldId id="381" r:id="rId5"/>
    <p:sldId id="313" r:id="rId6"/>
    <p:sldId id="368" r:id="rId7"/>
    <p:sldId id="314" r:id="rId8"/>
    <p:sldId id="315" r:id="rId9"/>
    <p:sldId id="283" r:id="rId10"/>
    <p:sldId id="277" r:id="rId11"/>
    <p:sldId id="284" r:id="rId12"/>
    <p:sldId id="257" r:id="rId13"/>
    <p:sldId id="259" r:id="rId14"/>
    <p:sldId id="471"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371" r:id="rId32"/>
    <p:sldId id="316" r:id="rId33"/>
    <p:sldId id="276" r:id="rId34"/>
    <p:sldId id="318" r:id="rId35"/>
    <p:sldId id="379" r:id="rId36"/>
    <p:sldId id="373" r:id="rId37"/>
    <p:sldId id="455" r:id="rId38"/>
    <p:sldId id="369" r:id="rId39"/>
    <p:sldId id="450" r:id="rId40"/>
    <p:sldId id="451" r:id="rId41"/>
    <p:sldId id="317" r:id="rId42"/>
    <p:sldId id="322" r:id="rId43"/>
    <p:sldId id="372" r:id="rId44"/>
    <p:sldId id="430" r:id="rId45"/>
    <p:sldId id="332" r:id="rId46"/>
    <p:sldId id="286" r:id="rId47"/>
    <p:sldId id="333" r:id="rId48"/>
    <p:sldId id="334" r:id="rId49"/>
    <p:sldId id="335" r:id="rId50"/>
    <p:sldId id="336" r:id="rId51"/>
    <p:sldId id="337" r:id="rId52"/>
    <p:sldId id="459" r:id="rId53"/>
    <p:sldId id="338" r:id="rId54"/>
    <p:sldId id="460" r:id="rId55"/>
    <p:sldId id="339" r:id="rId56"/>
    <p:sldId id="340" r:id="rId57"/>
    <p:sldId id="341" r:id="rId58"/>
    <p:sldId id="462" r:id="rId59"/>
    <p:sldId id="461" r:id="rId60"/>
    <p:sldId id="342" r:id="rId61"/>
    <p:sldId id="463" r:id="rId62"/>
    <p:sldId id="458" r:id="rId63"/>
    <p:sldId id="374" r:id="rId64"/>
    <p:sldId id="464" r:id="rId65"/>
    <p:sldId id="375" r:id="rId66"/>
    <p:sldId id="457" r:id="rId67"/>
    <p:sldId id="456" r:id="rId68"/>
    <p:sldId id="343" r:id="rId69"/>
    <p:sldId id="344" r:id="rId70"/>
    <p:sldId id="345" r:id="rId71"/>
    <p:sldId id="346" r:id="rId72"/>
    <p:sldId id="347" r:id="rId73"/>
    <p:sldId id="348" r:id="rId74"/>
    <p:sldId id="349" r:id="rId75"/>
    <p:sldId id="350" r:id="rId76"/>
    <p:sldId id="376" r:id="rId77"/>
    <p:sldId id="465" r:id="rId78"/>
    <p:sldId id="466" r:id="rId79"/>
    <p:sldId id="467" r:id="rId80"/>
    <p:sldId id="351" r:id="rId81"/>
    <p:sldId id="352" r:id="rId82"/>
    <p:sldId id="353" r:id="rId83"/>
    <p:sldId id="380" r:id="rId84"/>
    <p:sldId id="365" r:id="rId85"/>
    <p:sldId id="439" r:id="rId86"/>
    <p:sldId id="440"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g813TjfpmFwXKiSRIE0ZmA==" hashData="dX/JhvWXT8by6Haljlh79WaQ6Ao="/>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6970" autoAdjust="0"/>
  </p:normalViewPr>
  <p:slideViewPr>
    <p:cSldViewPr>
      <p:cViewPr>
        <p:scale>
          <a:sx n="90" d="100"/>
          <a:sy n="90" d="100"/>
        </p:scale>
        <p:origin x="-576" y="-5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image" Target="../media/image25.png"/><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png"/><Relationship Id="rId4"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B2D95B-BDE6-4A2A-8EDA-9EF5F26E76DF}" type="datetimeFigureOut">
              <a:rPr lang="en-US" smtClean="0"/>
              <a:t>6/25/2016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508D76-9888-4773-B145-314916AE0DC0}" type="slidenum">
              <a:rPr lang="en-US" smtClean="0"/>
              <a:t>‹#›</a:t>
            </a:fld>
            <a:endParaRPr lang="en-US"/>
          </a:p>
        </p:txBody>
      </p:sp>
    </p:spTree>
    <p:extLst>
      <p:ext uri="{BB962C8B-B14F-4D97-AF65-F5344CB8AC3E}">
        <p14:creationId xmlns:p14="http://schemas.microsoft.com/office/powerpoint/2010/main" val="105003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C33BF-2C10-4E93-BBB8-8C8D95B2DA07}" type="datetimeFigureOut">
              <a:rPr lang="en-US" smtClean="0"/>
              <a:t>6/25/2016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13D68-9F8E-497B-8607-86F9589115A5}" type="slidenum">
              <a:rPr lang="en-US" smtClean="0"/>
              <a:t>‹#›</a:t>
            </a:fld>
            <a:endParaRPr lang="en-US"/>
          </a:p>
        </p:txBody>
      </p:sp>
    </p:spTree>
    <p:extLst>
      <p:ext uri="{BB962C8B-B14F-4D97-AF65-F5344CB8AC3E}">
        <p14:creationId xmlns:p14="http://schemas.microsoft.com/office/powerpoint/2010/main" val="414046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FF91EED-04E9-435F-86E5-840556883AAA}" type="slidenum">
              <a:rPr lang="en-US" smtClean="0"/>
              <a:pPr/>
              <a:t>39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r>
              <a:rPr lang="en-US" smtClean="0"/>
              <a:t>Public key is shown in this diagram. Note that the message is encrypted with Bob’s public key and the encrypted message is decrypted with Bob’s private key.</a:t>
            </a:r>
          </a:p>
          <a:p>
            <a:endParaRPr lang="en-US" smtClean="0"/>
          </a:p>
          <a:p>
            <a:r>
              <a:rPr lang="en-US" smtClean="0"/>
              <a:t>Public key encryption assumes a reliable channel to distributed public keys.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91CAA144-1195-4BCB-93B7-6030C5263067}" type="slidenum">
              <a:rPr lang="en-US" smtClean="0"/>
              <a:pPr/>
              <a:t>40</a:t>
            </a:fld>
            <a:endParaRPr lang="en-US" smtClean="0"/>
          </a:p>
        </p:txBody>
      </p:sp>
      <p:sp>
        <p:nvSpPr>
          <p:cNvPr id="299011" name="Rectangle 2"/>
          <p:cNvSpPr>
            <a:spLocks noGrp="1" noRot="1" noChangeAspect="1" noChangeArrowheads="1" noTextEdit="1"/>
          </p:cNvSpPr>
          <p:nvPr>
            <p:ph type="sldImg"/>
          </p:nvPr>
        </p:nvSpPr>
        <p:spPr>
          <a:xfrm>
            <a:off x="1144588" y="685800"/>
            <a:ext cx="4572000" cy="3429000"/>
          </a:xfrm>
          <a:ln/>
        </p:spPr>
      </p:sp>
      <p:sp>
        <p:nvSpPr>
          <p:cNvPr id="299012" name="Rectangle 3"/>
          <p:cNvSpPr>
            <a:spLocks noGrp="1" noChangeArrowheads="1"/>
          </p:cNvSpPr>
          <p:nvPr>
            <p:ph type="body" idx="1"/>
          </p:nvPr>
        </p:nvSpPr>
        <p:spPr>
          <a:noFill/>
          <a:ln/>
        </p:spPr>
        <p:txBody>
          <a:bodyPr/>
          <a:lstStyle/>
          <a:p>
            <a:r>
              <a:rPr lang="en-US" smtClean="0"/>
              <a:t>Let’s take another look at public key </a:t>
            </a:r>
            <a:r>
              <a:rPr lang="en-US" b="1" smtClean="0"/>
              <a:t>encryption</a:t>
            </a:r>
            <a:r>
              <a:rPr lang="en-US" smtClean="0"/>
              <a:t>. In the public key cryptography, to send a message to Bob, Alice has to possess </a:t>
            </a:r>
            <a:r>
              <a:rPr lang="en-US" b="1" smtClean="0"/>
              <a:t>Bob</a:t>
            </a:r>
            <a:r>
              <a:rPr lang="en-US" smtClean="0"/>
              <a:t>’s public key. Thus, before Alice does the encryption, she has to somehow get Bob’s public key. If she mistakenly uses somebody else’s public key, the game is over. Bob’s public key is distributed through a reliable channel, marked in YELLOW.</a:t>
            </a:r>
          </a:p>
          <a:p>
            <a:endParaRPr lang="en-US" smtClean="0"/>
          </a:p>
          <a:p>
            <a:r>
              <a:rPr lang="en-US" smtClean="0"/>
              <a:t>Different from the symmetric key cryptography, Eve can read the </a:t>
            </a:r>
            <a:r>
              <a:rPr lang="en-US" b="1" smtClean="0"/>
              <a:t>public</a:t>
            </a:r>
            <a:r>
              <a:rPr lang="en-US" smtClean="0"/>
              <a:t> key distribution channel and this won’t help her decrypt the ciphertext.</a:t>
            </a:r>
          </a:p>
          <a:p>
            <a:endParaRPr lang="en-US" smtClean="0"/>
          </a:p>
          <a:p>
            <a:r>
              <a:rPr lang="en-US" smtClean="0"/>
              <a:t>Like the symmetric key cryptography, the ciphertext is sent over a public channel. Eve can read the ciphertext. We will discuss the details of public key encryption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C:\Program Files\GNU\</a:t>
            </a:r>
            <a:r>
              <a:rPr lang="en-US" dirty="0" err="1" smtClean="0"/>
              <a:t>GnuPG</a:t>
            </a:r>
            <a:endParaRPr lang="en-US" dirty="0"/>
          </a:p>
        </p:txBody>
      </p:sp>
      <p:sp>
        <p:nvSpPr>
          <p:cNvPr id="4" name="Slide Number Placeholder 3"/>
          <p:cNvSpPr>
            <a:spLocks noGrp="1"/>
          </p:cNvSpPr>
          <p:nvPr>
            <p:ph type="sldNum" sz="quarter" idx="10"/>
          </p:nvPr>
        </p:nvSpPr>
        <p:spPr/>
        <p:txBody>
          <a:bodyPr/>
          <a:lstStyle/>
          <a:p>
            <a:fld id="{00813D68-9F8E-497B-8607-86F9589115A5}" type="slidenum">
              <a:rPr lang="en-US" smtClean="0"/>
              <a:t>55</a:t>
            </a:fld>
            <a:endParaRPr lang="en-US"/>
          </a:p>
        </p:txBody>
      </p:sp>
    </p:spTree>
    <p:extLst>
      <p:ext uri="{BB962C8B-B14F-4D97-AF65-F5344CB8AC3E}">
        <p14:creationId xmlns:p14="http://schemas.microsoft.com/office/powerpoint/2010/main" val="139425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FF91EED-04E9-435F-86E5-840556883AAA}" type="slidenum">
              <a:rPr lang="en-US" smtClean="0"/>
              <a:pPr/>
              <a:t>64</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r>
              <a:rPr lang="en-US" smtClean="0"/>
              <a:t>Public key is shown in this diagram. Note that the message is encrypted with Bob’s public key and the encrypted message is decrypted with Bob’s private key.</a:t>
            </a:r>
          </a:p>
          <a:p>
            <a:endParaRPr lang="en-US" smtClean="0"/>
          </a:p>
          <a:p>
            <a:r>
              <a:rPr lang="en-US" smtClean="0"/>
              <a:t>Public key encryption assumes a reliable channel to distributed public keys.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FF91EED-04E9-435F-86E5-840556883AAA}" type="slidenum">
              <a:rPr lang="en-US" smtClean="0"/>
              <a:pPr/>
              <a:t>77</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r>
              <a:rPr lang="en-US" smtClean="0"/>
              <a:t>Public key is shown in this diagram. Note that the message is encrypted with Bob’s public key and the encrypted message is decrypted with Bob’s private key.</a:t>
            </a:r>
          </a:p>
          <a:p>
            <a:endParaRPr lang="en-US" smtClean="0"/>
          </a:p>
          <a:p>
            <a:r>
              <a:rPr lang="en-US" smtClean="0"/>
              <a:t>Public key encryption assumes a reliable channel to distributed public keys.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FF91EED-04E9-435F-86E5-840556883AAA}" type="slidenum">
              <a:rPr lang="en-US" smtClean="0"/>
              <a:pPr/>
              <a:t>79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r>
              <a:rPr lang="en-US" smtClean="0"/>
              <a:t>Public key is shown in this diagram. Note that the message is encrypted with Bob’s public key and the encrypted message is decrypted with Bob’s private key.</a:t>
            </a:r>
          </a:p>
          <a:p>
            <a:endParaRPr lang="en-US" smtClean="0"/>
          </a:p>
          <a:p>
            <a:r>
              <a:rPr lang="en-US" smtClean="0"/>
              <a:t>Public key encryption assumes a reliable channel to distributed public keys.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 key pair</a:t>
            </a:r>
          </a:p>
          <a:p>
            <a:r>
              <a:rPr lang="en-US" dirty="0" smtClean="0"/>
              <a:t>Key manager</a:t>
            </a:r>
          </a:p>
          <a:p>
            <a:r>
              <a:rPr lang="en-US" dirty="0" smtClean="0"/>
              <a:t>Revocation certificate</a:t>
            </a:r>
          </a:p>
          <a:p>
            <a:r>
              <a:rPr lang="en-US" dirty="0" smtClean="0"/>
              <a:t>Send your key to a </a:t>
            </a:r>
            <a:r>
              <a:rPr lang="en-US" dirty="0" err="1" smtClean="0"/>
              <a:t>keyserver</a:t>
            </a:r>
            <a:endParaRPr lang="en-US" dirty="0" smtClean="0"/>
          </a:p>
          <a:p>
            <a:endParaRPr lang="en-US" dirty="0"/>
          </a:p>
        </p:txBody>
      </p:sp>
      <p:sp>
        <p:nvSpPr>
          <p:cNvPr id="4" name="Slide Number Placeholder 3"/>
          <p:cNvSpPr>
            <a:spLocks noGrp="1"/>
          </p:cNvSpPr>
          <p:nvPr>
            <p:ph type="sldNum" sz="quarter" idx="10"/>
          </p:nvPr>
        </p:nvSpPr>
        <p:spPr/>
        <p:txBody>
          <a:bodyPr/>
          <a:lstStyle/>
          <a:p>
            <a:fld id="{00813D68-9F8E-497B-8607-86F9589115A5}" type="slidenum">
              <a:rPr lang="en-US" smtClean="0"/>
              <a:t>82</a:t>
            </a:fld>
            <a:endParaRPr lang="en-US"/>
          </a:p>
        </p:txBody>
      </p:sp>
    </p:spTree>
    <p:extLst>
      <p:ext uri="{BB962C8B-B14F-4D97-AF65-F5344CB8AC3E}">
        <p14:creationId xmlns:p14="http://schemas.microsoft.com/office/powerpoint/2010/main" val="69848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2016 Summer Camp</a:t>
            </a:r>
            <a:endParaRPr lang="en-US"/>
          </a:p>
        </p:txBody>
      </p:sp>
      <p:sp>
        <p:nvSpPr>
          <p:cNvPr id="6" name="Slide Number Placeholder 5"/>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208786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2016 Summer Camp</a:t>
            </a:r>
            <a:endParaRPr lang="en-US"/>
          </a:p>
        </p:txBody>
      </p:sp>
      <p:sp>
        <p:nvSpPr>
          <p:cNvPr id="6" name="Slide Number Placeholder 5"/>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383333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2016 Summer Camp</a:t>
            </a:r>
            <a:endParaRPr lang="en-US"/>
          </a:p>
        </p:txBody>
      </p:sp>
      <p:sp>
        <p:nvSpPr>
          <p:cNvPr id="6" name="Slide Number Placeholder 5"/>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341030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ltLang="zh-CN" smtClean="0"/>
              <a:t>2016 Summer Camp</a:t>
            </a:r>
            <a:endParaRPr lang="en-US" altLang="zh-CN"/>
          </a:p>
        </p:txBody>
      </p:sp>
      <p:sp>
        <p:nvSpPr>
          <p:cNvPr id="7" name="Rectangle 6"/>
          <p:cNvSpPr>
            <a:spLocks noGrp="1" noChangeArrowheads="1"/>
          </p:cNvSpPr>
          <p:nvPr>
            <p:ph type="sldNum" sz="quarter" idx="11"/>
          </p:nvPr>
        </p:nvSpPr>
        <p:spPr>
          <a:ln/>
        </p:spPr>
        <p:txBody>
          <a:bodyPr/>
          <a:lstStyle>
            <a:lvl1pPr>
              <a:defRPr/>
            </a:lvl1pPr>
          </a:lstStyle>
          <a:p>
            <a:pPr>
              <a:defRPr/>
            </a:pPr>
            <a:fld id="{8E7D5A8E-3F08-4E29-982F-64CBA6A1C4EF}" type="slidenum">
              <a:rPr lang="en-US"/>
              <a:pPr>
                <a:defRPr/>
              </a:pPr>
              <a:t>‹#›</a:t>
            </a:fld>
            <a:endParaRPr lang="en-US"/>
          </a:p>
        </p:txBody>
      </p:sp>
    </p:spTree>
    <p:extLst>
      <p:ext uri="{BB962C8B-B14F-4D97-AF65-F5344CB8AC3E}">
        <p14:creationId xmlns:p14="http://schemas.microsoft.com/office/powerpoint/2010/main" val="88916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CN" smtClean="0"/>
              <a:t>2016 Summer Camp</a:t>
            </a: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2A15CD78-0F89-4B0A-8C08-D4EB208EFACD}" type="slidenum">
              <a:rPr lang="zh-CN" altLang="en-US"/>
              <a:pPr>
                <a:defRPr/>
              </a:pPr>
              <a:t>‹#›</a:t>
            </a:fld>
            <a:endParaRPr lang="en-US" altLang="zh-CN"/>
          </a:p>
        </p:txBody>
      </p:sp>
    </p:spTree>
    <p:extLst>
      <p:ext uri="{BB962C8B-B14F-4D97-AF65-F5344CB8AC3E}">
        <p14:creationId xmlns:p14="http://schemas.microsoft.com/office/powerpoint/2010/main" val="256558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2016 Summer Camp</a:t>
            </a:r>
            <a:endParaRPr lang="en-US"/>
          </a:p>
        </p:txBody>
      </p:sp>
      <p:sp>
        <p:nvSpPr>
          <p:cNvPr id="6" name="Slide Number Placeholder 5"/>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365707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2016 Summer Camp</a:t>
            </a:r>
            <a:endParaRPr lang="en-US"/>
          </a:p>
        </p:txBody>
      </p:sp>
      <p:sp>
        <p:nvSpPr>
          <p:cNvPr id="6" name="Slide Number Placeholder 5"/>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427084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2016 Summer Camp</a:t>
            </a:r>
            <a:endParaRPr lang="en-US"/>
          </a:p>
        </p:txBody>
      </p:sp>
      <p:sp>
        <p:nvSpPr>
          <p:cNvPr id="7" name="Slide Number Placeholder 6"/>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426954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2016 Summer Camp</a:t>
            </a:r>
            <a:endParaRPr lang="en-US"/>
          </a:p>
        </p:txBody>
      </p:sp>
      <p:sp>
        <p:nvSpPr>
          <p:cNvPr id="9" name="Slide Number Placeholder 8"/>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38864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78784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140636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2016 Summer Camp</a:t>
            </a:r>
            <a:endParaRPr lang="en-US"/>
          </a:p>
        </p:txBody>
      </p:sp>
      <p:sp>
        <p:nvSpPr>
          <p:cNvPr id="7" name="Slide Number Placeholder 6"/>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378198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2016 Summer Camp</a:t>
            </a:r>
            <a:endParaRPr lang="en-US"/>
          </a:p>
        </p:txBody>
      </p:sp>
      <p:sp>
        <p:nvSpPr>
          <p:cNvPr id="7" name="Slide Number Placeholder 6"/>
          <p:cNvSpPr>
            <a:spLocks noGrp="1"/>
          </p:cNvSpPr>
          <p:nvPr>
            <p:ph type="sldNum" sz="quarter" idx="12"/>
          </p:nvPr>
        </p:nvSpPr>
        <p:spPr/>
        <p:txBody>
          <a:bodyPr/>
          <a:lstStyle/>
          <a:p>
            <a:fld id="{AEBD50B1-BE24-4FB3-9650-F2E0DAD77E55}" type="slidenum">
              <a:rPr lang="en-US" smtClean="0"/>
              <a:t>‹#›</a:t>
            </a:fld>
            <a:endParaRPr lang="en-US"/>
          </a:p>
        </p:txBody>
      </p:sp>
    </p:spTree>
    <p:extLst>
      <p:ext uri="{BB962C8B-B14F-4D97-AF65-F5344CB8AC3E}">
        <p14:creationId xmlns:p14="http://schemas.microsoft.com/office/powerpoint/2010/main" val="8808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0" y="6492875"/>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2016 Summer Camp</a:t>
            </a: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D50B1-BE24-4FB3-9650-F2E0DAD77E55}" type="slidenum">
              <a:rPr lang="en-US" smtClean="0"/>
              <a:t>‹#›</a:t>
            </a:fld>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799341" cy="533402"/>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77200" y="-4938"/>
            <a:ext cx="1066800" cy="572096"/>
          </a:xfrm>
          <a:prstGeom prst="rect">
            <a:avLst/>
          </a:prstGeom>
        </p:spPr>
      </p:pic>
    </p:spTree>
    <p:extLst>
      <p:ext uri="{BB962C8B-B14F-4D97-AF65-F5344CB8AC3E}">
        <p14:creationId xmlns:p14="http://schemas.microsoft.com/office/powerpoint/2010/main" val="1672043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ownload.truecrypt.ch/documentation/TrueCrypt%20User%20Guide.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8.wmf"/><Relationship Id="rId3" Type="http://schemas.openxmlformats.org/officeDocument/2006/relationships/notesSlide" Target="../notesSlides/notesSlide1.xml"/><Relationship Id="rId7" Type="http://schemas.openxmlformats.org/officeDocument/2006/relationships/image" Target="../media/image25.png"/><Relationship Id="rId12"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7.wmf"/><Relationship Id="rId5" Type="http://schemas.openxmlformats.org/officeDocument/2006/relationships/image" Target="../media/image31.png"/><Relationship Id="rId15" Type="http://schemas.openxmlformats.org/officeDocument/2006/relationships/image" Target="../media/image29.png"/><Relationship Id="rId10" Type="http://schemas.openxmlformats.org/officeDocument/2006/relationships/oleObject" Target="../embeddings/oleObject3.bin"/><Relationship Id="rId4" Type="http://schemas.openxmlformats.org/officeDocument/2006/relationships/image" Target="../media/image30.gif"/><Relationship Id="rId9" Type="http://schemas.openxmlformats.org/officeDocument/2006/relationships/image" Target="../media/image26.wmf"/><Relationship Id="rId1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6.wmf"/><Relationship Id="rId3" Type="http://schemas.openxmlformats.org/officeDocument/2006/relationships/notesSlide" Target="../notesSlides/notesSlide2.xml"/><Relationship Id="rId7" Type="http://schemas.openxmlformats.org/officeDocument/2006/relationships/image" Target="../media/image25.png"/><Relationship Id="rId12" Type="http://schemas.openxmlformats.org/officeDocument/2006/relationships/oleObject" Target="../embeddings/oleObject9.bin"/><Relationship Id="rId17" Type="http://schemas.openxmlformats.org/officeDocument/2006/relationships/image" Target="../media/image28.wmf"/><Relationship Id="rId2" Type="http://schemas.openxmlformats.org/officeDocument/2006/relationships/slideLayout" Target="../slideLayouts/slideLayout13.xml"/><Relationship Id="rId16"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29.png"/><Relationship Id="rId5" Type="http://schemas.openxmlformats.org/officeDocument/2006/relationships/image" Target="../media/image31.png"/><Relationship Id="rId15" Type="http://schemas.openxmlformats.org/officeDocument/2006/relationships/image" Target="../media/image27.wmf"/><Relationship Id="rId10" Type="http://schemas.openxmlformats.org/officeDocument/2006/relationships/oleObject" Target="../embeddings/oleObject8.bin"/><Relationship Id="rId4" Type="http://schemas.openxmlformats.org/officeDocument/2006/relationships/image" Target="../media/image30.gif"/><Relationship Id="rId9" Type="http://schemas.openxmlformats.org/officeDocument/2006/relationships/image" Target="../media/image32.png"/><Relationship Id="rId1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wangxx@jmu.ed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www.gpg4win.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gpg4win.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4.xml"/><Relationship Id="rId7" Type="http://schemas.openxmlformats.org/officeDocument/2006/relationships/oleObject" Target="../embeddings/oleObject13.bin"/><Relationship Id="rId12"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5.png"/><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7.wmf"/><Relationship Id="rId4" Type="http://schemas.openxmlformats.org/officeDocument/2006/relationships/image" Target="../media/image31.png"/><Relationship Id="rId9" Type="http://schemas.openxmlformats.org/officeDocument/2006/relationships/oleObject" Target="../embeddings/oleObject14.bin"/></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truecrypt.ch/"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5.xml"/><Relationship Id="rId7" Type="http://schemas.openxmlformats.org/officeDocument/2006/relationships/oleObject" Target="../embeddings/oleObject17.bin"/><Relationship Id="rId12"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6.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8.wmf"/><Relationship Id="rId4" Type="http://schemas.openxmlformats.org/officeDocument/2006/relationships/image" Target="../media/image30.gif"/><Relationship Id="rId9" Type="http://schemas.openxmlformats.org/officeDocument/2006/relationships/oleObject" Target="../embeddings/oleObject18.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9.png"/><Relationship Id="rId3" Type="http://schemas.openxmlformats.org/officeDocument/2006/relationships/notesSlide" Target="../notesSlides/notesSlide6.xml"/><Relationship Id="rId7" Type="http://schemas.openxmlformats.org/officeDocument/2006/relationships/image" Target="../media/image26.wmf"/><Relationship Id="rId12"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image" Target="../media/image28.wmf"/><Relationship Id="rId5" Type="http://schemas.openxmlformats.org/officeDocument/2006/relationships/image" Target="../media/image31.png"/><Relationship Id="rId10" Type="http://schemas.openxmlformats.org/officeDocument/2006/relationships/oleObject" Target="../embeddings/oleObject22.bin"/><Relationship Id="rId4" Type="http://schemas.openxmlformats.org/officeDocument/2006/relationships/image" Target="../media/image30.gif"/><Relationship Id="rId9" Type="http://schemas.openxmlformats.org/officeDocument/2006/relationships/image" Target="../media/image27.wmf"/></Relationships>
</file>

<file path=ppt/slides/_rels/slide8.xml.rels><?xml version="1.0" encoding="UTF-8" standalone="yes"?>
<Relationships xmlns="http://schemas.openxmlformats.org/package/2006/relationships"><Relationship Id="rId2" Type="http://schemas.openxmlformats.org/officeDocument/2006/relationships/hyperlink" Target="https://truecrypt.ch/download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 Practice</a:t>
            </a:r>
            <a:endParaRPr lang="en-US" dirty="0"/>
          </a:p>
        </p:txBody>
      </p:sp>
      <p:sp>
        <p:nvSpPr>
          <p:cNvPr id="3" name="Subtitle 2"/>
          <p:cNvSpPr>
            <a:spLocks noGrp="1"/>
          </p:cNvSpPr>
          <p:nvPr>
            <p:ph type="subTitle" idx="1"/>
          </p:nvPr>
        </p:nvSpPr>
        <p:spPr/>
        <p:txBody>
          <a:bodyPr/>
          <a:lstStyle/>
          <a:p>
            <a:r>
              <a:rPr lang="en-US" dirty="0" smtClean="0"/>
              <a:t>2016 JMU Cyber Defense Boot Camp</a:t>
            </a:r>
            <a:endParaRPr lang="en-US" dirty="0"/>
          </a:p>
        </p:txBody>
      </p:sp>
    </p:spTree>
    <p:extLst>
      <p:ext uri="{BB962C8B-B14F-4D97-AF65-F5344CB8AC3E}">
        <p14:creationId xmlns:p14="http://schemas.microsoft.com/office/powerpoint/2010/main" val="3681953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p:txBody>
          <a:bodyPr/>
          <a:lstStyle/>
          <a:p>
            <a:r>
              <a:rPr lang="en-US" dirty="0" smtClean="0"/>
              <a:t>Create a </a:t>
            </a:r>
            <a:r>
              <a:rPr lang="en-US" dirty="0" smtClean="0">
                <a:solidFill>
                  <a:srgbClr val="0000FF"/>
                </a:solidFill>
              </a:rPr>
              <a:t>virtual </a:t>
            </a:r>
            <a:r>
              <a:rPr lang="en-US" dirty="0">
                <a:solidFill>
                  <a:srgbClr val="0000FF"/>
                </a:solidFill>
              </a:rPr>
              <a:t>encrypted disk</a:t>
            </a:r>
            <a:r>
              <a:rPr lang="en-US" dirty="0"/>
              <a:t> (called </a:t>
            </a:r>
            <a:r>
              <a:rPr lang="en-US" dirty="0">
                <a:solidFill>
                  <a:srgbClr val="00CC00"/>
                </a:solidFill>
              </a:rPr>
              <a:t>file </a:t>
            </a:r>
            <a:r>
              <a:rPr lang="en-US" dirty="0" smtClean="0">
                <a:solidFill>
                  <a:srgbClr val="00CC00"/>
                </a:solidFill>
              </a:rPr>
              <a:t>container</a:t>
            </a:r>
            <a:r>
              <a:rPr lang="en-US" dirty="0" smtClean="0"/>
              <a:t>)</a:t>
            </a:r>
          </a:p>
          <a:p>
            <a:pPr lvl="1"/>
            <a:r>
              <a:rPr lang="en-US" dirty="0" smtClean="0"/>
              <a:t>Then put all of your </a:t>
            </a:r>
            <a:r>
              <a:rPr lang="en-US" dirty="0" smtClean="0">
                <a:solidFill>
                  <a:srgbClr val="FF0000"/>
                </a:solidFill>
              </a:rPr>
              <a:t>critical</a:t>
            </a:r>
            <a:r>
              <a:rPr lang="en-US" dirty="0" smtClean="0"/>
              <a:t> files there</a:t>
            </a:r>
          </a:p>
          <a:p>
            <a:endParaRPr lang="en-US" dirty="0" smtClean="0"/>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10</a:t>
            </a:fld>
            <a:endParaRPr lang="en-US"/>
          </a:p>
        </p:txBody>
      </p:sp>
    </p:spTree>
    <p:extLst>
      <p:ext uri="{BB962C8B-B14F-4D97-AF65-F5344CB8AC3E}">
        <p14:creationId xmlns:p14="http://schemas.microsoft.com/office/powerpoint/2010/main" val="2296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166" y="1066800"/>
            <a:ext cx="6478834" cy="557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11</a:t>
            </a:fld>
            <a:endParaRPr lang="en-US"/>
          </a:p>
        </p:txBody>
      </p:sp>
    </p:spTree>
    <p:extLst>
      <p:ext uri="{BB962C8B-B14F-4D97-AF65-F5344CB8AC3E}">
        <p14:creationId xmlns:p14="http://schemas.microsoft.com/office/powerpoint/2010/main" val="1120055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66800"/>
            <a:ext cx="6461256" cy="5486400"/>
          </a:xfrm>
          <a:prstGeom prst="rect">
            <a:avLst/>
          </a:prstGeom>
        </p:spPr>
      </p:pic>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12</a:t>
            </a:fld>
            <a:endParaRPr lang="en-US"/>
          </a:p>
        </p:txBody>
      </p:sp>
      <p:sp>
        <p:nvSpPr>
          <p:cNvPr id="5" name="Rounded Rectangle 4"/>
          <p:cNvSpPr/>
          <p:nvPr/>
        </p:nvSpPr>
        <p:spPr>
          <a:xfrm>
            <a:off x="304800" y="76200"/>
            <a:ext cx="8610600" cy="914400"/>
          </a:xfrm>
          <a:prstGeom prst="roundRect">
            <a:avLst/>
          </a:prstGeom>
          <a:solidFill>
            <a:schemeClr val="bg1">
              <a:lumMod val="95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rPr>
              <a:t>CREDITS</a:t>
            </a:r>
            <a:r>
              <a:rPr lang="en-US" sz="3200" dirty="0" smtClean="0">
                <a:solidFill>
                  <a:schemeClr val="tx1"/>
                </a:solidFill>
              </a:rPr>
              <a:t>: some of these screen snapshots are </a:t>
            </a:r>
            <a:r>
              <a:rPr lang="en-US" sz="3200" dirty="0">
                <a:solidFill>
                  <a:schemeClr val="tx1"/>
                </a:solidFill>
              </a:rPr>
              <a:t>from </a:t>
            </a:r>
            <a:r>
              <a:rPr lang="en-US" sz="1600" dirty="0">
                <a:solidFill>
                  <a:schemeClr val="tx1"/>
                </a:solidFill>
                <a:hlinkClick r:id="rId3"/>
              </a:rPr>
              <a:t>https://</a:t>
            </a:r>
            <a:r>
              <a:rPr lang="en-US" sz="1600" dirty="0" smtClean="0">
                <a:solidFill>
                  <a:schemeClr val="tx1"/>
                </a:solidFill>
                <a:hlinkClick r:id="rId3"/>
              </a:rPr>
              <a:t>download.truecrypt.ch/documentation/TrueCrypt%20User%20Guide.pdf</a:t>
            </a:r>
            <a:r>
              <a:rPr lang="en-US" sz="1600" dirty="0" smtClean="0">
                <a:solidFill>
                  <a:schemeClr val="tx1"/>
                </a:solidFill>
              </a:rPr>
              <a:t> </a:t>
            </a:r>
            <a:endParaRPr lang="en-US" sz="3200" dirty="0">
              <a:solidFill>
                <a:schemeClr val="tx1"/>
              </a:solidFill>
            </a:endParaRPr>
          </a:p>
        </p:txBody>
      </p:sp>
      <p:sp>
        <p:nvSpPr>
          <p:cNvPr id="6" name="TextBox 5"/>
          <p:cNvSpPr txBox="1"/>
          <p:nvPr/>
        </p:nvSpPr>
        <p:spPr>
          <a:xfrm>
            <a:off x="3124200" y="4001869"/>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3382858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73944"/>
            <a:ext cx="7958450" cy="4793456"/>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6" name="Slide Number Placeholder 5"/>
          <p:cNvSpPr>
            <a:spLocks noGrp="1"/>
          </p:cNvSpPr>
          <p:nvPr>
            <p:ph type="sldNum" sz="quarter" idx="12"/>
          </p:nvPr>
        </p:nvSpPr>
        <p:spPr/>
        <p:txBody>
          <a:bodyPr/>
          <a:lstStyle/>
          <a:p>
            <a:fld id="{AEBD50B1-BE24-4FB3-9650-F2E0DAD77E55}" type="slidenum">
              <a:rPr lang="en-US" smtClean="0"/>
              <a:t>13</a:t>
            </a:fld>
            <a:endParaRPr lang="en-US"/>
          </a:p>
        </p:txBody>
      </p:sp>
      <p:sp>
        <p:nvSpPr>
          <p:cNvPr id="5" name="TextBox 4"/>
          <p:cNvSpPr txBox="1"/>
          <p:nvPr/>
        </p:nvSpPr>
        <p:spPr>
          <a:xfrm>
            <a:off x="6870962" y="5602069"/>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
        <p:nvSpPr>
          <p:cNvPr id="4" name="Rounded Rectangular Callout 3"/>
          <p:cNvSpPr/>
          <p:nvPr/>
        </p:nvSpPr>
        <p:spPr>
          <a:xfrm>
            <a:off x="3962400" y="228600"/>
            <a:ext cx="3416038" cy="571500"/>
          </a:xfrm>
          <a:prstGeom prst="wedgeRoundRectCallout">
            <a:avLst>
              <a:gd name="adj1" fmla="val -49553"/>
              <a:gd name="adj2" fmla="val 272500"/>
              <a:gd name="adj3" fmla="val 16667"/>
            </a:avLst>
          </a:prstGeom>
          <a:solidFill>
            <a:schemeClr val="bg1">
              <a:lumMod val="95000"/>
              <a:alpha val="46000"/>
            </a:schemeClr>
          </a:solidFill>
          <a:ln w="9525">
            <a:solidFill>
              <a:srgbClr val="FF000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2800" dirty="0" smtClean="0">
                <a:solidFill>
                  <a:srgbClr val="FF0000"/>
                </a:solidFill>
              </a:rPr>
              <a:t>Use the default type</a:t>
            </a:r>
          </a:p>
        </p:txBody>
      </p:sp>
    </p:spTree>
    <p:extLst>
      <p:ext uri="{BB962C8B-B14F-4D97-AF65-F5344CB8AC3E}">
        <p14:creationId xmlns:p14="http://schemas.microsoft.com/office/powerpoint/2010/main" val="3051490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14</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2306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962400" y="228600"/>
            <a:ext cx="3416038" cy="571500"/>
          </a:xfrm>
          <a:prstGeom prst="wedgeRoundRectCallout">
            <a:avLst>
              <a:gd name="adj1" fmla="val -49553"/>
              <a:gd name="adj2" fmla="val 272500"/>
              <a:gd name="adj3" fmla="val 16667"/>
            </a:avLst>
          </a:prstGeom>
          <a:solidFill>
            <a:schemeClr val="bg1">
              <a:lumMod val="95000"/>
              <a:alpha val="46000"/>
            </a:schemeClr>
          </a:solidFill>
          <a:ln w="9525">
            <a:solidFill>
              <a:srgbClr val="FF000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2800" dirty="0" smtClean="0">
                <a:solidFill>
                  <a:srgbClr val="FF0000"/>
                </a:solidFill>
              </a:rPr>
              <a:t>Use the default type</a:t>
            </a:r>
          </a:p>
        </p:txBody>
      </p:sp>
    </p:spTree>
    <p:extLst>
      <p:ext uri="{BB962C8B-B14F-4D97-AF65-F5344CB8AC3E}">
        <p14:creationId xmlns:p14="http://schemas.microsoft.com/office/powerpoint/2010/main" val="2281557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761" y="1524000"/>
            <a:ext cx="5257800" cy="4711535"/>
          </a:xfrm>
          <a:prstGeom prst="rect">
            <a:avLst/>
          </a:prstGeom>
        </p:spPr>
      </p:pic>
      <p:sp>
        <p:nvSpPr>
          <p:cNvPr id="5" name="Title 4"/>
          <p:cNvSpPr>
            <a:spLocks noGrp="1"/>
          </p:cNvSpPr>
          <p:nvPr>
            <p:ph type="title"/>
          </p:nvPr>
        </p:nvSpPr>
        <p:spPr/>
        <p:txBody>
          <a:bodyPr>
            <a:normAutofit fontScale="90000"/>
          </a:bodyPr>
          <a:lstStyle/>
          <a:p>
            <a:r>
              <a:rPr lang="en-US" dirty="0" smtClean="0"/>
              <a:t>The Location of the Virtual Encrypted Disk</a:t>
            </a: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15</a:t>
            </a:fld>
            <a:endParaRPr lang="en-US"/>
          </a:p>
        </p:txBody>
      </p:sp>
      <p:sp>
        <p:nvSpPr>
          <p:cNvPr id="6" name="TextBox 5"/>
          <p:cNvSpPr txBox="1"/>
          <p:nvPr/>
        </p:nvSpPr>
        <p:spPr>
          <a:xfrm>
            <a:off x="6261362" y="2020669"/>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1202705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67840"/>
            <a:ext cx="6325756" cy="4629150"/>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16</a:t>
            </a:fld>
            <a:endParaRPr lang="en-US"/>
          </a:p>
        </p:txBody>
      </p:sp>
      <p:sp>
        <p:nvSpPr>
          <p:cNvPr id="5" name="TextBox 4"/>
          <p:cNvSpPr txBox="1"/>
          <p:nvPr/>
        </p:nvSpPr>
        <p:spPr>
          <a:xfrm>
            <a:off x="7785362" y="5144869"/>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
        <p:nvSpPr>
          <p:cNvPr id="6" name="Rounded Rectangular Callout 5"/>
          <p:cNvSpPr/>
          <p:nvPr/>
        </p:nvSpPr>
        <p:spPr>
          <a:xfrm>
            <a:off x="3962400" y="266700"/>
            <a:ext cx="3416038" cy="571500"/>
          </a:xfrm>
          <a:prstGeom prst="wedgeRoundRectCallout">
            <a:avLst>
              <a:gd name="adj1" fmla="val -53457"/>
              <a:gd name="adj2" fmla="val 242500"/>
              <a:gd name="adj3" fmla="val 16667"/>
            </a:avLst>
          </a:prstGeom>
          <a:solidFill>
            <a:schemeClr val="bg1">
              <a:lumMod val="95000"/>
              <a:alpha val="46000"/>
            </a:schemeClr>
          </a:solidFill>
          <a:ln w="9525">
            <a:solidFill>
              <a:srgbClr val="FF000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2800" dirty="0" smtClean="0">
                <a:solidFill>
                  <a:srgbClr val="FF0000"/>
                </a:solidFill>
              </a:rPr>
              <a:t>Select your directory</a:t>
            </a:r>
          </a:p>
        </p:txBody>
      </p:sp>
      <p:sp>
        <p:nvSpPr>
          <p:cNvPr id="7" name="Rounded Rectangular Callout 6"/>
          <p:cNvSpPr/>
          <p:nvPr/>
        </p:nvSpPr>
        <p:spPr>
          <a:xfrm>
            <a:off x="2819400" y="4152900"/>
            <a:ext cx="4724400" cy="571500"/>
          </a:xfrm>
          <a:prstGeom prst="wedgeRoundRectCallout">
            <a:avLst>
              <a:gd name="adj1" fmla="val -4413"/>
              <a:gd name="adj2" fmla="val 187500"/>
              <a:gd name="adj3" fmla="val 16667"/>
            </a:avLst>
          </a:prstGeom>
          <a:solidFill>
            <a:schemeClr val="bg1">
              <a:lumMod val="95000"/>
              <a:alpha val="46000"/>
            </a:schemeClr>
          </a:solidFill>
          <a:ln w="9525">
            <a:solidFill>
              <a:srgbClr val="FF000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2800" dirty="0" smtClean="0">
                <a:solidFill>
                  <a:srgbClr val="FF0000"/>
                </a:solidFill>
              </a:rPr>
              <a:t>Choose your volume file name</a:t>
            </a:r>
          </a:p>
        </p:txBody>
      </p:sp>
    </p:spTree>
    <p:extLst>
      <p:ext uri="{BB962C8B-B14F-4D97-AF65-F5344CB8AC3E}">
        <p14:creationId xmlns:p14="http://schemas.microsoft.com/office/powerpoint/2010/main" val="1194065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447800"/>
            <a:ext cx="5181600" cy="4643252"/>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17</a:t>
            </a:fld>
            <a:endParaRPr lang="en-US"/>
          </a:p>
        </p:txBody>
      </p:sp>
      <p:sp>
        <p:nvSpPr>
          <p:cNvPr id="5" name="Rounded Rectangular Callout 4"/>
          <p:cNvSpPr/>
          <p:nvPr/>
        </p:nvSpPr>
        <p:spPr>
          <a:xfrm>
            <a:off x="3124200" y="228600"/>
            <a:ext cx="4648200" cy="1447800"/>
          </a:xfrm>
          <a:prstGeom prst="wedgeRoundRectCallout">
            <a:avLst>
              <a:gd name="adj1" fmla="val -35077"/>
              <a:gd name="adj2" fmla="val 92049"/>
              <a:gd name="adj3" fmla="val 16667"/>
            </a:avLst>
          </a:prstGeom>
          <a:solidFill>
            <a:schemeClr val="bg1">
              <a:lumMod val="95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2800" dirty="0" smtClean="0">
                <a:solidFill>
                  <a:schemeClr val="tx1"/>
                </a:solidFill>
              </a:rPr>
              <a:t>This is your virtual volume file. Please remember this path and we will use it later</a:t>
            </a:r>
          </a:p>
        </p:txBody>
      </p:sp>
      <p:sp>
        <p:nvSpPr>
          <p:cNvPr id="6" name="TextBox 5"/>
          <p:cNvSpPr txBox="1"/>
          <p:nvPr/>
        </p:nvSpPr>
        <p:spPr>
          <a:xfrm>
            <a:off x="5270762" y="5791200"/>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2428987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168730"/>
            <a:ext cx="5638800" cy="5052951"/>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18</a:t>
            </a:fld>
            <a:endParaRPr lang="en-US"/>
          </a:p>
        </p:txBody>
      </p:sp>
      <p:sp>
        <p:nvSpPr>
          <p:cNvPr id="5" name="Rounded Rectangular Callout 4"/>
          <p:cNvSpPr/>
          <p:nvPr/>
        </p:nvSpPr>
        <p:spPr>
          <a:xfrm>
            <a:off x="5425044" y="381000"/>
            <a:ext cx="3337956" cy="1295400"/>
          </a:xfrm>
          <a:prstGeom prst="wedgeRoundRectCallout">
            <a:avLst>
              <a:gd name="adj1" fmla="val -92612"/>
              <a:gd name="adj2" fmla="val 115890"/>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AES is a symmetric encryption algorithm standard</a:t>
            </a:r>
            <a:endParaRPr lang="en-US" sz="2400" dirty="0">
              <a:solidFill>
                <a:schemeClr val="tx1"/>
              </a:solidFill>
            </a:endParaRPr>
          </a:p>
        </p:txBody>
      </p:sp>
      <p:sp>
        <p:nvSpPr>
          <p:cNvPr id="6" name="Rounded Rectangular Callout 5"/>
          <p:cNvSpPr/>
          <p:nvPr/>
        </p:nvSpPr>
        <p:spPr>
          <a:xfrm>
            <a:off x="5577444" y="4343400"/>
            <a:ext cx="3337956" cy="1066800"/>
          </a:xfrm>
          <a:prstGeom prst="wedgeRoundRectCallout">
            <a:avLst>
              <a:gd name="adj1" fmla="val -116371"/>
              <a:gd name="adj2" fmla="val 6054"/>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Select SHA-512, a US crypto hash standard</a:t>
            </a:r>
            <a:endParaRPr lang="en-US" sz="2400" dirty="0">
              <a:solidFill>
                <a:schemeClr val="tx1"/>
              </a:solidFill>
            </a:endParaRPr>
          </a:p>
        </p:txBody>
      </p:sp>
      <p:sp>
        <p:nvSpPr>
          <p:cNvPr id="7" name="TextBox 6"/>
          <p:cNvSpPr txBox="1"/>
          <p:nvPr/>
        </p:nvSpPr>
        <p:spPr>
          <a:xfrm>
            <a:off x="5486400" y="5943600"/>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85493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19200"/>
            <a:ext cx="5257800" cy="4711535"/>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19</a:t>
            </a:fld>
            <a:endParaRPr lang="en-US"/>
          </a:p>
        </p:txBody>
      </p:sp>
      <p:sp>
        <p:nvSpPr>
          <p:cNvPr id="5" name="Rounded Rectangular Callout 4"/>
          <p:cNvSpPr/>
          <p:nvPr/>
        </p:nvSpPr>
        <p:spPr>
          <a:xfrm>
            <a:off x="4152900" y="152400"/>
            <a:ext cx="4447067" cy="1600200"/>
          </a:xfrm>
          <a:prstGeom prst="wedgeRoundRectCallout">
            <a:avLst>
              <a:gd name="adj1" fmla="val -43982"/>
              <a:gd name="adj2" fmla="val 87508"/>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The size of your virtual encrypted disk; Let’s choose </a:t>
            </a:r>
            <a:r>
              <a:rPr lang="en-US" sz="3600" dirty="0" smtClean="0">
                <a:solidFill>
                  <a:srgbClr val="FF0000"/>
                </a:solidFill>
              </a:rPr>
              <a:t>2M</a:t>
            </a:r>
            <a:r>
              <a:rPr lang="en-US" sz="2400" dirty="0" smtClean="0">
                <a:solidFill>
                  <a:schemeClr val="tx1"/>
                </a:solidFill>
              </a:rPr>
              <a:t> bytes </a:t>
            </a:r>
            <a:r>
              <a:rPr lang="en-US" sz="2400" dirty="0" smtClean="0">
                <a:solidFill>
                  <a:schemeClr val="bg1">
                    <a:lumMod val="65000"/>
                  </a:schemeClr>
                </a:solidFill>
              </a:rPr>
              <a:t>(in real life, you would pick a large size, say 2G)</a:t>
            </a:r>
            <a:endParaRPr lang="en-US" sz="2400" dirty="0">
              <a:solidFill>
                <a:schemeClr val="bg1">
                  <a:lumMod val="65000"/>
                </a:schemeClr>
              </a:solidFill>
            </a:endParaRPr>
          </a:p>
        </p:txBody>
      </p:sp>
      <p:sp>
        <p:nvSpPr>
          <p:cNvPr id="6" name="TextBox 5"/>
          <p:cNvSpPr txBox="1"/>
          <p:nvPr/>
        </p:nvSpPr>
        <p:spPr>
          <a:xfrm>
            <a:off x="5105400" y="5678269"/>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25236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lstStyle/>
          <a:p>
            <a:r>
              <a:rPr lang="en-US" dirty="0" smtClean="0"/>
              <a:t>This unit </a:t>
            </a:r>
            <a:r>
              <a:rPr lang="en-US" dirty="0" smtClean="0">
                <a:solidFill>
                  <a:srgbClr val="FF0000"/>
                </a:solidFill>
              </a:rPr>
              <a:t>assumes</a:t>
            </a:r>
            <a:r>
              <a:rPr lang="en-US" dirty="0" smtClean="0"/>
              <a:t> that you have already known</a:t>
            </a:r>
          </a:p>
          <a:p>
            <a:pPr lvl="1"/>
            <a:r>
              <a:rPr lang="en-US" dirty="0" smtClean="0"/>
              <a:t>Symmetric-key encryption</a:t>
            </a:r>
          </a:p>
          <a:p>
            <a:pPr lvl="1"/>
            <a:r>
              <a:rPr lang="en-US" dirty="0" smtClean="0"/>
              <a:t>Public-key encryption</a:t>
            </a:r>
          </a:p>
          <a:p>
            <a:pPr lvl="1"/>
            <a:r>
              <a:rPr lang="en-US" dirty="0" smtClean="0"/>
              <a:t>Digital signature</a:t>
            </a:r>
          </a:p>
          <a:p>
            <a:pPr lvl="1"/>
            <a:r>
              <a:rPr lang="en-US" dirty="0" smtClean="0"/>
              <a:t>Digital certificate</a:t>
            </a:r>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dirty="0"/>
          </a:p>
        </p:txBody>
      </p:sp>
      <p:sp>
        <p:nvSpPr>
          <p:cNvPr id="5" name="Slide Number Placeholder 4"/>
          <p:cNvSpPr>
            <a:spLocks noGrp="1"/>
          </p:cNvSpPr>
          <p:nvPr>
            <p:ph type="sldNum" sz="quarter" idx="12"/>
          </p:nvPr>
        </p:nvSpPr>
        <p:spPr/>
        <p:txBody>
          <a:bodyPr/>
          <a:lstStyle/>
          <a:p>
            <a:fld id="{AEBD50B1-BE24-4FB3-9650-F2E0DAD77E55}" type="slidenum">
              <a:rPr lang="en-US" smtClean="0"/>
              <a:t>2</a:t>
            </a:fld>
            <a:endParaRPr lang="en-US"/>
          </a:p>
        </p:txBody>
      </p:sp>
    </p:spTree>
    <p:extLst>
      <p:ext uri="{BB962C8B-B14F-4D97-AF65-F5344CB8AC3E}">
        <p14:creationId xmlns:p14="http://schemas.microsoft.com/office/powerpoint/2010/main" val="409091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5612296" cy="5029200"/>
          </a:xfrm>
          <a:prstGeom prst="rect">
            <a:avLst/>
          </a:prstGeom>
        </p:spPr>
      </p:pic>
      <p:sp>
        <p:nvSpPr>
          <p:cNvPr id="2" name="Footer Placeholder 1"/>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20</a:t>
            </a:fld>
            <a:endParaRPr lang="en-US"/>
          </a:p>
        </p:txBody>
      </p:sp>
      <p:sp>
        <p:nvSpPr>
          <p:cNvPr id="5" name="Rounded Rectangular Callout 4"/>
          <p:cNvSpPr/>
          <p:nvPr/>
        </p:nvSpPr>
        <p:spPr>
          <a:xfrm>
            <a:off x="5334000" y="228600"/>
            <a:ext cx="3337956" cy="1295400"/>
          </a:xfrm>
          <a:prstGeom prst="wedgeRoundRectCallout">
            <a:avLst>
              <a:gd name="adj1" fmla="val -104794"/>
              <a:gd name="adj2" fmla="val 76251"/>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This is the password used to protect your virtual disk</a:t>
            </a:r>
            <a:endParaRPr lang="en-US" sz="2400" dirty="0">
              <a:solidFill>
                <a:schemeClr val="tx1"/>
              </a:solidFill>
            </a:endParaRPr>
          </a:p>
        </p:txBody>
      </p:sp>
      <p:sp>
        <p:nvSpPr>
          <p:cNvPr id="6" name="Rounded Rectangular Callout 5"/>
          <p:cNvSpPr/>
          <p:nvPr/>
        </p:nvSpPr>
        <p:spPr>
          <a:xfrm>
            <a:off x="5843031" y="3505200"/>
            <a:ext cx="3109356" cy="1905000"/>
          </a:xfrm>
          <a:prstGeom prst="wedgeRoundRectCallout">
            <a:avLst>
              <a:gd name="adj1" fmla="val -57209"/>
              <a:gd name="adj2" fmla="val -78730"/>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You can also generate a random key and use it to protect your virtual disk. Let’s </a:t>
            </a:r>
            <a:r>
              <a:rPr lang="en-US" sz="2400" b="1" dirty="0" smtClean="0">
                <a:solidFill>
                  <a:srgbClr val="FF0000"/>
                </a:solidFill>
              </a:rPr>
              <a:t>not</a:t>
            </a:r>
            <a:r>
              <a:rPr lang="en-US" sz="2400" dirty="0" smtClean="0">
                <a:solidFill>
                  <a:schemeClr val="tx1"/>
                </a:solidFill>
              </a:rPr>
              <a:t> do this now</a:t>
            </a:r>
            <a:endParaRPr lang="en-US" sz="2400" dirty="0">
              <a:solidFill>
                <a:schemeClr val="tx1"/>
              </a:solidFill>
            </a:endParaRPr>
          </a:p>
        </p:txBody>
      </p:sp>
      <p:sp>
        <p:nvSpPr>
          <p:cNvPr id="7" name="TextBox 6"/>
          <p:cNvSpPr txBox="1"/>
          <p:nvPr/>
        </p:nvSpPr>
        <p:spPr>
          <a:xfrm>
            <a:off x="5194562" y="5906869"/>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4377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765958"/>
            <a:ext cx="6477000" cy="5804066"/>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21</a:t>
            </a:fld>
            <a:endParaRPr lang="en-US"/>
          </a:p>
        </p:txBody>
      </p:sp>
      <p:sp>
        <p:nvSpPr>
          <p:cNvPr id="5" name="Rounded Rectangular Callout 4"/>
          <p:cNvSpPr/>
          <p:nvPr/>
        </p:nvSpPr>
        <p:spPr>
          <a:xfrm>
            <a:off x="152400" y="1981200"/>
            <a:ext cx="2438400" cy="2334491"/>
          </a:xfrm>
          <a:prstGeom prst="wedgeRoundRectCallout">
            <a:avLst>
              <a:gd name="adj1" fmla="val 64897"/>
              <a:gd name="adj2" fmla="val 71298"/>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Move your mouse around for 10 seconds to generate some random bits</a:t>
            </a:r>
            <a:endParaRPr lang="en-US" sz="2400" dirty="0">
              <a:solidFill>
                <a:schemeClr val="tx1"/>
              </a:solidFill>
            </a:endParaRPr>
          </a:p>
        </p:txBody>
      </p:sp>
      <p:sp>
        <p:nvSpPr>
          <p:cNvPr id="6" name="TextBox 5"/>
          <p:cNvSpPr txBox="1"/>
          <p:nvPr/>
        </p:nvSpPr>
        <p:spPr>
          <a:xfrm>
            <a:off x="7010400" y="6172200"/>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36643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228600"/>
            <a:ext cx="4876800" cy="17427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209800"/>
            <a:ext cx="3486426" cy="3124200"/>
          </a:xfrm>
          <a:prstGeom prst="rect">
            <a:avLst/>
          </a:prstGeom>
        </p:spPr>
      </p:pic>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22</a:t>
            </a:fld>
            <a:endParaRPr lang="en-US"/>
          </a:p>
        </p:txBody>
      </p:sp>
      <p:sp>
        <p:nvSpPr>
          <p:cNvPr id="6" name="Rounded Rectangular Callout 5"/>
          <p:cNvSpPr/>
          <p:nvPr/>
        </p:nvSpPr>
        <p:spPr>
          <a:xfrm>
            <a:off x="4953000" y="4371109"/>
            <a:ext cx="3200400" cy="2029691"/>
          </a:xfrm>
          <a:prstGeom prst="wedgeRoundRectCallout">
            <a:avLst>
              <a:gd name="adj1" fmla="val 73242"/>
              <a:gd name="adj2" fmla="val 3664"/>
              <a:gd name="adj3" fmla="val 166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rPr>
              <a:t>Now what?</a:t>
            </a:r>
          </a:p>
          <a:p>
            <a:pPr algn="ctr"/>
            <a:endParaRPr lang="en-US" sz="2400" dirty="0">
              <a:solidFill>
                <a:schemeClr val="tx1"/>
              </a:solidFill>
            </a:endParaRPr>
          </a:p>
          <a:p>
            <a:pPr algn="ctr"/>
            <a:r>
              <a:rPr lang="en-US" sz="2400" dirty="0" smtClean="0">
                <a:solidFill>
                  <a:schemeClr val="tx1"/>
                </a:solidFill>
              </a:rPr>
              <a:t>We will use the virtual drive to store our critical files</a:t>
            </a:r>
            <a:endParaRPr lang="en-US" sz="2400" dirty="0">
              <a:solidFill>
                <a:schemeClr val="tx1"/>
              </a:solidFill>
            </a:endParaRPr>
          </a:p>
        </p:txBody>
      </p:sp>
      <p:sp>
        <p:nvSpPr>
          <p:cNvPr id="7" name="TextBox 6"/>
          <p:cNvSpPr txBox="1"/>
          <p:nvPr/>
        </p:nvSpPr>
        <p:spPr>
          <a:xfrm>
            <a:off x="4032788" y="5155763"/>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314020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704" y="559568"/>
            <a:ext cx="7238096" cy="6146032"/>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23</a:t>
            </a:fld>
            <a:endParaRPr lang="en-US"/>
          </a:p>
        </p:txBody>
      </p:sp>
      <p:sp>
        <p:nvSpPr>
          <p:cNvPr id="5" name="Rounded Rectangular Callout 4"/>
          <p:cNvSpPr/>
          <p:nvPr/>
        </p:nvSpPr>
        <p:spPr>
          <a:xfrm>
            <a:off x="152400" y="3685309"/>
            <a:ext cx="2286000" cy="2029691"/>
          </a:xfrm>
          <a:prstGeom prst="wedgeRoundRectCallout">
            <a:avLst>
              <a:gd name="adj1" fmla="val 57468"/>
              <a:gd name="adj2" fmla="val -93947"/>
              <a:gd name="adj3" fmla="val 166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With this choice, your virtual disk will be mounted as M: drive</a:t>
            </a:r>
            <a:endParaRPr lang="en-US" sz="2400" dirty="0">
              <a:solidFill>
                <a:schemeClr val="tx1"/>
              </a:solidFill>
            </a:endParaRPr>
          </a:p>
        </p:txBody>
      </p:sp>
    </p:spTree>
    <p:extLst>
      <p:ext uri="{BB962C8B-B14F-4D97-AF65-F5344CB8AC3E}">
        <p14:creationId xmlns:p14="http://schemas.microsoft.com/office/powerpoint/2010/main" val="13812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52" y="355984"/>
            <a:ext cx="7238096" cy="6146032"/>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24</a:t>
            </a:fld>
            <a:endParaRPr lang="en-US"/>
          </a:p>
        </p:txBody>
      </p:sp>
      <p:sp>
        <p:nvSpPr>
          <p:cNvPr id="5" name="TextBox 4"/>
          <p:cNvSpPr txBox="1"/>
          <p:nvPr/>
        </p:nvSpPr>
        <p:spPr>
          <a:xfrm>
            <a:off x="7785362" y="4724400"/>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3472181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19200"/>
            <a:ext cx="7086600" cy="5185931"/>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25</a:t>
            </a:fld>
            <a:endParaRPr lang="en-US"/>
          </a:p>
        </p:txBody>
      </p:sp>
      <p:sp>
        <p:nvSpPr>
          <p:cNvPr id="5" name="Rounded Rectangular Callout 4"/>
          <p:cNvSpPr/>
          <p:nvPr/>
        </p:nvSpPr>
        <p:spPr>
          <a:xfrm>
            <a:off x="3352800" y="2819400"/>
            <a:ext cx="2286000" cy="838200"/>
          </a:xfrm>
          <a:prstGeom prst="wedgeRoundRectCallout">
            <a:avLst>
              <a:gd name="adj1" fmla="val -68756"/>
              <a:gd name="adj2" fmla="val -128217"/>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select your virtual disk file</a:t>
            </a:r>
            <a:endParaRPr lang="en-US" sz="2400" dirty="0">
              <a:solidFill>
                <a:schemeClr val="tx1"/>
              </a:solidFill>
            </a:endParaRPr>
          </a:p>
        </p:txBody>
      </p:sp>
      <p:sp>
        <p:nvSpPr>
          <p:cNvPr id="6" name="TextBox 5"/>
          <p:cNvSpPr txBox="1"/>
          <p:nvPr/>
        </p:nvSpPr>
        <p:spPr>
          <a:xfrm>
            <a:off x="7937762" y="5486400"/>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27789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52" y="355984"/>
            <a:ext cx="7238096" cy="6146032"/>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26</a:t>
            </a:fld>
            <a:endParaRPr lang="en-US"/>
          </a:p>
        </p:txBody>
      </p:sp>
      <p:sp>
        <p:nvSpPr>
          <p:cNvPr id="5" name="Rounded Rectangular Callout 4"/>
          <p:cNvSpPr/>
          <p:nvPr/>
        </p:nvSpPr>
        <p:spPr>
          <a:xfrm>
            <a:off x="3886200" y="2743200"/>
            <a:ext cx="3048000" cy="876300"/>
          </a:xfrm>
          <a:prstGeom prst="wedgeRoundRectCallout">
            <a:avLst>
              <a:gd name="adj1" fmla="val -121208"/>
              <a:gd name="adj2" fmla="val -69728"/>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select an available drive letter first</a:t>
            </a:r>
            <a:endParaRPr lang="en-US" sz="2400" dirty="0">
              <a:solidFill>
                <a:schemeClr val="tx1"/>
              </a:solidFill>
            </a:endParaRPr>
          </a:p>
        </p:txBody>
      </p:sp>
      <p:sp>
        <p:nvSpPr>
          <p:cNvPr id="6" name="TextBox 5"/>
          <p:cNvSpPr txBox="1"/>
          <p:nvPr/>
        </p:nvSpPr>
        <p:spPr>
          <a:xfrm>
            <a:off x="2362200" y="6211669"/>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3273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59" y="312005"/>
            <a:ext cx="7341682" cy="6233990"/>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27</a:t>
            </a:fld>
            <a:endParaRPr lang="en-US"/>
          </a:p>
        </p:txBody>
      </p:sp>
      <p:sp>
        <p:nvSpPr>
          <p:cNvPr id="5" name="Rounded Rectangular Callout 4"/>
          <p:cNvSpPr/>
          <p:nvPr/>
        </p:nvSpPr>
        <p:spPr>
          <a:xfrm>
            <a:off x="1905000" y="1295400"/>
            <a:ext cx="2895600" cy="838200"/>
          </a:xfrm>
          <a:prstGeom prst="wedgeRoundRectCallout">
            <a:avLst>
              <a:gd name="adj1" fmla="val 34441"/>
              <a:gd name="adj2" fmla="val 156835"/>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This is the password that you set earlier</a:t>
            </a:r>
            <a:endParaRPr lang="en-US" sz="2400" dirty="0">
              <a:solidFill>
                <a:schemeClr val="tx1"/>
              </a:solidFill>
            </a:endParaRPr>
          </a:p>
        </p:txBody>
      </p:sp>
    </p:spTree>
    <p:extLst>
      <p:ext uri="{BB962C8B-B14F-4D97-AF65-F5344CB8AC3E}">
        <p14:creationId xmlns:p14="http://schemas.microsoft.com/office/powerpoint/2010/main" val="339730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52" y="355984"/>
            <a:ext cx="7238096" cy="6146032"/>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28</a:t>
            </a:fld>
            <a:endParaRPr lang="en-US"/>
          </a:p>
        </p:txBody>
      </p:sp>
      <p:sp>
        <p:nvSpPr>
          <p:cNvPr id="5" name="TextBox 4"/>
          <p:cNvSpPr txBox="1"/>
          <p:nvPr/>
        </p:nvSpPr>
        <p:spPr>
          <a:xfrm>
            <a:off x="7023362" y="2895600"/>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3595472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7010400" cy="5952691"/>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29</a:t>
            </a:fld>
            <a:endParaRPr lang="en-US"/>
          </a:p>
        </p:txBody>
      </p:sp>
      <p:sp>
        <p:nvSpPr>
          <p:cNvPr id="5" name="Rounded Rectangular Callout 4"/>
          <p:cNvSpPr/>
          <p:nvPr/>
        </p:nvSpPr>
        <p:spPr>
          <a:xfrm>
            <a:off x="2842161" y="1600200"/>
            <a:ext cx="2286000" cy="914400"/>
          </a:xfrm>
          <a:prstGeom prst="wedgeRoundRectCallout">
            <a:avLst>
              <a:gd name="adj1" fmla="val -68090"/>
              <a:gd name="adj2" fmla="val 79456"/>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You now have a new M: drive</a:t>
            </a:r>
            <a:endParaRPr lang="en-US" sz="2400" dirty="0">
              <a:solidFill>
                <a:schemeClr val="tx1"/>
              </a:solidFill>
            </a:endParaRPr>
          </a:p>
        </p:txBody>
      </p:sp>
    </p:spTree>
    <p:extLst>
      <p:ext uri="{BB962C8B-B14F-4D97-AF65-F5344CB8AC3E}">
        <p14:creationId xmlns:p14="http://schemas.microsoft.com/office/powerpoint/2010/main" val="6860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what?</a:t>
            </a:r>
            <a:endParaRPr lang="en-US" dirty="0"/>
          </a:p>
        </p:txBody>
      </p:sp>
      <p:sp>
        <p:nvSpPr>
          <p:cNvPr id="3" name="Content Placeholder 2"/>
          <p:cNvSpPr>
            <a:spLocks noGrp="1"/>
          </p:cNvSpPr>
          <p:nvPr>
            <p:ph idx="1"/>
          </p:nvPr>
        </p:nvSpPr>
        <p:spPr/>
        <p:txBody>
          <a:bodyPr/>
          <a:lstStyle/>
          <a:p>
            <a:pPr>
              <a:buFont typeface="Wingdings 2" panose="05020102010507070707" pitchFamily="18" charset="2"/>
              <a:buChar char="u"/>
            </a:pPr>
            <a:r>
              <a:rPr lang="en-US" dirty="0" smtClean="0"/>
              <a:t>Protect files in a </a:t>
            </a:r>
            <a:r>
              <a:rPr lang="en-US" dirty="0" smtClean="0">
                <a:solidFill>
                  <a:srgbClr val="FF0000"/>
                </a:solidFill>
              </a:rPr>
              <a:t>virtual</a:t>
            </a:r>
            <a:r>
              <a:rPr lang="en-US" dirty="0" smtClean="0"/>
              <a:t> container or on your USB drive</a:t>
            </a:r>
          </a:p>
          <a:p>
            <a:pPr lvl="1"/>
            <a:r>
              <a:rPr lang="en-US" dirty="0" smtClean="0"/>
              <a:t>Like a bank vault</a:t>
            </a:r>
          </a:p>
          <a:p>
            <a:endParaRPr lang="en-US" dirty="0" smtClean="0"/>
          </a:p>
          <a:p>
            <a:pPr>
              <a:buFont typeface="Wingdings 2" panose="05020102010507070707" pitchFamily="18" charset="2"/>
              <a:buChar char="v"/>
            </a:pPr>
            <a:r>
              <a:rPr lang="en-US" dirty="0" smtClean="0"/>
              <a:t>To encrypt and digitally sign an email</a:t>
            </a:r>
          </a:p>
          <a:p>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3</a:t>
            </a:fld>
            <a:endParaRPr lang="en-US"/>
          </a:p>
        </p:txBody>
      </p:sp>
    </p:spTree>
    <p:extLst>
      <p:ext uri="{BB962C8B-B14F-4D97-AF65-F5344CB8AC3E}">
        <p14:creationId xmlns:p14="http://schemas.microsoft.com/office/powerpoint/2010/main" val="37041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62000"/>
            <a:ext cx="6934200" cy="5426764"/>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30</a:t>
            </a:fld>
            <a:endParaRPr lang="en-US"/>
          </a:p>
        </p:txBody>
      </p:sp>
      <p:sp>
        <p:nvSpPr>
          <p:cNvPr id="5" name="Rounded Rectangular Callout 4"/>
          <p:cNvSpPr/>
          <p:nvPr/>
        </p:nvSpPr>
        <p:spPr>
          <a:xfrm>
            <a:off x="6096000" y="4572000"/>
            <a:ext cx="2895600" cy="1828800"/>
          </a:xfrm>
          <a:prstGeom prst="wedgeRoundRectCallout">
            <a:avLst>
              <a:gd name="adj1" fmla="val -162902"/>
              <a:gd name="adj2" fmla="val -32103"/>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Copy your </a:t>
            </a:r>
            <a:r>
              <a:rPr lang="en-US" sz="2400" b="1" dirty="0" smtClean="0">
                <a:solidFill>
                  <a:srgbClr val="FF0000"/>
                </a:solidFill>
              </a:rPr>
              <a:t>security-critical</a:t>
            </a:r>
            <a:r>
              <a:rPr lang="en-US" sz="2400" dirty="0" smtClean="0">
                <a:solidFill>
                  <a:schemeClr val="tx1"/>
                </a:solidFill>
              </a:rPr>
              <a:t> files to/from your M: drive</a:t>
            </a:r>
            <a:endParaRPr lang="en-US" sz="2400" dirty="0">
              <a:solidFill>
                <a:schemeClr val="tx1"/>
              </a:solidFill>
            </a:endParaRPr>
          </a:p>
        </p:txBody>
      </p:sp>
      <p:sp>
        <p:nvSpPr>
          <p:cNvPr id="6" name="Oval 5"/>
          <p:cNvSpPr/>
          <p:nvPr/>
        </p:nvSpPr>
        <p:spPr>
          <a:xfrm>
            <a:off x="762000" y="609600"/>
            <a:ext cx="21336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18423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Security-critical Files?</a:t>
            </a:r>
            <a:endParaRPr lang="en-US" dirty="0"/>
          </a:p>
        </p:txBody>
      </p:sp>
      <p:sp>
        <p:nvSpPr>
          <p:cNvPr id="5" name="Content Placeholder 4"/>
          <p:cNvSpPr>
            <a:spLocks noGrp="1"/>
          </p:cNvSpPr>
          <p:nvPr>
            <p:ph idx="1"/>
          </p:nvPr>
        </p:nvSpPr>
        <p:spPr/>
        <p:txBody>
          <a:bodyPr>
            <a:normAutofit/>
          </a:bodyPr>
          <a:lstStyle/>
          <a:p>
            <a:r>
              <a:rPr lang="en-US" dirty="0" smtClean="0"/>
              <a:t>Create a security-critical text file, </a:t>
            </a:r>
            <a:r>
              <a:rPr lang="en-US" dirty="0" smtClean="0">
                <a:solidFill>
                  <a:srgbClr val="FF0000"/>
                </a:solidFill>
              </a:rPr>
              <a:t>finance.txt</a:t>
            </a:r>
          </a:p>
          <a:p>
            <a:pPr lvl="1"/>
            <a:r>
              <a:rPr lang="en-US" dirty="0" smtClean="0"/>
              <a:t>Save the following information to it</a:t>
            </a:r>
          </a:p>
          <a:p>
            <a:pPr lvl="2"/>
            <a:r>
              <a:rPr lang="en-US" dirty="0" smtClean="0"/>
              <a:t>your SSN and credit numbers in it</a:t>
            </a:r>
          </a:p>
          <a:p>
            <a:pPr lvl="2"/>
            <a:r>
              <a:rPr lang="en-US" dirty="0" smtClean="0"/>
              <a:t>Your online banking account information</a:t>
            </a:r>
          </a:p>
          <a:p>
            <a:pPr lvl="2"/>
            <a:r>
              <a:rPr lang="en-US" dirty="0" smtClean="0"/>
              <a:t>Your utility bill accounts information</a:t>
            </a:r>
          </a:p>
          <a:p>
            <a:pPr lvl="2"/>
            <a:r>
              <a:rPr lang="en-US" dirty="0" smtClean="0"/>
              <a:t>Your other “</a:t>
            </a:r>
            <a:r>
              <a:rPr lang="en-US" dirty="0" smtClean="0">
                <a:solidFill>
                  <a:srgbClr val="00CC00"/>
                </a:solidFill>
              </a:rPr>
              <a:t>important</a:t>
            </a:r>
            <a:r>
              <a:rPr lang="en-US" dirty="0" smtClean="0"/>
              <a:t>” digital stuffs</a:t>
            </a:r>
          </a:p>
          <a:p>
            <a:endParaRPr lang="en-US" dirty="0" smtClean="0"/>
          </a:p>
          <a:p>
            <a:r>
              <a:rPr lang="en-US" dirty="0" smtClean="0"/>
              <a:t>Save it to your </a:t>
            </a:r>
            <a:r>
              <a:rPr lang="en-US" b="1" dirty="0" smtClean="0">
                <a:solidFill>
                  <a:srgbClr val="FF0000"/>
                </a:solidFill>
              </a:rPr>
              <a:t>M:</a:t>
            </a:r>
            <a:r>
              <a:rPr lang="en-US" dirty="0" smtClean="0"/>
              <a:t> drive</a:t>
            </a: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31</a:t>
            </a:fld>
            <a:endParaRPr lang="en-US"/>
          </a:p>
        </p:txBody>
      </p:sp>
    </p:spTree>
    <p:extLst>
      <p:ext uri="{BB962C8B-B14F-4D97-AF65-F5344CB8AC3E}">
        <p14:creationId xmlns:p14="http://schemas.microsoft.com/office/powerpoint/2010/main" val="25074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62000"/>
            <a:ext cx="6934200" cy="5426764"/>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32</a:t>
            </a:fld>
            <a:endParaRPr lang="en-US"/>
          </a:p>
        </p:txBody>
      </p:sp>
      <p:sp>
        <p:nvSpPr>
          <p:cNvPr id="5" name="Rounded Rectangular Callout 4"/>
          <p:cNvSpPr/>
          <p:nvPr/>
        </p:nvSpPr>
        <p:spPr>
          <a:xfrm>
            <a:off x="6248400" y="4572000"/>
            <a:ext cx="2743200" cy="1828800"/>
          </a:xfrm>
          <a:prstGeom prst="wedgeRoundRectCallout">
            <a:avLst>
              <a:gd name="adj1" fmla="val -171925"/>
              <a:gd name="adj2" fmla="val -26908"/>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dirty="0" smtClean="0">
                <a:solidFill>
                  <a:schemeClr val="tx1"/>
                </a:solidFill>
              </a:rPr>
              <a:t>At this moment, your files on M: are in the clear</a:t>
            </a:r>
            <a:endParaRPr lang="en-US" sz="2800" dirty="0">
              <a:solidFill>
                <a:schemeClr val="tx1"/>
              </a:solidFill>
            </a:endParaRPr>
          </a:p>
        </p:txBody>
      </p:sp>
    </p:spTree>
    <p:extLst>
      <p:ext uri="{BB962C8B-B14F-4D97-AF65-F5344CB8AC3E}">
        <p14:creationId xmlns:p14="http://schemas.microsoft.com/office/powerpoint/2010/main" val="24237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0"/>
            <a:ext cx="6781800" cy="5758581"/>
          </a:xfrm>
          <a:prstGeom prst="rect">
            <a:avLst/>
          </a:prstGeom>
        </p:spPr>
      </p:pic>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33</a:t>
            </a:fld>
            <a:endParaRPr lang="en-US"/>
          </a:p>
        </p:txBody>
      </p:sp>
      <p:sp>
        <p:nvSpPr>
          <p:cNvPr id="5" name="Rounded Rectangular Callout 4"/>
          <p:cNvSpPr/>
          <p:nvPr/>
        </p:nvSpPr>
        <p:spPr>
          <a:xfrm>
            <a:off x="6248400" y="5029200"/>
            <a:ext cx="2743200" cy="1371600"/>
          </a:xfrm>
          <a:prstGeom prst="wedgeRoundRectCallout">
            <a:avLst>
              <a:gd name="adj1" fmla="val -193570"/>
              <a:gd name="adj2" fmla="val 29586"/>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smtClean="0">
                <a:solidFill>
                  <a:schemeClr val="tx1"/>
                </a:solidFill>
              </a:rPr>
              <a:t>You can dismount your M: drive to protect it</a:t>
            </a:r>
            <a:endParaRPr lang="en-US" sz="2400" dirty="0">
              <a:solidFill>
                <a:schemeClr val="tx1"/>
              </a:solidFill>
            </a:endParaRPr>
          </a:p>
        </p:txBody>
      </p:sp>
      <p:sp>
        <p:nvSpPr>
          <p:cNvPr id="6" name="TextBox 5"/>
          <p:cNvSpPr txBox="1"/>
          <p:nvPr/>
        </p:nvSpPr>
        <p:spPr>
          <a:xfrm>
            <a:off x="2070362" y="5449669"/>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47504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Is It Really Secure?</a:t>
            </a:r>
            <a:endParaRPr lang="en-US" dirty="0">
              <a:solidFill>
                <a:srgbClr val="FF0000"/>
              </a:solidFill>
            </a:endParaRPr>
          </a:p>
        </p:txBody>
      </p:sp>
      <p:sp>
        <p:nvSpPr>
          <p:cNvPr id="5" name="Content Placeholder 4"/>
          <p:cNvSpPr>
            <a:spLocks noGrp="1"/>
          </p:cNvSpPr>
          <p:nvPr>
            <p:ph idx="1"/>
          </p:nvPr>
        </p:nvSpPr>
        <p:spPr/>
        <p:txBody>
          <a:bodyPr/>
          <a:lstStyle/>
          <a:p>
            <a:r>
              <a:rPr lang="en-US" dirty="0" smtClean="0"/>
              <a:t>Examine your virtual disk file</a:t>
            </a:r>
          </a:p>
          <a:p>
            <a:pPr lvl="1"/>
            <a:r>
              <a:rPr lang="en-US" dirty="0" smtClean="0"/>
              <a:t>Use Notepad to open your virtual disk file</a:t>
            </a:r>
          </a:p>
          <a:p>
            <a:pPr lvl="2"/>
            <a:r>
              <a:rPr lang="en-US" dirty="0"/>
              <a:t>Mine is </a:t>
            </a:r>
            <a:r>
              <a:rPr lang="en-US" dirty="0">
                <a:solidFill>
                  <a:srgbClr val="00CC00"/>
                </a:solidFill>
              </a:rPr>
              <a:t>D:\My Documents\My Volume</a:t>
            </a:r>
            <a:endParaRPr lang="en-US" dirty="0" smtClean="0">
              <a:solidFill>
                <a:srgbClr val="00CC00"/>
              </a:solidFill>
            </a:endParaRPr>
          </a:p>
          <a:p>
            <a:endParaRPr lang="en-US" dirty="0"/>
          </a:p>
          <a:p>
            <a:r>
              <a:rPr lang="en-US" dirty="0" smtClean="0"/>
              <a:t>If a hacker has stolen your virtual disk file, can he/she see your critical file </a:t>
            </a:r>
            <a:r>
              <a:rPr lang="en-US" dirty="0" smtClean="0">
                <a:solidFill>
                  <a:srgbClr val="FF0000"/>
                </a:solidFill>
              </a:rPr>
              <a:t>finance.txt</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34</a:t>
            </a:fld>
            <a:endParaRPr lang="en-US"/>
          </a:p>
        </p:txBody>
      </p:sp>
      <p:sp>
        <p:nvSpPr>
          <p:cNvPr id="6" name="TextBox 5"/>
          <p:cNvSpPr txBox="1"/>
          <p:nvPr/>
        </p:nvSpPr>
        <p:spPr>
          <a:xfrm>
            <a:off x="304800" y="2438400"/>
            <a:ext cx="596638" cy="646331"/>
          </a:xfrm>
          <a:prstGeom prst="rect">
            <a:avLst/>
          </a:prstGeom>
          <a:noFill/>
        </p:spPr>
        <p:txBody>
          <a:bodyPr wrap="none" rtlCol="0">
            <a:spAutoFit/>
          </a:bodyPr>
          <a:lstStyle/>
          <a:p>
            <a:r>
              <a:rPr lang="en-US" sz="3600" dirty="0" smtClean="0">
                <a:solidFill>
                  <a:srgbClr val="FF0000"/>
                </a:solidFill>
                <a:sym typeface="Wingdings 2"/>
              </a:rPr>
              <a:t></a:t>
            </a:r>
            <a:endParaRPr lang="en-US" sz="3600" dirty="0">
              <a:solidFill>
                <a:srgbClr val="FF0000"/>
              </a:solidFill>
            </a:endParaRPr>
          </a:p>
        </p:txBody>
      </p:sp>
    </p:spTree>
    <p:extLst>
      <p:ext uri="{BB962C8B-B14F-4D97-AF65-F5344CB8AC3E}">
        <p14:creationId xmlns:p14="http://schemas.microsoft.com/office/powerpoint/2010/main" val="7745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a:t>
            </a:r>
            <a:endParaRPr lang="en-US" dirty="0"/>
          </a:p>
        </p:txBody>
      </p:sp>
      <p:sp>
        <p:nvSpPr>
          <p:cNvPr id="5" name="Content Placeholder 4"/>
          <p:cNvSpPr>
            <a:spLocks noGrp="1"/>
          </p:cNvSpPr>
          <p:nvPr>
            <p:ph idx="1"/>
          </p:nvPr>
        </p:nvSpPr>
        <p:spPr>
          <a:xfrm>
            <a:off x="457200" y="1600200"/>
            <a:ext cx="8229600" cy="4876800"/>
          </a:xfrm>
        </p:spPr>
        <p:txBody>
          <a:bodyPr>
            <a:normAutofit fontScale="85000" lnSpcReduction="20000"/>
          </a:bodyPr>
          <a:lstStyle/>
          <a:p>
            <a:pPr marL="514350" indent="-514350">
              <a:buFont typeface="+mj-lt"/>
              <a:buAutoNum type="arabicParenR"/>
            </a:pPr>
            <a:r>
              <a:rPr lang="en-US" dirty="0" smtClean="0"/>
              <a:t>Create a </a:t>
            </a:r>
            <a:r>
              <a:rPr lang="en-US" dirty="0" err="1" smtClean="0"/>
              <a:t>TrueCrypt</a:t>
            </a:r>
            <a:r>
              <a:rPr lang="en-US" dirty="0" smtClean="0"/>
              <a:t> virtual disk (filename: </a:t>
            </a:r>
            <a:r>
              <a:rPr lang="en-US" i="1" dirty="0" err="1" smtClean="0">
                <a:latin typeface="Times New Roman" pitchFamily="18" charset="0"/>
                <a:cs typeface="Times New Roman" pitchFamily="18" charset="0"/>
              </a:rPr>
              <a:t>your_first_name-last_name</a:t>
            </a:r>
            <a:r>
              <a:rPr lang="en-US" dirty="0" smtClean="0"/>
              <a:t>)</a:t>
            </a:r>
          </a:p>
          <a:p>
            <a:pPr marL="514350" indent="-514350">
              <a:buFont typeface="+mj-lt"/>
              <a:buAutoNum type="arabicParenR"/>
            </a:pPr>
            <a:r>
              <a:rPr lang="en-US" dirty="0" smtClean="0"/>
              <a:t>Create a text file, </a:t>
            </a:r>
            <a:r>
              <a:rPr lang="en-US" dirty="0" smtClean="0">
                <a:solidFill>
                  <a:srgbClr val="00CC00"/>
                </a:solidFill>
              </a:rPr>
              <a:t>finance.txt</a:t>
            </a:r>
            <a:r>
              <a:rPr lang="en-US" dirty="0" smtClean="0"/>
              <a:t>, with your real SSN and save it to your virtual disk</a:t>
            </a:r>
          </a:p>
          <a:p>
            <a:pPr marL="514350" indent="-514350">
              <a:buFont typeface="+mj-lt"/>
              <a:buAutoNum type="arabicParenR"/>
            </a:pPr>
            <a:r>
              <a:rPr lang="en-US" dirty="0" smtClean="0"/>
              <a:t>Dismount your virtual disk</a:t>
            </a:r>
          </a:p>
          <a:p>
            <a:pPr marL="514350" indent="-514350">
              <a:buFont typeface="+mj-lt"/>
              <a:buAutoNum type="arabicParenR"/>
            </a:pPr>
            <a:r>
              <a:rPr lang="en-US" b="1" dirty="0" smtClean="0"/>
              <a:t>Use Notepad to open file </a:t>
            </a:r>
            <a:r>
              <a:rPr lang="en-US" b="1" i="1" dirty="0" err="1" smtClean="0">
                <a:latin typeface="Times New Roman" pitchFamily="18" charset="0"/>
                <a:cs typeface="Times New Roman" pitchFamily="18" charset="0"/>
              </a:rPr>
              <a:t>your_first_name-last_name</a:t>
            </a:r>
            <a:r>
              <a:rPr lang="en-US" b="1" i="1" dirty="0" smtClean="0">
                <a:latin typeface="Times New Roman" pitchFamily="18" charset="0"/>
                <a:cs typeface="Times New Roman" pitchFamily="18" charset="0"/>
              </a:rPr>
              <a:t>: </a:t>
            </a:r>
            <a:r>
              <a:rPr lang="en-US" b="1" dirty="0" smtClean="0"/>
              <a:t>Can you can find any information about </a:t>
            </a:r>
            <a:r>
              <a:rPr lang="en-US" b="1" dirty="0" smtClean="0">
                <a:solidFill>
                  <a:srgbClr val="00CC00"/>
                </a:solidFill>
              </a:rPr>
              <a:t>finance.txt</a:t>
            </a:r>
            <a:r>
              <a:rPr lang="en-US" b="1" dirty="0" smtClean="0">
                <a:solidFill>
                  <a:srgbClr val="FF0000"/>
                </a:solidFill>
              </a:rPr>
              <a:t>?</a:t>
            </a:r>
          </a:p>
          <a:p>
            <a:pPr marL="514350" indent="-514350">
              <a:buFont typeface="+mj-lt"/>
              <a:buAutoNum type="arabicParenR"/>
            </a:pPr>
            <a:r>
              <a:rPr lang="en-US" dirty="0" smtClean="0"/>
              <a:t>Copy </a:t>
            </a:r>
            <a:r>
              <a:rPr lang="en-US" i="1" dirty="0" err="1">
                <a:latin typeface="Times New Roman" pitchFamily="18" charset="0"/>
                <a:cs typeface="Times New Roman" pitchFamily="18" charset="0"/>
              </a:rPr>
              <a:t>your_first_name-last_name</a:t>
            </a:r>
            <a:r>
              <a:rPr lang="en-US" dirty="0" smtClean="0"/>
              <a:t> to </a:t>
            </a:r>
            <a:r>
              <a:rPr lang="en-US" dirty="0" smtClean="0">
                <a:solidFill>
                  <a:srgbClr val="FF0000"/>
                </a:solidFill>
              </a:rPr>
              <a:t>c:\tmp</a:t>
            </a:r>
          </a:p>
          <a:p>
            <a:pPr marL="514350" indent="-514350">
              <a:buFont typeface="+mj-lt"/>
              <a:buAutoNum type="arabicParenR"/>
            </a:pPr>
            <a:r>
              <a:rPr lang="en-US" dirty="0" smtClean="0"/>
              <a:t>Mount c:\tmp\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your_first_name-last_name</a:t>
            </a:r>
            <a:r>
              <a:rPr lang="en-US" dirty="0" smtClean="0"/>
              <a:t>  (the new copy)</a:t>
            </a:r>
          </a:p>
          <a:p>
            <a:pPr marL="514350" indent="-514350">
              <a:buFont typeface="+mj-lt"/>
              <a:buAutoNum type="arabicParenR"/>
            </a:pPr>
            <a:r>
              <a:rPr lang="en-US" dirty="0" smtClean="0"/>
              <a:t>Open </a:t>
            </a:r>
            <a:r>
              <a:rPr lang="en-US" dirty="0" smtClean="0">
                <a:solidFill>
                  <a:srgbClr val="00CC00"/>
                </a:solidFill>
              </a:rPr>
              <a:t>finance.txt</a:t>
            </a:r>
            <a:endParaRPr lang="en-US" dirty="0" smtClean="0"/>
          </a:p>
          <a:p>
            <a:pPr>
              <a:buFont typeface="Wingdings 2" pitchFamily="18" charset="2"/>
              <a:buChar char=""/>
            </a:pP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35</a:t>
            </a:fld>
            <a:endParaRPr lang="en-US"/>
          </a:p>
        </p:txBody>
      </p:sp>
    </p:spTree>
    <p:extLst>
      <p:ext uri="{BB962C8B-B14F-4D97-AF65-F5344CB8AC3E}">
        <p14:creationId xmlns:p14="http://schemas.microsoft.com/office/powerpoint/2010/main" val="25228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Really Know What You are Doing?</a:t>
            </a:r>
            <a:endParaRPr lang="en-US" dirty="0"/>
          </a:p>
        </p:txBody>
      </p:sp>
      <p:sp>
        <p:nvSpPr>
          <p:cNvPr id="3" name="Content Placeholder 2"/>
          <p:cNvSpPr>
            <a:spLocks noGrp="1"/>
          </p:cNvSpPr>
          <p:nvPr>
            <p:ph idx="1"/>
          </p:nvPr>
        </p:nvSpPr>
        <p:spPr>
          <a:xfrm>
            <a:off x="4191000" y="1600200"/>
            <a:ext cx="4495800" cy="4525963"/>
          </a:xfrm>
        </p:spPr>
        <p:txBody>
          <a:bodyPr/>
          <a:lstStyle/>
          <a:p>
            <a:r>
              <a:rPr lang="en-US" dirty="0" smtClean="0"/>
              <a:t>If you pick a strong password and forget it, you will </a:t>
            </a:r>
            <a:r>
              <a:rPr lang="en-US" dirty="0" smtClean="0">
                <a:solidFill>
                  <a:srgbClr val="FF0000"/>
                </a:solidFill>
              </a:rPr>
              <a:t>NOT</a:t>
            </a:r>
            <a:r>
              <a:rPr lang="en-US" dirty="0" smtClean="0"/>
              <a:t> be able to recover any data on the virtual disk</a:t>
            </a:r>
          </a:p>
          <a:p>
            <a:pPr lvl="1"/>
            <a:r>
              <a:rPr lang="en-US" dirty="0" smtClean="0"/>
              <a:t>Probably nobody will be able to help you</a:t>
            </a:r>
          </a:p>
          <a:p>
            <a:r>
              <a:rPr lang="en-US" dirty="0" smtClean="0"/>
              <a:t>Know your risk!</a:t>
            </a:r>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36</a:t>
            </a:fld>
            <a:endParaRPr lang="en-US"/>
          </a:p>
        </p:txBody>
      </p:sp>
      <p:sp>
        <p:nvSpPr>
          <p:cNvPr id="6" name="Flowchart: Preparation 5"/>
          <p:cNvSpPr/>
          <p:nvPr/>
        </p:nvSpPr>
        <p:spPr>
          <a:xfrm>
            <a:off x="1143000" y="1295400"/>
            <a:ext cx="2057399" cy="1752600"/>
          </a:xfrm>
          <a:prstGeom prst="flowChartPrepa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Warning </a:t>
            </a:r>
            <a:endParaRPr lang="en-US" sz="2400" dirty="0">
              <a:solidFill>
                <a:schemeClr val="bg1"/>
              </a:solidFill>
            </a:endParaRPr>
          </a:p>
        </p:txBody>
      </p:sp>
    </p:spTree>
    <p:extLst>
      <p:ext uri="{BB962C8B-B14F-4D97-AF65-F5344CB8AC3E}">
        <p14:creationId xmlns:p14="http://schemas.microsoft.com/office/powerpoint/2010/main" val="336843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Everybody likes a quiz</a:t>
            </a:r>
            <a:endParaRPr lang="en-US" dirty="0"/>
          </a:p>
        </p:txBody>
      </p:sp>
      <p:sp>
        <p:nvSpPr>
          <p:cNvPr id="3" name="Content Placeholder 2"/>
          <p:cNvSpPr>
            <a:spLocks noGrp="1"/>
          </p:cNvSpPr>
          <p:nvPr>
            <p:ph idx="1"/>
          </p:nvPr>
        </p:nvSpPr>
        <p:spPr/>
        <p:txBody>
          <a:bodyPr/>
          <a:lstStyle/>
          <a:p>
            <a:r>
              <a:rPr lang="en-US" dirty="0" err="1" smtClean="0"/>
              <a:t>TrueCrypt</a:t>
            </a:r>
            <a:r>
              <a:rPr lang="en-US" dirty="0" smtClean="0"/>
              <a:t> is a(n)</a:t>
            </a:r>
          </a:p>
          <a:p>
            <a:pPr marL="971550" lvl="1" indent="-514350">
              <a:buFont typeface="+mj-lt"/>
              <a:buAutoNum type="alphaLcParenR"/>
            </a:pPr>
            <a:r>
              <a:rPr lang="en-US" dirty="0"/>
              <a:t>Cryptographic algorithm created by the NSA</a:t>
            </a:r>
          </a:p>
          <a:p>
            <a:pPr marL="971550" lvl="1" indent="-514350">
              <a:buFont typeface="+mj-lt"/>
              <a:buAutoNum type="alphaLcParenR"/>
            </a:pPr>
            <a:r>
              <a:rPr lang="en-US" dirty="0"/>
              <a:t>Open-source disk encryption tool</a:t>
            </a:r>
          </a:p>
          <a:p>
            <a:pPr marL="971550" lvl="1" indent="-514350">
              <a:buFont typeface="+mj-lt"/>
              <a:buAutoNum type="alphaLcParenR"/>
            </a:pPr>
            <a:r>
              <a:rPr lang="en-US" dirty="0"/>
              <a:t>Program that allows you to create a digital signature on your e-mail</a:t>
            </a:r>
          </a:p>
          <a:p>
            <a:pPr marL="971550" lvl="1" indent="-514350">
              <a:buFont typeface="+mj-lt"/>
              <a:buAutoNum type="alphaLcParenR"/>
            </a:pPr>
            <a:r>
              <a:rPr lang="en-US" dirty="0"/>
              <a:t>Widely-used protocol used to protect Web communications</a:t>
            </a:r>
          </a:p>
          <a:p>
            <a:pPr marL="971550" lvl="1" indent="-514350">
              <a:buFont typeface="+mj-lt"/>
              <a:buAutoNum type="alphaLcParenR"/>
            </a:pPr>
            <a:r>
              <a:rPr lang="en-US" dirty="0"/>
              <a:t>None of the above </a:t>
            </a:r>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37</a:t>
            </a:fld>
            <a:endParaRPr lang="en-US"/>
          </a:p>
        </p:txBody>
      </p:sp>
      <p:sp>
        <p:nvSpPr>
          <p:cNvPr id="6" name="Flowchart: Preparation 5"/>
          <p:cNvSpPr/>
          <p:nvPr/>
        </p:nvSpPr>
        <p:spPr>
          <a:xfrm>
            <a:off x="609600" y="152400"/>
            <a:ext cx="1371600" cy="1181100"/>
          </a:xfrm>
          <a:prstGeom prst="flowChartPrepa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Quiz</a:t>
            </a:r>
            <a:endParaRPr lang="en-US" sz="2400" dirty="0">
              <a:solidFill>
                <a:schemeClr val="bg1"/>
              </a:solidFill>
            </a:endParaRPr>
          </a:p>
        </p:txBody>
      </p:sp>
    </p:spTree>
    <p:extLst>
      <p:ext uri="{BB962C8B-B14F-4D97-AF65-F5344CB8AC3E}">
        <p14:creationId xmlns:p14="http://schemas.microsoft.com/office/powerpoint/2010/main" val="40885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lstStyle/>
          <a:p>
            <a:r>
              <a:rPr lang="en-US" dirty="0" smtClean="0"/>
              <a:t>Practice</a:t>
            </a:r>
          </a:p>
          <a:p>
            <a:pPr lvl="1">
              <a:buFont typeface="Wingdings 2" panose="05020102010507070707" pitchFamily="18" charset="2"/>
              <a:buChar char="u"/>
            </a:pPr>
            <a:r>
              <a:rPr lang="en-US" dirty="0" smtClean="0">
                <a:solidFill>
                  <a:schemeClr val="bg1">
                    <a:lumMod val="65000"/>
                  </a:schemeClr>
                </a:solidFill>
              </a:rPr>
              <a:t>Truecrypt</a:t>
            </a:r>
          </a:p>
          <a:p>
            <a:pPr lvl="1">
              <a:buFont typeface="Wingdings 2" panose="05020102010507070707" pitchFamily="18" charset="2"/>
              <a:buChar char="v"/>
            </a:pPr>
            <a:r>
              <a:rPr lang="en-US" dirty="0" smtClean="0"/>
              <a:t>GPG</a:t>
            </a:r>
          </a:p>
          <a:p>
            <a:pPr lvl="1">
              <a:buFont typeface="Wingdings 2" panose="05020102010507070707" pitchFamily="18" charset="2"/>
              <a:buChar char="w"/>
            </a:pPr>
            <a:r>
              <a:rPr lang="en-US" dirty="0" smtClean="0">
                <a:solidFill>
                  <a:schemeClr val="bg1">
                    <a:lumMod val="50000"/>
                  </a:schemeClr>
                </a:solidFill>
              </a:rPr>
              <a:t>BitLocker</a:t>
            </a:r>
            <a:endParaRPr lang="en-US"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38</a:t>
            </a:fld>
            <a:endParaRPr lang="en-US"/>
          </a:p>
        </p:txBody>
      </p:sp>
      <p:sp>
        <p:nvSpPr>
          <p:cNvPr id="6" name="Rounded Rectangle 5"/>
          <p:cNvSpPr/>
          <p:nvPr/>
        </p:nvSpPr>
        <p:spPr>
          <a:xfrm>
            <a:off x="609600" y="1676400"/>
            <a:ext cx="7086600" cy="2057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2743200"/>
            <a:ext cx="5181600" cy="457200"/>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204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5"/>
          <p:cNvSpPr>
            <a:spLocks noGrp="1"/>
          </p:cNvSpPr>
          <p:nvPr>
            <p:ph type="ftr" sz="quarter" idx="10"/>
          </p:nvPr>
        </p:nvSpPr>
        <p:spPr/>
        <p:txBody>
          <a:bodyPr/>
          <a:lstStyle/>
          <a:p>
            <a:pPr>
              <a:defRPr/>
            </a:pPr>
            <a:r>
              <a:rPr lang="en-US" altLang="zh-CN" smtClean="0"/>
              <a:t>2016 Summer Camp</a:t>
            </a:r>
            <a:endParaRPr lang="en-US" altLang="zh-CN" dirty="0"/>
          </a:p>
        </p:txBody>
      </p:sp>
      <p:sp>
        <p:nvSpPr>
          <p:cNvPr id="44" name="Slide Number Placeholder 6"/>
          <p:cNvSpPr>
            <a:spLocks noGrp="1"/>
          </p:cNvSpPr>
          <p:nvPr>
            <p:ph type="sldNum" sz="quarter" idx="11"/>
          </p:nvPr>
        </p:nvSpPr>
        <p:spPr/>
        <p:txBody>
          <a:bodyPr/>
          <a:lstStyle/>
          <a:p>
            <a:pPr>
              <a:defRPr/>
            </a:pPr>
            <a:fld id="{7596B591-FFFE-4A7A-90FB-3094EBE8F688}" type="slidenum">
              <a:rPr lang="en-US"/>
              <a:pPr>
                <a:defRPr/>
              </a:pPr>
              <a:t>39</a:t>
            </a:fld>
            <a:endParaRPr lang="en-US"/>
          </a:p>
        </p:txBody>
      </p:sp>
      <p:sp>
        <p:nvSpPr>
          <p:cNvPr id="3077" name="Rectangle 2"/>
          <p:cNvSpPr>
            <a:spLocks noGrp="1" noChangeArrowheads="1"/>
          </p:cNvSpPr>
          <p:nvPr>
            <p:ph type="title"/>
          </p:nvPr>
        </p:nvSpPr>
        <p:spPr>
          <a:xfrm>
            <a:off x="685800" y="381000"/>
            <a:ext cx="7772400" cy="762000"/>
          </a:xfrm>
        </p:spPr>
        <p:txBody>
          <a:bodyPr/>
          <a:lstStyle/>
          <a:p>
            <a:r>
              <a:rPr lang="en-US" altLang="zh-CN" dirty="0" smtClean="0">
                <a:ea typeface="SimSun" pitchFamily="2" charset="-122"/>
              </a:rPr>
              <a:t>Public Key Digital </a:t>
            </a:r>
            <a:r>
              <a:rPr lang="en-US" altLang="zh-CN" dirty="0" smtClean="0">
                <a:solidFill>
                  <a:srgbClr val="FF0000"/>
                </a:solidFill>
                <a:ea typeface="SimSun" pitchFamily="2" charset="-122"/>
              </a:rPr>
              <a:t>Signature</a:t>
            </a:r>
          </a:p>
        </p:txBody>
      </p:sp>
      <p:grpSp>
        <p:nvGrpSpPr>
          <p:cNvPr id="2" name="Group 56"/>
          <p:cNvGrpSpPr>
            <a:grpSpLocks/>
          </p:cNvGrpSpPr>
          <p:nvPr/>
        </p:nvGrpSpPr>
        <p:grpSpPr bwMode="auto">
          <a:xfrm>
            <a:off x="6400800" y="3454400"/>
            <a:ext cx="2462213" cy="1371600"/>
            <a:chOff x="4032" y="2176"/>
            <a:chExt cx="1551" cy="864"/>
          </a:xfrm>
        </p:grpSpPr>
        <p:pic>
          <p:nvPicPr>
            <p:cNvPr id="3113" name="Picture 41" descr="Copy of gear00b"/>
            <p:cNvPicPr>
              <a:picLocks noChangeAspect="1" noChangeArrowheads="1" noCrop="1"/>
            </p:cNvPicPr>
            <p:nvPr/>
          </p:nvPicPr>
          <p:blipFill>
            <a:blip r:embed="rId4" cstate="print"/>
            <a:srcRect/>
            <a:stretch>
              <a:fillRect/>
            </a:stretch>
          </p:blipFill>
          <p:spPr bwMode="auto">
            <a:xfrm>
              <a:off x="4032" y="2176"/>
              <a:ext cx="1152" cy="864"/>
            </a:xfrm>
            <a:prstGeom prst="rect">
              <a:avLst/>
            </a:prstGeom>
            <a:noFill/>
            <a:ln w="9525">
              <a:noFill/>
              <a:miter lim="800000"/>
              <a:headEnd/>
              <a:tailEnd/>
            </a:ln>
          </p:spPr>
        </p:pic>
        <p:sp>
          <p:nvSpPr>
            <p:cNvPr id="3114" name="AutoShape 20"/>
            <p:cNvSpPr>
              <a:spLocks noChangeArrowheads="1"/>
            </p:cNvSpPr>
            <p:nvPr/>
          </p:nvSpPr>
          <p:spPr bwMode="auto">
            <a:xfrm>
              <a:off x="4368" y="2496"/>
              <a:ext cx="672" cy="288"/>
            </a:xfrm>
            <a:prstGeom prst="flowChartAlternateProcess">
              <a:avLst/>
            </a:prstGeom>
            <a:solidFill>
              <a:schemeClr val="bg1">
                <a:lumMod val="95000"/>
              </a:schemeClr>
            </a:solidFill>
            <a:ln w="9525">
              <a:solidFill>
                <a:schemeClr val="tx1"/>
              </a:solidFill>
              <a:miter lim="800000"/>
              <a:headEnd/>
              <a:tailEnd/>
            </a:ln>
          </p:spPr>
          <p:txBody>
            <a:bodyPr wrap="none" anchor="ctr"/>
            <a:lstStyle/>
            <a:p>
              <a:pPr algn="ctr"/>
              <a:r>
                <a:rPr lang="en-US">
                  <a:latin typeface="Arial" charset="0"/>
                </a:rPr>
                <a:t>Verify</a:t>
              </a:r>
            </a:p>
          </p:txBody>
        </p:sp>
        <p:sp>
          <p:nvSpPr>
            <p:cNvPr id="3115" name="Line 21"/>
            <p:cNvSpPr>
              <a:spLocks noChangeShapeType="1"/>
            </p:cNvSpPr>
            <p:nvPr/>
          </p:nvSpPr>
          <p:spPr bwMode="auto">
            <a:xfrm>
              <a:off x="5040" y="2640"/>
              <a:ext cx="432" cy="0"/>
            </a:xfrm>
            <a:prstGeom prst="line">
              <a:avLst/>
            </a:prstGeom>
            <a:noFill/>
            <a:ln w="9525">
              <a:solidFill>
                <a:schemeClr val="tx1"/>
              </a:solidFill>
              <a:round/>
              <a:headEnd/>
              <a:tailEnd type="stealth" w="lg" len="lg"/>
            </a:ln>
          </p:spPr>
          <p:txBody>
            <a:bodyPr/>
            <a:lstStyle/>
            <a:p>
              <a:endParaRPr lang="en-US"/>
            </a:p>
          </p:txBody>
        </p:sp>
        <p:sp>
          <p:nvSpPr>
            <p:cNvPr id="3116" name="Text Box 24"/>
            <p:cNvSpPr txBox="1">
              <a:spLocks noChangeArrowheads="1"/>
            </p:cNvSpPr>
            <p:nvPr/>
          </p:nvSpPr>
          <p:spPr bwMode="auto">
            <a:xfrm>
              <a:off x="5040" y="2351"/>
              <a:ext cx="543" cy="288"/>
            </a:xfrm>
            <a:prstGeom prst="rect">
              <a:avLst/>
            </a:prstGeom>
            <a:noFill/>
            <a:ln w="9525">
              <a:noFill/>
              <a:miter lim="800000"/>
              <a:headEnd/>
              <a:tailEnd/>
            </a:ln>
          </p:spPr>
          <p:txBody>
            <a:bodyPr wrap="none">
              <a:spAutoFit/>
            </a:bodyPr>
            <a:lstStyle/>
            <a:p>
              <a:r>
                <a:rPr lang="en-US">
                  <a:latin typeface="Arial" charset="0"/>
                </a:rPr>
                <a:t>Y/N?</a:t>
              </a:r>
            </a:p>
          </p:txBody>
        </p:sp>
      </p:grpSp>
      <p:grpSp>
        <p:nvGrpSpPr>
          <p:cNvPr id="3" name="Group 54"/>
          <p:cNvGrpSpPr>
            <a:grpSpLocks/>
          </p:cNvGrpSpPr>
          <p:nvPr/>
        </p:nvGrpSpPr>
        <p:grpSpPr bwMode="auto">
          <a:xfrm>
            <a:off x="152400" y="3225800"/>
            <a:ext cx="3886200" cy="1727200"/>
            <a:chOff x="96" y="2032"/>
            <a:chExt cx="2448" cy="1088"/>
          </a:xfrm>
        </p:grpSpPr>
        <p:pic>
          <p:nvPicPr>
            <p:cNvPr id="3106" name="Picture 42" descr="Copy of gear00b"/>
            <p:cNvPicPr>
              <a:picLocks noChangeAspect="1" noChangeArrowheads="1" noCrop="1"/>
            </p:cNvPicPr>
            <p:nvPr/>
          </p:nvPicPr>
          <p:blipFill>
            <a:blip r:embed="rId4" cstate="print"/>
            <a:srcRect/>
            <a:stretch>
              <a:fillRect/>
            </a:stretch>
          </p:blipFill>
          <p:spPr bwMode="auto">
            <a:xfrm>
              <a:off x="624" y="2032"/>
              <a:ext cx="1152" cy="864"/>
            </a:xfrm>
            <a:prstGeom prst="rect">
              <a:avLst/>
            </a:prstGeom>
            <a:noFill/>
            <a:ln w="9525">
              <a:noFill/>
              <a:miter lim="800000"/>
              <a:headEnd/>
              <a:tailEnd/>
            </a:ln>
          </p:spPr>
        </p:pic>
        <p:sp>
          <p:nvSpPr>
            <p:cNvPr id="3107" name="AutoShape 14"/>
            <p:cNvSpPr>
              <a:spLocks noChangeArrowheads="1"/>
            </p:cNvSpPr>
            <p:nvPr/>
          </p:nvSpPr>
          <p:spPr bwMode="auto">
            <a:xfrm>
              <a:off x="864" y="2496"/>
              <a:ext cx="624" cy="288"/>
            </a:xfrm>
            <a:prstGeom prst="flowChartAlternateProcess">
              <a:avLst/>
            </a:prstGeom>
            <a:solidFill>
              <a:schemeClr val="bg1">
                <a:lumMod val="95000"/>
              </a:schemeClr>
            </a:solidFill>
            <a:ln w="9525">
              <a:solidFill>
                <a:schemeClr val="tx1"/>
              </a:solidFill>
              <a:miter lim="800000"/>
              <a:headEnd/>
              <a:tailEnd/>
            </a:ln>
          </p:spPr>
          <p:txBody>
            <a:bodyPr wrap="none" anchor="ctr"/>
            <a:lstStyle/>
            <a:p>
              <a:pPr algn="ctr"/>
              <a:r>
                <a:rPr lang="en-US">
                  <a:latin typeface="Arial" charset="0"/>
                </a:rPr>
                <a:t>Sign</a:t>
              </a:r>
            </a:p>
          </p:txBody>
        </p:sp>
        <p:sp>
          <p:nvSpPr>
            <p:cNvPr id="3108" name="Line 22"/>
            <p:cNvSpPr>
              <a:spLocks noChangeShapeType="1"/>
            </p:cNvSpPr>
            <p:nvPr/>
          </p:nvSpPr>
          <p:spPr bwMode="auto">
            <a:xfrm flipV="1">
              <a:off x="1200" y="2784"/>
              <a:ext cx="0" cy="336"/>
            </a:xfrm>
            <a:prstGeom prst="line">
              <a:avLst/>
            </a:prstGeom>
            <a:noFill/>
            <a:ln w="9525">
              <a:solidFill>
                <a:schemeClr val="tx1"/>
              </a:solidFill>
              <a:round/>
              <a:headEnd/>
              <a:tailEnd type="stealth" w="lg" len="lg"/>
            </a:ln>
          </p:spPr>
          <p:txBody>
            <a:bodyPr/>
            <a:lstStyle/>
            <a:p>
              <a:endParaRPr lang="en-US"/>
            </a:p>
          </p:txBody>
        </p:sp>
        <p:sp>
          <p:nvSpPr>
            <p:cNvPr id="899100" name="AutoShape 28"/>
            <p:cNvSpPr>
              <a:spLocks noChangeArrowheads="1"/>
            </p:cNvSpPr>
            <p:nvPr/>
          </p:nvSpPr>
          <p:spPr bwMode="auto">
            <a:xfrm>
              <a:off x="96" y="2304"/>
              <a:ext cx="576" cy="672"/>
            </a:xfrm>
            <a:prstGeom prst="foldedCorner">
              <a:avLst>
                <a:gd name="adj" fmla="val 12500"/>
              </a:avLst>
            </a:prstGeom>
            <a:noFill/>
            <a:ln w="9525">
              <a:solidFill>
                <a:schemeClr val="tx1"/>
              </a:solidFill>
              <a:round/>
              <a:headEnd/>
              <a:tailEnd/>
            </a:ln>
            <a:effectLst>
              <a:prstShdw prst="shdw17" dist="17961" dir="2700000">
                <a:schemeClr val="tx1">
                  <a:gamma/>
                  <a:shade val="60000"/>
                  <a:invGamma/>
                </a:schemeClr>
              </a:prstShdw>
            </a:effectLst>
          </p:spPr>
          <p:txBody>
            <a:bodyPr wrap="none"/>
            <a:lstStyle/>
            <a:p>
              <a:pPr>
                <a:defRPr/>
              </a:pPr>
              <a:r>
                <a:rPr lang="en-US" sz="1400" dirty="0">
                  <a:latin typeface="Arial" charset="0"/>
                </a:rPr>
                <a:t>Dear Bob</a:t>
              </a:r>
            </a:p>
            <a:p>
              <a:pPr>
                <a:defRPr/>
              </a:pPr>
              <a:r>
                <a:rPr lang="en-US" sz="1200" dirty="0">
                  <a:latin typeface="Arial" charset="0"/>
                </a:rPr>
                <a:t>Sell 20 </a:t>
              </a:r>
            </a:p>
            <a:p>
              <a:pPr>
                <a:defRPr/>
              </a:pPr>
              <a:r>
                <a:rPr lang="en-US" sz="1200" dirty="0">
                  <a:latin typeface="Arial" charset="0"/>
                </a:rPr>
                <a:t>shares of </a:t>
              </a:r>
            </a:p>
            <a:p>
              <a:pPr>
                <a:defRPr/>
              </a:pPr>
              <a:r>
                <a:rPr lang="en-US" sz="1200" dirty="0">
                  <a:latin typeface="Arial" charset="0"/>
                </a:rPr>
                <a:t>my IBM </a:t>
              </a:r>
            </a:p>
            <a:p>
              <a:pPr>
                <a:defRPr/>
              </a:pPr>
              <a:r>
                <a:rPr lang="en-US" sz="1200" dirty="0">
                  <a:latin typeface="Arial" charset="0"/>
                </a:rPr>
                <a:t>stock</a:t>
              </a:r>
            </a:p>
          </p:txBody>
        </p:sp>
        <p:sp>
          <p:nvSpPr>
            <p:cNvPr id="899101" name="AutoShape 29"/>
            <p:cNvSpPr>
              <a:spLocks noChangeArrowheads="1"/>
            </p:cNvSpPr>
            <p:nvPr/>
          </p:nvSpPr>
          <p:spPr bwMode="auto">
            <a:xfrm>
              <a:off x="1728" y="2064"/>
              <a:ext cx="816" cy="1056"/>
            </a:xfrm>
            <a:prstGeom prst="foldedCorner">
              <a:avLst>
                <a:gd name="adj" fmla="val 12500"/>
              </a:avLst>
            </a:prstGeom>
            <a:noFill/>
            <a:ln w="9525">
              <a:solidFill>
                <a:schemeClr val="tx1"/>
              </a:solidFill>
              <a:round/>
              <a:headEnd/>
              <a:tailEnd/>
            </a:ln>
            <a:effectLst>
              <a:prstShdw prst="shdw17" dist="17961" dir="2700000">
                <a:schemeClr val="tx1">
                  <a:gamma/>
                  <a:shade val="60000"/>
                  <a:invGamma/>
                </a:schemeClr>
              </a:prstShdw>
            </a:effectLst>
          </p:spPr>
          <p:txBody>
            <a:bodyPr wrap="none"/>
            <a:lstStyle/>
            <a:p>
              <a:pPr>
                <a:defRPr/>
              </a:pPr>
              <a:r>
                <a:rPr lang="en-US" sz="1400" dirty="0">
                  <a:latin typeface="Arial" charset="0"/>
                </a:rPr>
                <a:t>Dear Bob</a:t>
              </a:r>
            </a:p>
            <a:p>
              <a:pPr>
                <a:defRPr/>
              </a:pPr>
              <a:endParaRPr lang="en-US" sz="1200" dirty="0">
                <a:latin typeface="Arial" charset="0"/>
              </a:endParaRPr>
            </a:p>
            <a:p>
              <a:pPr>
                <a:defRPr/>
              </a:pPr>
              <a:r>
                <a:rPr lang="en-US" sz="1200" dirty="0">
                  <a:latin typeface="Arial" charset="0"/>
                </a:rPr>
                <a:t>Sell 20 </a:t>
              </a:r>
            </a:p>
            <a:p>
              <a:pPr>
                <a:defRPr/>
              </a:pPr>
              <a:r>
                <a:rPr lang="en-US" sz="1200" dirty="0">
                  <a:latin typeface="Arial" charset="0"/>
                </a:rPr>
                <a:t>shares of my</a:t>
              </a:r>
            </a:p>
            <a:p>
              <a:pPr>
                <a:defRPr/>
              </a:pPr>
              <a:r>
                <a:rPr lang="en-US" sz="1200" dirty="0">
                  <a:latin typeface="Arial" charset="0"/>
                </a:rPr>
                <a:t>IBM stock</a:t>
              </a:r>
            </a:p>
            <a:p>
              <a:pPr>
                <a:defRPr/>
              </a:pPr>
              <a:endParaRPr lang="en-US" sz="1200" dirty="0">
                <a:latin typeface="Arial" charset="0"/>
              </a:endParaRPr>
            </a:p>
            <a:p>
              <a:pPr>
                <a:defRPr/>
              </a:pPr>
              <a:r>
                <a:rPr lang="en-US" sz="1400" b="1" dirty="0" smtClean="0">
                  <a:solidFill>
                    <a:srgbClr val="0000FF"/>
                  </a:solidFill>
                  <a:latin typeface="Arial" charset="0"/>
                </a:rPr>
                <a:t>010101010…</a:t>
              </a:r>
            </a:p>
            <a:p>
              <a:pPr>
                <a:defRPr/>
              </a:pPr>
              <a:r>
                <a:rPr lang="en-US" sz="800" b="1" dirty="0" smtClean="0">
                  <a:solidFill>
                    <a:srgbClr val="0000FF"/>
                  </a:solidFill>
                  <a:latin typeface="Arial" charset="0"/>
                </a:rPr>
                <a:t>(DIGITAL SIGNATURE)</a:t>
              </a:r>
              <a:endParaRPr lang="en-US" sz="800" b="1" dirty="0">
                <a:solidFill>
                  <a:srgbClr val="0000FF"/>
                </a:solidFill>
                <a:latin typeface="Arial" charset="0"/>
              </a:endParaRPr>
            </a:p>
          </p:txBody>
        </p:sp>
        <p:sp>
          <p:nvSpPr>
            <p:cNvPr id="3111" name="Line 30"/>
            <p:cNvSpPr>
              <a:spLocks noChangeShapeType="1"/>
            </p:cNvSpPr>
            <p:nvPr/>
          </p:nvSpPr>
          <p:spPr bwMode="auto">
            <a:xfrm>
              <a:off x="672" y="2640"/>
              <a:ext cx="192" cy="0"/>
            </a:xfrm>
            <a:prstGeom prst="line">
              <a:avLst/>
            </a:prstGeom>
            <a:noFill/>
            <a:ln w="9525">
              <a:solidFill>
                <a:schemeClr val="tx1"/>
              </a:solidFill>
              <a:round/>
              <a:headEnd/>
              <a:tailEnd type="stealth" w="med" len="lg"/>
            </a:ln>
          </p:spPr>
          <p:txBody>
            <a:bodyPr/>
            <a:lstStyle/>
            <a:p>
              <a:endParaRPr lang="en-US"/>
            </a:p>
          </p:txBody>
        </p:sp>
        <p:sp>
          <p:nvSpPr>
            <p:cNvPr id="3112" name="Line 31"/>
            <p:cNvSpPr>
              <a:spLocks noChangeShapeType="1"/>
            </p:cNvSpPr>
            <p:nvPr/>
          </p:nvSpPr>
          <p:spPr bwMode="auto">
            <a:xfrm>
              <a:off x="1488" y="2640"/>
              <a:ext cx="240" cy="0"/>
            </a:xfrm>
            <a:prstGeom prst="line">
              <a:avLst/>
            </a:prstGeom>
            <a:noFill/>
            <a:ln w="9525">
              <a:solidFill>
                <a:schemeClr val="tx1"/>
              </a:solidFill>
              <a:round/>
              <a:headEnd/>
              <a:tailEnd type="stealth" w="med" len="lg"/>
            </a:ln>
          </p:spPr>
          <p:txBody>
            <a:bodyPr/>
            <a:lstStyle/>
            <a:p>
              <a:endParaRPr lang="en-US"/>
            </a:p>
          </p:txBody>
        </p:sp>
      </p:grpSp>
      <p:sp>
        <p:nvSpPr>
          <p:cNvPr id="3082" name="Text Box 43"/>
          <p:cNvSpPr txBox="1">
            <a:spLocks noChangeArrowheads="1"/>
          </p:cNvSpPr>
          <p:nvPr/>
        </p:nvSpPr>
        <p:spPr bwMode="auto">
          <a:xfrm>
            <a:off x="5284788" y="2879725"/>
            <a:ext cx="735012" cy="369332"/>
          </a:xfrm>
          <a:prstGeom prst="rect">
            <a:avLst/>
          </a:prstGeom>
          <a:noFill/>
          <a:ln w="9525">
            <a:noFill/>
            <a:miter lim="800000"/>
            <a:headEnd/>
            <a:tailEnd/>
          </a:ln>
        </p:spPr>
        <p:txBody>
          <a:bodyPr>
            <a:spAutoFit/>
          </a:bodyPr>
          <a:lstStyle/>
          <a:p>
            <a:r>
              <a:rPr lang="en-US" altLang="zh-CN" b="1" i="1" dirty="0">
                <a:solidFill>
                  <a:srgbClr val="FF0000"/>
                </a:solidFill>
                <a:latin typeface="Times New Roman" pitchFamily="18" charset="0"/>
                <a:ea typeface="SimSun" pitchFamily="2" charset="-122"/>
                <a:cs typeface="Times New Roman" pitchFamily="18" charset="0"/>
              </a:rPr>
              <a:t>Eve</a:t>
            </a:r>
          </a:p>
        </p:txBody>
      </p:sp>
      <p:grpSp>
        <p:nvGrpSpPr>
          <p:cNvPr id="4" name="Group 55"/>
          <p:cNvGrpSpPr>
            <a:grpSpLocks/>
          </p:cNvGrpSpPr>
          <p:nvPr/>
        </p:nvGrpSpPr>
        <p:grpSpPr bwMode="auto">
          <a:xfrm>
            <a:off x="4038600" y="3276600"/>
            <a:ext cx="2895600" cy="1143000"/>
            <a:chOff x="2544" y="2064"/>
            <a:chExt cx="1824" cy="720"/>
          </a:xfrm>
        </p:grpSpPr>
        <p:sp>
          <p:nvSpPr>
            <p:cNvPr id="3102" name="Line 26"/>
            <p:cNvSpPr>
              <a:spLocks noChangeShapeType="1"/>
            </p:cNvSpPr>
            <p:nvPr/>
          </p:nvSpPr>
          <p:spPr bwMode="auto">
            <a:xfrm>
              <a:off x="4032" y="2640"/>
              <a:ext cx="336" cy="0"/>
            </a:xfrm>
            <a:prstGeom prst="line">
              <a:avLst/>
            </a:prstGeom>
            <a:noFill/>
            <a:ln w="9525">
              <a:solidFill>
                <a:schemeClr val="tx1"/>
              </a:solidFill>
              <a:round/>
              <a:headEnd/>
              <a:tailEnd type="stealth" w="lg" len="lg"/>
            </a:ln>
          </p:spPr>
          <p:txBody>
            <a:bodyPr/>
            <a:lstStyle/>
            <a:p>
              <a:endParaRPr lang="en-US"/>
            </a:p>
          </p:txBody>
        </p:sp>
        <p:sp>
          <p:nvSpPr>
            <p:cNvPr id="3103" name="AutoShape 27"/>
            <p:cNvSpPr>
              <a:spLocks noChangeArrowheads="1"/>
            </p:cNvSpPr>
            <p:nvPr/>
          </p:nvSpPr>
          <p:spPr bwMode="auto">
            <a:xfrm rot="5422656">
              <a:off x="3313" y="2016"/>
              <a:ext cx="288" cy="1247"/>
            </a:xfrm>
            <a:prstGeom prst="can">
              <a:avLst>
                <a:gd name="adj" fmla="val 38508"/>
              </a:avLst>
            </a:prstGeom>
            <a:noFill/>
            <a:ln w="19050">
              <a:solidFill>
                <a:schemeClr val="tx1"/>
              </a:solidFill>
              <a:round/>
              <a:headEnd/>
              <a:tailEnd/>
            </a:ln>
          </p:spPr>
          <p:txBody>
            <a:bodyPr rot="10800000" vert="eaVert" wrap="none" anchor="ctr"/>
            <a:lstStyle/>
            <a:p>
              <a:pPr algn="ctr" eaLnBrk="1" hangingPunct="1"/>
              <a:r>
                <a:rPr lang="en-GB" sz="2000">
                  <a:latin typeface="Arial" charset="0"/>
                </a:rPr>
                <a:t>public channel</a:t>
              </a:r>
              <a:endParaRPr lang="el-GR" sz="2000"/>
            </a:p>
          </p:txBody>
        </p:sp>
        <p:sp>
          <p:nvSpPr>
            <p:cNvPr id="3104" name="Line 32"/>
            <p:cNvSpPr>
              <a:spLocks noChangeShapeType="1"/>
            </p:cNvSpPr>
            <p:nvPr/>
          </p:nvSpPr>
          <p:spPr bwMode="auto">
            <a:xfrm>
              <a:off x="2544" y="2640"/>
              <a:ext cx="288" cy="0"/>
            </a:xfrm>
            <a:prstGeom prst="line">
              <a:avLst/>
            </a:prstGeom>
            <a:noFill/>
            <a:ln w="9525">
              <a:solidFill>
                <a:schemeClr val="tx1"/>
              </a:solidFill>
              <a:round/>
              <a:headEnd/>
              <a:tailEnd type="stealth" w="med" len="lg"/>
            </a:ln>
          </p:spPr>
          <p:txBody>
            <a:bodyPr/>
            <a:lstStyle/>
            <a:p>
              <a:endParaRPr lang="en-US"/>
            </a:p>
          </p:txBody>
        </p:sp>
        <p:sp>
          <p:nvSpPr>
            <p:cNvPr id="3105" name="Line 45"/>
            <p:cNvSpPr>
              <a:spLocks noChangeShapeType="1"/>
            </p:cNvSpPr>
            <p:nvPr/>
          </p:nvSpPr>
          <p:spPr bwMode="auto">
            <a:xfrm flipV="1">
              <a:off x="3521" y="2064"/>
              <a:ext cx="0" cy="432"/>
            </a:xfrm>
            <a:prstGeom prst="line">
              <a:avLst/>
            </a:prstGeom>
            <a:noFill/>
            <a:ln w="28575">
              <a:solidFill>
                <a:schemeClr val="tx1"/>
              </a:solidFill>
              <a:round/>
              <a:headEnd type="stealth" w="med" len="lg"/>
              <a:tailEnd type="none" w="med" len="lg"/>
            </a:ln>
          </p:spPr>
          <p:txBody>
            <a:bodyPr wrap="none" anchor="ctr"/>
            <a:lstStyle/>
            <a:p>
              <a:endParaRPr lang="en-US"/>
            </a:p>
          </p:txBody>
        </p:sp>
      </p:grpSp>
      <p:grpSp>
        <p:nvGrpSpPr>
          <p:cNvPr id="5" name="Group 52"/>
          <p:cNvGrpSpPr>
            <a:grpSpLocks/>
          </p:cNvGrpSpPr>
          <p:nvPr/>
        </p:nvGrpSpPr>
        <p:grpSpPr bwMode="auto">
          <a:xfrm>
            <a:off x="1828800" y="1219200"/>
            <a:ext cx="7239000" cy="2743200"/>
            <a:chOff x="1152" y="768"/>
            <a:chExt cx="4560" cy="1728"/>
          </a:xfrm>
        </p:grpSpPr>
        <p:sp>
          <p:nvSpPr>
            <p:cNvPr id="3092" name="Line 9"/>
            <p:cNvSpPr>
              <a:spLocks noChangeShapeType="1"/>
            </p:cNvSpPr>
            <p:nvPr/>
          </p:nvSpPr>
          <p:spPr bwMode="auto">
            <a:xfrm flipH="1">
              <a:off x="1152" y="1104"/>
              <a:ext cx="1728" cy="0"/>
            </a:xfrm>
            <a:prstGeom prst="line">
              <a:avLst/>
            </a:prstGeom>
            <a:noFill/>
            <a:ln w="9525">
              <a:solidFill>
                <a:schemeClr val="bg1">
                  <a:lumMod val="65000"/>
                </a:schemeClr>
              </a:solidFill>
              <a:round/>
              <a:headEnd type="stealth" w="lg" len="lg"/>
              <a:tailEnd type="none" w="lg" len="lg"/>
            </a:ln>
          </p:spPr>
          <p:txBody>
            <a:bodyPr/>
            <a:lstStyle/>
            <a:p>
              <a:endParaRPr lang="en-US">
                <a:solidFill>
                  <a:schemeClr val="bg1">
                    <a:lumMod val="65000"/>
                  </a:schemeClr>
                </a:solidFill>
              </a:endParaRPr>
            </a:p>
          </p:txBody>
        </p:sp>
        <p:sp>
          <p:nvSpPr>
            <p:cNvPr id="3093" name="AutoShape 11"/>
            <p:cNvSpPr>
              <a:spLocks noChangeArrowheads="1"/>
            </p:cNvSpPr>
            <p:nvPr/>
          </p:nvSpPr>
          <p:spPr bwMode="auto">
            <a:xfrm rot="5422656">
              <a:off x="3428" y="457"/>
              <a:ext cx="193" cy="1294"/>
            </a:xfrm>
            <a:prstGeom prst="can">
              <a:avLst>
                <a:gd name="adj" fmla="val 59628"/>
              </a:avLst>
            </a:prstGeom>
            <a:noFill/>
            <a:ln w="9525">
              <a:solidFill>
                <a:schemeClr val="bg1">
                  <a:lumMod val="65000"/>
                </a:schemeClr>
              </a:solidFill>
              <a:round/>
              <a:headEnd/>
              <a:tailEnd/>
            </a:ln>
          </p:spPr>
          <p:txBody>
            <a:bodyPr rot="10800000" vert="eaVert" wrap="none" anchor="ctr"/>
            <a:lstStyle/>
            <a:p>
              <a:pPr algn="ctr" eaLnBrk="1" hangingPunct="1"/>
              <a:r>
                <a:rPr lang="en-GB" sz="1200" dirty="0" smtClean="0">
                  <a:solidFill>
                    <a:schemeClr val="bg1">
                      <a:lumMod val="65000"/>
                    </a:schemeClr>
                  </a:solidFill>
                  <a:latin typeface="Arial" charset="0"/>
                </a:rPr>
                <a:t>Do-not-modify channel</a:t>
              </a:r>
              <a:endParaRPr lang="el-GR" sz="1200" dirty="0">
                <a:solidFill>
                  <a:schemeClr val="bg1">
                    <a:lumMod val="65000"/>
                  </a:schemeClr>
                </a:solidFill>
                <a:latin typeface="Arial" charset="0"/>
              </a:endParaRPr>
            </a:p>
          </p:txBody>
        </p:sp>
        <p:sp>
          <p:nvSpPr>
            <p:cNvPr id="3094" name="Line 12"/>
            <p:cNvSpPr>
              <a:spLocks noChangeShapeType="1"/>
            </p:cNvSpPr>
            <p:nvPr/>
          </p:nvSpPr>
          <p:spPr bwMode="auto">
            <a:xfrm flipV="1">
              <a:off x="4704" y="1104"/>
              <a:ext cx="0" cy="1392"/>
            </a:xfrm>
            <a:prstGeom prst="line">
              <a:avLst/>
            </a:prstGeom>
            <a:noFill/>
            <a:ln w="28575">
              <a:solidFill>
                <a:schemeClr val="tx1"/>
              </a:solidFill>
              <a:round/>
              <a:headEnd type="stealth" w="lg" len="lg"/>
              <a:tailEnd type="none" w="lg" len="lg"/>
            </a:ln>
          </p:spPr>
          <p:txBody>
            <a:bodyPr/>
            <a:lstStyle/>
            <a:p>
              <a:endParaRPr lang="en-US"/>
            </a:p>
          </p:txBody>
        </p:sp>
        <p:sp>
          <p:nvSpPr>
            <p:cNvPr id="3095" name="Line 13"/>
            <p:cNvSpPr>
              <a:spLocks noChangeShapeType="1"/>
            </p:cNvSpPr>
            <p:nvPr/>
          </p:nvSpPr>
          <p:spPr bwMode="auto">
            <a:xfrm flipH="1">
              <a:off x="4128" y="1104"/>
              <a:ext cx="576" cy="0"/>
            </a:xfrm>
            <a:prstGeom prst="line">
              <a:avLst/>
            </a:prstGeom>
            <a:noFill/>
            <a:ln w="9525">
              <a:solidFill>
                <a:schemeClr val="bg1">
                  <a:lumMod val="65000"/>
                </a:schemeClr>
              </a:solidFill>
              <a:round/>
              <a:headEnd type="stealth" w="lg" len="lg"/>
              <a:tailEnd type="none" w="lg" len="lg"/>
            </a:ln>
          </p:spPr>
          <p:txBody>
            <a:bodyPr/>
            <a:lstStyle/>
            <a:p>
              <a:endParaRPr lang="en-US">
                <a:solidFill>
                  <a:schemeClr val="bg1">
                    <a:lumMod val="65000"/>
                  </a:schemeClr>
                </a:solidFill>
              </a:endParaRPr>
            </a:p>
          </p:txBody>
        </p:sp>
        <p:sp>
          <p:nvSpPr>
            <p:cNvPr id="3096" name="Line 15"/>
            <p:cNvSpPr>
              <a:spLocks noChangeShapeType="1"/>
            </p:cNvSpPr>
            <p:nvPr/>
          </p:nvSpPr>
          <p:spPr bwMode="auto">
            <a:xfrm>
              <a:off x="1152" y="1104"/>
              <a:ext cx="0" cy="240"/>
            </a:xfrm>
            <a:prstGeom prst="line">
              <a:avLst/>
            </a:prstGeom>
            <a:noFill/>
            <a:ln w="9525">
              <a:solidFill>
                <a:schemeClr val="bg1">
                  <a:lumMod val="65000"/>
                </a:schemeClr>
              </a:solidFill>
              <a:round/>
              <a:headEnd type="stealth" w="lg" len="lg"/>
              <a:tailEnd/>
            </a:ln>
          </p:spPr>
          <p:txBody>
            <a:bodyPr/>
            <a:lstStyle/>
            <a:p>
              <a:endParaRPr lang="en-US">
                <a:solidFill>
                  <a:schemeClr val="bg1">
                    <a:lumMod val="65000"/>
                  </a:schemeClr>
                </a:solidFill>
              </a:endParaRPr>
            </a:p>
          </p:txBody>
        </p:sp>
        <p:pic>
          <p:nvPicPr>
            <p:cNvPr id="3097" name="Picture 39"/>
            <p:cNvPicPr>
              <a:picLocks noChangeAspect="1" noChangeArrowheads="1"/>
            </p:cNvPicPr>
            <p:nvPr/>
          </p:nvPicPr>
          <p:blipFill>
            <a:blip r:embed="rId5" cstate="print"/>
            <a:srcRect/>
            <a:stretch>
              <a:fillRect/>
            </a:stretch>
          </p:blipFill>
          <p:spPr bwMode="auto">
            <a:xfrm>
              <a:off x="4464" y="1440"/>
              <a:ext cx="432" cy="322"/>
            </a:xfrm>
            <a:prstGeom prst="rect">
              <a:avLst/>
            </a:prstGeom>
            <a:noFill/>
            <a:ln w="9525">
              <a:noFill/>
              <a:miter lim="800000"/>
              <a:headEnd/>
              <a:tailEnd/>
            </a:ln>
          </p:spPr>
        </p:pic>
        <p:sp>
          <p:nvSpPr>
            <p:cNvPr id="3098" name="Line 44"/>
            <p:cNvSpPr>
              <a:spLocks noChangeShapeType="1"/>
            </p:cNvSpPr>
            <p:nvPr/>
          </p:nvSpPr>
          <p:spPr bwMode="auto">
            <a:xfrm>
              <a:off x="3425" y="1248"/>
              <a:ext cx="0" cy="614"/>
            </a:xfrm>
            <a:prstGeom prst="line">
              <a:avLst/>
            </a:prstGeom>
            <a:solidFill>
              <a:schemeClr val="bg1">
                <a:lumMod val="65000"/>
              </a:schemeClr>
            </a:solidFill>
            <a:ln w="9525">
              <a:solidFill>
                <a:schemeClr val="bg1">
                  <a:lumMod val="65000"/>
                </a:schemeClr>
              </a:solidFill>
              <a:round/>
              <a:headEnd/>
              <a:tailEnd type="stealth" w="med" len="lg"/>
            </a:ln>
          </p:spPr>
          <p:txBody>
            <a:bodyPr/>
            <a:lstStyle/>
            <a:p>
              <a:endParaRPr lang="en-US"/>
            </a:p>
          </p:txBody>
        </p:sp>
        <p:sp>
          <p:nvSpPr>
            <p:cNvPr id="3099" name="Line 46"/>
            <p:cNvSpPr>
              <a:spLocks noChangeShapeType="1"/>
            </p:cNvSpPr>
            <p:nvPr/>
          </p:nvSpPr>
          <p:spPr bwMode="auto">
            <a:xfrm flipV="1">
              <a:off x="3665" y="1248"/>
              <a:ext cx="0" cy="576"/>
            </a:xfrm>
            <a:prstGeom prst="line">
              <a:avLst/>
            </a:prstGeom>
            <a:solidFill>
              <a:schemeClr val="bg1">
                <a:lumMod val="65000"/>
              </a:schemeClr>
            </a:solidFill>
            <a:ln w="9525">
              <a:solidFill>
                <a:schemeClr val="bg1">
                  <a:lumMod val="65000"/>
                </a:schemeClr>
              </a:solidFill>
              <a:round/>
              <a:headEnd/>
              <a:tailEnd type="stealth" w="med" len="lg"/>
            </a:ln>
          </p:spPr>
          <p:txBody>
            <a:bodyPr/>
            <a:lstStyle/>
            <a:p>
              <a:endParaRPr lang="en-US"/>
            </a:p>
          </p:txBody>
        </p:sp>
        <p:sp>
          <p:nvSpPr>
            <p:cNvPr id="3100" name="AutoShape 47"/>
            <p:cNvSpPr>
              <a:spLocks noChangeArrowheads="1"/>
            </p:cNvSpPr>
            <p:nvPr/>
          </p:nvSpPr>
          <p:spPr bwMode="auto">
            <a:xfrm>
              <a:off x="3545" y="1488"/>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lumMod val="65000"/>
              </a:schemeClr>
            </a:solidFill>
            <a:ln w="9525">
              <a:solidFill>
                <a:schemeClr val="bg1">
                  <a:lumMod val="65000"/>
                </a:schemeClr>
              </a:solidFill>
              <a:miter lim="800000"/>
              <a:headEnd/>
              <a:tailEnd/>
            </a:ln>
          </p:spPr>
          <p:txBody>
            <a:bodyPr wrap="none" anchor="ctr"/>
            <a:lstStyle/>
            <a:p>
              <a:endParaRPr lang="en-US"/>
            </a:p>
          </p:txBody>
        </p:sp>
        <p:sp>
          <p:nvSpPr>
            <p:cNvPr id="3101" name="AutoShape 50"/>
            <p:cNvSpPr>
              <a:spLocks noChangeArrowheads="1"/>
            </p:cNvSpPr>
            <p:nvPr/>
          </p:nvSpPr>
          <p:spPr bwMode="auto">
            <a:xfrm>
              <a:off x="4752" y="768"/>
              <a:ext cx="960" cy="432"/>
            </a:xfrm>
            <a:prstGeom prst="wedgeRoundRectCallout">
              <a:avLst>
                <a:gd name="adj1" fmla="val -45519"/>
                <a:gd name="adj2" fmla="val 123611"/>
                <a:gd name="adj3" fmla="val 16667"/>
              </a:avLst>
            </a:prstGeom>
            <a:noFill/>
            <a:ln w="9525">
              <a:solidFill>
                <a:schemeClr val="tx1"/>
              </a:solidFill>
              <a:miter lim="800000"/>
              <a:headEnd/>
              <a:tailEnd/>
            </a:ln>
          </p:spPr>
          <p:txBody>
            <a:bodyPr anchor="ctr" anchorCtr="1"/>
            <a:lstStyle/>
            <a:p>
              <a:pPr algn="ctr"/>
              <a:r>
                <a:rPr lang="en-US" sz="2000">
                  <a:solidFill>
                    <a:srgbClr val="FF0000"/>
                  </a:solidFill>
                  <a:latin typeface="Arial" charset="0"/>
                </a:rPr>
                <a:t>Alice</a:t>
              </a:r>
              <a:r>
                <a:rPr lang="en-US" sz="2000">
                  <a:latin typeface="Arial" charset="0"/>
                </a:rPr>
                <a:t>’s </a:t>
              </a:r>
              <a:r>
                <a:rPr lang="en-US" sz="2000">
                  <a:solidFill>
                    <a:srgbClr val="0000FF"/>
                  </a:solidFill>
                  <a:latin typeface="Arial" charset="0"/>
                </a:rPr>
                <a:t>public key</a:t>
              </a:r>
            </a:p>
          </p:txBody>
        </p:sp>
      </p:grpSp>
      <p:grpSp>
        <p:nvGrpSpPr>
          <p:cNvPr id="6" name="Group 53"/>
          <p:cNvGrpSpPr>
            <a:grpSpLocks/>
          </p:cNvGrpSpPr>
          <p:nvPr/>
        </p:nvGrpSpPr>
        <p:grpSpPr bwMode="auto">
          <a:xfrm>
            <a:off x="152400" y="1219200"/>
            <a:ext cx="4114800" cy="4724400"/>
            <a:chOff x="96" y="768"/>
            <a:chExt cx="2592" cy="2976"/>
          </a:xfrm>
        </p:grpSpPr>
        <p:pic>
          <p:nvPicPr>
            <p:cNvPr id="3088" name="Picture 35"/>
            <p:cNvPicPr>
              <a:picLocks noChangeAspect="1" noChangeArrowheads="1"/>
            </p:cNvPicPr>
            <p:nvPr/>
          </p:nvPicPr>
          <p:blipFill>
            <a:blip r:embed="rId5" cstate="print"/>
            <a:srcRect/>
            <a:stretch>
              <a:fillRect/>
            </a:stretch>
          </p:blipFill>
          <p:spPr bwMode="auto">
            <a:xfrm>
              <a:off x="912" y="1392"/>
              <a:ext cx="480" cy="336"/>
            </a:xfrm>
            <a:prstGeom prst="rect">
              <a:avLst/>
            </a:prstGeom>
            <a:noFill/>
            <a:ln w="9525">
              <a:noFill/>
              <a:miter lim="800000"/>
              <a:headEnd/>
              <a:tailEnd/>
            </a:ln>
          </p:spPr>
        </p:pic>
        <p:graphicFrame>
          <p:nvGraphicFramePr>
            <p:cNvPr id="3074" name="Object 23"/>
            <p:cNvGraphicFramePr>
              <a:graphicFrameLocks noChangeAspect="1"/>
            </p:cNvGraphicFramePr>
            <p:nvPr/>
          </p:nvGraphicFramePr>
          <p:xfrm>
            <a:off x="912" y="3120"/>
            <a:ext cx="492" cy="366"/>
          </p:xfrm>
          <a:graphic>
            <a:graphicData uri="http://schemas.openxmlformats.org/presentationml/2006/ole">
              <mc:AlternateContent xmlns:mc="http://schemas.openxmlformats.org/markup-compatibility/2006">
                <mc:Choice xmlns:v="urn:schemas-microsoft-com:vml" Requires="v">
                  <p:oleObj spid="_x0000_s7400" name="Bitmap Image" r:id="rId6" imgW="781159" imgH="581106" progId="PBrush">
                    <p:embed/>
                  </p:oleObj>
                </mc:Choice>
                <mc:Fallback>
                  <p:oleObj name="Bitmap Image" r:id="rId6" imgW="781159" imgH="581106"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 y="3120"/>
                          <a:ext cx="4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9" name="Rectangle 25"/>
            <p:cNvSpPr>
              <a:spLocks noChangeArrowheads="1"/>
            </p:cNvSpPr>
            <p:nvPr/>
          </p:nvSpPr>
          <p:spPr bwMode="auto">
            <a:xfrm>
              <a:off x="912" y="3120"/>
              <a:ext cx="528" cy="384"/>
            </a:xfrm>
            <a:prstGeom prst="rect">
              <a:avLst/>
            </a:prstGeom>
            <a:noFill/>
            <a:ln w="28575">
              <a:solidFill>
                <a:srgbClr val="FF0000"/>
              </a:solidFill>
              <a:miter lim="800000"/>
              <a:headEnd/>
              <a:tailEnd/>
            </a:ln>
          </p:spPr>
          <p:txBody>
            <a:bodyPr wrap="none" anchor="ctr"/>
            <a:lstStyle/>
            <a:p>
              <a:endParaRPr lang="en-US"/>
            </a:p>
          </p:txBody>
        </p:sp>
        <p:sp>
          <p:nvSpPr>
            <p:cNvPr id="3090" name="AutoShape 49"/>
            <p:cNvSpPr>
              <a:spLocks noChangeArrowheads="1"/>
            </p:cNvSpPr>
            <p:nvPr/>
          </p:nvSpPr>
          <p:spPr bwMode="auto">
            <a:xfrm>
              <a:off x="96" y="768"/>
              <a:ext cx="960" cy="432"/>
            </a:xfrm>
            <a:prstGeom prst="wedgeRoundRectCallout">
              <a:avLst>
                <a:gd name="adj1" fmla="val 42815"/>
                <a:gd name="adj2" fmla="val 95833"/>
                <a:gd name="adj3" fmla="val 16667"/>
              </a:avLst>
            </a:prstGeom>
            <a:noFill/>
            <a:ln w="9525">
              <a:solidFill>
                <a:schemeClr val="bg1">
                  <a:lumMod val="65000"/>
                </a:schemeClr>
              </a:solidFill>
              <a:miter lim="800000"/>
              <a:headEnd/>
              <a:tailEnd/>
            </a:ln>
          </p:spPr>
          <p:txBody>
            <a:bodyPr anchor="ctr" anchorCtr="1"/>
            <a:lstStyle/>
            <a:p>
              <a:pPr algn="ctr"/>
              <a:r>
                <a:rPr lang="en-US" sz="2000">
                  <a:solidFill>
                    <a:schemeClr val="bg1">
                      <a:lumMod val="65000"/>
                    </a:schemeClr>
                  </a:solidFill>
                  <a:latin typeface="Arial" charset="0"/>
                </a:rPr>
                <a:t>Alice’s public key</a:t>
              </a:r>
            </a:p>
          </p:txBody>
        </p:sp>
        <p:sp>
          <p:nvSpPr>
            <p:cNvPr id="3091" name="AutoShape 51"/>
            <p:cNvSpPr>
              <a:spLocks noChangeArrowheads="1"/>
            </p:cNvSpPr>
            <p:nvPr/>
          </p:nvSpPr>
          <p:spPr bwMode="auto">
            <a:xfrm>
              <a:off x="1728" y="3312"/>
              <a:ext cx="960" cy="432"/>
            </a:xfrm>
            <a:prstGeom prst="wedgeRoundRectCallout">
              <a:avLst>
                <a:gd name="adj1" fmla="val -77190"/>
                <a:gd name="adj2" fmla="val -31944"/>
                <a:gd name="adj3" fmla="val 16667"/>
              </a:avLst>
            </a:prstGeom>
            <a:noFill/>
            <a:ln w="9525">
              <a:solidFill>
                <a:schemeClr val="tx1"/>
              </a:solidFill>
              <a:miter lim="800000"/>
              <a:headEnd/>
              <a:tailEnd/>
            </a:ln>
          </p:spPr>
          <p:txBody>
            <a:bodyPr anchor="ctr" anchorCtr="1"/>
            <a:lstStyle/>
            <a:p>
              <a:pPr algn="ctr"/>
              <a:r>
                <a:rPr lang="en-US" sz="2000">
                  <a:solidFill>
                    <a:srgbClr val="FF0000"/>
                  </a:solidFill>
                  <a:latin typeface="Arial" charset="0"/>
                </a:rPr>
                <a:t>Alice</a:t>
              </a:r>
              <a:r>
                <a:rPr lang="en-US" sz="2000">
                  <a:latin typeface="Arial" charset="0"/>
                </a:rPr>
                <a:t>’s </a:t>
              </a:r>
              <a:r>
                <a:rPr lang="en-US" sz="2000">
                  <a:solidFill>
                    <a:srgbClr val="0000FF"/>
                  </a:solidFill>
                  <a:latin typeface="Arial" charset="0"/>
                </a:rPr>
                <a:t>private key</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402618552"/>
              </p:ext>
            </p:extLst>
          </p:nvPr>
        </p:nvGraphicFramePr>
        <p:xfrm>
          <a:off x="1698625" y="5759450"/>
          <a:ext cx="565150" cy="901700"/>
        </p:xfrm>
        <a:graphic>
          <a:graphicData uri="http://schemas.openxmlformats.org/presentationml/2006/ole">
            <mc:AlternateContent xmlns:mc="http://schemas.openxmlformats.org/markup-compatibility/2006">
              <mc:Choice xmlns:v="urn:schemas-microsoft-com:vml" Requires="v">
                <p:oleObj spid="_x0000_s7401" name="VISIO" r:id="rId8" imgW="549706" imgH="879377" progId="Visio.Drawing.11">
                  <p:embed/>
                </p:oleObj>
              </mc:Choice>
              <mc:Fallback>
                <p:oleObj name="VISIO" r:id="rId8" imgW="549706" imgH="879377"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8625" y="5759450"/>
                        <a:ext cx="5651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39224204"/>
              </p:ext>
            </p:extLst>
          </p:nvPr>
        </p:nvGraphicFramePr>
        <p:xfrm>
          <a:off x="6858000" y="4787900"/>
          <a:ext cx="533400" cy="850900"/>
        </p:xfrm>
        <a:graphic>
          <a:graphicData uri="http://schemas.openxmlformats.org/presentationml/2006/ole">
            <mc:AlternateContent xmlns:mc="http://schemas.openxmlformats.org/markup-compatibility/2006">
              <mc:Choice xmlns:v="urn:schemas-microsoft-com:vml" Requires="v">
                <p:oleObj spid="_x0000_s7402" name="VISIO" r:id="rId10" imgW="549706" imgH="879377" progId="Visio.Drawing.11">
                  <p:embed/>
                </p:oleObj>
              </mc:Choice>
              <mc:Fallback>
                <p:oleObj name="VISIO" r:id="rId10" imgW="549706" imgH="879377"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4787900"/>
                        <a:ext cx="533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40412937"/>
              </p:ext>
            </p:extLst>
          </p:nvPr>
        </p:nvGraphicFramePr>
        <p:xfrm>
          <a:off x="7010400" y="5768975"/>
          <a:ext cx="498475" cy="889000"/>
        </p:xfrm>
        <a:graphic>
          <a:graphicData uri="http://schemas.openxmlformats.org/presentationml/2006/ole">
            <mc:AlternateContent xmlns:mc="http://schemas.openxmlformats.org/markup-compatibility/2006">
              <mc:Choice xmlns:v="urn:schemas-microsoft-com:vml" Requires="v">
                <p:oleObj spid="_x0000_s7403" name="VISIO" r:id="rId12" imgW="1078094" imgH="1941482" progId="Visio.Drawing.11">
                  <p:embed/>
                </p:oleObj>
              </mc:Choice>
              <mc:Fallback>
                <p:oleObj name="VISIO" r:id="rId12" imgW="1078094" imgH="1941482"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5768975"/>
                        <a:ext cx="4984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36956375"/>
              </p:ext>
            </p:extLst>
          </p:nvPr>
        </p:nvGraphicFramePr>
        <p:xfrm>
          <a:off x="5791200" y="2803525"/>
          <a:ext cx="365125" cy="368300"/>
        </p:xfrm>
        <a:graphic>
          <a:graphicData uri="http://schemas.openxmlformats.org/presentationml/2006/ole">
            <mc:AlternateContent xmlns:mc="http://schemas.openxmlformats.org/markup-compatibility/2006">
              <mc:Choice xmlns:v="urn:schemas-microsoft-com:vml" Requires="v">
                <p:oleObj spid="_x0000_s7404" name="Image" r:id="rId14" imgW="1244006" imgH="1257143" progId="Photoshop.Image.7">
                  <p:embed/>
                </p:oleObj>
              </mc:Choice>
              <mc:Fallback>
                <p:oleObj name="Image" r:id="rId14" imgW="1244006" imgH="1257143" progId="Photoshop.Image.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280352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9194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Step 0</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Use Firefox to </a:t>
            </a:r>
            <a:r>
              <a:rPr lang="en-US" dirty="0"/>
              <a:t>log into your </a:t>
            </a:r>
            <a:r>
              <a:rPr lang="en-US" dirty="0" err="1"/>
              <a:t>vCenter</a:t>
            </a:r>
            <a:r>
              <a:rPr lang="en-US" dirty="0"/>
              <a:t> server and find your Windows 2003 VM</a:t>
            </a:r>
          </a:p>
          <a:p>
            <a:r>
              <a:rPr lang="en-US" dirty="0"/>
              <a:t>Use the “</a:t>
            </a:r>
            <a:r>
              <a:rPr lang="en-US" b="1" dirty="0">
                <a:solidFill>
                  <a:srgbClr val="00CC00"/>
                </a:solidFill>
              </a:rPr>
              <a:t>WLAN and Crypto Security</a:t>
            </a:r>
            <a:r>
              <a:rPr lang="en-US" dirty="0"/>
              <a:t>” VM snapshot</a:t>
            </a:r>
          </a:p>
          <a:p>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4</a:t>
            </a:fld>
            <a:endParaRPr lang="en-US"/>
          </a:p>
        </p:txBody>
      </p:sp>
    </p:spTree>
    <p:extLst>
      <p:ext uri="{BB962C8B-B14F-4D97-AF65-F5344CB8AC3E}">
        <p14:creationId xmlns:p14="http://schemas.microsoft.com/office/powerpoint/2010/main" val="82989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6"/>
          <p:cNvSpPr>
            <a:spLocks noGrp="1"/>
          </p:cNvSpPr>
          <p:nvPr>
            <p:ph type="ftr" sz="quarter" idx="10"/>
          </p:nvPr>
        </p:nvSpPr>
        <p:spPr/>
        <p:txBody>
          <a:bodyPr/>
          <a:lstStyle/>
          <a:p>
            <a:pPr>
              <a:defRPr/>
            </a:pPr>
            <a:r>
              <a:rPr lang="en-US" altLang="zh-CN" smtClean="0"/>
              <a:t>2016 Summer Camp</a:t>
            </a:r>
            <a:endParaRPr lang="en-US" altLang="zh-CN" dirty="0"/>
          </a:p>
        </p:txBody>
      </p:sp>
      <p:sp>
        <p:nvSpPr>
          <p:cNvPr id="47" name="Slide Number Placeholder 7"/>
          <p:cNvSpPr>
            <a:spLocks noGrp="1"/>
          </p:cNvSpPr>
          <p:nvPr>
            <p:ph type="sldNum" sz="quarter" idx="11"/>
          </p:nvPr>
        </p:nvSpPr>
        <p:spPr/>
        <p:txBody>
          <a:bodyPr/>
          <a:lstStyle/>
          <a:p>
            <a:pPr>
              <a:defRPr/>
            </a:pPr>
            <a:fld id="{0216F44E-7AD0-4F98-9AF0-DAD80B48DB99}" type="slidenum">
              <a:rPr lang="en-US"/>
              <a:pPr>
                <a:defRPr/>
              </a:pPr>
              <a:t>40</a:t>
            </a:fld>
            <a:endParaRPr lang="en-US"/>
          </a:p>
        </p:txBody>
      </p:sp>
      <p:grpSp>
        <p:nvGrpSpPr>
          <p:cNvPr id="2" name="Group 50"/>
          <p:cNvGrpSpPr>
            <a:grpSpLocks/>
          </p:cNvGrpSpPr>
          <p:nvPr/>
        </p:nvGrpSpPr>
        <p:grpSpPr bwMode="auto">
          <a:xfrm>
            <a:off x="5943600" y="3454400"/>
            <a:ext cx="2971800" cy="1803400"/>
            <a:chOff x="3744" y="2176"/>
            <a:chExt cx="1872" cy="1136"/>
          </a:xfrm>
        </p:grpSpPr>
        <p:pic>
          <p:nvPicPr>
            <p:cNvPr id="16427" name="Picture 37" descr="Copy of gear00b"/>
            <p:cNvPicPr>
              <a:picLocks noChangeAspect="1" noChangeArrowheads="1" noCrop="1"/>
            </p:cNvPicPr>
            <p:nvPr/>
          </p:nvPicPr>
          <p:blipFill>
            <a:blip r:embed="rId4" cstate="print"/>
            <a:srcRect/>
            <a:stretch>
              <a:fillRect/>
            </a:stretch>
          </p:blipFill>
          <p:spPr bwMode="auto">
            <a:xfrm>
              <a:off x="3744" y="2176"/>
              <a:ext cx="1152" cy="864"/>
            </a:xfrm>
            <a:prstGeom prst="rect">
              <a:avLst/>
            </a:prstGeom>
            <a:noFill/>
            <a:ln w="9525">
              <a:noFill/>
              <a:miter lim="800000"/>
              <a:headEnd/>
              <a:tailEnd/>
            </a:ln>
          </p:spPr>
        </p:pic>
        <p:sp>
          <p:nvSpPr>
            <p:cNvPr id="16428" name="AutoShape 15"/>
            <p:cNvSpPr>
              <a:spLocks noChangeArrowheads="1"/>
            </p:cNvSpPr>
            <p:nvPr/>
          </p:nvSpPr>
          <p:spPr bwMode="auto">
            <a:xfrm>
              <a:off x="3984" y="2400"/>
              <a:ext cx="768" cy="384"/>
            </a:xfrm>
            <a:prstGeom prst="flowChartAlternateProcess">
              <a:avLst/>
            </a:prstGeom>
            <a:solidFill>
              <a:schemeClr val="bg1">
                <a:lumMod val="85000"/>
              </a:schemeClr>
            </a:solidFill>
            <a:ln w="9525">
              <a:solidFill>
                <a:schemeClr val="tx1"/>
              </a:solidFill>
              <a:miter lim="800000"/>
              <a:headEnd/>
              <a:tailEnd/>
            </a:ln>
          </p:spPr>
          <p:txBody>
            <a:bodyPr wrap="none" anchor="ctr" anchorCtr="1"/>
            <a:lstStyle/>
            <a:p>
              <a:r>
                <a:rPr lang="en-US" sz="2400"/>
                <a:t>Decrypt</a:t>
              </a:r>
            </a:p>
          </p:txBody>
        </p:sp>
        <p:sp>
          <p:nvSpPr>
            <p:cNvPr id="16429" name="Line 16"/>
            <p:cNvSpPr>
              <a:spLocks noChangeShapeType="1"/>
            </p:cNvSpPr>
            <p:nvPr/>
          </p:nvSpPr>
          <p:spPr bwMode="auto">
            <a:xfrm>
              <a:off x="4752" y="2544"/>
              <a:ext cx="288" cy="0"/>
            </a:xfrm>
            <a:prstGeom prst="line">
              <a:avLst/>
            </a:prstGeom>
            <a:noFill/>
            <a:ln w="9525">
              <a:solidFill>
                <a:schemeClr val="tx1"/>
              </a:solidFill>
              <a:round/>
              <a:headEnd/>
              <a:tailEnd type="stealth" w="lg" len="lg"/>
            </a:ln>
          </p:spPr>
          <p:txBody>
            <a:bodyPr/>
            <a:lstStyle/>
            <a:p>
              <a:endParaRPr lang="en-US"/>
            </a:p>
          </p:txBody>
        </p:sp>
        <p:sp>
          <p:nvSpPr>
            <p:cNvPr id="16430" name="Line 17"/>
            <p:cNvSpPr>
              <a:spLocks noChangeShapeType="1"/>
            </p:cNvSpPr>
            <p:nvPr/>
          </p:nvSpPr>
          <p:spPr bwMode="auto">
            <a:xfrm flipV="1">
              <a:off x="4416" y="2784"/>
              <a:ext cx="0" cy="528"/>
            </a:xfrm>
            <a:prstGeom prst="line">
              <a:avLst/>
            </a:prstGeom>
            <a:noFill/>
            <a:ln w="9525">
              <a:solidFill>
                <a:schemeClr val="tx1"/>
              </a:solidFill>
              <a:round/>
              <a:headEnd/>
              <a:tailEnd type="stealth" w="lg" len="lg"/>
            </a:ln>
          </p:spPr>
          <p:txBody>
            <a:bodyPr/>
            <a:lstStyle/>
            <a:p>
              <a:endParaRPr lang="en-US"/>
            </a:p>
          </p:txBody>
        </p:sp>
        <p:sp>
          <p:nvSpPr>
            <p:cNvPr id="1165333" name="AutoShape 21"/>
            <p:cNvSpPr>
              <a:spLocks noChangeArrowheads="1"/>
            </p:cNvSpPr>
            <p:nvPr/>
          </p:nvSpPr>
          <p:spPr bwMode="auto">
            <a:xfrm>
              <a:off x="5040" y="2208"/>
              <a:ext cx="576" cy="672"/>
            </a:xfrm>
            <a:prstGeom prst="foldedCorner">
              <a:avLst>
                <a:gd name="adj" fmla="val 12500"/>
              </a:avLst>
            </a:prstGeom>
            <a:noFill/>
            <a:ln w="9525">
              <a:solidFill>
                <a:schemeClr val="tx1"/>
              </a:solidFill>
              <a:round/>
              <a:headEnd/>
              <a:tailEnd/>
            </a:ln>
            <a:effectLst>
              <a:prstShdw prst="shdw17" dist="17961" dir="2700000">
                <a:schemeClr val="tx1">
                  <a:gamma/>
                  <a:shade val="60000"/>
                  <a:invGamma/>
                </a:schemeClr>
              </a:prstShdw>
            </a:effectLst>
          </p:spPr>
          <p:txBody>
            <a:bodyPr wrap="none"/>
            <a:lstStyle/>
            <a:p>
              <a:pPr algn="l">
                <a:defRPr/>
              </a:pPr>
              <a:r>
                <a:rPr lang="en-US" sz="1400" dirty="0"/>
                <a:t>Dear Bob</a:t>
              </a:r>
            </a:p>
            <a:p>
              <a:pPr algn="l">
                <a:defRPr/>
              </a:pPr>
              <a:endParaRPr lang="en-US" sz="1000" dirty="0"/>
            </a:p>
            <a:p>
              <a:pPr algn="l">
                <a:defRPr/>
              </a:pPr>
              <a:r>
                <a:rPr lang="en-US" sz="1200" dirty="0"/>
                <a:t>Tell Albert</a:t>
              </a:r>
            </a:p>
            <a:p>
              <a:pPr algn="l">
                <a:defRPr/>
              </a:pPr>
              <a:r>
                <a:rPr lang="en-US" sz="1200" dirty="0"/>
                <a:t>to get out of</a:t>
              </a:r>
            </a:p>
            <a:p>
              <a:pPr algn="l">
                <a:defRPr/>
              </a:pPr>
              <a:r>
                <a:rPr lang="en-US" sz="1200" dirty="0"/>
                <a:t>there</a:t>
              </a:r>
            </a:p>
          </p:txBody>
        </p:sp>
      </p:grpSp>
      <p:sp>
        <p:nvSpPr>
          <p:cNvPr id="16391" name="Rectangle 2"/>
          <p:cNvSpPr>
            <a:spLocks noGrp="1" noChangeArrowheads="1"/>
          </p:cNvSpPr>
          <p:nvPr>
            <p:ph type="title" sz="quarter"/>
          </p:nvPr>
        </p:nvSpPr>
        <p:spPr>
          <a:xfrm>
            <a:off x="685800" y="228600"/>
            <a:ext cx="7772400" cy="914400"/>
          </a:xfrm>
        </p:spPr>
        <p:txBody>
          <a:bodyPr/>
          <a:lstStyle/>
          <a:p>
            <a:r>
              <a:rPr lang="en-US" altLang="zh-CN" dirty="0" smtClean="0">
                <a:ea typeface="SimSun" pitchFamily="2" charset="-122"/>
              </a:rPr>
              <a:t>Public Key </a:t>
            </a:r>
            <a:r>
              <a:rPr lang="en-US" altLang="zh-CN" dirty="0" smtClean="0">
                <a:solidFill>
                  <a:srgbClr val="FF0000"/>
                </a:solidFill>
                <a:ea typeface="SimSun" pitchFamily="2" charset="-122"/>
              </a:rPr>
              <a:t>Encryption</a:t>
            </a:r>
          </a:p>
        </p:txBody>
      </p:sp>
      <p:sp>
        <p:nvSpPr>
          <p:cNvPr id="16394" name="Line 18"/>
          <p:cNvSpPr>
            <a:spLocks noChangeShapeType="1"/>
          </p:cNvSpPr>
          <p:nvPr/>
        </p:nvSpPr>
        <p:spPr bwMode="auto">
          <a:xfrm>
            <a:off x="6019800" y="4038600"/>
            <a:ext cx="304800" cy="0"/>
          </a:xfrm>
          <a:prstGeom prst="line">
            <a:avLst/>
          </a:prstGeom>
          <a:noFill/>
          <a:ln w="9525">
            <a:solidFill>
              <a:schemeClr val="tx1"/>
            </a:solidFill>
            <a:round/>
            <a:headEnd/>
            <a:tailEnd type="stealth" w="lg" len="lg"/>
          </a:ln>
        </p:spPr>
        <p:txBody>
          <a:bodyPr/>
          <a:lstStyle/>
          <a:p>
            <a:endParaRPr lang="en-US"/>
          </a:p>
        </p:txBody>
      </p:sp>
      <p:grpSp>
        <p:nvGrpSpPr>
          <p:cNvPr id="3" name="Group 51"/>
          <p:cNvGrpSpPr>
            <a:grpSpLocks/>
          </p:cNvGrpSpPr>
          <p:nvPr/>
        </p:nvGrpSpPr>
        <p:grpSpPr bwMode="auto">
          <a:xfrm>
            <a:off x="152400" y="3225800"/>
            <a:ext cx="5867400" cy="1422400"/>
            <a:chOff x="152400" y="3225800"/>
            <a:chExt cx="5866648" cy="1422400"/>
          </a:xfrm>
        </p:grpSpPr>
        <p:pic>
          <p:nvPicPr>
            <p:cNvPr id="16419" name="Picture 38" descr="Copy of gear00b"/>
            <p:cNvPicPr>
              <a:picLocks noChangeAspect="1" noChangeArrowheads="1" noCrop="1"/>
            </p:cNvPicPr>
            <p:nvPr/>
          </p:nvPicPr>
          <p:blipFill>
            <a:blip r:embed="rId4" cstate="print"/>
            <a:srcRect/>
            <a:stretch>
              <a:fillRect/>
            </a:stretch>
          </p:blipFill>
          <p:spPr bwMode="auto">
            <a:xfrm>
              <a:off x="990600" y="3225800"/>
              <a:ext cx="1828800" cy="1371600"/>
            </a:xfrm>
            <a:prstGeom prst="rect">
              <a:avLst/>
            </a:prstGeom>
            <a:noFill/>
            <a:ln w="9525">
              <a:noFill/>
              <a:miter lim="800000"/>
              <a:headEnd/>
              <a:tailEnd/>
            </a:ln>
          </p:spPr>
        </p:pic>
        <p:sp>
          <p:nvSpPr>
            <p:cNvPr id="16420" name="AutoShape 11"/>
            <p:cNvSpPr>
              <a:spLocks noChangeArrowheads="1"/>
            </p:cNvSpPr>
            <p:nvPr/>
          </p:nvSpPr>
          <p:spPr bwMode="auto">
            <a:xfrm>
              <a:off x="1371600" y="3733800"/>
              <a:ext cx="1219200" cy="609600"/>
            </a:xfrm>
            <a:prstGeom prst="flowChartAlternateProcess">
              <a:avLst/>
            </a:prstGeom>
            <a:solidFill>
              <a:schemeClr val="bg1">
                <a:lumMod val="85000"/>
              </a:schemeClr>
            </a:solidFill>
            <a:ln w="9525">
              <a:solidFill>
                <a:schemeClr val="tx1"/>
              </a:solidFill>
              <a:miter lim="800000"/>
              <a:headEnd/>
              <a:tailEnd/>
            </a:ln>
          </p:spPr>
          <p:txBody>
            <a:bodyPr wrap="none" anchor="ctr" anchorCtr="1"/>
            <a:lstStyle/>
            <a:p>
              <a:r>
                <a:rPr lang="en-US" sz="2400"/>
                <a:t>Encrypt</a:t>
              </a:r>
            </a:p>
          </p:txBody>
        </p:sp>
        <p:sp>
          <p:nvSpPr>
            <p:cNvPr id="16421" name="Line 14"/>
            <p:cNvSpPr>
              <a:spLocks noChangeShapeType="1"/>
            </p:cNvSpPr>
            <p:nvPr/>
          </p:nvSpPr>
          <p:spPr bwMode="auto">
            <a:xfrm>
              <a:off x="2590800" y="4038600"/>
              <a:ext cx="304800" cy="0"/>
            </a:xfrm>
            <a:prstGeom prst="line">
              <a:avLst/>
            </a:prstGeom>
            <a:noFill/>
            <a:ln w="9525">
              <a:solidFill>
                <a:schemeClr val="tx1"/>
              </a:solidFill>
              <a:round/>
              <a:headEnd/>
              <a:tailEnd type="stealth" w="lg" len="lg"/>
            </a:ln>
          </p:spPr>
          <p:txBody>
            <a:bodyPr/>
            <a:lstStyle/>
            <a:p>
              <a:endParaRPr lang="en-US"/>
            </a:p>
          </p:txBody>
        </p:sp>
        <p:sp>
          <p:nvSpPr>
            <p:cNvPr id="16422" name="AutoShape 19"/>
            <p:cNvSpPr>
              <a:spLocks noChangeArrowheads="1"/>
            </p:cNvSpPr>
            <p:nvPr/>
          </p:nvSpPr>
          <p:spPr bwMode="auto">
            <a:xfrm rot="5422656">
              <a:off x="4761878" y="3092241"/>
              <a:ext cx="609340" cy="1905000"/>
            </a:xfrm>
            <a:prstGeom prst="can">
              <a:avLst>
                <a:gd name="adj" fmla="val 44463"/>
              </a:avLst>
            </a:prstGeom>
            <a:noFill/>
            <a:ln w="38100">
              <a:solidFill>
                <a:srgbClr val="339933"/>
              </a:solidFill>
              <a:round/>
              <a:headEnd/>
              <a:tailEnd/>
            </a:ln>
          </p:spPr>
          <p:txBody>
            <a:bodyPr rot="10800000" vert="eaVert" wrap="none" anchor="ctr"/>
            <a:lstStyle/>
            <a:p>
              <a:pPr eaLnBrk="1" hangingPunct="1"/>
              <a:r>
                <a:rPr lang="en-GB" sz="2000"/>
                <a:t>public channel</a:t>
              </a:r>
              <a:endParaRPr lang="el-GR" sz="2000">
                <a:latin typeface="Times New Roman" pitchFamily="18" charset="0"/>
              </a:endParaRPr>
            </a:p>
          </p:txBody>
        </p:sp>
        <p:sp>
          <p:nvSpPr>
            <p:cNvPr id="1165332" name="AutoShape 20"/>
            <p:cNvSpPr>
              <a:spLocks noChangeArrowheads="1"/>
            </p:cNvSpPr>
            <p:nvPr/>
          </p:nvSpPr>
          <p:spPr bwMode="auto">
            <a:xfrm>
              <a:off x="152400" y="3581400"/>
              <a:ext cx="914283" cy="1066800"/>
            </a:xfrm>
            <a:prstGeom prst="foldedCorner">
              <a:avLst>
                <a:gd name="adj" fmla="val 12500"/>
              </a:avLst>
            </a:prstGeom>
            <a:noFill/>
            <a:ln w="9525">
              <a:solidFill>
                <a:schemeClr val="tx1"/>
              </a:solidFill>
              <a:round/>
              <a:headEnd/>
              <a:tailEnd/>
            </a:ln>
            <a:effectLst>
              <a:prstShdw prst="shdw17" dist="17961" dir="2700000">
                <a:schemeClr val="tx1">
                  <a:gamma/>
                  <a:shade val="60000"/>
                  <a:invGamma/>
                </a:schemeClr>
              </a:prstShdw>
            </a:effectLst>
          </p:spPr>
          <p:txBody>
            <a:bodyPr wrap="none"/>
            <a:lstStyle/>
            <a:p>
              <a:pPr algn="l">
                <a:defRPr/>
              </a:pPr>
              <a:r>
                <a:rPr lang="en-US" sz="1400" dirty="0"/>
                <a:t>Dear Bob</a:t>
              </a:r>
            </a:p>
            <a:p>
              <a:pPr algn="l">
                <a:defRPr/>
              </a:pPr>
              <a:endParaRPr lang="en-US" sz="1200" dirty="0"/>
            </a:p>
            <a:p>
              <a:pPr algn="l">
                <a:defRPr/>
              </a:pPr>
              <a:r>
                <a:rPr lang="en-US" sz="1200" dirty="0"/>
                <a:t>Tell Albert</a:t>
              </a:r>
            </a:p>
            <a:p>
              <a:pPr algn="l">
                <a:defRPr/>
              </a:pPr>
              <a:r>
                <a:rPr lang="en-US" sz="1200" dirty="0"/>
                <a:t>to get out of</a:t>
              </a:r>
            </a:p>
            <a:p>
              <a:pPr algn="l">
                <a:defRPr/>
              </a:pPr>
              <a:r>
                <a:rPr lang="en-US" sz="1200" dirty="0"/>
                <a:t>there</a:t>
              </a:r>
            </a:p>
          </p:txBody>
        </p:sp>
        <p:sp>
          <p:nvSpPr>
            <p:cNvPr id="1165334" name="AutoShape 22"/>
            <p:cNvSpPr>
              <a:spLocks noChangeArrowheads="1"/>
            </p:cNvSpPr>
            <p:nvPr/>
          </p:nvSpPr>
          <p:spPr bwMode="auto">
            <a:xfrm>
              <a:off x="2895248" y="3581400"/>
              <a:ext cx="838093" cy="1066800"/>
            </a:xfrm>
            <a:prstGeom prst="foldedCorner">
              <a:avLst>
                <a:gd name="adj" fmla="val 12500"/>
              </a:avLst>
            </a:prstGeom>
            <a:solidFill>
              <a:srgbClr val="DDDDDD"/>
            </a:solidFill>
            <a:ln w="9525">
              <a:solidFill>
                <a:schemeClr val="tx1"/>
              </a:solidFill>
              <a:round/>
              <a:headEnd/>
              <a:tailEnd/>
            </a:ln>
            <a:effectLst>
              <a:prstShdw prst="shdw17" dist="17961" dir="2700000">
                <a:schemeClr val="tx1">
                  <a:gamma/>
                  <a:shade val="60000"/>
                  <a:invGamma/>
                </a:schemeClr>
              </a:prstShdw>
            </a:effectLst>
          </p:spPr>
          <p:txBody>
            <a:bodyPr wrap="none"/>
            <a:lstStyle/>
            <a:p>
              <a:pPr algn="l">
                <a:defRPr/>
              </a:pPr>
              <a:r>
                <a:rPr lang="en-US" sz="1600" dirty="0">
                  <a:latin typeface="Times New Roman" pitchFamily="18" charset="0"/>
                </a:rPr>
                <a:t>$</a:t>
              </a:r>
              <a:r>
                <a:rPr lang="en-US" sz="1600" dirty="0">
                  <a:latin typeface="Times New Roman" pitchFamily="18" charset="0"/>
                  <a:sym typeface="Symbol" pitchFamily="18" charset="2"/>
                </a:rPr>
                <a:t></a:t>
              </a:r>
            </a:p>
            <a:p>
              <a:pPr algn="l">
                <a:defRPr/>
              </a:pPr>
              <a:r>
                <a:rPr lang="en-US" sz="1600" dirty="0">
                  <a:latin typeface="Times New Roman" pitchFamily="18" charset="0"/>
                  <a:sym typeface="Symbol" pitchFamily="18" charset="2"/>
                </a:rPr>
                <a:t></a:t>
              </a:r>
            </a:p>
            <a:p>
              <a:pPr algn="l">
                <a:defRPr/>
              </a:pPr>
              <a:r>
                <a:rPr lang="en-US" sz="1600" dirty="0">
                  <a:latin typeface="Times New Roman" pitchFamily="18" charset="0"/>
                  <a:sym typeface="Symbol" pitchFamily="18" charset="2"/>
                </a:rPr>
                <a:t></a:t>
              </a:r>
            </a:p>
            <a:p>
              <a:pPr algn="l">
                <a:defRPr/>
              </a:pPr>
              <a:r>
                <a:rPr lang="en-US" sz="1600" dirty="0">
                  <a:latin typeface="Times New Roman" pitchFamily="18" charset="0"/>
                  <a:sym typeface="Symbol" pitchFamily="18" charset="2"/>
                </a:rPr>
                <a:t></a:t>
              </a:r>
              <a:r>
                <a:rPr lang="en-US" sz="1600" dirty="0" err="1">
                  <a:latin typeface="Times New Roman" pitchFamily="18" charset="0"/>
                  <a:sym typeface="Symbol" pitchFamily="18" charset="2"/>
                </a:rPr>
                <a:t>gt</a:t>
              </a:r>
              <a:r>
                <a:rPr lang="en-US" sz="1600" dirty="0">
                  <a:latin typeface="Times New Roman" pitchFamily="18" charset="0"/>
                  <a:sym typeface="Symbol" pitchFamily="18" charset="2"/>
                </a:rPr>
                <a:t>…</a:t>
              </a:r>
              <a:r>
                <a:rPr lang="en-US" sz="1600" i="1" dirty="0">
                  <a:latin typeface="Times New Roman" pitchFamily="18" charset="0"/>
                  <a:sym typeface="Symbol" pitchFamily="18" charset="2"/>
                </a:rPr>
                <a:t>x</a:t>
              </a:r>
              <a:endParaRPr lang="en-US" sz="1200" i="1" dirty="0">
                <a:latin typeface="Times New Roman" pitchFamily="18" charset="0"/>
              </a:endParaRPr>
            </a:p>
          </p:txBody>
        </p:sp>
        <p:sp>
          <p:nvSpPr>
            <p:cNvPr id="16425" name="Line 23"/>
            <p:cNvSpPr>
              <a:spLocks noChangeShapeType="1"/>
            </p:cNvSpPr>
            <p:nvPr/>
          </p:nvSpPr>
          <p:spPr bwMode="auto">
            <a:xfrm>
              <a:off x="3733800" y="4038600"/>
              <a:ext cx="381000" cy="0"/>
            </a:xfrm>
            <a:prstGeom prst="line">
              <a:avLst/>
            </a:prstGeom>
            <a:noFill/>
            <a:ln w="9525">
              <a:solidFill>
                <a:schemeClr val="tx1"/>
              </a:solidFill>
              <a:round/>
              <a:headEnd/>
              <a:tailEnd type="stealth" w="med" len="lg"/>
            </a:ln>
          </p:spPr>
          <p:txBody>
            <a:bodyPr wrap="none" anchor="ctr"/>
            <a:lstStyle/>
            <a:p>
              <a:endParaRPr lang="en-US"/>
            </a:p>
          </p:txBody>
        </p:sp>
        <p:sp>
          <p:nvSpPr>
            <p:cNvPr id="16426" name="Line 13"/>
            <p:cNvSpPr>
              <a:spLocks noChangeShapeType="1"/>
            </p:cNvSpPr>
            <p:nvPr/>
          </p:nvSpPr>
          <p:spPr bwMode="auto">
            <a:xfrm>
              <a:off x="1066800" y="4038600"/>
              <a:ext cx="304800" cy="0"/>
            </a:xfrm>
            <a:prstGeom prst="line">
              <a:avLst/>
            </a:prstGeom>
            <a:noFill/>
            <a:ln w="9525">
              <a:solidFill>
                <a:schemeClr val="tx1"/>
              </a:solidFill>
              <a:round/>
              <a:headEnd/>
              <a:tailEnd type="stealth" w="lg" len="lg"/>
            </a:ln>
          </p:spPr>
          <p:txBody>
            <a:bodyPr/>
            <a:lstStyle/>
            <a:p>
              <a:endParaRPr lang="en-US"/>
            </a:p>
          </p:txBody>
        </p:sp>
      </p:grpSp>
      <p:sp>
        <p:nvSpPr>
          <p:cNvPr id="16396" name="Text Box 24"/>
          <p:cNvSpPr txBox="1">
            <a:spLocks noChangeArrowheads="1"/>
          </p:cNvSpPr>
          <p:nvPr/>
        </p:nvSpPr>
        <p:spPr bwMode="auto">
          <a:xfrm>
            <a:off x="4724400" y="2803525"/>
            <a:ext cx="735013" cy="457200"/>
          </a:xfrm>
          <a:prstGeom prst="rect">
            <a:avLst/>
          </a:prstGeom>
          <a:noFill/>
          <a:ln w="9525">
            <a:noFill/>
            <a:miter lim="800000"/>
            <a:headEnd/>
            <a:tailEnd/>
          </a:ln>
        </p:spPr>
        <p:txBody>
          <a:bodyPr>
            <a:spAutoFit/>
          </a:bodyPr>
          <a:lstStyle/>
          <a:p>
            <a:pPr algn="l"/>
            <a:r>
              <a:rPr lang="en-US" altLang="zh-CN" b="1" i="1">
                <a:solidFill>
                  <a:srgbClr val="FF0000"/>
                </a:solidFill>
                <a:latin typeface="Times New Roman" pitchFamily="18" charset="0"/>
                <a:ea typeface="SimSun" pitchFamily="2" charset="-122"/>
              </a:rPr>
              <a:t>Eve</a:t>
            </a:r>
          </a:p>
        </p:txBody>
      </p:sp>
      <p:sp>
        <p:nvSpPr>
          <p:cNvPr id="16397" name="Line 27"/>
          <p:cNvSpPr>
            <a:spLocks noChangeShapeType="1"/>
          </p:cNvSpPr>
          <p:nvPr/>
        </p:nvSpPr>
        <p:spPr bwMode="auto">
          <a:xfrm>
            <a:off x="3886200" y="3048000"/>
            <a:ext cx="0" cy="1905000"/>
          </a:xfrm>
          <a:prstGeom prst="line">
            <a:avLst/>
          </a:prstGeom>
          <a:noFill/>
          <a:ln w="38100">
            <a:solidFill>
              <a:srgbClr val="FF0000"/>
            </a:solidFill>
            <a:prstDash val="sysDot"/>
            <a:round/>
            <a:headEnd/>
            <a:tailEnd/>
          </a:ln>
        </p:spPr>
        <p:txBody>
          <a:bodyPr wrap="none" anchor="ctr"/>
          <a:lstStyle/>
          <a:p>
            <a:endParaRPr lang="en-US"/>
          </a:p>
        </p:txBody>
      </p:sp>
      <p:sp>
        <p:nvSpPr>
          <p:cNvPr id="16398" name="Line 28"/>
          <p:cNvSpPr>
            <a:spLocks noChangeShapeType="1"/>
          </p:cNvSpPr>
          <p:nvPr/>
        </p:nvSpPr>
        <p:spPr bwMode="auto">
          <a:xfrm>
            <a:off x="6096000" y="3048000"/>
            <a:ext cx="0" cy="1905000"/>
          </a:xfrm>
          <a:prstGeom prst="line">
            <a:avLst/>
          </a:prstGeom>
          <a:noFill/>
          <a:ln w="38100">
            <a:solidFill>
              <a:srgbClr val="FF0000"/>
            </a:solidFill>
            <a:prstDash val="sysDot"/>
            <a:round/>
            <a:headEnd/>
            <a:tailEnd/>
          </a:ln>
        </p:spPr>
        <p:txBody>
          <a:bodyPr wrap="none" anchor="ctr"/>
          <a:lstStyle/>
          <a:p>
            <a:endParaRPr lang="en-US"/>
          </a:p>
        </p:txBody>
      </p:sp>
      <p:sp>
        <p:nvSpPr>
          <p:cNvPr id="16399" name="Line 29"/>
          <p:cNvSpPr>
            <a:spLocks noChangeShapeType="1"/>
          </p:cNvSpPr>
          <p:nvPr/>
        </p:nvSpPr>
        <p:spPr bwMode="auto">
          <a:xfrm>
            <a:off x="3886200" y="1143000"/>
            <a:ext cx="0" cy="1905000"/>
          </a:xfrm>
          <a:prstGeom prst="line">
            <a:avLst/>
          </a:prstGeom>
          <a:noFill/>
          <a:ln w="38100">
            <a:solidFill>
              <a:srgbClr val="FF0000"/>
            </a:solidFill>
            <a:prstDash val="sysDot"/>
            <a:round/>
            <a:headEnd/>
            <a:tailEnd/>
          </a:ln>
        </p:spPr>
        <p:txBody>
          <a:bodyPr wrap="none" anchor="ctr"/>
          <a:lstStyle/>
          <a:p>
            <a:endParaRPr lang="en-US"/>
          </a:p>
        </p:txBody>
      </p:sp>
      <p:sp>
        <p:nvSpPr>
          <p:cNvPr id="16400" name="Line 30"/>
          <p:cNvSpPr>
            <a:spLocks noChangeShapeType="1"/>
          </p:cNvSpPr>
          <p:nvPr/>
        </p:nvSpPr>
        <p:spPr bwMode="auto">
          <a:xfrm>
            <a:off x="6096000" y="1143000"/>
            <a:ext cx="0" cy="1905000"/>
          </a:xfrm>
          <a:prstGeom prst="line">
            <a:avLst/>
          </a:prstGeom>
          <a:noFill/>
          <a:ln w="38100">
            <a:solidFill>
              <a:srgbClr val="FF0000"/>
            </a:solidFill>
            <a:prstDash val="sysDot"/>
            <a:round/>
            <a:headEnd/>
            <a:tailEnd/>
          </a:ln>
        </p:spPr>
        <p:txBody>
          <a:bodyPr wrap="none" anchor="ctr"/>
          <a:lstStyle/>
          <a:p>
            <a:endParaRPr lang="en-US"/>
          </a:p>
        </p:txBody>
      </p:sp>
      <p:pic>
        <p:nvPicPr>
          <p:cNvPr id="1165344" name="Picture 32"/>
          <p:cNvPicPr>
            <a:picLocks noGrp="1" noChangeAspect="1" noChangeArrowheads="1"/>
          </p:cNvPicPr>
          <p:nvPr>
            <p:ph sz="quarter" idx="4"/>
          </p:nvPr>
        </p:nvPicPr>
        <p:blipFill>
          <a:blip r:embed="rId5" cstate="print"/>
          <a:srcRect/>
          <a:stretch>
            <a:fillRect/>
          </a:stretch>
        </p:blipFill>
        <p:spPr>
          <a:xfrm>
            <a:off x="6629400" y="2362200"/>
            <a:ext cx="762000" cy="568325"/>
          </a:xfrm>
          <a:noFill/>
        </p:spPr>
      </p:pic>
      <p:grpSp>
        <p:nvGrpSpPr>
          <p:cNvPr id="4" name="Group 44"/>
          <p:cNvGrpSpPr>
            <a:grpSpLocks/>
          </p:cNvGrpSpPr>
          <p:nvPr/>
        </p:nvGrpSpPr>
        <p:grpSpPr bwMode="auto">
          <a:xfrm>
            <a:off x="6629400" y="4953000"/>
            <a:ext cx="838200" cy="609600"/>
            <a:chOff x="4176" y="3120"/>
            <a:chExt cx="528" cy="384"/>
          </a:xfrm>
        </p:grpSpPr>
        <p:graphicFrame>
          <p:nvGraphicFramePr>
            <p:cNvPr id="16387" name="Object 33"/>
            <p:cNvGraphicFramePr>
              <a:graphicFrameLocks noChangeAspect="1"/>
            </p:cNvGraphicFramePr>
            <p:nvPr/>
          </p:nvGraphicFramePr>
          <p:xfrm>
            <a:off x="4176" y="3120"/>
            <a:ext cx="492" cy="366"/>
          </p:xfrm>
          <a:graphic>
            <a:graphicData uri="http://schemas.openxmlformats.org/presentationml/2006/ole">
              <mc:AlternateContent xmlns:mc="http://schemas.openxmlformats.org/markup-compatibility/2006">
                <mc:Choice xmlns:v="urn:schemas-microsoft-com:vml" Requires="v">
                  <p:oleObj spid="_x0000_s8470" name="Bitmap Image" r:id="rId6" imgW="781159" imgH="581106" progId="PBrush">
                    <p:embed/>
                  </p:oleObj>
                </mc:Choice>
                <mc:Fallback>
                  <p:oleObj name="Bitmap Image" r:id="rId6" imgW="781159" imgH="581106"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6" y="3120"/>
                          <a:ext cx="4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18" name="Rectangle 34"/>
            <p:cNvSpPr>
              <a:spLocks noChangeArrowheads="1"/>
            </p:cNvSpPr>
            <p:nvPr/>
          </p:nvSpPr>
          <p:spPr bwMode="auto">
            <a:xfrm>
              <a:off x="4176" y="3120"/>
              <a:ext cx="528" cy="384"/>
            </a:xfrm>
            <a:prstGeom prst="rect">
              <a:avLst/>
            </a:prstGeom>
            <a:noFill/>
            <a:ln w="28575">
              <a:solidFill>
                <a:srgbClr val="FF0000"/>
              </a:solidFill>
              <a:miter lim="800000"/>
              <a:headEnd/>
              <a:tailEnd/>
            </a:ln>
          </p:spPr>
          <p:txBody>
            <a:bodyPr wrap="none" anchor="ctr"/>
            <a:lstStyle/>
            <a:p>
              <a:pPr algn="l"/>
              <a:endParaRPr lang="en-US">
                <a:latin typeface="Times New Roman" pitchFamily="18" charset="0"/>
              </a:endParaRPr>
            </a:p>
          </p:txBody>
        </p:sp>
      </p:grpSp>
      <p:grpSp>
        <p:nvGrpSpPr>
          <p:cNvPr id="5" name="Group 48"/>
          <p:cNvGrpSpPr>
            <a:grpSpLocks/>
          </p:cNvGrpSpPr>
          <p:nvPr/>
        </p:nvGrpSpPr>
        <p:grpSpPr bwMode="auto">
          <a:xfrm>
            <a:off x="177800" y="1295400"/>
            <a:ext cx="6832600" cy="2438400"/>
            <a:chOff x="112" y="816"/>
            <a:chExt cx="4304" cy="1536"/>
          </a:xfrm>
        </p:grpSpPr>
        <p:sp>
          <p:nvSpPr>
            <p:cNvPr id="16412" name="Line 7"/>
            <p:cNvSpPr>
              <a:spLocks noChangeShapeType="1"/>
            </p:cNvSpPr>
            <p:nvPr/>
          </p:nvSpPr>
          <p:spPr bwMode="auto">
            <a:xfrm flipH="1">
              <a:off x="1248" y="1104"/>
              <a:ext cx="1296" cy="0"/>
            </a:xfrm>
            <a:prstGeom prst="line">
              <a:avLst/>
            </a:prstGeom>
            <a:noFill/>
            <a:ln w="28575">
              <a:solidFill>
                <a:schemeClr val="tx1"/>
              </a:solidFill>
              <a:round/>
              <a:headEnd/>
              <a:tailEnd type="stealth" w="lg" len="lg"/>
            </a:ln>
          </p:spPr>
          <p:txBody>
            <a:bodyPr/>
            <a:lstStyle/>
            <a:p>
              <a:endParaRPr lang="en-US"/>
            </a:p>
          </p:txBody>
        </p:sp>
        <p:sp>
          <p:nvSpPr>
            <p:cNvPr id="16413" name="AutoShape 8"/>
            <p:cNvSpPr>
              <a:spLocks noChangeArrowheads="1"/>
            </p:cNvSpPr>
            <p:nvPr/>
          </p:nvSpPr>
          <p:spPr bwMode="auto">
            <a:xfrm rot="5422656">
              <a:off x="3050" y="501"/>
              <a:ext cx="186" cy="1199"/>
            </a:xfrm>
            <a:prstGeom prst="can">
              <a:avLst>
                <a:gd name="adj" fmla="val 57330"/>
              </a:avLst>
            </a:prstGeom>
            <a:solidFill>
              <a:srgbClr val="FFFF00">
                <a:alpha val="56862"/>
              </a:srgbClr>
            </a:solidFill>
            <a:ln w="22225">
              <a:solidFill>
                <a:schemeClr val="tx1"/>
              </a:solidFill>
              <a:round/>
              <a:headEnd/>
              <a:tailEnd/>
            </a:ln>
          </p:spPr>
          <p:txBody>
            <a:bodyPr rot="10800000" vert="eaVert" wrap="none" anchor="ctr"/>
            <a:lstStyle/>
            <a:p>
              <a:pPr eaLnBrk="1" hangingPunct="1"/>
              <a:r>
                <a:rPr lang="en-GB" sz="1200" dirty="0" smtClean="0">
                  <a:latin typeface="Arial" panose="020B0604020202020204" pitchFamily="34" charset="0"/>
                  <a:cs typeface="Arial" panose="020B0604020202020204" pitchFamily="34" charset="0"/>
                </a:rPr>
                <a:t>Do-not-modify channel</a:t>
              </a:r>
              <a:endParaRPr lang="el-GR" sz="1600" dirty="0">
                <a:latin typeface="Arial" panose="020B0604020202020204" pitchFamily="34" charset="0"/>
                <a:cs typeface="Arial" panose="020B0604020202020204" pitchFamily="34" charset="0"/>
              </a:endParaRPr>
            </a:p>
          </p:txBody>
        </p:sp>
        <p:sp>
          <p:nvSpPr>
            <p:cNvPr id="16414" name="Line 9"/>
            <p:cNvSpPr>
              <a:spLocks noChangeShapeType="1"/>
            </p:cNvSpPr>
            <p:nvPr/>
          </p:nvSpPr>
          <p:spPr bwMode="auto">
            <a:xfrm flipV="1">
              <a:off x="4416" y="1104"/>
              <a:ext cx="0" cy="384"/>
            </a:xfrm>
            <a:prstGeom prst="line">
              <a:avLst/>
            </a:prstGeom>
            <a:noFill/>
            <a:ln w="28575">
              <a:solidFill>
                <a:schemeClr val="tx1"/>
              </a:solidFill>
              <a:round/>
              <a:headEnd/>
              <a:tailEnd type="stealth" w="lg" len="lg"/>
            </a:ln>
          </p:spPr>
          <p:txBody>
            <a:bodyPr/>
            <a:lstStyle/>
            <a:p>
              <a:endParaRPr lang="en-US"/>
            </a:p>
          </p:txBody>
        </p:sp>
        <p:sp>
          <p:nvSpPr>
            <p:cNvPr id="16415" name="Line 10"/>
            <p:cNvSpPr>
              <a:spLocks noChangeShapeType="1"/>
            </p:cNvSpPr>
            <p:nvPr/>
          </p:nvSpPr>
          <p:spPr bwMode="auto">
            <a:xfrm flipH="1" flipV="1">
              <a:off x="3744" y="1104"/>
              <a:ext cx="672" cy="0"/>
            </a:xfrm>
            <a:prstGeom prst="line">
              <a:avLst/>
            </a:prstGeom>
            <a:noFill/>
            <a:ln w="28575">
              <a:solidFill>
                <a:schemeClr val="tx1"/>
              </a:solidFill>
              <a:round/>
              <a:headEnd/>
              <a:tailEnd type="stealth" w="lg" len="lg"/>
            </a:ln>
          </p:spPr>
          <p:txBody>
            <a:bodyPr/>
            <a:lstStyle/>
            <a:p>
              <a:endParaRPr lang="en-US"/>
            </a:p>
          </p:txBody>
        </p:sp>
        <p:sp>
          <p:nvSpPr>
            <p:cNvPr id="16416" name="Line 12"/>
            <p:cNvSpPr>
              <a:spLocks noChangeShapeType="1"/>
            </p:cNvSpPr>
            <p:nvPr/>
          </p:nvSpPr>
          <p:spPr bwMode="auto">
            <a:xfrm>
              <a:off x="1248" y="1104"/>
              <a:ext cx="0" cy="1248"/>
            </a:xfrm>
            <a:prstGeom prst="line">
              <a:avLst/>
            </a:prstGeom>
            <a:noFill/>
            <a:ln w="28575">
              <a:solidFill>
                <a:schemeClr val="tx1"/>
              </a:solidFill>
              <a:round/>
              <a:headEnd/>
              <a:tailEnd type="stealth" w="med" len="lg"/>
            </a:ln>
          </p:spPr>
          <p:txBody>
            <a:bodyPr/>
            <a:lstStyle/>
            <a:p>
              <a:endParaRPr lang="en-US"/>
            </a:p>
          </p:txBody>
        </p:sp>
        <p:graphicFrame>
          <p:nvGraphicFramePr>
            <p:cNvPr id="16386" name="Object 35"/>
            <p:cNvGraphicFramePr>
              <a:graphicFrameLocks noChangeAspect="1"/>
            </p:cNvGraphicFramePr>
            <p:nvPr/>
          </p:nvGraphicFramePr>
          <p:xfrm>
            <a:off x="1008" y="1488"/>
            <a:ext cx="480" cy="358"/>
          </p:xfrm>
          <a:graphic>
            <a:graphicData uri="http://schemas.openxmlformats.org/presentationml/2006/ole">
              <mc:AlternateContent xmlns:mc="http://schemas.openxmlformats.org/markup-compatibility/2006">
                <mc:Choice xmlns:v="urn:schemas-microsoft-com:vml" Requires="v">
                  <p:oleObj spid="_x0000_s8471" name="Bitmap Image" r:id="rId8" imgW="561905" imgH="419048" progId="PBrush">
                    <p:embed/>
                  </p:oleObj>
                </mc:Choice>
                <mc:Fallback>
                  <p:oleObj name="Bitmap Image" r:id="rId8" imgW="561905" imgH="419048"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 y="1488"/>
                          <a:ext cx="480" cy="3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17" name="AutoShape 39"/>
            <p:cNvSpPr>
              <a:spLocks noChangeArrowheads="1"/>
            </p:cNvSpPr>
            <p:nvPr/>
          </p:nvSpPr>
          <p:spPr bwMode="auto">
            <a:xfrm>
              <a:off x="112" y="816"/>
              <a:ext cx="944" cy="432"/>
            </a:xfrm>
            <a:prstGeom prst="wedgeRoundRectCallout">
              <a:avLst>
                <a:gd name="adj1" fmla="val 49681"/>
                <a:gd name="adj2" fmla="val 104398"/>
                <a:gd name="adj3" fmla="val 16667"/>
              </a:avLst>
            </a:prstGeom>
            <a:noFill/>
            <a:ln w="19050">
              <a:solidFill>
                <a:schemeClr val="tx1"/>
              </a:solidFill>
              <a:miter lim="800000"/>
              <a:headEnd/>
              <a:tailEnd/>
            </a:ln>
          </p:spPr>
          <p:txBody>
            <a:bodyPr anchor="ctr" anchorCtr="1"/>
            <a:lstStyle/>
            <a:p>
              <a:r>
                <a:rPr lang="en-US" sz="2000">
                  <a:solidFill>
                    <a:srgbClr val="FF0000"/>
                  </a:solidFill>
                </a:rPr>
                <a:t>Bob</a:t>
              </a:r>
              <a:r>
                <a:rPr lang="en-US" sz="2000"/>
                <a:t>’s</a:t>
              </a:r>
            </a:p>
            <a:p>
              <a:r>
                <a:rPr lang="en-US" sz="2000">
                  <a:solidFill>
                    <a:srgbClr val="0000FF"/>
                  </a:solidFill>
                </a:rPr>
                <a:t>public key</a:t>
              </a:r>
            </a:p>
          </p:txBody>
        </p:sp>
      </p:grpSp>
      <p:sp>
        <p:nvSpPr>
          <p:cNvPr id="1165352" name="AutoShape 40"/>
          <p:cNvSpPr>
            <a:spLocks noChangeArrowheads="1"/>
          </p:cNvSpPr>
          <p:nvPr/>
        </p:nvSpPr>
        <p:spPr bwMode="auto">
          <a:xfrm>
            <a:off x="7315200" y="1600200"/>
            <a:ext cx="1447800" cy="685800"/>
          </a:xfrm>
          <a:prstGeom prst="wedgeRoundRectCallout">
            <a:avLst>
              <a:gd name="adj1" fmla="val -58222"/>
              <a:gd name="adj2" fmla="val 80324"/>
              <a:gd name="adj3" fmla="val 16667"/>
            </a:avLst>
          </a:prstGeom>
          <a:noFill/>
          <a:ln w="19050">
            <a:solidFill>
              <a:schemeClr val="tx1"/>
            </a:solidFill>
            <a:miter lim="800000"/>
            <a:headEnd/>
            <a:tailEnd/>
          </a:ln>
        </p:spPr>
        <p:txBody>
          <a:bodyPr anchor="ctr" anchorCtr="1"/>
          <a:lstStyle/>
          <a:p>
            <a:r>
              <a:rPr lang="en-US" sz="2000">
                <a:solidFill>
                  <a:srgbClr val="FF0000"/>
                </a:solidFill>
              </a:rPr>
              <a:t>Bob</a:t>
            </a:r>
            <a:r>
              <a:rPr lang="en-US" sz="2000"/>
              <a:t>’s</a:t>
            </a:r>
          </a:p>
          <a:p>
            <a:r>
              <a:rPr lang="en-US" sz="2000">
                <a:solidFill>
                  <a:srgbClr val="0000FF"/>
                </a:solidFill>
              </a:rPr>
              <a:t>public key</a:t>
            </a:r>
          </a:p>
        </p:txBody>
      </p:sp>
      <p:sp>
        <p:nvSpPr>
          <p:cNvPr id="1165353" name="AutoShape 41"/>
          <p:cNvSpPr>
            <a:spLocks noChangeArrowheads="1"/>
          </p:cNvSpPr>
          <p:nvPr/>
        </p:nvSpPr>
        <p:spPr bwMode="auto">
          <a:xfrm>
            <a:off x="4724400" y="5181600"/>
            <a:ext cx="1612900" cy="685800"/>
          </a:xfrm>
          <a:prstGeom prst="wedgeRoundRectCallout">
            <a:avLst>
              <a:gd name="adj1" fmla="val 67028"/>
              <a:gd name="adj2" fmla="val -30787"/>
              <a:gd name="adj3" fmla="val 16667"/>
            </a:avLst>
          </a:prstGeom>
          <a:noFill/>
          <a:ln w="19050">
            <a:solidFill>
              <a:schemeClr val="tx1"/>
            </a:solidFill>
            <a:miter lim="800000"/>
            <a:headEnd/>
            <a:tailEnd/>
          </a:ln>
        </p:spPr>
        <p:txBody>
          <a:bodyPr anchor="ctr" anchorCtr="1"/>
          <a:lstStyle/>
          <a:p>
            <a:r>
              <a:rPr lang="en-US" sz="2000">
                <a:solidFill>
                  <a:srgbClr val="FF0000"/>
                </a:solidFill>
              </a:rPr>
              <a:t>Bob</a:t>
            </a:r>
            <a:r>
              <a:rPr lang="en-US" sz="2000"/>
              <a:t>’s</a:t>
            </a:r>
          </a:p>
          <a:p>
            <a:r>
              <a:rPr lang="en-US" sz="2000">
                <a:solidFill>
                  <a:srgbClr val="0000FF"/>
                </a:solidFill>
              </a:rPr>
              <a:t>private key</a:t>
            </a:r>
          </a:p>
        </p:txBody>
      </p:sp>
      <p:sp>
        <p:nvSpPr>
          <p:cNvPr id="1165337" name="Line 25"/>
          <p:cNvSpPr>
            <a:spLocks noChangeShapeType="1"/>
          </p:cNvSpPr>
          <p:nvPr/>
        </p:nvSpPr>
        <p:spPr bwMode="auto">
          <a:xfrm>
            <a:off x="4876800" y="1905000"/>
            <a:ext cx="0" cy="974725"/>
          </a:xfrm>
          <a:prstGeom prst="line">
            <a:avLst/>
          </a:prstGeom>
          <a:noFill/>
          <a:ln w="9525">
            <a:solidFill>
              <a:schemeClr val="tx1"/>
            </a:solidFill>
            <a:round/>
            <a:headEnd/>
            <a:tailEnd type="stealth" w="med" len="lg"/>
          </a:ln>
        </p:spPr>
        <p:txBody>
          <a:bodyPr/>
          <a:lstStyle/>
          <a:p>
            <a:endParaRPr lang="en-US"/>
          </a:p>
        </p:txBody>
      </p:sp>
      <p:sp>
        <p:nvSpPr>
          <p:cNvPr id="1165354" name="Line 42"/>
          <p:cNvSpPr>
            <a:spLocks noChangeShapeType="1"/>
          </p:cNvSpPr>
          <p:nvPr/>
        </p:nvSpPr>
        <p:spPr bwMode="auto">
          <a:xfrm flipV="1">
            <a:off x="5257800" y="1905000"/>
            <a:ext cx="0" cy="914400"/>
          </a:xfrm>
          <a:prstGeom prst="line">
            <a:avLst/>
          </a:prstGeom>
          <a:noFill/>
          <a:ln w="28575">
            <a:solidFill>
              <a:schemeClr val="tx1"/>
            </a:solidFill>
            <a:round/>
            <a:headEnd/>
            <a:tailEnd type="stealth" w="med" len="lg"/>
          </a:ln>
        </p:spPr>
        <p:txBody>
          <a:bodyPr/>
          <a:lstStyle/>
          <a:p>
            <a:endParaRPr lang="en-US"/>
          </a:p>
        </p:txBody>
      </p:sp>
      <p:sp>
        <p:nvSpPr>
          <p:cNvPr id="1165355" name="AutoShape 43"/>
          <p:cNvSpPr>
            <a:spLocks noChangeArrowheads="1"/>
          </p:cNvSpPr>
          <p:nvPr/>
        </p:nvSpPr>
        <p:spPr bwMode="auto">
          <a:xfrm>
            <a:off x="5067300" y="2286000"/>
            <a:ext cx="381000" cy="38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165365" name="Freeform 53"/>
          <p:cNvSpPr>
            <a:spLocks/>
          </p:cNvSpPr>
          <p:nvPr/>
        </p:nvSpPr>
        <p:spPr bwMode="auto">
          <a:xfrm>
            <a:off x="6134100" y="2019300"/>
            <a:ext cx="1841500" cy="3759200"/>
          </a:xfrm>
          <a:custGeom>
            <a:avLst/>
            <a:gdLst>
              <a:gd name="T0" fmla="*/ 2147483647 w 1160"/>
              <a:gd name="T1" fmla="*/ 2147483647 h 2368"/>
              <a:gd name="T2" fmla="*/ 2147483647 w 1160"/>
              <a:gd name="T3" fmla="*/ 2147483647 h 2368"/>
              <a:gd name="T4" fmla="*/ 2147483647 w 1160"/>
              <a:gd name="T5" fmla="*/ 2147483647 h 2368"/>
              <a:gd name="T6" fmla="*/ 2147483647 w 1160"/>
              <a:gd name="T7" fmla="*/ 2147483647 h 2368"/>
              <a:gd name="T8" fmla="*/ 2147483647 w 1160"/>
              <a:gd name="T9" fmla="*/ 2147483647 h 2368"/>
              <a:gd name="T10" fmla="*/ 2147483647 w 1160"/>
              <a:gd name="T11" fmla="*/ 2147483647 h 2368"/>
              <a:gd name="T12" fmla="*/ 2147483647 w 1160"/>
              <a:gd name="T13" fmla="*/ 2147483647 h 2368"/>
              <a:gd name="T14" fmla="*/ 2147483647 w 1160"/>
              <a:gd name="T15" fmla="*/ 2147483647 h 2368"/>
              <a:gd name="T16" fmla="*/ 0 60000 65536"/>
              <a:gd name="T17" fmla="*/ 0 60000 65536"/>
              <a:gd name="T18" fmla="*/ 0 60000 65536"/>
              <a:gd name="T19" fmla="*/ 0 60000 65536"/>
              <a:gd name="T20" fmla="*/ 0 60000 65536"/>
              <a:gd name="T21" fmla="*/ 0 60000 65536"/>
              <a:gd name="T22" fmla="*/ 0 60000 65536"/>
              <a:gd name="T23" fmla="*/ 0 60000 65536"/>
              <a:gd name="T24" fmla="*/ 0 w 1160"/>
              <a:gd name="T25" fmla="*/ 0 h 2368"/>
              <a:gd name="T26" fmla="*/ 1160 w 1160"/>
              <a:gd name="T27" fmla="*/ 2368 h 2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0" h="2368">
                <a:moveTo>
                  <a:pt x="72" y="1080"/>
                </a:moveTo>
                <a:cubicBezTo>
                  <a:pt x="112" y="848"/>
                  <a:pt x="104" y="240"/>
                  <a:pt x="264" y="120"/>
                </a:cubicBezTo>
                <a:cubicBezTo>
                  <a:pt x="424" y="0"/>
                  <a:pt x="904" y="96"/>
                  <a:pt x="1032" y="360"/>
                </a:cubicBezTo>
                <a:cubicBezTo>
                  <a:pt x="1160" y="624"/>
                  <a:pt x="1048" y="1384"/>
                  <a:pt x="1032" y="1704"/>
                </a:cubicBezTo>
                <a:cubicBezTo>
                  <a:pt x="1016" y="2024"/>
                  <a:pt x="1072" y="2192"/>
                  <a:pt x="936" y="2280"/>
                </a:cubicBezTo>
                <a:cubicBezTo>
                  <a:pt x="800" y="2368"/>
                  <a:pt x="368" y="2360"/>
                  <a:pt x="216" y="2232"/>
                </a:cubicBezTo>
                <a:cubicBezTo>
                  <a:pt x="64" y="2104"/>
                  <a:pt x="48" y="1704"/>
                  <a:pt x="24" y="1512"/>
                </a:cubicBezTo>
                <a:cubicBezTo>
                  <a:pt x="0" y="1320"/>
                  <a:pt x="32" y="1312"/>
                  <a:pt x="72" y="1080"/>
                </a:cubicBezTo>
                <a:close/>
              </a:path>
            </a:pathLst>
          </a:custGeom>
          <a:noFill/>
          <a:ln w="31750">
            <a:solidFill>
              <a:srgbClr val="FF0000"/>
            </a:solidFill>
            <a:round/>
            <a:headEnd/>
            <a:tailEnd/>
          </a:ln>
        </p:spPr>
        <p:txBody>
          <a:bodyPr/>
          <a:lstStyle/>
          <a:p>
            <a:endParaRPr lang="en-US"/>
          </a:p>
        </p:txBody>
      </p:sp>
      <p:cxnSp>
        <p:nvCxnSpPr>
          <p:cNvPr id="51" name="Straight Arrow Connector 50"/>
          <p:cNvCxnSpPr>
            <a:cxnSpLocks noChangeShapeType="1"/>
          </p:cNvCxnSpPr>
          <p:nvPr/>
        </p:nvCxnSpPr>
        <p:spPr bwMode="auto">
          <a:xfrm rot="5400000" flipH="1" flipV="1">
            <a:off x="4801394" y="3504406"/>
            <a:ext cx="457200" cy="1588"/>
          </a:xfrm>
          <a:prstGeom prst="straightConnector1">
            <a:avLst/>
          </a:prstGeom>
          <a:noFill/>
          <a:ln w="9525" algn="ctr">
            <a:solidFill>
              <a:schemeClr val="tx1"/>
            </a:solidFill>
            <a:round/>
            <a:headEnd/>
            <a:tailEnd type="arrow" w="med" len="med"/>
          </a:ln>
        </p:spPr>
      </p:cxnSp>
      <p:graphicFrame>
        <p:nvGraphicFramePr>
          <p:cNvPr id="6" name="Object 5"/>
          <p:cNvGraphicFramePr>
            <a:graphicFrameLocks noChangeAspect="1"/>
          </p:cNvGraphicFramePr>
          <p:nvPr>
            <p:extLst>
              <p:ext uri="{D42A27DB-BD31-4B8C-83A1-F6EECF244321}">
                <p14:modId xmlns:p14="http://schemas.microsoft.com/office/powerpoint/2010/main" val="2041329133"/>
              </p:ext>
            </p:extLst>
          </p:nvPr>
        </p:nvGraphicFramePr>
        <p:xfrm>
          <a:off x="5257800" y="2803525"/>
          <a:ext cx="365125" cy="368300"/>
        </p:xfrm>
        <a:graphic>
          <a:graphicData uri="http://schemas.openxmlformats.org/presentationml/2006/ole">
            <mc:AlternateContent xmlns:mc="http://schemas.openxmlformats.org/markup-compatibility/2006">
              <mc:Choice xmlns:v="urn:schemas-microsoft-com:vml" Requires="v">
                <p:oleObj spid="_x0000_s8472" name="Image" r:id="rId10" imgW="1244006" imgH="1257143" progId="Photoshop.Image.7">
                  <p:embed/>
                </p:oleObj>
              </mc:Choice>
              <mc:Fallback>
                <p:oleObj name="Image" r:id="rId10" imgW="1244006" imgH="1257143" progId="Photoshop.Image.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280352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04240472"/>
              </p:ext>
            </p:extLst>
          </p:nvPr>
        </p:nvGraphicFramePr>
        <p:xfrm>
          <a:off x="1698981" y="4660900"/>
          <a:ext cx="564905" cy="901700"/>
        </p:xfrm>
        <a:graphic>
          <a:graphicData uri="http://schemas.openxmlformats.org/presentationml/2006/ole">
            <mc:AlternateContent xmlns:mc="http://schemas.openxmlformats.org/markup-compatibility/2006">
              <mc:Choice xmlns:v="urn:schemas-microsoft-com:vml" Requires="v">
                <p:oleObj spid="_x0000_s8473" name="VISIO" r:id="rId12" imgW="549706" imgH="879377" progId="Visio.Drawing.11">
                  <p:embed/>
                </p:oleObj>
              </mc:Choice>
              <mc:Fallback>
                <p:oleObj name="VISIO" r:id="rId12" imgW="549706" imgH="879377"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8981" y="4660900"/>
                        <a:ext cx="564905" cy="90170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96055040"/>
              </p:ext>
            </p:extLst>
          </p:nvPr>
        </p:nvGraphicFramePr>
        <p:xfrm>
          <a:off x="6858000" y="5898893"/>
          <a:ext cx="533400" cy="851413"/>
        </p:xfrm>
        <a:graphic>
          <a:graphicData uri="http://schemas.openxmlformats.org/presentationml/2006/ole">
            <mc:AlternateContent xmlns:mc="http://schemas.openxmlformats.org/markup-compatibility/2006">
              <mc:Choice xmlns:v="urn:schemas-microsoft-com:vml" Requires="v">
                <p:oleObj spid="_x0000_s8474" name="VISIO" r:id="rId14" imgW="549706" imgH="879377" progId="Visio.Drawing.11">
                  <p:embed/>
                </p:oleObj>
              </mc:Choice>
              <mc:Fallback>
                <p:oleObj name="VISIO" r:id="rId14" imgW="549706" imgH="879377"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5898893"/>
                        <a:ext cx="533400" cy="851413"/>
                      </a:xfrm>
                      <a:prstGeom prst="rect">
                        <a:avLst/>
                      </a:prstGeom>
                      <a:noFill/>
                      <a:ln>
                        <a:noFill/>
                      </a:ln>
                      <a:effec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0394402"/>
              </p:ext>
            </p:extLst>
          </p:nvPr>
        </p:nvGraphicFramePr>
        <p:xfrm>
          <a:off x="1732584" y="5768975"/>
          <a:ext cx="497699" cy="889000"/>
        </p:xfrm>
        <a:graphic>
          <a:graphicData uri="http://schemas.openxmlformats.org/presentationml/2006/ole">
            <mc:AlternateContent xmlns:mc="http://schemas.openxmlformats.org/markup-compatibility/2006">
              <mc:Choice xmlns:v="urn:schemas-microsoft-com:vml" Requires="v">
                <p:oleObj spid="_x0000_s8475" name="VISIO" r:id="rId16" imgW="1078094" imgH="1941482" progId="Visio.Drawing.11">
                  <p:embed/>
                </p:oleObj>
              </mc:Choice>
              <mc:Fallback>
                <p:oleObj name="VISIO" r:id="rId16" imgW="1078094" imgH="1941482" progId="Visio.Drawing.1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32584" y="5768975"/>
                        <a:ext cx="497699" cy="889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3549183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Cryptography </a:t>
            </a:r>
            <a:r>
              <a:rPr lang="en-US" b="1" dirty="0" smtClean="0">
                <a:solidFill>
                  <a:srgbClr val="FF0000"/>
                </a:solidFill>
                <a:sym typeface="Symbol"/>
              </a:rPr>
              <a:t></a:t>
            </a:r>
            <a:r>
              <a:rPr lang="en-US" dirty="0" smtClean="0">
                <a:sym typeface="Symbol"/>
              </a:rPr>
              <a:t> Encryption</a:t>
            </a:r>
            <a:endParaRPr lang="en-US" dirty="0"/>
          </a:p>
        </p:txBody>
      </p:sp>
      <p:sp>
        <p:nvSpPr>
          <p:cNvPr id="5" name="Content Placeholder 4"/>
          <p:cNvSpPr>
            <a:spLocks noGrp="1"/>
          </p:cNvSpPr>
          <p:nvPr>
            <p:ph idx="1"/>
          </p:nvPr>
        </p:nvSpPr>
        <p:spPr/>
        <p:txBody>
          <a:bodyPr/>
          <a:lstStyle/>
          <a:p>
            <a:r>
              <a:rPr lang="en-US" dirty="0" smtClean="0"/>
              <a:t>Public-key cryptography can be used for digital signature</a:t>
            </a:r>
          </a:p>
          <a:p>
            <a:r>
              <a:rPr lang="en-US" dirty="0" smtClean="0"/>
              <a:t>The </a:t>
            </a:r>
            <a:r>
              <a:rPr lang="en-US" dirty="0" smtClean="0">
                <a:solidFill>
                  <a:srgbClr val="FF0000"/>
                </a:solidFill>
              </a:rPr>
              <a:t>digital</a:t>
            </a:r>
            <a:r>
              <a:rPr lang="en-US" dirty="0" smtClean="0"/>
              <a:t> counterpart of hand-written signature</a:t>
            </a:r>
          </a:p>
          <a:p>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41</a:t>
            </a:fld>
            <a:endParaRPr lang="en-US"/>
          </a:p>
        </p:txBody>
      </p:sp>
    </p:spTree>
    <p:extLst>
      <p:ext uri="{BB962C8B-B14F-4D97-AF65-F5344CB8AC3E}">
        <p14:creationId xmlns:p14="http://schemas.microsoft.com/office/powerpoint/2010/main" val="15965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Digital Signature</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solidFill>
                  <a:srgbClr val="00CC00"/>
                </a:solidFill>
              </a:rPr>
              <a:t>Alice </a:t>
            </a:r>
            <a:r>
              <a:rPr lang="en-US" dirty="0" smtClean="0"/>
              <a:t>uses her private key to digitally sign a message (a bit string)</a:t>
            </a:r>
          </a:p>
          <a:p>
            <a:pPr lvl="1"/>
            <a:r>
              <a:rPr lang="en-US" dirty="0" smtClean="0">
                <a:solidFill>
                  <a:srgbClr val="FF0000"/>
                </a:solidFill>
              </a:rPr>
              <a:t>Everybody</a:t>
            </a:r>
            <a:r>
              <a:rPr lang="en-US" dirty="0" smtClean="0"/>
              <a:t> can use Alice’s public key to verify Alice’s digital signature</a:t>
            </a:r>
          </a:p>
          <a:p>
            <a:r>
              <a:rPr lang="en-US" dirty="0" smtClean="0"/>
              <a:t>Algorithm buzzwords</a:t>
            </a:r>
          </a:p>
          <a:p>
            <a:pPr lvl="1"/>
            <a:r>
              <a:rPr lang="en-US" dirty="0" smtClean="0"/>
              <a:t>RSA digital signature</a:t>
            </a:r>
          </a:p>
          <a:p>
            <a:pPr lvl="1"/>
            <a:r>
              <a:rPr lang="en-US" dirty="0" smtClean="0">
                <a:solidFill>
                  <a:srgbClr val="0000FF"/>
                </a:solidFill>
              </a:rPr>
              <a:t>D</a:t>
            </a:r>
            <a:r>
              <a:rPr lang="en-US" dirty="0" smtClean="0"/>
              <a:t>igital </a:t>
            </a:r>
            <a:r>
              <a:rPr lang="en-US" dirty="0" smtClean="0">
                <a:solidFill>
                  <a:srgbClr val="0000FF"/>
                </a:solidFill>
              </a:rPr>
              <a:t>S</a:t>
            </a:r>
            <a:r>
              <a:rPr lang="en-US" dirty="0" smtClean="0"/>
              <a:t>ignature </a:t>
            </a:r>
            <a:r>
              <a:rPr lang="en-US" dirty="0" smtClean="0">
                <a:solidFill>
                  <a:srgbClr val="0000FF"/>
                </a:solidFill>
              </a:rPr>
              <a:t>S</a:t>
            </a:r>
            <a:r>
              <a:rPr lang="en-US" dirty="0" smtClean="0"/>
              <a:t>tandard (</a:t>
            </a:r>
            <a:r>
              <a:rPr lang="en-US" dirty="0" smtClean="0">
                <a:solidFill>
                  <a:srgbClr val="0000FF"/>
                </a:solidFill>
              </a:rPr>
              <a:t>DSS</a:t>
            </a:r>
            <a:r>
              <a:rPr lang="en-US" dirty="0" smtClean="0"/>
              <a:t>)</a:t>
            </a:r>
          </a:p>
          <a:p>
            <a:pPr lvl="1"/>
            <a:r>
              <a:rPr lang="en-US" dirty="0" smtClean="0">
                <a:solidFill>
                  <a:schemeClr val="bg1">
                    <a:lumMod val="65000"/>
                  </a:schemeClr>
                </a:solidFill>
              </a:rPr>
              <a:t>Elliptic-curve digital signature algorithm (ECDSA)</a:t>
            </a:r>
          </a:p>
          <a:p>
            <a:r>
              <a:rPr lang="en-US" dirty="0" smtClean="0"/>
              <a:t>(Do </a:t>
            </a:r>
            <a:r>
              <a:rPr lang="en-US" dirty="0" smtClean="0">
                <a:solidFill>
                  <a:srgbClr val="FF0000"/>
                </a:solidFill>
              </a:rPr>
              <a:t>not</a:t>
            </a:r>
            <a:r>
              <a:rPr lang="en-US" dirty="0" smtClean="0"/>
              <a:t> confuse digital signature with </a:t>
            </a:r>
            <a:r>
              <a:rPr lang="en-US" dirty="0" smtClean="0">
                <a:solidFill>
                  <a:srgbClr val="00CC00"/>
                </a:solidFill>
              </a:rPr>
              <a:t>email signature</a:t>
            </a:r>
            <a:r>
              <a:rPr lang="en-US" dirty="0" smtClean="0"/>
              <a:t> in MS Outlook!)</a:t>
            </a:r>
            <a:endParaRPr lang="en-US" dirty="0"/>
          </a:p>
        </p:txBody>
      </p:sp>
      <p:sp>
        <p:nvSpPr>
          <p:cNvPr id="6" name="Footer Placeholder 5"/>
          <p:cNvSpPr>
            <a:spLocks noGrp="1"/>
          </p:cNvSpPr>
          <p:nvPr>
            <p:ph type="ftr" sz="quarter" idx="11"/>
          </p:nvPr>
        </p:nvSpPr>
        <p:spPr/>
        <p:txBody>
          <a:bodyPr/>
          <a:lstStyle/>
          <a:p>
            <a:pPr>
              <a:defRPr/>
            </a:pPr>
            <a:r>
              <a:rPr lang="en-US" altLang="zh-CN" smtClean="0"/>
              <a:t>2016 Summer Camp</a:t>
            </a:r>
            <a:endParaRPr lang="en-US" altLang="zh-CN" dirty="0"/>
          </a:p>
        </p:txBody>
      </p:sp>
      <p:sp>
        <p:nvSpPr>
          <p:cNvPr id="7" name="Slide Number Placeholder 6"/>
          <p:cNvSpPr>
            <a:spLocks noGrp="1"/>
          </p:cNvSpPr>
          <p:nvPr>
            <p:ph type="sldNum" sz="quarter" idx="12"/>
          </p:nvPr>
        </p:nvSpPr>
        <p:spPr/>
        <p:txBody>
          <a:bodyPr/>
          <a:lstStyle/>
          <a:p>
            <a:pPr>
              <a:defRPr/>
            </a:pPr>
            <a:fld id="{8E7D5A8E-3F08-4E29-982F-64CBA6A1C4EF}" type="slidenum">
              <a:rPr lang="en-US" smtClean="0"/>
              <a:pPr>
                <a:defRPr/>
              </a:pPr>
              <a:t>42</a:t>
            </a:fld>
            <a:endParaRPr lang="en-US"/>
          </a:p>
        </p:txBody>
      </p:sp>
    </p:spTree>
    <p:extLst>
      <p:ext uri="{BB962C8B-B14F-4D97-AF65-F5344CB8AC3E}">
        <p14:creationId xmlns:p14="http://schemas.microsoft.com/office/powerpoint/2010/main" val="314107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E-mail signature vs. Digital Signature</a:t>
            </a:r>
            <a:endParaRPr lang="en-US" dirty="0"/>
          </a:p>
        </p:txBody>
      </p:sp>
      <p:sp>
        <p:nvSpPr>
          <p:cNvPr id="3" name="Content Placeholder 2"/>
          <p:cNvSpPr>
            <a:spLocks noGrp="1"/>
          </p:cNvSpPr>
          <p:nvPr>
            <p:ph idx="1"/>
          </p:nvPr>
        </p:nvSpPr>
        <p:spPr/>
        <p:txBody>
          <a:bodyPr/>
          <a:lstStyle/>
          <a:p>
            <a:r>
              <a:rPr lang="en-US" dirty="0" smtClean="0"/>
              <a:t>E-mail signature</a:t>
            </a:r>
            <a:br>
              <a:rPr lang="en-US" dirty="0" smtClean="0"/>
            </a:br>
            <a:r>
              <a:rPr lang="en-US" sz="2400" dirty="0" smtClean="0">
                <a:solidFill>
                  <a:srgbClr val="00CC00"/>
                </a:solidFill>
              </a:rPr>
              <a:t>Brett </a:t>
            </a:r>
            <a:r>
              <a:rPr lang="en-US" sz="2400" dirty="0" err="1" smtClean="0">
                <a:solidFill>
                  <a:srgbClr val="00CC00"/>
                </a:solidFill>
              </a:rPr>
              <a:t>Tjaden</a:t>
            </a:r>
            <a:r>
              <a:rPr lang="en-US" sz="2400" dirty="0" smtClean="0">
                <a:solidFill>
                  <a:srgbClr val="00CC00"/>
                </a:solidFill>
              </a:rPr>
              <a:t>, PhD</a:t>
            </a:r>
            <a:br>
              <a:rPr lang="en-US" sz="2400" dirty="0" smtClean="0">
                <a:solidFill>
                  <a:srgbClr val="00CC00"/>
                </a:solidFill>
              </a:rPr>
            </a:br>
            <a:r>
              <a:rPr lang="en-US" sz="2400" dirty="0" smtClean="0">
                <a:solidFill>
                  <a:srgbClr val="00CC00"/>
                </a:solidFill>
              </a:rPr>
              <a:t>Department of Computer Science</a:t>
            </a:r>
            <a:br>
              <a:rPr lang="en-US" sz="2400" dirty="0" smtClean="0">
                <a:solidFill>
                  <a:srgbClr val="00CC00"/>
                </a:solidFill>
              </a:rPr>
            </a:br>
            <a:r>
              <a:rPr lang="en-US" sz="2400" dirty="0" smtClean="0">
                <a:solidFill>
                  <a:srgbClr val="00CC00"/>
                </a:solidFill>
              </a:rPr>
              <a:t>James Madison University</a:t>
            </a:r>
            <a:br>
              <a:rPr lang="en-US" sz="2400" dirty="0" smtClean="0">
                <a:solidFill>
                  <a:srgbClr val="00CC00"/>
                </a:solidFill>
              </a:rPr>
            </a:br>
            <a:r>
              <a:rPr lang="en-US" sz="2400" dirty="0" smtClean="0">
                <a:solidFill>
                  <a:srgbClr val="00CC00"/>
                </a:solidFill>
              </a:rPr>
              <a:t>E-mail: tjadenbc</a:t>
            </a:r>
            <a:r>
              <a:rPr lang="en-US" sz="2400" dirty="0" smtClean="0">
                <a:solidFill>
                  <a:srgbClr val="00CC00"/>
                </a:solidFill>
                <a:hlinkClick r:id="rId2"/>
              </a:rPr>
              <a:t>@jmu.edu</a:t>
            </a:r>
            <a:r>
              <a:rPr lang="en-US" sz="2400" dirty="0" smtClean="0">
                <a:solidFill>
                  <a:srgbClr val="00CC00"/>
                </a:solidFill>
              </a:rPr>
              <a:t> </a:t>
            </a:r>
            <a:br>
              <a:rPr lang="en-US" sz="2400" dirty="0" smtClean="0">
                <a:solidFill>
                  <a:srgbClr val="00CC00"/>
                </a:solidFill>
              </a:rPr>
            </a:br>
            <a:r>
              <a:rPr lang="en-US" sz="2400" dirty="0" smtClean="0">
                <a:solidFill>
                  <a:srgbClr val="00CC00"/>
                </a:solidFill>
              </a:rPr>
              <a:t>Tel: 540-568-2771</a:t>
            </a:r>
            <a:endParaRPr lang="en-US" dirty="0" smtClean="0">
              <a:solidFill>
                <a:srgbClr val="00CC00"/>
              </a:solidFill>
            </a:endParaRPr>
          </a:p>
          <a:p>
            <a:endParaRPr lang="en-US" dirty="0" smtClean="0"/>
          </a:p>
          <a:p>
            <a:r>
              <a:rPr lang="en-US" dirty="0" smtClean="0"/>
              <a:t>Digital signature</a:t>
            </a:r>
            <a:br>
              <a:rPr lang="en-US" dirty="0" smtClean="0"/>
            </a:br>
            <a:r>
              <a:rPr lang="en-US" sz="2400" dirty="0" smtClean="0">
                <a:solidFill>
                  <a:srgbClr val="0000FF"/>
                </a:solidFill>
              </a:rPr>
              <a:t>01110011001…</a:t>
            </a:r>
            <a:endParaRPr lang="en-US" dirty="0">
              <a:solidFill>
                <a:srgbClr val="0000FF"/>
              </a:solidFill>
            </a:endParaRPr>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43</a:t>
            </a:fld>
            <a:endParaRPr lang="en-US"/>
          </a:p>
        </p:txBody>
      </p:sp>
      <p:sp>
        <p:nvSpPr>
          <p:cNvPr id="6" name="Rounded Rectangular Callout 5"/>
          <p:cNvSpPr/>
          <p:nvPr/>
        </p:nvSpPr>
        <p:spPr>
          <a:xfrm>
            <a:off x="5334000" y="1981200"/>
            <a:ext cx="3581400" cy="1371600"/>
          </a:xfrm>
          <a:prstGeom prst="wedgeRoundRectCallout">
            <a:avLst>
              <a:gd name="adj1" fmla="val -86487"/>
              <a:gd name="adj2" fmla="val -49188"/>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dirty="0" smtClean="0">
                <a:solidFill>
                  <a:srgbClr val="FF0000"/>
                </a:solidFill>
              </a:rPr>
              <a:t>This is </a:t>
            </a:r>
            <a:r>
              <a:rPr lang="en-US" sz="2800" b="1" u="sng" dirty="0" smtClean="0">
                <a:solidFill>
                  <a:srgbClr val="FF0000"/>
                </a:solidFill>
              </a:rPr>
              <a:t>not</a:t>
            </a:r>
            <a:r>
              <a:rPr lang="en-US" sz="2800" dirty="0" smtClean="0">
                <a:solidFill>
                  <a:srgbClr val="FF0000"/>
                </a:solidFill>
              </a:rPr>
              <a:t> secure! Anybody can change it</a:t>
            </a:r>
            <a:endParaRPr lang="en-US" sz="2800" dirty="0">
              <a:solidFill>
                <a:srgbClr val="FF0000"/>
              </a:solidFill>
            </a:endParaRPr>
          </a:p>
        </p:txBody>
      </p:sp>
    </p:spTree>
    <p:extLst>
      <p:ext uri="{BB962C8B-B14F-4D97-AF65-F5344CB8AC3E}">
        <p14:creationId xmlns:p14="http://schemas.microsoft.com/office/powerpoint/2010/main" val="39506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an Email?</a:t>
            </a:r>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44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676400"/>
            <a:ext cx="4724400" cy="4433966"/>
          </a:xfrm>
          <a:prstGeom prst="rect">
            <a:avLst/>
          </a:prstGeom>
        </p:spPr>
      </p:pic>
      <p:sp>
        <p:nvSpPr>
          <p:cNvPr id="7" name="Oval 6"/>
          <p:cNvSpPr/>
          <p:nvPr/>
        </p:nvSpPr>
        <p:spPr>
          <a:xfrm>
            <a:off x="1905000" y="5638800"/>
            <a:ext cx="5257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32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Want to…</a:t>
            </a:r>
            <a:endParaRPr lang="en-US" dirty="0"/>
          </a:p>
        </p:txBody>
      </p:sp>
      <p:sp>
        <p:nvSpPr>
          <p:cNvPr id="5" name="Content Placeholder 4"/>
          <p:cNvSpPr>
            <a:spLocks noGrp="1"/>
          </p:cNvSpPr>
          <p:nvPr>
            <p:ph idx="1"/>
          </p:nvPr>
        </p:nvSpPr>
        <p:spPr/>
        <p:txBody>
          <a:bodyPr/>
          <a:lstStyle/>
          <a:p>
            <a:r>
              <a:rPr lang="en-US" dirty="0" smtClean="0"/>
              <a:t>Encryption/sign a single file/email?</a:t>
            </a:r>
          </a:p>
          <a:p>
            <a:endParaRPr lang="en-US" dirty="0" smtClean="0">
              <a:solidFill>
                <a:srgbClr val="0000FF"/>
              </a:solidFill>
            </a:endParaRPr>
          </a:p>
          <a:p>
            <a:r>
              <a:rPr lang="en-US" dirty="0" smtClean="0">
                <a:solidFill>
                  <a:srgbClr val="0000FF"/>
                </a:solidFill>
              </a:rPr>
              <a:t>G</a:t>
            </a:r>
            <a:r>
              <a:rPr lang="en-US" dirty="0" smtClean="0"/>
              <a:t>NU </a:t>
            </a:r>
            <a:r>
              <a:rPr lang="en-US" dirty="0">
                <a:solidFill>
                  <a:srgbClr val="0000FF"/>
                </a:solidFill>
              </a:rPr>
              <a:t>P</a:t>
            </a:r>
            <a:r>
              <a:rPr lang="en-US" dirty="0"/>
              <a:t>rivacy </a:t>
            </a:r>
            <a:r>
              <a:rPr lang="en-US" dirty="0" smtClean="0">
                <a:solidFill>
                  <a:srgbClr val="0000FF"/>
                </a:solidFill>
              </a:rPr>
              <a:t>G</a:t>
            </a:r>
            <a:r>
              <a:rPr lang="en-US" dirty="0" smtClean="0"/>
              <a:t>uard (</a:t>
            </a:r>
            <a:r>
              <a:rPr lang="en-US" dirty="0" smtClean="0">
                <a:solidFill>
                  <a:srgbClr val="0000FF"/>
                </a:solidFill>
              </a:rPr>
              <a:t>GPG</a:t>
            </a:r>
            <a:r>
              <a:rPr lang="en-US" dirty="0" smtClean="0"/>
              <a:t>)</a:t>
            </a:r>
          </a:p>
          <a:p>
            <a:r>
              <a:rPr lang="en-US" dirty="0" smtClean="0"/>
              <a:t>Windows version</a:t>
            </a:r>
          </a:p>
          <a:p>
            <a:r>
              <a:rPr lang="en-US" dirty="0" smtClean="0"/>
              <a:t>Gpg4win</a:t>
            </a:r>
          </a:p>
          <a:p>
            <a:pPr lvl="1"/>
            <a:r>
              <a:rPr lang="en-US" dirty="0">
                <a:hlinkClick r:id="rId2"/>
              </a:rPr>
              <a:t>http://www.gpg4win.org</a:t>
            </a:r>
            <a:r>
              <a:rPr lang="en-US" dirty="0" smtClean="0">
                <a:hlinkClick r:id="rId2"/>
              </a:rPr>
              <a:t>/</a:t>
            </a:r>
            <a:endParaRPr lang="en-US" dirty="0" smtClean="0"/>
          </a:p>
          <a:p>
            <a:pPr lvl="1"/>
            <a:endParaRPr lang="en-US" dirty="0"/>
          </a:p>
        </p:txBody>
      </p:sp>
      <p:sp>
        <p:nvSpPr>
          <p:cNvPr id="3" name="Footer Placeholder 2"/>
          <p:cNvSpPr>
            <a:spLocks noGrp="1"/>
          </p:cNvSpPr>
          <p:nvPr>
            <p:ph type="ftr" sz="quarter" idx="11"/>
          </p:nvPr>
        </p:nvSpPr>
        <p:spPr/>
        <p:txBody>
          <a:bodyPr/>
          <a:lstStyle/>
          <a:p>
            <a:r>
              <a:rPr lang="en-US" smtClean="0"/>
              <a:t>2016 Summer Camp</a:t>
            </a:r>
            <a:endParaRPr lang="en-US"/>
          </a:p>
        </p:txBody>
      </p:sp>
      <p:sp>
        <p:nvSpPr>
          <p:cNvPr id="4" name="Slide Number Placeholder 3"/>
          <p:cNvSpPr>
            <a:spLocks noGrp="1"/>
          </p:cNvSpPr>
          <p:nvPr>
            <p:ph type="sldNum" sz="quarter" idx="12"/>
          </p:nvPr>
        </p:nvSpPr>
        <p:spPr/>
        <p:txBody>
          <a:bodyPr/>
          <a:lstStyle/>
          <a:p>
            <a:fld id="{AEBD50B1-BE24-4FB3-9650-F2E0DAD77E55}" type="slidenum">
              <a:rPr lang="en-US" smtClean="0"/>
              <a:t>45</a:t>
            </a:fld>
            <a:endParaRPr lang="en-US"/>
          </a:p>
        </p:txBody>
      </p:sp>
    </p:spTree>
    <p:extLst>
      <p:ext uri="{BB962C8B-B14F-4D97-AF65-F5344CB8AC3E}">
        <p14:creationId xmlns:p14="http://schemas.microsoft.com/office/powerpoint/2010/main" val="22551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p:txBody>
          <a:bodyPr>
            <a:normAutofit/>
          </a:bodyPr>
          <a:lstStyle/>
          <a:p>
            <a:r>
              <a:rPr lang="en-US" dirty="0" smtClean="0"/>
              <a:t>Download Gpg4win and install it on your Windows 2003 VM</a:t>
            </a:r>
          </a:p>
          <a:p>
            <a:pPr lvl="1"/>
            <a:r>
              <a:rPr lang="en-US" dirty="0" smtClean="0">
                <a:hlinkClick r:id="rId2"/>
              </a:rPr>
              <a:t>http</a:t>
            </a:r>
            <a:r>
              <a:rPr lang="en-US" dirty="0">
                <a:hlinkClick r:id="rId2"/>
              </a:rPr>
              <a:t>://gpg4win.org</a:t>
            </a:r>
            <a:r>
              <a:rPr lang="en-US" dirty="0" smtClean="0">
                <a:hlinkClick r:id="rId2"/>
              </a:rPr>
              <a:t>/</a:t>
            </a:r>
            <a:endParaRPr lang="en-US" dirty="0" smtClean="0"/>
          </a:p>
          <a:p>
            <a:endParaRPr lang="en-US" dirty="0" smtClean="0"/>
          </a:p>
          <a:p>
            <a:r>
              <a:rPr lang="en-US" b="1" u="sng" dirty="0" smtClean="0">
                <a:solidFill>
                  <a:srgbClr val="FF0000"/>
                </a:solidFill>
              </a:rPr>
              <a:t>NOTE</a:t>
            </a:r>
            <a:r>
              <a:rPr lang="en-US" dirty="0" smtClean="0"/>
              <a:t>: Gpg4win has already been installed on your Windows 2003 VM under the </a:t>
            </a:r>
            <a:r>
              <a:rPr lang="en-US" dirty="0"/>
              <a:t>“</a:t>
            </a:r>
            <a:r>
              <a:rPr lang="en-US" b="1" dirty="0">
                <a:solidFill>
                  <a:srgbClr val="00CC00"/>
                </a:solidFill>
              </a:rPr>
              <a:t>WLAN and Crypto Security</a:t>
            </a:r>
            <a:r>
              <a:rPr lang="en-US" dirty="0"/>
              <a:t>” VM </a:t>
            </a:r>
            <a:r>
              <a:rPr lang="en-US" dirty="0" smtClean="0"/>
              <a:t>snapshot</a:t>
            </a:r>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46</a:t>
            </a:fld>
            <a:endParaRPr lang="en-US"/>
          </a:p>
        </p:txBody>
      </p:sp>
    </p:spTree>
    <p:extLst>
      <p:ext uri="{BB962C8B-B14F-4D97-AF65-F5344CB8AC3E}">
        <p14:creationId xmlns:p14="http://schemas.microsoft.com/office/powerpoint/2010/main" val="126096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p:txBody>
          <a:bodyPr/>
          <a:lstStyle/>
          <a:p>
            <a:pPr>
              <a:buClr>
                <a:srgbClr val="FF0000"/>
              </a:buClr>
              <a:buFont typeface="Wingdings 2" panose="05020102010507070707" pitchFamily="18" charset="2"/>
              <a:buChar char=""/>
            </a:pPr>
            <a:r>
              <a:rPr lang="en-US" dirty="0" smtClean="0"/>
              <a:t>Run “Start -&gt; All Programs -&gt; Gpg4win -&gt; </a:t>
            </a:r>
            <a:r>
              <a:rPr lang="en-US" b="1" dirty="0" err="1" smtClean="0">
                <a:solidFill>
                  <a:srgbClr val="00CC00"/>
                </a:solidFill>
              </a:rPr>
              <a:t>Kleopatra</a:t>
            </a:r>
            <a:r>
              <a:rPr lang="en-US" dirty="0" smtClean="0"/>
              <a:t>”</a:t>
            </a:r>
          </a:p>
          <a:p>
            <a:pPr>
              <a:buFont typeface="Wingdings 2" panose="05020102010507070707" pitchFamily="18" charset="2"/>
              <a:buChar char=""/>
            </a:pPr>
            <a:endParaRPr lang="en-US" dirty="0"/>
          </a:p>
          <a:p>
            <a:r>
              <a:rPr lang="en-US" dirty="0"/>
              <a:t>(You can also run it directly from a shortcut on your Desktop)</a:t>
            </a:r>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47</a:t>
            </a:fld>
            <a:endParaRPr lang="en-US"/>
          </a:p>
        </p:txBody>
      </p:sp>
    </p:spTree>
    <p:extLst>
      <p:ext uri="{BB962C8B-B14F-4D97-AF65-F5344CB8AC3E}">
        <p14:creationId xmlns:p14="http://schemas.microsoft.com/office/powerpoint/2010/main" val="418480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48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772400"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3200400" y="2499360"/>
            <a:ext cx="3886200" cy="1463040"/>
          </a:xfrm>
          <a:prstGeom prst="wedgeRoundRectCallout">
            <a:avLst>
              <a:gd name="adj1" fmla="val -116215"/>
              <a:gd name="adj2" fmla="val -182049"/>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600" b="1" dirty="0" smtClean="0">
                <a:solidFill>
                  <a:srgbClr val="FF0000"/>
                </a:solidFill>
                <a:sym typeface="Wingdings 2"/>
              </a:rPr>
              <a:t></a:t>
            </a:r>
            <a:r>
              <a:rPr lang="en-US" sz="3600" dirty="0" smtClean="0">
                <a:solidFill>
                  <a:schemeClr val="tx1"/>
                </a:solidFill>
                <a:sym typeface="Wingdings 2"/>
              </a:rPr>
              <a:t> </a:t>
            </a:r>
            <a:r>
              <a:rPr lang="en-US" sz="3600" dirty="0" smtClean="0">
                <a:solidFill>
                  <a:schemeClr val="tx1"/>
                </a:solidFill>
              </a:rPr>
              <a:t>“File -&gt; </a:t>
            </a:r>
            <a:r>
              <a:rPr lang="en-US" sz="3600" dirty="0" smtClean="0">
                <a:solidFill>
                  <a:srgbClr val="FF0000"/>
                </a:solidFill>
              </a:rPr>
              <a:t>New Certificates</a:t>
            </a:r>
            <a:r>
              <a:rPr lang="en-US" sz="3600" dirty="0" smtClean="0">
                <a:solidFill>
                  <a:schemeClr val="tx1"/>
                </a:solidFill>
              </a:rPr>
              <a:t>”</a:t>
            </a:r>
            <a:endParaRPr lang="en-US" sz="3600" dirty="0">
              <a:solidFill>
                <a:schemeClr val="tx1"/>
              </a:solidFill>
            </a:endParaRPr>
          </a:p>
        </p:txBody>
      </p:sp>
    </p:spTree>
    <p:extLst>
      <p:ext uri="{BB962C8B-B14F-4D97-AF65-F5344CB8AC3E}">
        <p14:creationId xmlns:p14="http://schemas.microsoft.com/office/powerpoint/2010/main" val="9674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49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020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457200" y="5257800"/>
            <a:ext cx="6019800" cy="1143000"/>
          </a:xfrm>
          <a:prstGeom prst="wedgeRoundRectCallout">
            <a:avLst>
              <a:gd name="adj1" fmla="val -22403"/>
              <a:gd name="adj2" fmla="val -222703"/>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sym typeface="Wingdings 2"/>
              </a:rPr>
              <a:t> </a:t>
            </a:r>
            <a:r>
              <a:rPr lang="en-US" sz="3200" dirty="0" smtClean="0">
                <a:solidFill>
                  <a:schemeClr val="tx1"/>
                </a:solidFill>
              </a:rPr>
              <a:t>Choose this one to generate your own public/private key pair</a:t>
            </a:r>
            <a:endParaRPr lang="en-US" sz="3200" dirty="0">
              <a:solidFill>
                <a:schemeClr val="tx1"/>
              </a:solidFill>
            </a:endParaRPr>
          </a:p>
        </p:txBody>
      </p:sp>
    </p:spTree>
    <p:extLst>
      <p:ext uri="{BB962C8B-B14F-4D97-AF65-F5344CB8AC3E}">
        <p14:creationId xmlns:p14="http://schemas.microsoft.com/office/powerpoint/2010/main" val="227368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lstStyle/>
          <a:p>
            <a:r>
              <a:rPr lang="en-US" dirty="0" smtClean="0"/>
              <a:t>Practice</a:t>
            </a:r>
          </a:p>
          <a:p>
            <a:pPr lvl="1">
              <a:buFont typeface="Wingdings 2" panose="05020102010507070707" pitchFamily="18" charset="2"/>
              <a:buChar char="u"/>
            </a:pPr>
            <a:r>
              <a:rPr lang="en-US" dirty="0" smtClean="0"/>
              <a:t>Truecrypt</a:t>
            </a:r>
          </a:p>
          <a:p>
            <a:pPr lvl="1">
              <a:buFont typeface="Wingdings 2" panose="05020102010507070707" pitchFamily="18" charset="2"/>
              <a:buChar char="v"/>
            </a:pPr>
            <a:r>
              <a:rPr lang="en-US" dirty="0" smtClean="0"/>
              <a:t>GPG</a:t>
            </a:r>
          </a:p>
          <a:p>
            <a:pPr lvl="1">
              <a:buFont typeface="Wingdings 2" panose="05020102010507070707" pitchFamily="18" charset="2"/>
              <a:buChar char="w"/>
            </a:pPr>
            <a:r>
              <a:rPr lang="en-US" dirty="0" smtClean="0"/>
              <a:t>BitLocker</a:t>
            </a:r>
          </a:p>
          <a:p>
            <a:pPr lvl="1"/>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5</a:t>
            </a:fld>
            <a:endParaRPr lang="en-US"/>
          </a:p>
        </p:txBody>
      </p:sp>
      <p:sp>
        <p:nvSpPr>
          <p:cNvPr id="6" name="Rounded Rectangular Callout 5"/>
          <p:cNvSpPr/>
          <p:nvPr/>
        </p:nvSpPr>
        <p:spPr>
          <a:xfrm>
            <a:off x="3886200" y="2971800"/>
            <a:ext cx="4648200" cy="2286000"/>
          </a:xfrm>
          <a:prstGeom prst="wedgeRoundRectCallout">
            <a:avLst>
              <a:gd name="adj1" fmla="val -76876"/>
              <a:gd name="adj2" fmla="val -23547"/>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3200" dirty="0" smtClean="0">
                <a:solidFill>
                  <a:schemeClr val="tx1"/>
                </a:solidFill>
              </a:rPr>
              <a:t>We may </a:t>
            </a:r>
            <a:r>
              <a:rPr lang="en-US" sz="3200" dirty="0" smtClean="0">
                <a:solidFill>
                  <a:srgbClr val="FF0000"/>
                </a:solidFill>
              </a:rPr>
              <a:t>not </a:t>
            </a:r>
            <a:r>
              <a:rPr lang="en-US" sz="3200" dirty="0" smtClean="0">
                <a:solidFill>
                  <a:schemeClr val="tx1"/>
                </a:solidFill>
              </a:rPr>
              <a:t>have enough time to finish all three practices.</a:t>
            </a:r>
          </a:p>
          <a:p>
            <a:pPr algn="ctr"/>
            <a:r>
              <a:rPr lang="en-US" sz="3200" dirty="0" smtClean="0">
                <a:solidFill>
                  <a:schemeClr val="tx1"/>
                </a:solidFill>
              </a:rPr>
              <a:t>You can do </a:t>
            </a:r>
            <a:r>
              <a:rPr lang="en-US" sz="3200" dirty="0" smtClean="0">
                <a:solidFill>
                  <a:schemeClr val="tx1"/>
                </a:solidFill>
                <a:sym typeface="Wingdings 2"/>
              </a:rPr>
              <a:t> afterwards</a:t>
            </a:r>
            <a:endParaRPr lang="en-US" sz="3200" dirty="0" smtClean="0">
              <a:solidFill>
                <a:schemeClr val="tx1"/>
              </a:solidFill>
            </a:endParaRPr>
          </a:p>
        </p:txBody>
      </p:sp>
    </p:spTree>
    <p:extLst>
      <p:ext uri="{BB962C8B-B14F-4D97-AF65-F5344CB8AC3E}">
        <p14:creationId xmlns:p14="http://schemas.microsoft.com/office/powerpoint/2010/main" val="155457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3999"/>
            <a:ext cx="6858000" cy="489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667000" y="457200"/>
            <a:ext cx="6019800" cy="685800"/>
          </a:xfrm>
          <a:prstGeom prst="wedgeRoundRectCallout">
            <a:avLst>
              <a:gd name="adj1" fmla="val 8569"/>
              <a:gd name="adj2" fmla="val 457334"/>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sym typeface="Wingdings 2"/>
              </a:rPr>
              <a:t> </a:t>
            </a:r>
            <a:r>
              <a:rPr lang="en-US" sz="3200" dirty="0" smtClean="0">
                <a:solidFill>
                  <a:schemeClr val="tx1"/>
                </a:solidFill>
              </a:rPr>
              <a:t>Enter the required information</a:t>
            </a:r>
            <a:endParaRPr lang="en-US" sz="3200" dirty="0">
              <a:solidFill>
                <a:schemeClr val="tx1"/>
              </a:solidFill>
            </a:endParaRPr>
          </a:p>
        </p:txBody>
      </p:sp>
    </p:spTree>
    <p:extLst>
      <p:ext uri="{BB962C8B-B14F-4D97-AF65-F5344CB8AC3E}">
        <p14:creationId xmlns:p14="http://schemas.microsoft.com/office/powerpoint/2010/main" val="410311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086" y="1523998"/>
            <a:ext cx="6847114" cy="488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51</a:t>
            </a:fld>
            <a:endParaRPr lang="en-US"/>
          </a:p>
        </p:txBody>
      </p:sp>
      <p:sp>
        <p:nvSpPr>
          <p:cNvPr id="4" name="Rounded Rectangle 3"/>
          <p:cNvSpPr/>
          <p:nvPr/>
        </p:nvSpPr>
        <p:spPr>
          <a:xfrm>
            <a:off x="6019800" y="5029200"/>
            <a:ext cx="19050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
        <p:nvSpPr>
          <p:cNvPr id="10" name="Rounded Rectangular Callout 9"/>
          <p:cNvSpPr/>
          <p:nvPr/>
        </p:nvSpPr>
        <p:spPr>
          <a:xfrm>
            <a:off x="4724400" y="5105400"/>
            <a:ext cx="609600" cy="609600"/>
          </a:xfrm>
          <a:prstGeom prst="wedgeRoundRectCallout">
            <a:avLst>
              <a:gd name="adj1" fmla="val 154457"/>
              <a:gd name="adj2" fmla="val -35090"/>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endParaRPr lang="en-US" sz="3200" dirty="0">
              <a:solidFill>
                <a:schemeClr val="tx1"/>
              </a:solidFill>
            </a:endParaRPr>
          </a:p>
        </p:txBody>
      </p:sp>
    </p:spTree>
    <p:extLst>
      <p:ext uri="{BB962C8B-B14F-4D97-AF65-F5344CB8AC3E}">
        <p14:creationId xmlns:p14="http://schemas.microsoft.com/office/powerpoint/2010/main" val="350334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52</a:t>
            </a:fld>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09600"/>
            <a:ext cx="4114800" cy="596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304800" y="2590800"/>
            <a:ext cx="2895600" cy="999930"/>
          </a:xfrm>
          <a:prstGeom prst="wedgeRoundRectCallout">
            <a:avLst>
              <a:gd name="adj1" fmla="val 89293"/>
              <a:gd name="adj2" fmla="val -121240"/>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rPr>
              <a:t>Choose the </a:t>
            </a:r>
          </a:p>
          <a:p>
            <a:pPr algn="ctr"/>
            <a:r>
              <a:rPr lang="en-US" sz="3200" dirty="0" smtClean="0">
                <a:solidFill>
                  <a:schemeClr val="tx1"/>
                </a:solidFill>
              </a:rPr>
              <a:t>algorithm</a:t>
            </a:r>
            <a:endParaRPr lang="en-US" sz="3200" dirty="0">
              <a:solidFill>
                <a:schemeClr val="tx1"/>
              </a:solidFill>
            </a:endParaRPr>
          </a:p>
        </p:txBody>
      </p:sp>
      <p:sp>
        <p:nvSpPr>
          <p:cNvPr id="7" name="Rounded Rectangular Callout 6"/>
          <p:cNvSpPr/>
          <p:nvPr/>
        </p:nvSpPr>
        <p:spPr>
          <a:xfrm>
            <a:off x="304800" y="5029200"/>
            <a:ext cx="3733800" cy="1066800"/>
          </a:xfrm>
          <a:prstGeom prst="wedgeRoundRectCallout">
            <a:avLst>
              <a:gd name="adj1" fmla="val 59741"/>
              <a:gd name="adj2" fmla="val -197335"/>
              <a:gd name="adj3" fmla="val 16667"/>
            </a:avLst>
          </a:prstGeom>
          <a:solidFill>
            <a:schemeClr val="bg1">
              <a:lumMod val="95000"/>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sym typeface="Wingdings 2"/>
              </a:rPr>
              <a:t> </a:t>
            </a:r>
            <a:r>
              <a:rPr lang="en-US" sz="3200" dirty="0" smtClean="0">
                <a:solidFill>
                  <a:schemeClr val="tx1"/>
                </a:solidFill>
              </a:rPr>
              <a:t>The purposes </a:t>
            </a:r>
          </a:p>
          <a:p>
            <a:pPr algn="ctr"/>
            <a:r>
              <a:rPr lang="en-US" sz="3200" dirty="0" smtClean="0">
                <a:solidFill>
                  <a:schemeClr val="tx1"/>
                </a:solidFill>
              </a:rPr>
              <a:t>of your key pair</a:t>
            </a:r>
            <a:endParaRPr lang="en-US" sz="3200" dirty="0">
              <a:solidFill>
                <a:schemeClr val="tx1"/>
              </a:solidFill>
            </a:endParaRPr>
          </a:p>
        </p:txBody>
      </p:sp>
      <p:sp>
        <p:nvSpPr>
          <p:cNvPr id="5" name="Rounded Rectangle 4"/>
          <p:cNvSpPr/>
          <p:nvPr/>
        </p:nvSpPr>
        <p:spPr>
          <a:xfrm>
            <a:off x="6096000" y="6019800"/>
            <a:ext cx="914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31018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53</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90657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5638800" y="5334000"/>
            <a:ext cx="12954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204928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6294996" cy="407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116774" y="4480769"/>
            <a:ext cx="3921826" cy="871538"/>
          </a:xfrm>
          <a:prstGeom prst="wedgeRoundRectCallout">
            <a:avLst>
              <a:gd name="adj1" fmla="val 76526"/>
              <a:gd name="adj2" fmla="val -76978"/>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b="1" dirty="0" smtClean="0">
                <a:solidFill>
                  <a:srgbClr val="FF0000"/>
                </a:solidFill>
                <a:sym typeface="Wingdings 2"/>
              </a:rPr>
              <a:t></a:t>
            </a:r>
            <a:r>
              <a:rPr lang="en-US" sz="2800" dirty="0" smtClean="0">
                <a:solidFill>
                  <a:schemeClr val="tx1"/>
                </a:solidFill>
                <a:sym typeface="Wingdings 2"/>
              </a:rPr>
              <a:t> </a:t>
            </a:r>
            <a:r>
              <a:rPr lang="en-US" sz="2800" dirty="0" smtClean="0">
                <a:solidFill>
                  <a:schemeClr val="tx1"/>
                </a:solidFill>
              </a:rPr>
              <a:t>Choose a password to protect your </a:t>
            </a:r>
            <a:r>
              <a:rPr lang="en-US" sz="2800" b="1" u="sng" dirty="0" smtClean="0">
                <a:solidFill>
                  <a:srgbClr val="FF0000"/>
                </a:solidFill>
              </a:rPr>
              <a:t>private</a:t>
            </a:r>
            <a:r>
              <a:rPr lang="en-US" sz="2800" dirty="0" smtClean="0">
                <a:solidFill>
                  <a:schemeClr val="tx1"/>
                </a:solidFill>
              </a:rPr>
              <a:t> key</a:t>
            </a:r>
            <a:endParaRPr lang="en-US" sz="2800" dirty="0">
              <a:solidFill>
                <a:schemeClr val="tx1"/>
              </a:solidFill>
            </a:endParaRPr>
          </a:p>
        </p:txBody>
      </p:sp>
      <p:sp>
        <p:nvSpPr>
          <p:cNvPr id="8" name="Rounded Rectangle 7"/>
          <p:cNvSpPr/>
          <p:nvPr/>
        </p:nvSpPr>
        <p:spPr>
          <a:xfrm>
            <a:off x="4724400" y="5029200"/>
            <a:ext cx="1828800" cy="6857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145779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09649"/>
            <a:ext cx="6248400" cy="557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55</a:t>
            </a:fld>
            <a:endParaRPr lang="en-US"/>
          </a:p>
        </p:txBody>
      </p:sp>
      <p:sp>
        <p:nvSpPr>
          <p:cNvPr id="5" name="Rounded Rectangular Callout 4"/>
          <p:cNvSpPr/>
          <p:nvPr/>
        </p:nvSpPr>
        <p:spPr>
          <a:xfrm>
            <a:off x="2590800" y="159326"/>
            <a:ext cx="6400800" cy="857250"/>
          </a:xfrm>
          <a:prstGeom prst="wedgeRoundRectCallout">
            <a:avLst>
              <a:gd name="adj1" fmla="val 4795"/>
              <a:gd name="adj2" fmla="val 492647"/>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rPr>
              <a:t>Click this to back up your </a:t>
            </a:r>
            <a:r>
              <a:rPr lang="en-US" sz="3200" b="1" u="sng" dirty="0" smtClean="0">
                <a:solidFill>
                  <a:srgbClr val="FF0000"/>
                </a:solidFill>
              </a:rPr>
              <a:t>private</a:t>
            </a:r>
            <a:r>
              <a:rPr lang="en-US" sz="3200" dirty="0" smtClean="0">
                <a:solidFill>
                  <a:schemeClr val="tx1"/>
                </a:solidFill>
              </a:rPr>
              <a:t> key to a file</a:t>
            </a:r>
            <a:endParaRPr lang="en-US" sz="3200" dirty="0">
              <a:solidFill>
                <a:schemeClr val="tx1"/>
              </a:solidFill>
            </a:endParaRPr>
          </a:p>
        </p:txBody>
      </p:sp>
      <p:sp>
        <p:nvSpPr>
          <p:cNvPr id="4" name="Rounded Rectangle 3"/>
          <p:cNvSpPr/>
          <p:nvPr/>
        </p:nvSpPr>
        <p:spPr>
          <a:xfrm>
            <a:off x="1295400" y="4648200"/>
            <a:ext cx="5410200"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41656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56</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352550"/>
            <a:ext cx="558165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362200" y="85724"/>
            <a:ext cx="5791200" cy="981076"/>
          </a:xfrm>
          <a:prstGeom prst="wedgeRoundRectCallout">
            <a:avLst>
              <a:gd name="adj1" fmla="val -50053"/>
              <a:gd name="adj2" fmla="val 99408"/>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sym typeface="Wingdings 2"/>
              </a:rPr>
              <a:t> Use Notepad.exe to open your </a:t>
            </a:r>
            <a:r>
              <a:rPr lang="en-US" sz="3200" b="1" dirty="0" smtClean="0">
                <a:solidFill>
                  <a:srgbClr val="FF0000"/>
                </a:solidFill>
              </a:rPr>
              <a:t>private</a:t>
            </a:r>
            <a:r>
              <a:rPr lang="en-US" sz="3200" dirty="0" smtClean="0">
                <a:solidFill>
                  <a:schemeClr val="tx1"/>
                </a:solidFill>
              </a:rPr>
              <a:t> key file</a:t>
            </a:r>
            <a:endParaRPr lang="en-US" sz="3200" dirty="0">
              <a:solidFill>
                <a:schemeClr val="tx1"/>
              </a:solidFill>
            </a:endParaRPr>
          </a:p>
        </p:txBody>
      </p:sp>
      <p:sp>
        <p:nvSpPr>
          <p:cNvPr id="6" name="Rounded Rectangular Callout 5"/>
          <p:cNvSpPr/>
          <p:nvPr/>
        </p:nvSpPr>
        <p:spPr>
          <a:xfrm>
            <a:off x="6248400" y="1752600"/>
            <a:ext cx="2819400" cy="3505199"/>
          </a:xfrm>
          <a:prstGeom prst="wedgeRoundRectCallout">
            <a:avLst>
              <a:gd name="adj1" fmla="val -78950"/>
              <a:gd name="adj2" fmla="val 31840"/>
              <a:gd name="adj3" fmla="val 16667"/>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dirty="0" smtClean="0">
                <a:solidFill>
                  <a:schemeClr val="tx1"/>
                </a:solidFill>
              </a:rPr>
              <a:t>This is your </a:t>
            </a:r>
            <a:r>
              <a:rPr lang="en-US" sz="3200" b="1" dirty="0" smtClean="0">
                <a:solidFill>
                  <a:srgbClr val="FF0000"/>
                </a:solidFill>
              </a:rPr>
              <a:t>private</a:t>
            </a:r>
            <a:r>
              <a:rPr lang="en-US" sz="3200" dirty="0" smtClean="0">
                <a:solidFill>
                  <a:schemeClr val="tx1"/>
                </a:solidFill>
              </a:rPr>
              <a:t> key, it is supposed to be secret:  do </a:t>
            </a:r>
            <a:r>
              <a:rPr lang="en-US" sz="3200" b="1" u="sng" dirty="0" smtClean="0">
                <a:solidFill>
                  <a:srgbClr val="FF0000"/>
                </a:solidFill>
              </a:rPr>
              <a:t>NOT</a:t>
            </a:r>
            <a:r>
              <a:rPr lang="en-US" sz="3200" dirty="0" smtClean="0">
                <a:solidFill>
                  <a:schemeClr val="tx1"/>
                </a:solidFill>
              </a:rPr>
              <a:t> lose it or send it to your friend</a:t>
            </a:r>
            <a:endParaRPr lang="en-US" sz="3200" dirty="0">
              <a:solidFill>
                <a:schemeClr val="tx1"/>
              </a:solidFill>
            </a:endParaRPr>
          </a:p>
        </p:txBody>
      </p:sp>
      <p:sp>
        <p:nvSpPr>
          <p:cNvPr id="4" name="Oval 3"/>
          <p:cNvSpPr/>
          <p:nvPr/>
        </p:nvSpPr>
        <p:spPr>
          <a:xfrm>
            <a:off x="1524000" y="2047875"/>
            <a:ext cx="6858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
        <p:nvSpPr>
          <p:cNvPr id="8" name="Oval 7"/>
          <p:cNvSpPr/>
          <p:nvPr/>
        </p:nvSpPr>
        <p:spPr>
          <a:xfrm>
            <a:off x="1371600" y="6010275"/>
            <a:ext cx="6858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2880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57</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8326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152400" y="5105400"/>
            <a:ext cx="4114800" cy="1447800"/>
          </a:xfrm>
          <a:prstGeom prst="wedgeRoundRectCallout">
            <a:avLst>
              <a:gd name="adj1" fmla="val -35304"/>
              <a:gd name="adj2" fmla="val -208582"/>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3200" dirty="0" smtClean="0">
                <a:solidFill>
                  <a:schemeClr val="tx1"/>
                </a:solidFill>
              </a:rPr>
              <a:t>You have a public/private key pair.</a:t>
            </a:r>
          </a:p>
          <a:p>
            <a:pPr algn="ctr"/>
            <a:r>
              <a:rPr lang="en-US" sz="3200" dirty="0" smtClean="0">
                <a:solidFill>
                  <a:srgbClr val="FF0000"/>
                </a:solidFill>
              </a:rPr>
              <a:t>Now what?</a:t>
            </a:r>
          </a:p>
        </p:txBody>
      </p:sp>
      <p:sp>
        <p:nvSpPr>
          <p:cNvPr id="8" name="Rounded Rectangle 7"/>
          <p:cNvSpPr/>
          <p:nvPr/>
        </p:nvSpPr>
        <p:spPr>
          <a:xfrm>
            <a:off x="4724401" y="4572000"/>
            <a:ext cx="4343400" cy="2209800"/>
          </a:xfrm>
          <a:prstGeom prst="round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3200" dirty="0" smtClean="0">
                <a:solidFill>
                  <a:schemeClr val="tx1"/>
                </a:solidFill>
              </a:rPr>
              <a:t>You want to send your </a:t>
            </a:r>
            <a:r>
              <a:rPr lang="en-US" sz="3200" dirty="0" smtClean="0">
                <a:solidFill>
                  <a:srgbClr val="FF0000"/>
                </a:solidFill>
              </a:rPr>
              <a:t>PUBLIC KEY</a:t>
            </a:r>
            <a:r>
              <a:rPr lang="en-US" sz="3200" dirty="0" smtClean="0">
                <a:solidFill>
                  <a:schemeClr val="tx1"/>
                </a:solidFill>
              </a:rPr>
              <a:t> to your friend.</a:t>
            </a:r>
          </a:p>
          <a:p>
            <a:pPr algn="ctr"/>
            <a:r>
              <a:rPr lang="en-US" sz="3600" b="1" dirty="0" smtClean="0">
                <a:solidFill>
                  <a:srgbClr val="FF0000"/>
                </a:solidFill>
              </a:rPr>
              <a:t>How?</a:t>
            </a:r>
            <a:endParaRPr lang="en-US" sz="3200" b="1" dirty="0" smtClean="0">
              <a:solidFill>
                <a:srgbClr val="FF0000"/>
              </a:solidFill>
            </a:endParaRPr>
          </a:p>
        </p:txBody>
      </p:sp>
    </p:spTree>
    <p:extLst>
      <p:ext uri="{BB962C8B-B14F-4D97-AF65-F5344CB8AC3E}">
        <p14:creationId xmlns:p14="http://schemas.microsoft.com/office/powerpoint/2010/main" val="1835071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58</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8326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1524000" y="5105400"/>
            <a:ext cx="6400800" cy="1447800"/>
          </a:xfrm>
          <a:prstGeom prst="wedgeRoundRectCallout">
            <a:avLst>
              <a:gd name="adj1" fmla="val -35304"/>
              <a:gd name="adj2" fmla="val -208582"/>
              <a:gd name="adj3" fmla="val 16667"/>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3200" b="1" dirty="0" smtClean="0">
                <a:solidFill>
                  <a:schemeClr val="tx1"/>
                </a:solidFill>
                <a:sym typeface="Wingdings 2"/>
              </a:rPr>
              <a:t></a:t>
            </a:r>
            <a:r>
              <a:rPr lang="en-US" sz="3200" b="1" u="sng" dirty="0" smtClean="0">
                <a:solidFill>
                  <a:srgbClr val="FF0000"/>
                </a:solidFill>
              </a:rPr>
              <a:t>Right</a:t>
            </a:r>
            <a:r>
              <a:rPr lang="en-US" sz="3200" dirty="0" smtClean="0">
                <a:solidFill>
                  <a:schemeClr val="tx1"/>
                </a:solidFill>
              </a:rPr>
              <a:t> </a:t>
            </a:r>
            <a:r>
              <a:rPr lang="en-US" sz="3200" dirty="0">
                <a:solidFill>
                  <a:schemeClr val="tx1"/>
                </a:solidFill>
              </a:rPr>
              <a:t>click on this</a:t>
            </a:r>
          </a:p>
          <a:p>
            <a:pPr algn="ctr"/>
            <a:endParaRPr lang="en-US" sz="3200" dirty="0">
              <a:solidFill>
                <a:schemeClr val="tx1"/>
              </a:solidFill>
            </a:endParaRPr>
          </a:p>
          <a:p>
            <a:pPr algn="ctr"/>
            <a:r>
              <a:rPr lang="en-US" sz="3200" dirty="0">
                <a:solidFill>
                  <a:schemeClr val="tx1"/>
                </a:solidFill>
              </a:rPr>
              <a:t>Select export </a:t>
            </a:r>
            <a:r>
              <a:rPr lang="en-US" sz="3200" b="1" u="sng" dirty="0">
                <a:solidFill>
                  <a:srgbClr val="FF0000"/>
                </a:solidFill>
              </a:rPr>
              <a:t>public</a:t>
            </a:r>
            <a:r>
              <a:rPr lang="en-US" sz="3200" dirty="0">
                <a:solidFill>
                  <a:schemeClr val="tx1"/>
                </a:solidFill>
              </a:rPr>
              <a:t> key</a:t>
            </a:r>
          </a:p>
        </p:txBody>
      </p:sp>
    </p:spTree>
    <p:extLst>
      <p:ext uri="{BB962C8B-B14F-4D97-AF65-F5344CB8AC3E}">
        <p14:creationId xmlns:p14="http://schemas.microsoft.com/office/powerpoint/2010/main" val="2811496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59</a:t>
            </a:fld>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838200"/>
            <a:ext cx="7086600"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362200" y="5181600"/>
            <a:ext cx="3657600" cy="304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
        <p:nvSpPr>
          <p:cNvPr id="8" name="Rounded Rectangular Callout 7"/>
          <p:cNvSpPr/>
          <p:nvPr/>
        </p:nvSpPr>
        <p:spPr>
          <a:xfrm>
            <a:off x="4343400" y="2895600"/>
            <a:ext cx="4191000" cy="1676400"/>
          </a:xfrm>
          <a:prstGeom prst="wedgeRoundRectCallout">
            <a:avLst>
              <a:gd name="adj1" fmla="val -52852"/>
              <a:gd name="adj2" fmla="val 86585"/>
              <a:gd name="adj3" fmla="val 16667"/>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2800" dirty="0" smtClean="0">
                <a:solidFill>
                  <a:srgbClr val="FF0000"/>
                </a:solidFill>
                <a:sym typeface="Wingdings 2"/>
              </a:rPr>
              <a:t> Choose location and a  name for your public key file</a:t>
            </a:r>
            <a:endParaRPr lang="en-US" sz="2800" dirty="0" smtClean="0">
              <a:solidFill>
                <a:srgbClr val="FF0000"/>
              </a:solidFill>
            </a:endParaRPr>
          </a:p>
        </p:txBody>
      </p:sp>
    </p:spTree>
    <p:extLst>
      <p:ext uri="{BB962C8B-B14F-4D97-AF65-F5344CB8AC3E}">
        <p14:creationId xmlns:p14="http://schemas.microsoft.com/office/powerpoint/2010/main" val="256459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lstStyle/>
          <a:p>
            <a:r>
              <a:rPr lang="en-US" dirty="0" smtClean="0"/>
              <a:t>Practice</a:t>
            </a:r>
          </a:p>
          <a:p>
            <a:pPr lvl="1">
              <a:buFont typeface="Wingdings 2" panose="05020102010507070707" pitchFamily="18" charset="2"/>
              <a:buChar char="u"/>
            </a:pPr>
            <a:r>
              <a:rPr lang="en-US" dirty="0" smtClean="0"/>
              <a:t>Truecrypt</a:t>
            </a:r>
          </a:p>
          <a:p>
            <a:pPr lvl="1">
              <a:buFont typeface="Wingdings 2" panose="05020102010507070707" pitchFamily="18" charset="2"/>
              <a:buChar char="v"/>
            </a:pPr>
            <a:r>
              <a:rPr lang="en-US" dirty="0" smtClean="0">
                <a:solidFill>
                  <a:schemeClr val="bg1">
                    <a:lumMod val="65000"/>
                  </a:schemeClr>
                </a:solidFill>
              </a:rPr>
              <a:t>GPG</a:t>
            </a:r>
          </a:p>
          <a:p>
            <a:pPr lvl="1">
              <a:buFont typeface="Wingdings 2" panose="05020102010507070707" pitchFamily="18" charset="2"/>
              <a:buChar char="w"/>
            </a:pPr>
            <a:r>
              <a:rPr lang="en-US" dirty="0" smtClean="0">
                <a:solidFill>
                  <a:schemeClr val="bg1">
                    <a:lumMod val="65000"/>
                  </a:schemeClr>
                </a:solidFill>
              </a:rPr>
              <a:t>BitLocker</a:t>
            </a:r>
          </a:p>
          <a:p>
            <a:pPr lvl="1"/>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6</a:t>
            </a:fld>
            <a:endParaRPr lang="en-US"/>
          </a:p>
        </p:txBody>
      </p:sp>
      <p:sp>
        <p:nvSpPr>
          <p:cNvPr id="6" name="Rounded Rectangle 5"/>
          <p:cNvSpPr/>
          <p:nvPr/>
        </p:nvSpPr>
        <p:spPr>
          <a:xfrm>
            <a:off x="609600" y="1676400"/>
            <a:ext cx="7086600" cy="2057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2209800"/>
            <a:ext cx="5181600" cy="457200"/>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4832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60</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66805"/>
            <a:ext cx="6019800" cy="446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952500" y="409681"/>
            <a:ext cx="5676900" cy="1038119"/>
          </a:xfrm>
          <a:prstGeom prst="wedgeRoundRectCallout">
            <a:avLst>
              <a:gd name="adj1" fmla="val 31863"/>
              <a:gd name="adj2" fmla="val 140194"/>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dirty="0" smtClean="0">
                <a:solidFill>
                  <a:schemeClr val="tx1"/>
                </a:solidFill>
                <a:sym typeface="Wingdings 2"/>
              </a:rPr>
              <a:t> Use Notepad to open your </a:t>
            </a:r>
            <a:r>
              <a:rPr lang="en-US" sz="3200" b="1" dirty="0">
                <a:solidFill>
                  <a:srgbClr val="FF0000"/>
                </a:solidFill>
              </a:rPr>
              <a:t>public</a:t>
            </a:r>
            <a:r>
              <a:rPr lang="en-US" sz="3200" dirty="0" smtClean="0">
                <a:solidFill>
                  <a:schemeClr val="tx1"/>
                </a:solidFill>
                <a:sym typeface="Wingdings 2"/>
              </a:rPr>
              <a:t> key file to take a look</a:t>
            </a:r>
            <a:endParaRPr lang="en-US" sz="3200" dirty="0">
              <a:solidFill>
                <a:schemeClr val="tx1"/>
              </a:solidFill>
            </a:endParaRPr>
          </a:p>
        </p:txBody>
      </p:sp>
      <p:sp>
        <p:nvSpPr>
          <p:cNvPr id="7" name="Oval 6"/>
          <p:cNvSpPr/>
          <p:nvPr/>
        </p:nvSpPr>
        <p:spPr>
          <a:xfrm>
            <a:off x="2895600" y="2971800"/>
            <a:ext cx="6858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
        <p:nvSpPr>
          <p:cNvPr id="8" name="Oval 7"/>
          <p:cNvSpPr/>
          <p:nvPr/>
        </p:nvSpPr>
        <p:spPr>
          <a:xfrm>
            <a:off x="2743200" y="5410200"/>
            <a:ext cx="6858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411654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61</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66805"/>
            <a:ext cx="6019800" cy="446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952500" y="409681"/>
            <a:ext cx="5676900" cy="1038119"/>
          </a:xfrm>
          <a:prstGeom prst="wedgeRoundRectCallout">
            <a:avLst>
              <a:gd name="adj1" fmla="val 31863"/>
              <a:gd name="adj2" fmla="val 140194"/>
              <a:gd name="adj3" fmla="val 16667"/>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dirty="0" smtClean="0">
                <a:solidFill>
                  <a:schemeClr val="tx1"/>
                </a:solidFill>
                <a:sym typeface="Wingdings 2"/>
              </a:rPr>
              <a:t> Email your </a:t>
            </a:r>
            <a:r>
              <a:rPr lang="en-US" sz="3200" b="1" dirty="0">
                <a:solidFill>
                  <a:srgbClr val="FF0000"/>
                </a:solidFill>
              </a:rPr>
              <a:t>public</a:t>
            </a:r>
            <a:r>
              <a:rPr lang="en-US" sz="3200" dirty="0" smtClean="0">
                <a:solidFill>
                  <a:schemeClr val="tx1"/>
                </a:solidFill>
                <a:sym typeface="Wingdings 2"/>
              </a:rPr>
              <a:t> key file to your friend</a:t>
            </a:r>
            <a:endParaRPr lang="en-US" sz="3200" dirty="0">
              <a:solidFill>
                <a:schemeClr val="tx1"/>
              </a:solidFill>
            </a:endParaRPr>
          </a:p>
        </p:txBody>
      </p:sp>
      <p:sp>
        <p:nvSpPr>
          <p:cNvPr id="7" name="Oval 6"/>
          <p:cNvSpPr/>
          <p:nvPr/>
        </p:nvSpPr>
        <p:spPr>
          <a:xfrm>
            <a:off x="2895600" y="2971800"/>
            <a:ext cx="6858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
        <p:nvSpPr>
          <p:cNvPr id="8" name="Oval 7"/>
          <p:cNvSpPr/>
          <p:nvPr/>
        </p:nvSpPr>
        <p:spPr>
          <a:xfrm>
            <a:off x="2743200" y="5410200"/>
            <a:ext cx="6858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352989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to email your public key to your friend?</a:t>
            </a:r>
            <a:endParaRPr lang="en-US" dirty="0"/>
          </a:p>
        </p:txBody>
      </p:sp>
      <p:sp>
        <p:nvSpPr>
          <p:cNvPr id="5" name="Content Placeholder 4"/>
          <p:cNvSpPr>
            <a:spLocks noGrp="1"/>
          </p:cNvSpPr>
          <p:nvPr>
            <p:ph idx="1"/>
          </p:nvPr>
        </p:nvSpPr>
        <p:spPr/>
        <p:txBody>
          <a:bodyPr/>
          <a:lstStyle/>
          <a:p>
            <a:r>
              <a:rPr lang="en-US" dirty="0" smtClean="0"/>
              <a:t>Run the web browser inside the VM</a:t>
            </a:r>
          </a:p>
          <a:p>
            <a:pPr lvl="1"/>
            <a:r>
              <a:rPr lang="en-US" b="1" dirty="0" smtClean="0">
                <a:solidFill>
                  <a:srgbClr val="FF0000"/>
                </a:solidFill>
              </a:rPr>
              <a:t>Not</a:t>
            </a:r>
            <a:r>
              <a:rPr lang="en-US" dirty="0" smtClean="0"/>
              <a:t> from your local laptop</a:t>
            </a:r>
          </a:p>
          <a:p>
            <a:endParaRPr lang="en-US" dirty="0" smtClean="0"/>
          </a:p>
          <a:p>
            <a:r>
              <a:rPr lang="en-US" dirty="0" smtClean="0"/>
              <a:t>You attach your public key file</a:t>
            </a:r>
          </a:p>
          <a:p>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62</a:t>
            </a:fld>
            <a:endParaRPr lang="en-US"/>
          </a:p>
        </p:txBody>
      </p:sp>
    </p:spTree>
    <p:extLst>
      <p:ext uri="{BB962C8B-B14F-4D97-AF65-F5344CB8AC3E}">
        <p14:creationId xmlns:p14="http://schemas.microsoft.com/office/powerpoint/2010/main" val="20251740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 #1 (1/2)</a:t>
            </a:r>
            <a:endParaRPr lang="en-US" dirty="0"/>
          </a:p>
        </p:txBody>
      </p:sp>
      <p:sp>
        <p:nvSpPr>
          <p:cNvPr id="5" name="Content Placeholder 4"/>
          <p:cNvSpPr>
            <a:spLocks noGrp="1"/>
          </p:cNvSpPr>
          <p:nvPr>
            <p:ph idx="1"/>
          </p:nvPr>
        </p:nvSpPr>
        <p:spPr/>
        <p:txBody>
          <a:bodyPr/>
          <a:lstStyle/>
          <a:p>
            <a:pPr marL="514350" indent="-514350">
              <a:buFont typeface="+mj-lt"/>
              <a:buAutoNum type="arabicParenR"/>
            </a:pPr>
            <a:r>
              <a:rPr lang="en-US" dirty="0" smtClean="0"/>
              <a:t>Export your </a:t>
            </a:r>
            <a:r>
              <a:rPr lang="en-US" b="1" u="sng" dirty="0" smtClean="0">
                <a:solidFill>
                  <a:srgbClr val="FF0000"/>
                </a:solidFill>
              </a:rPr>
              <a:t>public</a:t>
            </a:r>
            <a:r>
              <a:rPr lang="en-US" dirty="0" smtClean="0"/>
              <a:t> key to a file and email it to the student next to you</a:t>
            </a:r>
          </a:p>
          <a:p>
            <a:pPr marL="514350" indent="-514350">
              <a:buFont typeface="+mj-lt"/>
              <a:buAutoNum type="arabicParenR"/>
            </a:pPr>
            <a:r>
              <a:rPr lang="en-US" dirty="0" smtClean="0"/>
              <a:t>Receive a public key from your classmate, </a:t>
            </a: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63</a:t>
            </a:fld>
            <a:endParaRPr lang="en-US"/>
          </a:p>
        </p:txBody>
      </p:sp>
    </p:spTree>
    <p:extLst>
      <p:ext uri="{BB962C8B-B14F-4D97-AF65-F5344CB8AC3E}">
        <p14:creationId xmlns:p14="http://schemas.microsoft.com/office/powerpoint/2010/main" val="22013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5"/>
          <p:cNvSpPr>
            <a:spLocks noGrp="1"/>
          </p:cNvSpPr>
          <p:nvPr>
            <p:ph type="ftr" sz="quarter" idx="10"/>
          </p:nvPr>
        </p:nvSpPr>
        <p:spPr/>
        <p:txBody>
          <a:bodyPr/>
          <a:lstStyle/>
          <a:p>
            <a:pPr>
              <a:defRPr/>
            </a:pPr>
            <a:r>
              <a:rPr lang="en-US" altLang="zh-CN" smtClean="0"/>
              <a:t>2016 Summer Camp</a:t>
            </a:r>
            <a:endParaRPr lang="en-US" altLang="zh-CN" dirty="0"/>
          </a:p>
        </p:txBody>
      </p:sp>
      <p:sp>
        <p:nvSpPr>
          <p:cNvPr id="44" name="Slide Number Placeholder 6"/>
          <p:cNvSpPr>
            <a:spLocks noGrp="1"/>
          </p:cNvSpPr>
          <p:nvPr>
            <p:ph type="sldNum" sz="quarter" idx="11"/>
          </p:nvPr>
        </p:nvSpPr>
        <p:spPr/>
        <p:txBody>
          <a:bodyPr/>
          <a:lstStyle/>
          <a:p>
            <a:pPr>
              <a:defRPr/>
            </a:pPr>
            <a:fld id="{7596B591-FFFE-4A7A-90FB-3094EBE8F688}" type="slidenum">
              <a:rPr lang="en-US"/>
              <a:pPr>
                <a:defRPr/>
              </a:pPr>
              <a:t>64</a:t>
            </a:fld>
            <a:endParaRPr lang="en-US"/>
          </a:p>
        </p:txBody>
      </p:sp>
      <p:sp>
        <p:nvSpPr>
          <p:cNvPr id="3077" name="Rectangle 2"/>
          <p:cNvSpPr>
            <a:spLocks noGrp="1" noChangeArrowheads="1"/>
          </p:cNvSpPr>
          <p:nvPr>
            <p:ph type="title"/>
          </p:nvPr>
        </p:nvSpPr>
        <p:spPr>
          <a:xfrm>
            <a:off x="685800" y="381000"/>
            <a:ext cx="7772400" cy="762000"/>
          </a:xfrm>
        </p:spPr>
        <p:txBody>
          <a:bodyPr>
            <a:normAutofit/>
          </a:bodyPr>
          <a:lstStyle/>
          <a:p>
            <a:r>
              <a:rPr lang="en-US" altLang="zh-CN" dirty="0" smtClean="0">
                <a:ea typeface="SimSun" pitchFamily="2" charset="-122"/>
              </a:rPr>
              <a:t>This is like</a:t>
            </a:r>
            <a:endParaRPr lang="en-US" altLang="zh-CN" dirty="0" smtClean="0">
              <a:solidFill>
                <a:srgbClr val="FF0000"/>
              </a:solidFill>
              <a:ea typeface="SimSun" pitchFamily="2" charset="-122"/>
            </a:endParaRPr>
          </a:p>
        </p:txBody>
      </p:sp>
      <p:sp>
        <p:nvSpPr>
          <p:cNvPr id="3082" name="Text Box 43"/>
          <p:cNvSpPr txBox="1">
            <a:spLocks noChangeArrowheads="1"/>
          </p:cNvSpPr>
          <p:nvPr/>
        </p:nvSpPr>
        <p:spPr bwMode="auto">
          <a:xfrm>
            <a:off x="5284788" y="2879725"/>
            <a:ext cx="735012" cy="369332"/>
          </a:xfrm>
          <a:prstGeom prst="rect">
            <a:avLst/>
          </a:prstGeom>
          <a:noFill/>
          <a:ln w="9525">
            <a:noFill/>
            <a:miter lim="800000"/>
            <a:headEnd/>
            <a:tailEnd/>
          </a:ln>
        </p:spPr>
        <p:txBody>
          <a:bodyPr>
            <a:spAutoFit/>
          </a:bodyPr>
          <a:lstStyle/>
          <a:p>
            <a:r>
              <a:rPr lang="en-US" altLang="zh-CN" b="1" i="1" dirty="0">
                <a:solidFill>
                  <a:srgbClr val="FF0000"/>
                </a:solidFill>
                <a:latin typeface="Times New Roman" pitchFamily="18" charset="0"/>
                <a:ea typeface="SimSun" pitchFamily="2" charset="-122"/>
                <a:cs typeface="Times New Roman" pitchFamily="18" charset="0"/>
              </a:rPr>
              <a:t>Eve</a:t>
            </a:r>
          </a:p>
        </p:txBody>
      </p:sp>
      <p:grpSp>
        <p:nvGrpSpPr>
          <p:cNvPr id="5" name="Group 52"/>
          <p:cNvGrpSpPr>
            <a:grpSpLocks/>
          </p:cNvGrpSpPr>
          <p:nvPr/>
        </p:nvGrpSpPr>
        <p:grpSpPr bwMode="auto">
          <a:xfrm>
            <a:off x="1828800" y="1219200"/>
            <a:ext cx="7239000" cy="2743200"/>
            <a:chOff x="1152" y="768"/>
            <a:chExt cx="4560" cy="1728"/>
          </a:xfrm>
        </p:grpSpPr>
        <p:sp>
          <p:nvSpPr>
            <p:cNvPr id="3092" name="Line 9"/>
            <p:cNvSpPr>
              <a:spLocks noChangeShapeType="1"/>
            </p:cNvSpPr>
            <p:nvPr/>
          </p:nvSpPr>
          <p:spPr bwMode="auto">
            <a:xfrm flipH="1">
              <a:off x="1152" y="1104"/>
              <a:ext cx="1728" cy="0"/>
            </a:xfrm>
            <a:prstGeom prst="line">
              <a:avLst/>
            </a:prstGeom>
            <a:noFill/>
            <a:ln w="9525">
              <a:solidFill>
                <a:schemeClr val="bg1">
                  <a:lumMod val="65000"/>
                </a:schemeClr>
              </a:solidFill>
              <a:round/>
              <a:headEnd type="stealth" w="lg" len="lg"/>
              <a:tailEnd type="none" w="lg" len="lg"/>
            </a:ln>
          </p:spPr>
          <p:txBody>
            <a:bodyPr/>
            <a:lstStyle/>
            <a:p>
              <a:endParaRPr lang="en-US">
                <a:solidFill>
                  <a:schemeClr val="bg1">
                    <a:lumMod val="65000"/>
                  </a:schemeClr>
                </a:solidFill>
              </a:endParaRPr>
            </a:p>
          </p:txBody>
        </p:sp>
        <p:sp>
          <p:nvSpPr>
            <p:cNvPr id="3093" name="AutoShape 11"/>
            <p:cNvSpPr>
              <a:spLocks noChangeArrowheads="1"/>
            </p:cNvSpPr>
            <p:nvPr/>
          </p:nvSpPr>
          <p:spPr bwMode="auto">
            <a:xfrm rot="5422656">
              <a:off x="3428" y="457"/>
              <a:ext cx="193" cy="1294"/>
            </a:xfrm>
            <a:prstGeom prst="can">
              <a:avLst>
                <a:gd name="adj" fmla="val 59628"/>
              </a:avLst>
            </a:prstGeom>
            <a:noFill/>
            <a:ln w="9525">
              <a:solidFill>
                <a:schemeClr val="bg1">
                  <a:lumMod val="65000"/>
                </a:schemeClr>
              </a:solidFill>
              <a:round/>
              <a:headEnd/>
              <a:tailEnd/>
            </a:ln>
          </p:spPr>
          <p:txBody>
            <a:bodyPr rot="10800000" vert="eaVert" wrap="none" anchor="ctr"/>
            <a:lstStyle/>
            <a:p>
              <a:pPr algn="ctr" eaLnBrk="1" hangingPunct="1"/>
              <a:r>
                <a:rPr lang="en-GB" sz="1200" dirty="0" smtClean="0">
                  <a:solidFill>
                    <a:schemeClr val="bg1">
                      <a:lumMod val="65000"/>
                    </a:schemeClr>
                  </a:solidFill>
                  <a:latin typeface="Arial" charset="0"/>
                </a:rPr>
                <a:t>Do-not-modify channel</a:t>
              </a:r>
              <a:endParaRPr lang="el-GR" sz="1200" dirty="0">
                <a:solidFill>
                  <a:schemeClr val="bg1">
                    <a:lumMod val="65000"/>
                  </a:schemeClr>
                </a:solidFill>
                <a:latin typeface="Arial" charset="0"/>
              </a:endParaRPr>
            </a:p>
          </p:txBody>
        </p:sp>
        <p:sp>
          <p:nvSpPr>
            <p:cNvPr id="3094" name="Line 12"/>
            <p:cNvSpPr>
              <a:spLocks noChangeShapeType="1"/>
            </p:cNvSpPr>
            <p:nvPr/>
          </p:nvSpPr>
          <p:spPr bwMode="auto">
            <a:xfrm flipV="1">
              <a:off x="4704" y="1104"/>
              <a:ext cx="0" cy="1392"/>
            </a:xfrm>
            <a:prstGeom prst="line">
              <a:avLst/>
            </a:prstGeom>
            <a:noFill/>
            <a:ln w="28575">
              <a:solidFill>
                <a:schemeClr val="tx1"/>
              </a:solidFill>
              <a:round/>
              <a:headEnd type="stealth" w="lg" len="lg"/>
              <a:tailEnd type="none" w="lg" len="lg"/>
            </a:ln>
          </p:spPr>
          <p:txBody>
            <a:bodyPr/>
            <a:lstStyle/>
            <a:p>
              <a:endParaRPr lang="en-US"/>
            </a:p>
          </p:txBody>
        </p:sp>
        <p:sp>
          <p:nvSpPr>
            <p:cNvPr id="3095" name="Line 13"/>
            <p:cNvSpPr>
              <a:spLocks noChangeShapeType="1"/>
            </p:cNvSpPr>
            <p:nvPr/>
          </p:nvSpPr>
          <p:spPr bwMode="auto">
            <a:xfrm flipH="1">
              <a:off x="4128" y="1104"/>
              <a:ext cx="576" cy="0"/>
            </a:xfrm>
            <a:prstGeom prst="line">
              <a:avLst/>
            </a:prstGeom>
            <a:noFill/>
            <a:ln w="9525">
              <a:solidFill>
                <a:schemeClr val="bg1">
                  <a:lumMod val="65000"/>
                </a:schemeClr>
              </a:solidFill>
              <a:round/>
              <a:headEnd type="stealth" w="lg" len="lg"/>
              <a:tailEnd type="none" w="lg" len="lg"/>
            </a:ln>
          </p:spPr>
          <p:txBody>
            <a:bodyPr/>
            <a:lstStyle/>
            <a:p>
              <a:endParaRPr lang="en-US">
                <a:solidFill>
                  <a:schemeClr val="bg1">
                    <a:lumMod val="65000"/>
                  </a:schemeClr>
                </a:solidFill>
              </a:endParaRPr>
            </a:p>
          </p:txBody>
        </p:sp>
        <p:sp>
          <p:nvSpPr>
            <p:cNvPr id="3096" name="Line 15"/>
            <p:cNvSpPr>
              <a:spLocks noChangeShapeType="1"/>
            </p:cNvSpPr>
            <p:nvPr/>
          </p:nvSpPr>
          <p:spPr bwMode="auto">
            <a:xfrm>
              <a:off x="1152" y="1104"/>
              <a:ext cx="0" cy="240"/>
            </a:xfrm>
            <a:prstGeom prst="line">
              <a:avLst/>
            </a:prstGeom>
            <a:noFill/>
            <a:ln w="9525">
              <a:solidFill>
                <a:schemeClr val="bg1">
                  <a:lumMod val="65000"/>
                </a:schemeClr>
              </a:solidFill>
              <a:round/>
              <a:headEnd type="stealth" w="lg" len="lg"/>
              <a:tailEnd/>
            </a:ln>
          </p:spPr>
          <p:txBody>
            <a:bodyPr/>
            <a:lstStyle/>
            <a:p>
              <a:endParaRPr lang="en-US">
                <a:solidFill>
                  <a:schemeClr val="bg1">
                    <a:lumMod val="65000"/>
                  </a:schemeClr>
                </a:solidFill>
              </a:endParaRPr>
            </a:p>
          </p:txBody>
        </p:sp>
        <p:pic>
          <p:nvPicPr>
            <p:cNvPr id="3097" name="Picture 39"/>
            <p:cNvPicPr>
              <a:picLocks noChangeAspect="1" noChangeArrowheads="1"/>
            </p:cNvPicPr>
            <p:nvPr/>
          </p:nvPicPr>
          <p:blipFill>
            <a:blip r:embed="rId4" cstate="print"/>
            <a:srcRect/>
            <a:stretch>
              <a:fillRect/>
            </a:stretch>
          </p:blipFill>
          <p:spPr bwMode="auto">
            <a:xfrm>
              <a:off x="4464" y="1440"/>
              <a:ext cx="432" cy="322"/>
            </a:xfrm>
            <a:prstGeom prst="rect">
              <a:avLst/>
            </a:prstGeom>
            <a:noFill/>
            <a:ln w="9525">
              <a:noFill/>
              <a:miter lim="800000"/>
              <a:headEnd/>
              <a:tailEnd/>
            </a:ln>
          </p:spPr>
        </p:pic>
        <p:sp>
          <p:nvSpPr>
            <p:cNvPr id="3098" name="Line 44"/>
            <p:cNvSpPr>
              <a:spLocks noChangeShapeType="1"/>
            </p:cNvSpPr>
            <p:nvPr/>
          </p:nvSpPr>
          <p:spPr bwMode="auto">
            <a:xfrm>
              <a:off x="3425" y="1248"/>
              <a:ext cx="0" cy="614"/>
            </a:xfrm>
            <a:prstGeom prst="line">
              <a:avLst/>
            </a:prstGeom>
            <a:solidFill>
              <a:schemeClr val="bg1">
                <a:lumMod val="65000"/>
              </a:schemeClr>
            </a:solidFill>
            <a:ln w="9525">
              <a:solidFill>
                <a:schemeClr val="bg1">
                  <a:lumMod val="65000"/>
                </a:schemeClr>
              </a:solidFill>
              <a:round/>
              <a:headEnd/>
              <a:tailEnd type="stealth" w="med" len="lg"/>
            </a:ln>
          </p:spPr>
          <p:txBody>
            <a:bodyPr/>
            <a:lstStyle/>
            <a:p>
              <a:endParaRPr lang="en-US"/>
            </a:p>
          </p:txBody>
        </p:sp>
        <p:sp>
          <p:nvSpPr>
            <p:cNvPr id="3099" name="Line 46"/>
            <p:cNvSpPr>
              <a:spLocks noChangeShapeType="1"/>
            </p:cNvSpPr>
            <p:nvPr/>
          </p:nvSpPr>
          <p:spPr bwMode="auto">
            <a:xfrm flipV="1">
              <a:off x="3665" y="1248"/>
              <a:ext cx="0" cy="576"/>
            </a:xfrm>
            <a:prstGeom prst="line">
              <a:avLst/>
            </a:prstGeom>
            <a:solidFill>
              <a:schemeClr val="bg1">
                <a:lumMod val="65000"/>
              </a:schemeClr>
            </a:solidFill>
            <a:ln w="9525">
              <a:solidFill>
                <a:schemeClr val="bg1">
                  <a:lumMod val="65000"/>
                </a:schemeClr>
              </a:solidFill>
              <a:round/>
              <a:headEnd/>
              <a:tailEnd type="stealth" w="med" len="lg"/>
            </a:ln>
          </p:spPr>
          <p:txBody>
            <a:bodyPr/>
            <a:lstStyle/>
            <a:p>
              <a:endParaRPr lang="en-US"/>
            </a:p>
          </p:txBody>
        </p:sp>
        <p:sp>
          <p:nvSpPr>
            <p:cNvPr id="3100" name="AutoShape 47"/>
            <p:cNvSpPr>
              <a:spLocks noChangeArrowheads="1"/>
            </p:cNvSpPr>
            <p:nvPr/>
          </p:nvSpPr>
          <p:spPr bwMode="auto">
            <a:xfrm>
              <a:off x="3545" y="1488"/>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lumMod val="65000"/>
              </a:schemeClr>
            </a:solidFill>
            <a:ln w="9525">
              <a:solidFill>
                <a:schemeClr val="bg1">
                  <a:lumMod val="65000"/>
                </a:schemeClr>
              </a:solidFill>
              <a:miter lim="800000"/>
              <a:headEnd/>
              <a:tailEnd/>
            </a:ln>
          </p:spPr>
          <p:txBody>
            <a:bodyPr wrap="none" anchor="ctr"/>
            <a:lstStyle/>
            <a:p>
              <a:endParaRPr lang="en-US"/>
            </a:p>
          </p:txBody>
        </p:sp>
        <p:sp>
          <p:nvSpPr>
            <p:cNvPr id="3101" name="AutoShape 50"/>
            <p:cNvSpPr>
              <a:spLocks noChangeArrowheads="1"/>
            </p:cNvSpPr>
            <p:nvPr/>
          </p:nvSpPr>
          <p:spPr bwMode="auto">
            <a:xfrm>
              <a:off x="4752" y="768"/>
              <a:ext cx="960" cy="432"/>
            </a:xfrm>
            <a:prstGeom prst="wedgeRoundRectCallout">
              <a:avLst>
                <a:gd name="adj1" fmla="val -45519"/>
                <a:gd name="adj2" fmla="val 123611"/>
                <a:gd name="adj3" fmla="val 16667"/>
              </a:avLst>
            </a:prstGeom>
            <a:noFill/>
            <a:ln w="9525">
              <a:solidFill>
                <a:schemeClr val="tx1"/>
              </a:solidFill>
              <a:miter lim="800000"/>
              <a:headEnd/>
              <a:tailEnd/>
            </a:ln>
          </p:spPr>
          <p:txBody>
            <a:bodyPr anchor="ctr" anchorCtr="1"/>
            <a:lstStyle/>
            <a:p>
              <a:pPr algn="ctr"/>
              <a:r>
                <a:rPr lang="en-US" sz="2000">
                  <a:solidFill>
                    <a:srgbClr val="FF0000"/>
                  </a:solidFill>
                  <a:latin typeface="Arial" charset="0"/>
                </a:rPr>
                <a:t>Alice</a:t>
              </a:r>
              <a:r>
                <a:rPr lang="en-US" sz="2000">
                  <a:latin typeface="Arial" charset="0"/>
                </a:rPr>
                <a:t>’s </a:t>
              </a:r>
              <a:r>
                <a:rPr lang="en-US" sz="2000">
                  <a:solidFill>
                    <a:srgbClr val="0000FF"/>
                  </a:solidFill>
                  <a:latin typeface="Arial" charset="0"/>
                </a:rPr>
                <a:t>public key</a:t>
              </a:r>
            </a:p>
          </p:txBody>
        </p:sp>
      </p:grpSp>
      <p:grpSp>
        <p:nvGrpSpPr>
          <p:cNvPr id="6" name="Group 53"/>
          <p:cNvGrpSpPr>
            <a:grpSpLocks/>
          </p:cNvGrpSpPr>
          <p:nvPr/>
        </p:nvGrpSpPr>
        <p:grpSpPr bwMode="auto">
          <a:xfrm>
            <a:off x="152400" y="1219200"/>
            <a:ext cx="4114800" cy="4724400"/>
            <a:chOff x="96" y="768"/>
            <a:chExt cx="2592" cy="2976"/>
          </a:xfrm>
        </p:grpSpPr>
        <p:pic>
          <p:nvPicPr>
            <p:cNvPr id="3088" name="Picture 35"/>
            <p:cNvPicPr>
              <a:picLocks noChangeAspect="1" noChangeArrowheads="1"/>
            </p:cNvPicPr>
            <p:nvPr/>
          </p:nvPicPr>
          <p:blipFill>
            <a:blip r:embed="rId4" cstate="print"/>
            <a:srcRect/>
            <a:stretch>
              <a:fillRect/>
            </a:stretch>
          </p:blipFill>
          <p:spPr bwMode="auto">
            <a:xfrm>
              <a:off x="912" y="1392"/>
              <a:ext cx="480" cy="336"/>
            </a:xfrm>
            <a:prstGeom prst="rect">
              <a:avLst/>
            </a:prstGeom>
            <a:noFill/>
            <a:ln w="9525">
              <a:noFill/>
              <a:miter lim="800000"/>
              <a:headEnd/>
              <a:tailEnd/>
            </a:ln>
          </p:spPr>
        </p:pic>
        <p:graphicFrame>
          <p:nvGraphicFramePr>
            <p:cNvPr id="3074" name="Object 23"/>
            <p:cNvGraphicFramePr>
              <a:graphicFrameLocks noChangeAspect="1"/>
            </p:cNvGraphicFramePr>
            <p:nvPr/>
          </p:nvGraphicFramePr>
          <p:xfrm>
            <a:off x="912" y="3120"/>
            <a:ext cx="492" cy="366"/>
          </p:xfrm>
          <a:graphic>
            <a:graphicData uri="http://schemas.openxmlformats.org/presentationml/2006/ole">
              <mc:AlternateContent xmlns:mc="http://schemas.openxmlformats.org/markup-compatibility/2006">
                <mc:Choice xmlns:v="urn:schemas-microsoft-com:vml" Requires="v">
                  <p:oleObj spid="_x0000_s9270" name="Bitmap Image" r:id="rId5" imgW="781159" imgH="581106" progId="PBrush">
                    <p:embed/>
                  </p:oleObj>
                </mc:Choice>
                <mc:Fallback>
                  <p:oleObj name="Bitmap Image" r:id="rId5" imgW="781159" imgH="581106"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 y="3120"/>
                          <a:ext cx="4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9" name="Rectangle 25"/>
            <p:cNvSpPr>
              <a:spLocks noChangeArrowheads="1"/>
            </p:cNvSpPr>
            <p:nvPr/>
          </p:nvSpPr>
          <p:spPr bwMode="auto">
            <a:xfrm>
              <a:off x="912" y="3120"/>
              <a:ext cx="528" cy="384"/>
            </a:xfrm>
            <a:prstGeom prst="rect">
              <a:avLst/>
            </a:prstGeom>
            <a:noFill/>
            <a:ln w="28575">
              <a:solidFill>
                <a:srgbClr val="FF0000"/>
              </a:solidFill>
              <a:miter lim="800000"/>
              <a:headEnd/>
              <a:tailEnd/>
            </a:ln>
          </p:spPr>
          <p:txBody>
            <a:bodyPr wrap="none" anchor="ctr"/>
            <a:lstStyle/>
            <a:p>
              <a:endParaRPr lang="en-US"/>
            </a:p>
          </p:txBody>
        </p:sp>
        <p:sp>
          <p:nvSpPr>
            <p:cNvPr id="3090" name="AutoShape 49"/>
            <p:cNvSpPr>
              <a:spLocks noChangeArrowheads="1"/>
            </p:cNvSpPr>
            <p:nvPr/>
          </p:nvSpPr>
          <p:spPr bwMode="auto">
            <a:xfrm>
              <a:off x="96" y="768"/>
              <a:ext cx="960" cy="432"/>
            </a:xfrm>
            <a:prstGeom prst="wedgeRoundRectCallout">
              <a:avLst>
                <a:gd name="adj1" fmla="val 42815"/>
                <a:gd name="adj2" fmla="val 95833"/>
                <a:gd name="adj3" fmla="val 16667"/>
              </a:avLst>
            </a:prstGeom>
            <a:noFill/>
            <a:ln w="9525">
              <a:solidFill>
                <a:schemeClr val="bg1">
                  <a:lumMod val="65000"/>
                </a:schemeClr>
              </a:solidFill>
              <a:miter lim="800000"/>
              <a:headEnd/>
              <a:tailEnd/>
            </a:ln>
          </p:spPr>
          <p:txBody>
            <a:bodyPr anchor="ctr" anchorCtr="1"/>
            <a:lstStyle/>
            <a:p>
              <a:pPr algn="ctr"/>
              <a:r>
                <a:rPr lang="en-US" sz="2000">
                  <a:solidFill>
                    <a:schemeClr val="bg1">
                      <a:lumMod val="65000"/>
                    </a:schemeClr>
                  </a:solidFill>
                  <a:latin typeface="Arial" charset="0"/>
                </a:rPr>
                <a:t>Alice’s public key</a:t>
              </a:r>
            </a:p>
          </p:txBody>
        </p:sp>
        <p:sp>
          <p:nvSpPr>
            <p:cNvPr id="3091" name="AutoShape 51"/>
            <p:cNvSpPr>
              <a:spLocks noChangeArrowheads="1"/>
            </p:cNvSpPr>
            <p:nvPr/>
          </p:nvSpPr>
          <p:spPr bwMode="auto">
            <a:xfrm>
              <a:off x="1728" y="3312"/>
              <a:ext cx="960" cy="432"/>
            </a:xfrm>
            <a:prstGeom prst="wedgeRoundRectCallout">
              <a:avLst>
                <a:gd name="adj1" fmla="val -77190"/>
                <a:gd name="adj2" fmla="val -31944"/>
                <a:gd name="adj3" fmla="val 16667"/>
              </a:avLst>
            </a:prstGeom>
            <a:noFill/>
            <a:ln w="9525">
              <a:solidFill>
                <a:schemeClr val="tx1"/>
              </a:solidFill>
              <a:miter lim="800000"/>
              <a:headEnd/>
              <a:tailEnd/>
            </a:ln>
          </p:spPr>
          <p:txBody>
            <a:bodyPr anchor="ctr" anchorCtr="1"/>
            <a:lstStyle/>
            <a:p>
              <a:pPr algn="ctr"/>
              <a:r>
                <a:rPr lang="en-US" sz="2000">
                  <a:solidFill>
                    <a:srgbClr val="FF0000"/>
                  </a:solidFill>
                  <a:latin typeface="Arial" charset="0"/>
                </a:rPr>
                <a:t>Alice</a:t>
              </a:r>
              <a:r>
                <a:rPr lang="en-US" sz="2000">
                  <a:latin typeface="Arial" charset="0"/>
                </a:rPr>
                <a:t>’s </a:t>
              </a:r>
              <a:r>
                <a:rPr lang="en-US" sz="2000">
                  <a:solidFill>
                    <a:srgbClr val="0000FF"/>
                  </a:solidFill>
                  <a:latin typeface="Arial" charset="0"/>
                </a:rPr>
                <a:t>private key</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4274740202"/>
              </p:ext>
            </p:extLst>
          </p:nvPr>
        </p:nvGraphicFramePr>
        <p:xfrm>
          <a:off x="1698625" y="5759450"/>
          <a:ext cx="565150" cy="901700"/>
        </p:xfrm>
        <a:graphic>
          <a:graphicData uri="http://schemas.openxmlformats.org/presentationml/2006/ole">
            <mc:AlternateContent xmlns:mc="http://schemas.openxmlformats.org/markup-compatibility/2006">
              <mc:Choice xmlns:v="urn:schemas-microsoft-com:vml" Requires="v">
                <p:oleObj spid="_x0000_s9271" name="Visio" r:id="rId7" imgW="549706" imgH="879377" progId="Visio.Drawing.11">
                  <p:embed/>
                </p:oleObj>
              </mc:Choice>
              <mc:Fallback>
                <p:oleObj name="Visio" r:id="rId7" imgW="549706" imgH="87937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8625" y="5759450"/>
                        <a:ext cx="5651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1414645"/>
              </p:ext>
            </p:extLst>
          </p:nvPr>
        </p:nvGraphicFramePr>
        <p:xfrm>
          <a:off x="6858000" y="4787900"/>
          <a:ext cx="533400" cy="850900"/>
        </p:xfrm>
        <a:graphic>
          <a:graphicData uri="http://schemas.openxmlformats.org/presentationml/2006/ole">
            <mc:AlternateContent xmlns:mc="http://schemas.openxmlformats.org/markup-compatibility/2006">
              <mc:Choice xmlns:v="urn:schemas-microsoft-com:vml" Requires="v">
                <p:oleObj spid="_x0000_s9272" name="VISIO" r:id="rId9" imgW="549706" imgH="879377" progId="Visio.Drawing.11">
                  <p:embed/>
                </p:oleObj>
              </mc:Choice>
              <mc:Fallback>
                <p:oleObj name="VISIO" r:id="rId9" imgW="549706" imgH="87937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4787900"/>
                        <a:ext cx="533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96313027"/>
              </p:ext>
            </p:extLst>
          </p:nvPr>
        </p:nvGraphicFramePr>
        <p:xfrm>
          <a:off x="5791200" y="2803525"/>
          <a:ext cx="365125" cy="368300"/>
        </p:xfrm>
        <a:graphic>
          <a:graphicData uri="http://schemas.openxmlformats.org/presentationml/2006/ole">
            <mc:AlternateContent xmlns:mc="http://schemas.openxmlformats.org/markup-compatibility/2006">
              <mc:Choice xmlns:v="urn:schemas-microsoft-com:vml" Requires="v">
                <p:oleObj spid="_x0000_s9273" name="Image" r:id="rId11" imgW="1244006" imgH="1257143" progId="Photoshop.Image.7">
                  <p:embed/>
                </p:oleObj>
              </mc:Choice>
              <mc:Fallback>
                <p:oleObj name="Image" r:id="rId11" imgW="1244006" imgH="1257143" progId="Photoshop.Image.7">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280352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002327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65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362200"/>
            <a:ext cx="82581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819400" y="304800"/>
            <a:ext cx="5791200" cy="1904999"/>
          </a:xfrm>
          <a:prstGeom prst="wedgeRoundRectCallout">
            <a:avLst>
              <a:gd name="adj1" fmla="val -62971"/>
              <a:gd name="adj2" fmla="val 136441"/>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dirty="0" smtClean="0">
                <a:solidFill>
                  <a:schemeClr val="tx1"/>
                </a:solidFill>
                <a:sym typeface="Wingdings 2"/>
              </a:rPr>
              <a:t> </a:t>
            </a:r>
            <a:r>
              <a:rPr lang="en-US" sz="3200" dirty="0" smtClean="0">
                <a:solidFill>
                  <a:schemeClr val="tx1"/>
                </a:solidFill>
              </a:rPr>
              <a:t>Click “</a:t>
            </a:r>
            <a:r>
              <a:rPr lang="en-US" sz="3200" dirty="0" smtClean="0">
                <a:solidFill>
                  <a:srgbClr val="00CC00"/>
                </a:solidFill>
              </a:rPr>
              <a:t>File</a:t>
            </a:r>
            <a:r>
              <a:rPr lang="en-US" sz="3200" dirty="0" smtClean="0">
                <a:solidFill>
                  <a:schemeClr val="tx1"/>
                </a:solidFill>
              </a:rPr>
              <a:t> -&gt; </a:t>
            </a:r>
            <a:r>
              <a:rPr lang="en-US" sz="3200" dirty="0" smtClean="0">
                <a:solidFill>
                  <a:srgbClr val="00CC00"/>
                </a:solidFill>
              </a:rPr>
              <a:t>Import Certificates …</a:t>
            </a:r>
            <a:r>
              <a:rPr lang="en-US" sz="3200" dirty="0" smtClean="0">
                <a:solidFill>
                  <a:schemeClr val="tx1"/>
                </a:solidFill>
              </a:rPr>
              <a:t>” to import the public key received from your classmate</a:t>
            </a:r>
            <a:endParaRPr lang="en-US" sz="3200" dirty="0">
              <a:solidFill>
                <a:schemeClr val="tx1"/>
              </a:solidFill>
            </a:endParaRPr>
          </a:p>
        </p:txBody>
      </p:sp>
      <p:sp>
        <p:nvSpPr>
          <p:cNvPr id="4" name="Rounded Rectangle 3"/>
          <p:cNvSpPr/>
          <p:nvPr/>
        </p:nvSpPr>
        <p:spPr>
          <a:xfrm>
            <a:off x="304800" y="3657600"/>
            <a:ext cx="3505200" cy="304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27242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Imported public key</a:t>
            </a:r>
            <a:endParaRPr lang="en-US" dirty="0"/>
          </a:p>
        </p:txBody>
      </p:sp>
      <p:sp>
        <p:nvSpPr>
          <p:cNvPr id="5" name="Content Placeholder 4"/>
          <p:cNvSpPr>
            <a:spLocks noGrp="1"/>
          </p:cNvSpPr>
          <p:nvPr>
            <p:ph idx="1"/>
          </p:nvPr>
        </p:nvSpPr>
        <p:spPr/>
        <p:txBody>
          <a:bodyPr/>
          <a:lstStyle/>
          <a:p>
            <a:r>
              <a:rPr lang="en-US" dirty="0" smtClean="0"/>
              <a:t>You should be able to see it </a:t>
            </a: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66</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362200"/>
            <a:ext cx="82581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5243735" y="2209800"/>
            <a:ext cx="3429000" cy="1371600"/>
          </a:xfrm>
          <a:prstGeom prst="wedgeRoundRectCallout">
            <a:avLst>
              <a:gd name="adj1" fmla="val -72616"/>
              <a:gd name="adj2" fmla="val 109787"/>
              <a:gd name="adj3" fmla="val 16667"/>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2800" dirty="0" smtClean="0">
                <a:solidFill>
                  <a:srgbClr val="FF0000"/>
                </a:solidFill>
                <a:sym typeface="Wingdings 2"/>
              </a:rPr>
              <a:t> </a:t>
            </a:r>
            <a:r>
              <a:rPr lang="en-US" sz="2800" dirty="0" smtClean="0">
                <a:solidFill>
                  <a:schemeClr val="tx1"/>
                </a:solidFill>
              </a:rPr>
              <a:t>The imported public key should appear here</a:t>
            </a:r>
          </a:p>
        </p:txBody>
      </p:sp>
    </p:spTree>
    <p:extLst>
      <p:ext uri="{BB962C8B-B14F-4D97-AF65-F5344CB8AC3E}">
        <p14:creationId xmlns:p14="http://schemas.microsoft.com/office/powerpoint/2010/main" val="29941787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 is </a:t>
            </a:r>
            <a:r>
              <a:rPr lang="en-US" b="1" dirty="0" smtClean="0">
                <a:solidFill>
                  <a:srgbClr val="FF0000"/>
                </a:solidFill>
              </a:rPr>
              <a:t>not</a:t>
            </a:r>
            <a:r>
              <a:rPr lang="en-US" dirty="0" smtClean="0"/>
              <a:t> done yet!</a:t>
            </a:r>
            <a:endParaRPr lang="en-US" dirty="0"/>
          </a:p>
        </p:txBody>
      </p:sp>
      <p:sp>
        <p:nvSpPr>
          <p:cNvPr id="5" name="Content Placeholder 4"/>
          <p:cNvSpPr>
            <a:spLocks noGrp="1"/>
          </p:cNvSpPr>
          <p:nvPr>
            <p:ph idx="1"/>
          </p:nvPr>
        </p:nvSpPr>
        <p:spPr/>
        <p:txBody>
          <a:bodyPr/>
          <a:lstStyle/>
          <a:p>
            <a:pPr>
              <a:buClr>
                <a:srgbClr val="FF0000"/>
              </a:buClr>
              <a:buFont typeface="Wingdings 2" panose="05020102010507070707" pitchFamily="18" charset="2"/>
              <a:buChar char=""/>
            </a:pPr>
            <a:r>
              <a:rPr lang="en-US" dirty="0" smtClean="0"/>
              <a:t>You must </a:t>
            </a:r>
            <a:r>
              <a:rPr lang="en-US" dirty="0" smtClean="0">
                <a:solidFill>
                  <a:srgbClr val="FF0000"/>
                </a:solidFill>
              </a:rPr>
              <a:t>right</a:t>
            </a:r>
            <a:r>
              <a:rPr lang="en-US" dirty="0" smtClean="0"/>
              <a:t> click on the imported public key to certify it</a:t>
            </a:r>
          </a:p>
          <a:p>
            <a:pPr lvl="1"/>
            <a:r>
              <a:rPr lang="en-US" dirty="0" smtClean="0"/>
              <a:t>In this way, you mark the imported public key as trusted</a:t>
            </a: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67</a:t>
            </a:fld>
            <a:endParaRPr lang="en-US"/>
          </a:p>
        </p:txBody>
      </p:sp>
    </p:spTree>
    <p:extLst>
      <p:ext uri="{BB962C8B-B14F-4D97-AF65-F5344CB8AC3E}">
        <p14:creationId xmlns:p14="http://schemas.microsoft.com/office/powerpoint/2010/main" val="4197610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Now, I Want to digitally Sign a file and Send it to My Friend</a:t>
            </a: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68</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4961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457200" y="6096000"/>
            <a:ext cx="8534400" cy="457201"/>
          </a:xfrm>
          <a:prstGeom prst="wedgeRoundRectCallout">
            <a:avLst>
              <a:gd name="adj1" fmla="val 11374"/>
              <a:gd name="adj2" fmla="val -207662"/>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b="1" dirty="0" smtClean="0">
                <a:solidFill>
                  <a:srgbClr val="FF0000"/>
                </a:solidFill>
                <a:sym typeface="Wingdings 2"/>
              </a:rPr>
              <a:t></a:t>
            </a:r>
            <a:r>
              <a:rPr lang="en-US" sz="2800" dirty="0" smtClean="0">
                <a:solidFill>
                  <a:schemeClr val="tx1"/>
                </a:solidFill>
                <a:sym typeface="Wingdings 2"/>
              </a:rPr>
              <a:t> Create a text file, </a:t>
            </a:r>
            <a:r>
              <a:rPr lang="en-US" sz="2800" dirty="0" smtClean="0">
                <a:solidFill>
                  <a:srgbClr val="00CC00"/>
                </a:solidFill>
              </a:rPr>
              <a:t>testfile.txt</a:t>
            </a:r>
            <a:r>
              <a:rPr lang="en-US" sz="2800" dirty="0" smtClean="0">
                <a:solidFill>
                  <a:schemeClr val="tx1"/>
                </a:solidFill>
              </a:rPr>
              <a:t>,</a:t>
            </a:r>
            <a:r>
              <a:rPr lang="en-US" sz="2800" dirty="0" smtClean="0">
                <a:solidFill>
                  <a:schemeClr val="tx1"/>
                </a:solidFill>
                <a:sym typeface="Wingdings 2"/>
              </a:rPr>
              <a:t> to be digitally signed</a:t>
            </a:r>
            <a:endParaRPr lang="en-US" sz="2800" dirty="0">
              <a:solidFill>
                <a:schemeClr val="tx1"/>
              </a:solidFill>
            </a:endParaRPr>
          </a:p>
        </p:txBody>
      </p:sp>
    </p:spTree>
    <p:extLst>
      <p:ext uri="{BB962C8B-B14F-4D97-AF65-F5344CB8AC3E}">
        <p14:creationId xmlns:p14="http://schemas.microsoft.com/office/powerpoint/2010/main" val="407195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69</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581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819400" y="4572000"/>
            <a:ext cx="5791200" cy="914400"/>
          </a:xfrm>
          <a:prstGeom prst="wedgeRoundRectCallout">
            <a:avLst>
              <a:gd name="adj1" fmla="val -62971"/>
              <a:gd name="adj2" fmla="val -261651"/>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sym typeface="Wingdings 2"/>
              </a:rPr>
              <a:t> </a:t>
            </a:r>
            <a:r>
              <a:rPr lang="en-US" sz="3200" dirty="0" smtClean="0">
                <a:solidFill>
                  <a:schemeClr val="tx1"/>
                </a:solidFill>
              </a:rPr>
              <a:t>Click “</a:t>
            </a:r>
            <a:r>
              <a:rPr lang="en-US" sz="3200" dirty="0" smtClean="0">
                <a:solidFill>
                  <a:srgbClr val="00CC00"/>
                </a:solidFill>
              </a:rPr>
              <a:t>File</a:t>
            </a:r>
            <a:r>
              <a:rPr lang="en-US" sz="3200" dirty="0" smtClean="0">
                <a:solidFill>
                  <a:schemeClr val="tx1"/>
                </a:solidFill>
              </a:rPr>
              <a:t> -&gt; </a:t>
            </a:r>
            <a:r>
              <a:rPr lang="en-US" sz="3200" dirty="0" smtClean="0">
                <a:solidFill>
                  <a:srgbClr val="00CC00"/>
                </a:solidFill>
              </a:rPr>
              <a:t>Sign/Encrypt Files …</a:t>
            </a:r>
            <a:r>
              <a:rPr lang="en-US" sz="3200" dirty="0" smtClean="0">
                <a:solidFill>
                  <a:schemeClr val="tx1"/>
                </a:solidFill>
              </a:rPr>
              <a:t>”</a:t>
            </a:r>
            <a:endParaRPr lang="en-US" sz="3200" dirty="0">
              <a:solidFill>
                <a:schemeClr val="tx1"/>
              </a:solidFill>
            </a:endParaRPr>
          </a:p>
        </p:txBody>
      </p:sp>
      <p:sp>
        <p:nvSpPr>
          <p:cNvPr id="4" name="Rounded Rectangle 3"/>
          <p:cNvSpPr/>
          <p:nvPr/>
        </p:nvSpPr>
        <p:spPr>
          <a:xfrm>
            <a:off x="228600" y="2590800"/>
            <a:ext cx="3352800" cy="228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246472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TrueCrypt</a:t>
            </a:r>
            <a:endParaRPr lang="en-US" dirty="0"/>
          </a:p>
        </p:txBody>
      </p:sp>
      <p:sp>
        <p:nvSpPr>
          <p:cNvPr id="3" name="Content Placeholder 2"/>
          <p:cNvSpPr>
            <a:spLocks noGrp="1"/>
          </p:cNvSpPr>
          <p:nvPr>
            <p:ph idx="1"/>
          </p:nvPr>
        </p:nvSpPr>
        <p:spPr/>
        <p:txBody>
          <a:bodyPr/>
          <a:lstStyle/>
          <a:p>
            <a:r>
              <a:rPr lang="en-US" dirty="0" smtClean="0"/>
              <a:t>Open-source </a:t>
            </a:r>
            <a:r>
              <a:rPr lang="en-US" dirty="0" smtClean="0">
                <a:solidFill>
                  <a:srgbClr val="FF0000"/>
                </a:solidFill>
              </a:rPr>
              <a:t>disk/drive</a:t>
            </a:r>
            <a:r>
              <a:rPr lang="en-US" dirty="0" smtClean="0"/>
              <a:t> encryption software</a:t>
            </a:r>
          </a:p>
          <a:p>
            <a:pPr lvl="1"/>
            <a:r>
              <a:rPr lang="en-US" dirty="0" smtClean="0"/>
              <a:t>Not just encrypting single files, but the whole disk</a:t>
            </a:r>
          </a:p>
          <a:p>
            <a:r>
              <a:rPr lang="en-US" dirty="0" smtClean="0"/>
              <a:t>Supports MS Windows, Linux, and Mac OS</a:t>
            </a:r>
          </a:p>
          <a:p>
            <a:pPr lvl="1"/>
            <a:r>
              <a:rPr lang="en-US" dirty="0" smtClean="0"/>
              <a:t>BitLocker only works on MS Windows</a:t>
            </a:r>
          </a:p>
          <a:p>
            <a:pPr lvl="1"/>
            <a:r>
              <a:rPr lang="en-US" dirty="0" smtClean="0">
                <a:hlinkClick r:id="rId2"/>
              </a:rPr>
              <a:t>http</a:t>
            </a:r>
            <a:r>
              <a:rPr lang="en-US" dirty="0">
                <a:hlinkClick r:id="rId2"/>
              </a:rPr>
              <a:t>://</a:t>
            </a:r>
            <a:r>
              <a:rPr lang="en-US" dirty="0" smtClean="0">
                <a:hlinkClick r:id="rId2"/>
              </a:rPr>
              <a:t>www.truecrypt.ch/</a:t>
            </a:r>
            <a:r>
              <a:rPr lang="en-US" dirty="0" smtClean="0"/>
              <a:t>  </a:t>
            </a:r>
          </a:p>
          <a:p>
            <a:r>
              <a:rPr lang="en-US" dirty="0" smtClean="0"/>
              <a:t>Has been used by “</a:t>
            </a:r>
            <a:r>
              <a:rPr lang="en-US" dirty="0" smtClean="0">
                <a:solidFill>
                  <a:srgbClr val="00CC00"/>
                </a:solidFill>
              </a:rPr>
              <a:t>bad people</a:t>
            </a:r>
            <a:r>
              <a:rPr lang="en-US" dirty="0" smtClean="0"/>
              <a:t>” to encrypt laptops and external hard disks</a:t>
            </a:r>
          </a:p>
          <a:p>
            <a:endParaRPr lang="en-US" dirty="0" smtClean="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7</a:t>
            </a:fld>
            <a:endParaRPr lang="en-US"/>
          </a:p>
        </p:txBody>
      </p:sp>
    </p:spTree>
    <p:extLst>
      <p:ext uri="{BB962C8B-B14F-4D97-AF65-F5344CB8AC3E}">
        <p14:creationId xmlns:p14="http://schemas.microsoft.com/office/powerpoint/2010/main" val="176937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9149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70</a:t>
            </a:fld>
            <a:endParaRPr lang="en-US"/>
          </a:p>
        </p:txBody>
      </p:sp>
      <p:sp>
        <p:nvSpPr>
          <p:cNvPr id="5" name="Rounded Rectangular Callout 4"/>
          <p:cNvSpPr/>
          <p:nvPr/>
        </p:nvSpPr>
        <p:spPr>
          <a:xfrm>
            <a:off x="4419600" y="1752600"/>
            <a:ext cx="4343400" cy="4724400"/>
          </a:xfrm>
          <a:prstGeom prst="wedgeRoundRectCallout">
            <a:avLst>
              <a:gd name="adj1" fmla="val -123192"/>
              <a:gd name="adj2" fmla="val -18702"/>
              <a:gd name="adj3" fmla="val 16667"/>
            </a:avLst>
          </a:prstGeom>
          <a:solidFill>
            <a:schemeClr val="bg1">
              <a:lumMod val="95000"/>
              <a:alpha val="8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sym typeface="Wingdings 2"/>
              </a:rPr>
              <a:t> </a:t>
            </a:r>
            <a:r>
              <a:rPr lang="en-US" sz="3200" dirty="0" smtClean="0">
                <a:solidFill>
                  <a:schemeClr val="tx1"/>
                </a:solidFill>
              </a:rPr>
              <a:t>You have three choices</a:t>
            </a:r>
          </a:p>
          <a:p>
            <a:pPr algn="ctr"/>
            <a:endParaRPr lang="en-US" sz="3200" dirty="0">
              <a:solidFill>
                <a:schemeClr val="tx1"/>
              </a:solidFill>
            </a:endParaRPr>
          </a:p>
          <a:p>
            <a:pPr algn="ctr"/>
            <a:r>
              <a:rPr lang="en-US" sz="3200" dirty="0" smtClean="0">
                <a:solidFill>
                  <a:schemeClr val="tx1"/>
                </a:solidFill>
              </a:rPr>
              <a:t>You can</a:t>
            </a:r>
          </a:p>
          <a:p>
            <a:pPr marL="514350" indent="-514350" algn="ctr">
              <a:buFont typeface="+mj-lt"/>
              <a:buAutoNum type="arabicParenR"/>
            </a:pPr>
            <a:r>
              <a:rPr lang="en-US" sz="3200" dirty="0" smtClean="0">
                <a:solidFill>
                  <a:schemeClr val="bg1">
                    <a:lumMod val="65000"/>
                  </a:schemeClr>
                </a:solidFill>
                <a:sym typeface="Wingdings 2"/>
              </a:rPr>
              <a:t>Sign it </a:t>
            </a:r>
            <a:r>
              <a:rPr lang="en-US" dirty="0" smtClean="0">
                <a:solidFill>
                  <a:schemeClr val="bg1">
                    <a:lumMod val="65000"/>
                  </a:schemeClr>
                </a:solidFill>
                <a:sym typeface="Wingdings 2"/>
              </a:rPr>
              <a:t>(with your private key) </a:t>
            </a:r>
            <a:r>
              <a:rPr lang="en-US" sz="3200" dirty="0" smtClean="0">
                <a:solidFill>
                  <a:schemeClr val="bg1">
                    <a:lumMod val="65000"/>
                  </a:schemeClr>
                </a:solidFill>
                <a:sym typeface="Wingdings 2"/>
              </a:rPr>
              <a:t>and then encrypt it </a:t>
            </a:r>
            <a:r>
              <a:rPr lang="en-US" dirty="0" smtClean="0">
                <a:solidFill>
                  <a:schemeClr val="bg1">
                    <a:lumMod val="65000"/>
                  </a:schemeClr>
                </a:solidFill>
                <a:sym typeface="Wingdings 2"/>
              </a:rPr>
              <a:t>(with your friend’s public key)</a:t>
            </a:r>
            <a:endParaRPr lang="en-US" sz="3200" dirty="0" smtClean="0">
              <a:solidFill>
                <a:schemeClr val="bg1">
                  <a:lumMod val="65000"/>
                </a:schemeClr>
              </a:solidFill>
              <a:sym typeface="Wingdings 2"/>
            </a:endParaRPr>
          </a:p>
          <a:p>
            <a:pPr marL="514350" indent="-514350" algn="ctr">
              <a:buFont typeface="+mj-lt"/>
              <a:buAutoNum type="arabicParenR"/>
            </a:pPr>
            <a:r>
              <a:rPr lang="en-US" sz="3200" dirty="0" smtClean="0">
                <a:solidFill>
                  <a:schemeClr val="bg1">
                    <a:lumMod val="65000"/>
                  </a:schemeClr>
                </a:solidFill>
                <a:sym typeface="Wingdings 2"/>
              </a:rPr>
              <a:t>Just </a:t>
            </a:r>
            <a:r>
              <a:rPr lang="en-US" sz="3200" dirty="0">
                <a:solidFill>
                  <a:schemeClr val="bg1">
                    <a:lumMod val="65000"/>
                  </a:schemeClr>
                </a:solidFill>
                <a:sym typeface="Wingdings 2"/>
              </a:rPr>
              <a:t>encrypt it </a:t>
            </a:r>
            <a:r>
              <a:rPr lang="en-US" dirty="0">
                <a:solidFill>
                  <a:schemeClr val="bg1">
                    <a:lumMod val="65000"/>
                  </a:schemeClr>
                </a:solidFill>
                <a:sym typeface="Wingdings 2"/>
              </a:rPr>
              <a:t>(with your friend’s public key)</a:t>
            </a:r>
            <a:endParaRPr lang="en-US" sz="3200" dirty="0" smtClean="0">
              <a:solidFill>
                <a:schemeClr val="bg1">
                  <a:lumMod val="65000"/>
                </a:schemeClr>
              </a:solidFill>
              <a:sym typeface="Wingdings 2"/>
            </a:endParaRPr>
          </a:p>
          <a:p>
            <a:pPr marL="514350" indent="-514350" algn="ctr">
              <a:buFont typeface="+mj-lt"/>
              <a:buAutoNum type="arabicParenR"/>
            </a:pPr>
            <a:r>
              <a:rPr lang="en-US" sz="3200" dirty="0" smtClean="0">
                <a:solidFill>
                  <a:schemeClr val="tx1"/>
                </a:solidFill>
                <a:sym typeface="Wingdings 2"/>
              </a:rPr>
              <a:t>Just s</a:t>
            </a:r>
            <a:r>
              <a:rPr lang="en-US" sz="3200" dirty="0" smtClean="0">
                <a:solidFill>
                  <a:prstClr val="black"/>
                </a:solidFill>
                <a:sym typeface="Wingdings 2"/>
              </a:rPr>
              <a:t>ign </a:t>
            </a:r>
            <a:r>
              <a:rPr lang="en-US" sz="3200" dirty="0">
                <a:solidFill>
                  <a:prstClr val="black"/>
                </a:solidFill>
                <a:sym typeface="Wingdings 2"/>
              </a:rPr>
              <a:t>it </a:t>
            </a:r>
            <a:r>
              <a:rPr lang="en-US" dirty="0">
                <a:solidFill>
                  <a:prstClr val="black"/>
                </a:solidFill>
                <a:sym typeface="Wingdings 2"/>
              </a:rPr>
              <a:t>(with your private key)</a:t>
            </a:r>
            <a:endParaRPr lang="en-US" sz="3200" dirty="0">
              <a:solidFill>
                <a:schemeClr val="tx1"/>
              </a:solidFill>
            </a:endParaRPr>
          </a:p>
        </p:txBody>
      </p:sp>
    </p:spTree>
    <p:extLst>
      <p:ext uri="{BB962C8B-B14F-4D97-AF65-F5344CB8AC3E}">
        <p14:creationId xmlns:p14="http://schemas.microsoft.com/office/powerpoint/2010/main" val="184223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71</a:t>
            </a:fld>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49149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590800" y="5715000"/>
            <a:ext cx="5791200" cy="914400"/>
          </a:xfrm>
          <a:prstGeom prst="wedgeRoundRectCallout">
            <a:avLst>
              <a:gd name="adj1" fmla="val -62971"/>
              <a:gd name="adj2" fmla="val -261651"/>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sym typeface="Wingdings 2"/>
              </a:rPr>
              <a:t> </a:t>
            </a:r>
            <a:r>
              <a:rPr lang="en-US" sz="3200" dirty="0" smtClean="0">
                <a:solidFill>
                  <a:schemeClr val="tx1"/>
                </a:solidFill>
              </a:rPr>
              <a:t>I want to digitally sign the file (choice 3) this time</a:t>
            </a:r>
            <a:endParaRPr lang="en-US" sz="3200" dirty="0">
              <a:solidFill>
                <a:schemeClr val="tx1"/>
              </a:solidFill>
            </a:endParaRPr>
          </a:p>
        </p:txBody>
      </p:sp>
      <p:sp>
        <p:nvSpPr>
          <p:cNvPr id="4" name="Rounded Rectangle 3"/>
          <p:cNvSpPr/>
          <p:nvPr/>
        </p:nvSpPr>
        <p:spPr>
          <a:xfrm>
            <a:off x="4114800" y="4800600"/>
            <a:ext cx="914400"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293788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72</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9149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76400"/>
            <a:ext cx="49149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181346" y="5638800"/>
            <a:ext cx="5791200" cy="762000"/>
          </a:xfrm>
          <a:prstGeom prst="wedgeRoundRectCallout">
            <a:avLst>
              <a:gd name="adj1" fmla="val 24384"/>
              <a:gd name="adj2" fmla="val -272301"/>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dirty="0" smtClean="0">
                <a:solidFill>
                  <a:schemeClr val="tx1"/>
                </a:solidFill>
              </a:rPr>
              <a:t>Choose the private key for digitally signing the file</a:t>
            </a:r>
            <a:endParaRPr lang="en-US" sz="2800" dirty="0">
              <a:solidFill>
                <a:schemeClr val="tx1"/>
              </a:solidFill>
            </a:endParaRPr>
          </a:p>
        </p:txBody>
      </p:sp>
      <p:sp>
        <p:nvSpPr>
          <p:cNvPr id="4" name="Rounded Rectangle 3"/>
          <p:cNvSpPr/>
          <p:nvPr/>
        </p:nvSpPr>
        <p:spPr>
          <a:xfrm>
            <a:off x="7162800" y="6019800"/>
            <a:ext cx="914400" cy="4572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40487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73</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533400"/>
            <a:ext cx="4629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648200"/>
            <a:ext cx="4629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2748148" y="3147951"/>
            <a:ext cx="5791200" cy="762000"/>
          </a:xfrm>
          <a:prstGeom prst="wedgeRoundRectCallout">
            <a:avLst>
              <a:gd name="adj1" fmla="val -62150"/>
              <a:gd name="adj2" fmla="val -214638"/>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dirty="0" smtClean="0">
                <a:solidFill>
                  <a:schemeClr val="tx1"/>
                </a:solidFill>
                <a:sym typeface="Wingdings 2"/>
              </a:rPr>
              <a:t> </a:t>
            </a:r>
            <a:r>
              <a:rPr lang="en-US" sz="2800" dirty="0" smtClean="0">
                <a:solidFill>
                  <a:schemeClr val="tx1"/>
                </a:solidFill>
              </a:rPr>
              <a:t>My private key is protected by a password</a:t>
            </a:r>
            <a:endParaRPr lang="en-US" sz="2800" dirty="0">
              <a:solidFill>
                <a:schemeClr val="tx1"/>
              </a:solidFill>
            </a:endParaRPr>
          </a:p>
        </p:txBody>
      </p:sp>
      <p:sp>
        <p:nvSpPr>
          <p:cNvPr id="7" name="Rounded Rectangle 6"/>
          <p:cNvSpPr/>
          <p:nvPr/>
        </p:nvSpPr>
        <p:spPr>
          <a:xfrm>
            <a:off x="6324600" y="6019800"/>
            <a:ext cx="914400" cy="4572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311034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74</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9149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486400" y="3581400"/>
            <a:ext cx="3243448" cy="533400"/>
          </a:xfrm>
          <a:prstGeom prst="wedgeRoundRectCallout">
            <a:avLst>
              <a:gd name="adj1" fmla="val -84145"/>
              <a:gd name="adj2" fmla="val -300797"/>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b="1" dirty="0" smtClean="0">
                <a:solidFill>
                  <a:srgbClr val="FF0000"/>
                </a:solidFill>
                <a:sym typeface="Wingdings 2"/>
              </a:rPr>
              <a:t></a:t>
            </a:r>
            <a:r>
              <a:rPr lang="en-US" sz="2800" dirty="0" smtClean="0">
                <a:solidFill>
                  <a:schemeClr val="tx1"/>
                </a:solidFill>
                <a:sym typeface="Wingdings 2"/>
              </a:rPr>
              <a:t> </a:t>
            </a:r>
            <a:r>
              <a:rPr lang="en-US" sz="2800" dirty="0" smtClean="0">
                <a:solidFill>
                  <a:schemeClr val="tx1"/>
                </a:solidFill>
              </a:rPr>
              <a:t>Everything is cool</a:t>
            </a:r>
            <a:endParaRPr lang="en-US" sz="2800" dirty="0">
              <a:solidFill>
                <a:schemeClr val="tx1"/>
              </a:solidFill>
            </a:endParaRPr>
          </a:p>
        </p:txBody>
      </p:sp>
      <p:sp>
        <p:nvSpPr>
          <p:cNvPr id="4" name="Rounded Rectangle 3"/>
          <p:cNvSpPr/>
          <p:nvPr/>
        </p:nvSpPr>
        <p:spPr>
          <a:xfrm>
            <a:off x="2838450" y="5638800"/>
            <a:ext cx="5238750" cy="1066800"/>
          </a:xfrm>
          <a:prstGeom prst="round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dirty="0" smtClean="0">
                <a:solidFill>
                  <a:srgbClr val="FF0000"/>
                </a:solidFill>
                <a:sym typeface="Wingdings 2"/>
              </a:rPr>
              <a:t> </a:t>
            </a:r>
            <a:r>
              <a:rPr lang="en-US" sz="3200" dirty="0" smtClean="0">
                <a:solidFill>
                  <a:srgbClr val="FF0000"/>
                </a:solidFill>
              </a:rPr>
              <a:t>So, where is the digital signature for my file?</a:t>
            </a:r>
            <a:endParaRPr lang="en-US" sz="3200" dirty="0">
              <a:solidFill>
                <a:srgbClr val="FF0000"/>
              </a:solidFill>
            </a:endParaRPr>
          </a:p>
        </p:txBody>
      </p:sp>
      <p:sp>
        <p:nvSpPr>
          <p:cNvPr id="7" name="Rounded Rectangle 6"/>
          <p:cNvSpPr/>
          <p:nvPr/>
        </p:nvSpPr>
        <p:spPr>
          <a:xfrm>
            <a:off x="3429000" y="4572000"/>
            <a:ext cx="914400" cy="4572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362626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75</a:t>
            </a:fld>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93939"/>
            <a:ext cx="64389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762000" y="4191000"/>
            <a:ext cx="8077200" cy="2514600"/>
          </a:xfrm>
          <a:prstGeom prst="wedgeRoundRectCallout">
            <a:avLst>
              <a:gd name="adj1" fmla="val 16771"/>
              <a:gd name="adj2" fmla="val -111578"/>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sym typeface="Wingdings 2"/>
              </a:rPr>
              <a:t></a:t>
            </a:r>
            <a:r>
              <a:rPr lang="en-US" sz="3200" dirty="0" smtClean="0">
                <a:solidFill>
                  <a:schemeClr val="tx1"/>
                </a:solidFill>
                <a:sym typeface="Wingdings 2"/>
              </a:rPr>
              <a:t> Go to the parent directory of </a:t>
            </a:r>
            <a:r>
              <a:rPr lang="en-US" sz="3200" dirty="0" smtClean="0">
                <a:solidFill>
                  <a:srgbClr val="00CC00"/>
                </a:solidFill>
              </a:rPr>
              <a:t>testfile.txt</a:t>
            </a:r>
            <a:r>
              <a:rPr lang="en-US" sz="3200" dirty="0" smtClean="0">
                <a:solidFill>
                  <a:schemeClr val="tx1"/>
                </a:solidFill>
              </a:rPr>
              <a:t> and the signature file is a </a:t>
            </a:r>
            <a:r>
              <a:rPr lang="en-US" sz="3200" dirty="0" smtClean="0">
                <a:solidFill>
                  <a:srgbClr val="FF0000"/>
                </a:solidFill>
              </a:rPr>
              <a:t>separate</a:t>
            </a:r>
            <a:r>
              <a:rPr lang="en-US" sz="3200" dirty="0" smtClean="0">
                <a:solidFill>
                  <a:schemeClr val="tx1"/>
                </a:solidFill>
              </a:rPr>
              <a:t> file called </a:t>
            </a:r>
            <a:r>
              <a:rPr lang="en-US" sz="3200" dirty="0" err="1" smtClean="0">
                <a:solidFill>
                  <a:srgbClr val="00CC00"/>
                </a:solidFill>
              </a:rPr>
              <a:t>testfile.txt.</a:t>
            </a:r>
            <a:r>
              <a:rPr lang="en-US" sz="3200" b="1" dirty="0" err="1" smtClean="0">
                <a:solidFill>
                  <a:srgbClr val="FF0000"/>
                </a:solidFill>
              </a:rPr>
              <a:t>asc</a:t>
            </a:r>
            <a:endParaRPr lang="en-US" sz="3200" b="1" dirty="0">
              <a:solidFill>
                <a:srgbClr val="FF0000"/>
              </a:solidFill>
            </a:endParaRPr>
          </a:p>
          <a:p>
            <a:pPr marL="457200" indent="-457200" algn="ctr">
              <a:buFont typeface="Wingdings 2"/>
              <a:buChar char="m"/>
            </a:pPr>
            <a:endParaRPr lang="en-US" sz="3200" b="1" dirty="0">
              <a:solidFill>
                <a:srgbClr val="FF0000"/>
              </a:solidFill>
            </a:endParaRPr>
          </a:p>
          <a:p>
            <a:pPr algn="ctr"/>
            <a:r>
              <a:rPr lang="en-US" sz="3200" b="1" dirty="0" smtClean="0">
                <a:solidFill>
                  <a:srgbClr val="FF0000"/>
                </a:solidFill>
              </a:rPr>
              <a:t>Open it with Notepad</a:t>
            </a:r>
          </a:p>
        </p:txBody>
      </p:sp>
      <p:sp>
        <p:nvSpPr>
          <p:cNvPr id="4" name="Oval 3"/>
          <p:cNvSpPr/>
          <p:nvPr/>
        </p:nvSpPr>
        <p:spPr>
          <a:xfrm>
            <a:off x="1143000" y="228600"/>
            <a:ext cx="304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5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76</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76200"/>
            <a:ext cx="4343401" cy="243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371" y="2590800"/>
            <a:ext cx="64389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85800" y="5627915"/>
            <a:ext cx="7162800" cy="1066800"/>
          </a:xfrm>
          <a:prstGeom prst="round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dirty="0" smtClean="0">
                <a:solidFill>
                  <a:srgbClr val="FF0000"/>
                </a:solidFill>
                <a:sym typeface="Wingdings 2"/>
              </a:rPr>
              <a:t> </a:t>
            </a:r>
            <a:r>
              <a:rPr lang="en-US" sz="3200" dirty="0" smtClean="0">
                <a:solidFill>
                  <a:schemeClr val="tx1"/>
                </a:solidFill>
                <a:sym typeface="Wingdings 2"/>
              </a:rPr>
              <a:t>E</a:t>
            </a:r>
            <a:r>
              <a:rPr lang="en-US" sz="3200" dirty="0" smtClean="0">
                <a:solidFill>
                  <a:schemeClr val="tx1"/>
                </a:solidFill>
              </a:rPr>
              <a:t>mail </a:t>
            </a:r>
            <a:r>
              <a:rPr lang="en-US" sz="3200" dirty="0" smtClean="0">
                <a:solidFill>
                  <a:srgbClr val="FF0000"/>
                </a:solidFill>
              </a:rPr>
              <a:t>both </a:t>
            </a:r>
            <a:r>
              <a:rPr lang="en-US" sz="3200" dirty="0" smtClean="0">
                <a:solidFill>
                  <a:srgbClr val="00CC00"/>
                </a:solidFill>
              </a:rPr>
              <a:t>testfile.txt</a:t>
            </a:r>
            <a:r>
              <a:rPr lang="en-US" sz="3200" dirty="0" smtClean="0">
                <a:solidFill>
                  <a:srgbClr val="FF0000"/>
                </a:solidFill>
              </a:rPr>
              <a:t> </a:t>
            </a:r>
            <a:r>
              <a:rPr lang="en-US" sz="3200" b="1" u="sng" dirty="0" smtClean="0">
                <a:solidFill>
                  <a:srgbClr val="FF0000"/>
                </a:solidFill>
              </a:rPr>
              <a:t>and</a:t>
            </a:r>
            <a:r>
              <a:rPr lang="en-US" sz="3200" dirty="0" smtClean="0">
                <a:solidFill>
                  <a:srgbClr val="FF0000"/>
                </a:solidFill>
              </a:rPr>
              <a:t> </a:t>
            </a:r>
            <a:r>
              <a:rPr lang="en-US" sz="3200" dirty="0" err="1" smtClean="0">
                <a:solidFill>
                  <a:srgbClr val="00CC00"/>
                </a:solidFill>
              </a:rPr>
              <a:t>testfile.txt.asc</a:t>
            </a:r>
            <a:r>
              <a:rPr lang="en-US" sz="3200" dirty="0" smtClean="0">
                <a:solidFill>
                  <a:srgbClr val="FF0000"/>
                </a:solidFill>
              </a:rPr>
              <a:t> </a:t>
            </a:r>
            <a:r>
              <a:rPr lang="en-US" sz="3200" dirty="0" smtClean="0">
                <a:solidFill>
                  <a:schemeClr val="tx1"/>
                </a:solidFill>
              </a:rPr>
              <a:t>to Bob (my classmate)</a:t>
            </a:r>
            <a:endParaRPr lang="en-US" sz="3200" dirty="0">
              <a:solidFill>
                <a:schemeClr val="tx1"/>
              </a:solidFill>
            </a:endParaRPr>
          </a:p>
        </p:txBody>
      </p:sp>
    </p:spTree>
    <p:extLst>
      <p:ext uri="{BB962C8B-B14F-4D97-AF65-F5344CB8AC3E}">
        <p14:creationId xmlns:p14="http://schemas.microsoft.com/office/powerpoint/2010/main" val="26938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5"/>
          <p:cNvSpPr>
            <a:spLocks noGrp="1"/>
          </p:cNvSpPr>
          <p:nvPr>
            <p:ph type="ftr" sz="quarter" idx="10"/>
          </p:nvPr>
        </p:nvSpPr>
        <p:spPr/>
        <p:txBody>
          <a:bodyPr/>
          <a:lstStyle/>
          <a:p>
            <a:pPr>
              <a:defRPr/>
            </a:pPr>
            <a:r>
              <a:rPr lang="en-US" altLang="zh-CN" smtClean="0"/>
              <a:t>2016 Summer Camp</a:t>
            </a:r>
            <a:endParaRPr lang="en-US" altLang="zh-CN" dirty="0"/>
          </a:p>
        </p:txBody>
      </p:sp>
      <p:sp>
        <p:nvSpPr>
          <p:cNvPr id="44" name="Slide Number Placeholder 6"/>
          <p:cNvSpPr>
            <a:spLocks noGrp="1"/>
          </p:cNvSpPr>
          <p:nvPr>
            <p:ph type="sldNum" sz="quarter" idx="11"/>
          </p:nvPr>
        </p:nvSpPr>
        <p:spPr/>
        <p:txBody>
          <a:bodyPr/>
          <a:lstStyle/>
          <a:p>
            <a:pPr>
              <a:defRPr/>
            </a:pPr>
            <a:fld id="{7596B591-FFFE-4A7A-90FB-3094EBE8F688}" type="slidenum">
              <a:rPr lang="en-US"/>
              <a:pPr>
                <a:defRPr/>
              </a:pPr>
              <a:t>77</a:t>
            </a:fld>
            <a:endParaRPr lang="en-US"/>
          </a:p>
        </p:txBody>
      </p:sp>
      <p:sp>
        <p:nvSpPr>
          <p:cNvPr id="3077" name="Rectangle 2"/>
          <p:cNvSpPr>
            <a:spLocks noGrp="1" noChangeArrowheads="1"/>
          </p:cNvSpPr>
          <p:nvPr>
            <p:ph type="title"/>
          </p:nvPr>
        </p:nvSpPr>
        <p:spPr>
          <a:xfrm>
            <a:off x="685800" y="381000"/>
            <a:ext cx="7772400" cy="762000"/>
          </a:xfrm>
        </p:spPr>
        <p:txBody>
          <a:bodyPr/>
          <a:lstStyle/>
          <a:p>
            <a:r>
              <a:rPr lang="en-US" altLang="zh-CN" dirty="0" smtClean="0">
                <a:ea typeface="SimSun" pitchFamily="2" charset="-122"/>
              </a:rPr>
              <a:t>This step is like</a:t>
            </a:r>
            <a:endParaRPr lang="en-US" altLang="zh-CN" dirty="0" smtClean="0">
              <a:solidFill>
                <a:srgbClr val="FF0000"/>
              </a:solidFill>
              <a:ea typeface="SimSun" pitchFamily="2" charset="-122"/>
            </a:endParaRPr>
          </a:p>
        </p:txBody>
      </p:sp>
      <p:grpSp>
        <p:nvGrpSpPr>
          <p:cNvPr id="3" name="Group 54"/>
          <p:cNvGrpSpPr>
            <a:grpSpLocks/>
          </p:cNvGrpSpPr>
          <p:nvPr/>
        </p:nvGrpSpPr>
        <p:grpSpPr bwMode="auto">
          <a:xfrm>
            <a:off x="152400" y="3225800"/>
            <a:ext cx="3886200" cy="1727200"/>
            <a:chOff x="96" y="2032"/>
            <a:chExt cx="2448" cy="1088"/>
          </a:xfrm>
        </p:grpSpPr>
        <p:pic>
          <p:nvPicPr>
            <p:cNvPr id="3106" name="Picture 42" descr="Copy of gear00b"/>
            <p:cNvPicPr>
              <a:picLocks noChangeAspect="1" noChangeArrowheads="1" noCrop="1"/>
            </p:cNvPicPr>
            <p:nvPr/>
          </p:nvPicPr>
          <p:blipFill>
            <a:blip r:embed="rId4" cstate="print"/>
            <a:srcRect/>
            <a:stretch>
              <a:fillRect/>
            </a:stretch>
          </p:blipFill>
          <p:spPr bwMode="auto">
            <a:xfrm>
              <a:off x="624" y="2032"/>
              <a:ext cx="1152" cy="864"/>
            </a:xfrm>
            <a:prstGeom prst="rect">
              <a:avLst/>
            </a:prstGeom>
            <a:noFill/>
            <a:ln w="9525">
              <a:noFill/>
              <a:miter lim="800000"/>
              <a:headEnd/>
              <a:tailEnd/>
            </a:ln>
          </p:spPr>
        </p:pic>
        <p:sp>
          <p:nvSpPr>
            <p:cNvPr id="3107" name="AutoShape 14"/>
            <p:cNvSpPr>
              <a:spLocks noChangeArrowheads="1"/>
            </p:cNvSpPr>
            <p:nvPr/>
          </p:nvSpPr>
          <p:spPr bwMode="auto">
            <a:xfrm>
              <a:off x="864" y="2496"/>
              <a:ext cx="624" cy="288"/>
            </a:xfrm>
            <a:prstGeom prst="flowChartAlternateProcess">
              <a:avLst/>
            </a:prstGeom>
            <a:solidFill>
              <a:schemeClr val="bg1">
                <a:lumMod val="95000"/>
              </a:schemeClr>
            </a:solidFill>
            <a:ln w="9525">
              <a:solidFill>
                <a:schemeClr val="tx1"/>
              </a:solidFill>
              <a:miter lim="800000"/>
              <a:headEnd/>
              <a:tailEnd/>
            </a:ln>
          </p:spPr>
          <p:txBody>
            <a:bodyPr wrap="none" anchor="ctr"/>
            <a:lstStyle/>
            <a:p>
              <a:pPr algn="ctr"/>
              <a:r>
                <a:rPr lang="en-US">
                  <a:latin typeface="Arial" charset="0"/>
                </a:rPr>
                <a:t>Sign</a:t>
              </a:r>
            </a:p>
          </p:txBody>
        </p:sp>
        <p:sp>
          <p:nvSpPr>
            <p:cNvPr id="3108" name="Line 22"/>
            <p:cNvSpPr>
              <a:spLocks noChangeShapeType="1"/>
            </p:cNvSpPr>
            <p:nvPr/>
          </p:nvSpPr>
          <p:spPr bwMode="auto">
            <a:xfrm flipV="1">
              <a:off x="1200" y="2784"/>
              <a:ext cx="0" cy="336"/>
            </a:xfrm>
            <a:prstGeom prst="line">
              <a:avLst/>
            </a:prstGeom>
            <a:noFill/>
            <a:ln w="9525">
              <a:solidFill>
                <a:schemeClr val="tx1"/>
              </a:solidFill>
              <a:round/>
              <a:headEnd/>
              <a:tailEnd type="stealth" w="lg" len="lg"/>
            </a:ln>
          </p:spPr>
          <p:txBody>
            <a:bodyPr/>
            <a:lstStyle/>
            <a:p>
              <a:endParaRPr lang="en-US"/>
            </a:p>
          </p:txBody>
        </p:sp>
        <p:sp>
          <p:nvSpPr>
            <p:cNvPr id="899100" name="AutoShape 28"/>
            <p:cNvSpPr>
              <a:spLocks noChangeArrowheads="1"/>
            </p:cNvSpPr>
            <p:nvPr/>
          </p:nvSpPr>
          <p:spPr bwMode="auto">
            <a:xfrm>
              <a:off x="96" y="2304"/>
              <a:ext cx="576" cy="672"/>
            </a:xfrm>
            <a:prstGeom prst="foldedCorner">
              <a:avLst>
                <a:gd name="adj" fmla="val 12500"/>
              </a:avLst>
            </a:prstGeom>
            <a:noFill/>
            <a:ln w="9525">
              <a:solidFill>
                <a:schemeClr val="tx1"/>
              </a:solidFill>
              <a:round/>
              <a:headEnd/>
              <a:tailEnd/>
            </a:ln>
            <a:effectLst>
              <a:prstShdw prst="shdw17" dist="17961" dir="2700000">
                <a:schemeClr val="tx1">
                  <a:gamma/>
                  <a:shade val="60000"/>
                  <a:invGamma/>
                </a:schemeClr>
              </a:prstShdw>
            </a:effectLst>
          </p:spPr>
          <p:txBody>
            <a:bodyPr wrap="none"/>
            <a:lstStyle/>
            <a:p>
              <a:pPr>
                <a:defRPr/>
              </a:pPr>
              <a:r>
                <a:rPr lang="en-US" sz="1400" dirty="0">
                  <a:latin typeface="Arial" charset="0"/>
                </a:rPr>
                <a:t>Dear Bob</a:t>
              </a:r>
            </a:p>
            <a:p>
              <a:pPr>
                <a:defRPr/>
              </a:pPr>
              <a:r>
                <a:rPr lang="en-US" sz="1200" dirty="0">
                  <a:latin typeface="Arial" charset="0"/>
                </a:rPr>
                <a:t>Sell 20 </a:t>
              </a:r>
            </a:p>
            <a:p>
              <a:pPr>
                <a:defRPr/>
              </a:pPr>
              <a:r>
                <a:rPr lang="en-US" sz="1200" dirty="0">
                  <a:latin typeface="Arial" charset="0"/>
                </a:rPr>
                <a:t>shares of </a:t>
              </a:r>
            </a:p>
            <a:p>
              <a:pPr>
                <a:defRPr/>
              </a:pPr>
              <a:r>
                <a:rPr lang="en-US" sz="1200" dirty="0">
                  <a:latin typeface="Arial" charset="0"/>
                </a:rPr>
                <a:t>my IBM </a:t>
              </a:r>
            </a:p>
            <a:p>
              <a:pPr>
                <a:defRPr/>
              </a:pPr>
              <a:r>
                <a:rPr lang="en-US" sz="1200" dirty="0">
                  <a:latin typeface="Arial" charset="0"/>
                </a:rPr>
                <a:t>stock</a:t>
              </a:r>
            </a:p>
          </p:txBody>
        </p:sp>
        <p:sp>
          <p:nvSpPr>
            <p:cNvPr id="899101" name="AutoShape 29"/>
            <p:cNvSpPr>
              <a:spLocks noChangeArrowheads="1"/>
            </p:cNvSpPr>
            <p:nvPr/>
          </p:nvSpPr>
          <p:spPr bwMode="auto">
            <a:xfrm>
              <a:off x="1728" y="2064"/>
              <a:ext cx="816" cy="724"/>
            </a:xfrm>
            <a:prstGeom prst="foldedCorner">
              <a:avLst>
                <a:gd name="adj" fmla="val 12500"/>
              </a:avLst>
            </a:prstGeom>
            <a:noFill/>
            <a:ln w="9525">
              <a:solidFill>
                <a:schemeClr val="tx1"/>
              </a:solidFill>
              <a:round/>
              <a:headEnd/>
              <a:tailEnd/>
            </a:ln>
            <a:effectLst>
              <a:prstShdw prst="shdw17" dist="17961" dir="2700000">
                <a:schemeClr val="tx1">
                  <a:gamma/>
                  <a:shade val="60000"/>
                  <a:invGamma/>
                </a:schemeClr>
              </a:prstShdw>
            </a:effectLst>
          </p:spPr>
          <p:txBody>
            <a:bodyPr wrap="none"/>
            <a:lstStyle/>
            <a:p>
              <a:pPr>
                <a:defRPr/>
              </a:pPr>
              <a:r>
                <a:rPr lang="en-US" sz="1400" dirty="0">
                  <a:latin typeface="Arial" charset="0"/>
                </a:rPr>
                <a:t>Dear Bob</a:t>
              </a:r>
            </a:p>
            <a:p>
              <a:pPr>
                <a:defRPr/>
              </a:pPr>
              <a:endParaRPr lang="en-US" sz="1200" dirty="0">
                <a:latin typeface="Arial" charset="0"/>
              </a:endParaRPr>
            </a:p>
            <a:p>
              <a:pPr>
                <a:defRPr/>
              </a:pPr>
              <a:r>
                <a:rPr lang="en-US" sz="1200" dirty="0">
                  <a:latin typeface="Arial" charset="0"/>
                </a:rPr>
                <a:t>Sell 20 </a:t>
              </a:r>
            </a:p>
            <a:p>
              <a:pPr>
                <a:defRPr/>
              </a:pPr>
              <a:r>
                <a:rPr lang="en-US" sz="1200" dirty="0">
                  <a:latin typeface="Arial" charset="0"/>
                </a:rPr>
                <a:t>shares of my</a:t>
              </a:r>
            </a:p>
            <a:p>
              <a:pPr>
                <a:defRPr/>
              </a:pPr>
              <a:r>
                <a:rPr lang="en-US" sz="1200" dirty="0">
                  <a:latin typeface="Arial" charset="0"/>
                </a:rPr>
                <a:t>IBM stock</a:t>
              </a:r>
            </a:p>
            <a:p>
              <a:pPr>
                <a:defRPr/>
              </a:pPr>
              <a:endParaRPr lang="en-US" sz="1200" dirty="0">
                <a:latin typeface="Arial" charset="0"/>
              </a:endParaRPr>
            </a:p>
            <a:p>
              <a:pPr>
                <a:defRPr/>
              </a:pPr>
              <a:r>
                <a:rPr lang="en-US" sz="1400" b="1" dirty="0" smtClean="0">
                  <a:solidFill>
                    <a:srgbClr val="FF0000"/>
                  </a:solidFill>
                  <a:latin typeface="Arial" charset="0"/>
                </a:rPr>
                <a:t>010101010…</a:t>
              </a:r>
            </a:p>
            <a:p>
              <a:pPr>
                <a:defRPr/>
              </a:pPr>
              <a:r>
                <a:rPr lang="en-US" sz="800" b="1" dirty="0" smtClean="0">
                  <a:solidFill>
                    <a:srgbClr val="FF0000"/>
                  </a:solidFill>
                  <a:latin typeface="Arial" charset="0"/>
                </a:rPr>
                <a:t>(DIGITAL SIGNATURE)</a:t>
              </a:r>
              <a:endParaRPr lang="en-US" sz="800" b="1" dirty="0">
                <a:solidFill>
                  <a:srgbClr val="FF0000"/>
                </a:solidFill>
                <a:latin typeface="Arial" charset="0"/>
              </a:endParaRPr>
            </a:p>
          </p:txBody>
        </p:sp>
        <p:sp>
          <p:nvSpPr>
            <p:cNvPr id="3111" name="Line 30"/>
            <p:cNvSpPr>
              <a:spLocks noChangeShapeType="1"/>
            </p:cNvSpPr>
            <p:nvPr/>
          </p:nvSpPr>
          <p:spPr bwMode="auto">
            <a:xfrm>
              <a:off x="672" y="2640"/>
              <a:ext cx="192" cy="0"/>
            </a:xfrm>
            <a:prstGeom prst="line">
              <a:avLst/>
            </a:prstGeom>
            <a:noFill/>
            <a:ln w="9525">
              <a:solidFill>
                <a:schemeClr val="tx1"/>
              </a:solidFill>
              <a:round/>
              <a:headEnd/>
              <a:tailEnd type="stealth" w="med" len="lg"/>
            </a:ln>
          </p:spPr>
          <p:txBody>
            <a:bodyPr/>
            <a:lstStyle/>
            <a:p>
              <a:endParaRPr lang="en-US"/>
            </a:p>
          </p:txBody>
        </p:sp>
        <p:sp>
          <p:nvSpPr>
            <p:cNvPr id="3112" name="Line 31"/>
            <p:cNvSpPr>
              <a:spLocks noChangeShapeType="1"/>
            </p:cNvSpPr>
            <p:nvPr/>
          </p:nvSpPr>
          <p:spPr bwMode="auto">
            <a:xfrm>
              <a:off x="1488" y="2640"/>
              <a:ext cx="240" cy="0"/>
            </a:xfrm>
            <a:prstGeom prst="line">
              <a:avLst/>
            </a:prstGeom>
            <a:noFill/>
            <a:ln w="9525">
              <a:solidFill>
                <a:schemeClr val="tx1"/>
              </a:solidFill>
              <a:round/>
              <a:headEnd/>
              <a:tailEnd type="stealth" w="med" len="lg"/>
            </a:ln>
          </p:spPr>
          <p:txBody>
            <a:bodyPr/>
            <a:lstStyle/>
            <a:p>
              <a:endParaRPr lang="en-US"/>
            </a:p>
          </p:txBody>
        </p:sp>
      </p:grpSp>
      <p:sp>
        <p:nvSpPr>
          <p:cNvPr id="3082" name="Text Box 43"/>
          <p:cNvSpPr txBox="1">
            <a:spLocks noChangeArrowheads="1"/>
          </p:cNvSpPr>
          <p:nvPr/>
        </p:nvSpPr>
        <p:spPr bwMode="auto">
          <a:xfrm>
            <a:off x="5284788" y="2879725"/>
            <a:ext cx="735012" cy="369332"/>
          </a:xfrm>
          <a:prstGeom prst="rect">
            <a:avLst/>
          </a:prstGeom>
          <a:noFill/>
          <a:ln w="9525">
            <a:noFill/>
            <a:miter lim="800000"/>
            <a:headEnd/>
            <a:tailEnd/>
          </a:ln>
        </p:spPr>
        <p:txBody>
          <a:bodyPr>
            <a:spAutoFit/>
          </a:bodyPr>
          <a:lstStyle/>
          <a:p>
            <a:r>
              <a:rPr lang="en-US" altLang="zh-CN" b="1" i="1" dirty="0">
                <a:solidFill>
                  <a:srgbClr val="FF0000"/>
                </a:solidFill>
                <a:latin typeface="Times New Roman" pitchFamily="18" charset="0"/>
                <a:ea typeface="SimSun" pitchFamily="2" charset="-122"/>
                <a:cs typeface="Times New Roman" pitchFamily="18" charset="0"/>
              </a:rPr>
              <a:t>Eve</a:t>
            </a:r>
          </a:p>
        </p:txBody>
      </p:sp>
      <p:grpSp>
        <p:nvGrpSpPr>
          <p:cNvPr id="4" name="Group 55"/>
          <p:cNvGrpSpPr>
            <a:grpSpLocks/>
          </p:cNvGrpSpPr>
          <p:nvPr/>
        </p:nvGrpSpPr>
        <p:grpSpPr bwMode="auto">
          <a:xfrm>
            <a:off x="4038600" y="3276600"/>
            <a:ext cx="2895600" cy="1143000"/>
            <a:chOff x="2544" y="2064"/>
            <a:chExt cx="1824" cy="720"/>
          </a:xfrm>
        </p:grpSpPr>
        <p:sp>
          <p:nvSpPr>
            <p:cNvPr id="3102" name="Line 26"/>
            <p:cNvSpPr>
              <a:spLocks noChangeShapeType="1"/>
            </p:cNvSpPr>
            <p:nvPr/>
          </p:nvSpPr>
          <p:spPr bwMode="auto">
            <a:xfrm>
              <a:off x="4032" y="2640"/>
              <a:ext cx="336" cy="0"/>
            </a:xfrm>
            <a:prstGeom prst="line">
              <a:avLst/>
            </a:prstGeom>
            <a:noFill/>
            <a:ln w="9525">
              <a:solidFill>
                <a:schemeClr val="tx1"/>
              </a:solidFill>
              <a:round/>
              <a:headEnd/>
              <a:tailEnd type="stealth" w="lg" len="lg"/>
            </a:ln>
          </p:spPr>
          <p:txBody>
            <a:bodyPr/>
            <a:lstStyle/>
            <a:p>
              <a:endParaRPr lang="en-US"/>
            </a:p>
          </p:txBody>
        </p:sp>
        <p:sp>
          <p:nvSpPr>
            <p:cNvPr id="3103" name="AutoShape 27"/>
            <p:cNvSpPr>
              <a:spLocks noChangeArrowheads="1"/>
            </p:cNvSpPr>
            <p:nvPr/>
          </p:nvSpPr>
          <p:spPr bwMode="auto">
            <a:xfrm rot="5422656">
              <a:off x="3313" y="2016"/>
              <a:ext cx="288" cy="1247"/>
            </a:xfrm>
            <a:prstGeom prst="can">
              <a:avLst>
                <a:gd name="adj" fmla="val 38508"/>
              </a:avLst>
            </a:prstGeom>
            <a:noFill/>
            <a:ln w="19050">
              <a:solidFill>
                <a:schemeClr val="tx1"/>
              </a:solidFill>
              <a:round/>
              <a:headEnd/>
              <a:tailEnd/>
            </a:ln>
          </p:spPr>
          <p:txBody>
            <a:bodyPr rot="10800000" vert="eaVert" wrap="none" anchor="ctr"/>
            <a:lstStyle/>
            <a:p>
              <a:pPr algn="ctr" eaLnBrk="1" hangingPunct="1"/>
              <a:r>
                <a:rPr lang="en-GB" sz="2000">
                  <a:latin typeface="Arial" charset="0"/>
                </a:rPr>
                <a:t>public channel</a:t>
              </a:r>
              <a:endParaRPr lang="el-GR" sz="2000"/>
            </a:p>
          </p:txBody>
        </p:sp>
        <p:sp>
          <p:nvSpPr>
            <p:cNvPr id="3104" name="Line 32"/>
            <p:cNvSpPr>
              <a:spLocks noChangeShapeType="1"/>
            </p:cNvSpPr>
            <p:nvPr/>
          </p:nvSpPr>
          <p:spPr bwMode="auto">
            <a:xfrm>
              <a:off x="2544" y="2640"/>
              <a:ext cx="288" cy="0"/>
            </a:xfrm>
            <a:prstGeom prst="line">
              <a:avLst/>
            </a:prstGeom>
            <a:noFill/>
            <a:ln w="9525">
              <a:solidFill>
                <a:schemeClr val="tx1"/>
              </a:solidFill>
              <a:round/>
              <a:headEnd/>
              <a:tailEnd type="stealth" w="med" len="lg"/>
            </a:ln>
          </p:spPr>
          <p:txBody>
            <a:bodyPr/>
            <a:lstStyle/>
            <a:p>
              <a:endParaRPr lang="en-US"/>
            </a:p>
          </p:txBody>
        </p:sp>
        <p:sp>
          <p:nvSpPr>
            <p:cNvPr id="3105" name="Line 45"/>
            <p:cNvSpPr>
              <a:spLocks noChangeShapeType="1"/>
            </p:cNvSpPr>
            <p:nvPr/>
          </p:nvSpPr>
          <p:spPr bwMode="auto">
            <a:xfrm flipV="1">
              <a:off x="3521" y="2064"/>
              <a:ext cx="0" cy="432"/>
            </a:xfrm>
            <a:prstGeom prst="line">
              <a:avLst/>
            </a:prstGeom>
            <a:noFill/>
            <a:ln w="28575">
              <a:solidFill>
                <a:schemeClr val="tx1"/>
              </a:solidFill>
              <a:round/>
              <a:headEnd type="stealth" w="med" len="lg"/>
              <a:tailEnd type="none" w="med" len="lg"/>
            </a:ln>
          </p:spPr>
          <p:txBody>
            <a:bodyPr wrap="none" anchor="ctr"/>
            <a:lstStyle/>
            <a:p>
              <a:endParaRPr lang="en-US"/>
            </a:p>
          </p:txBody>
        </p:sp>
      </p:grpSp>
      <p:graphicFrame>
        <p:nvGraphicFramePr>
          <p:cNvPr id="7" name="Object 6"/>
          <p:cNvGraphicFramePr>
            <a:graphicFrameLocks noChangeAspect="1"/>
          </p:cNvGraphicFramePr>
          <p:nvPr>
            <p:extLst>
              <p:ext uri="{D42A27DB-BD31-4B8C-83A1-F6EECF244321}">
                <p14:modId xmlns:p14="http://schemas.microsoft.com/office/powerpoint/2010/main" val="2265560754"/>
              </p:ext>
            </p:extLst>
          </p:nvPr>
        </p:nvGraphicFramePr>
        <p:xfrm>
          <a:off x="1698625" y="5759450"/>
          <a:ext cx="565150" cy="901700"/>
        </p:xfrm>
        <a:graphic>
          <a:graphicData uri="http://schemas.openxmlformats.org/presentationml/2006/ole">
            <mc:AlternateContent xmlns:mc="http://schemas.openxmlformats.org/markup-compatibility/2006">
              <mc:Choice xmlns:v="urn:schemas-microsoft-com:vml" Requires="v">
                <p:oleObj spid="_x0000_s10286" name="VISIO" r:id="rId5" imgW="549706" imgH="879377" progId="Visio.Drawing.11">
                  <p:embed/>
                </p:oleObj>
              </mc:Choice>
              <mc:Fallback>
                <p:oleObj name="VISIO" r:id="rId5" imgW="549706" imgH="87937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625" y="5759450"/>
                        <a:ext cx="5651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7584309"/>
              </p:ext>
            </p:extLst>
          </p:nvPr>
        </p:nvGraphicFramePr>
        <p:xfrm>
          <a:off x="6858000" y="4787900"/>
          <a:ext cx="533400" cy="850900"/>
        </p:xfrm>
        <a:graphic>
          <a:graphicData uri="http://schemas.openxmlformats.org/presentationml/2006/ole">
            <mc:AlternateContent xmlns:mc="http://schemas.openxmlformats.org/markup-compatibility/2006">
              <mc:Choice xmlns:v="urn:schemas-microsoft-com:vml" Requires="v">
                <p:oleObj spid="_x0000_s10287" name="VISIO" r:id="rId7" imgW="549706" imgH="879377" progId="Visio.Drawing.11">
                  <p:embed/>
                </p:oleObj>
              </mc:Choice>
              <mc:Fallback>
                <p:oleObj name="VISIO" r:id="rId7" imgW="549706" imgH="87937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787900"/>
                        <a:ext cx="533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6941903"/>
              </p:ext>
            </p:extLst>
          </p:nvPr>
        </p:nvGraphicFramePr>
        <p:xfrm>
          <a:off x="7010400" y="5768975"/>
          <a:ext cx="498475" cy="889000"/>
        </p:xfrm>
        <a:graphic>
          <a:graphicData uri="http://schemas.openxmlformats.org/presentationml/2006/ole">
            <mc:AlternateContent xmlns:mc="http://schemas.openxmlformats.org/markup-compatibility/2006">
              <mc:Choice xmlns:v="urn:schemas-microsoft-com:vml" Requires="v">
                <p:oleObj spid="_x0000_s10288" name="VISIO" r:id="rId9" imgW="1078094" imgH="1941482" progId="Visio.Drawing.11">
                  <p:embed/>
                </p:oleObj>
              </mc:Choice>
              <mc:Fallback>
                <p:oleObj name="VISIO" r:id="rId9" imgW="1078094" imgH="1941482"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5768975"/>
                        <a:ext cx="4984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94651283"/>
              </p:ext>
            </p:extLst>
          </p:nvPr>
        </p:nvGraphicFramePr>
        <p:xfrm>
          <a:off x="5791200" y="2803525"/>
          <a:ext cx="365125" cy="368300"/>
        </p:xfrm>
        <a:graphic>
          <a:graphicData uri="http://schemas.openxmlformats.org/presentationml/2006/ole">
            <mc:AlternateContent xmlns:mc="http://schemas.openxmlformats.org/markup-compatibility/2006">
              <mc:Choice xmlns:v="urn:schemas-microsoft-com:vml" Requires="v">
                <p:oleObj spid="_x0000_s10289" name="Image" r:id="rId11" imgW="1244006" imgH="1257143" progId="Photoshop.Image.7">
                  <p:embed/>
                </p:oleObj>
              </mc:Choice>
              <mc:Fallback>
                <p:oleObj name="Image" r:id="rId11" imgW="1244006" imgH="1257143" progId="Photoshop.Image.7">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280352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ounded Rectangle 10"/>
          <p:cNvSpPr/>
          <p:nvPr/>
        </p:nvSpPr>
        <p:spPr>
          <a:xfrm>
            <a:off x="2819400" y="3225800"/>
            <a:ext cx="1143000" cy="1117600"/>
          </a:xfrm>
          <a:prstGeom prst="round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
        <p:nvSpPr>
          <p:cNvPr id="46" name="Rounded Rectangle 45"/>
          <p:cNvSpPr/>
          <p:nvPr/>
        </p:nvSpPr>
        <p:spPr>
          <a:xfrm>
            <a:off x="2819400" y="4445000"/>
            <a:ext cx="1143000" cy="431800"/>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
        <p:nvSpPr>
          <p:cNvPr id="12" name="Rounded Rectangular Callout 11"/>
          <p:cNvSpPr/>
          <p:nvPr/>
        </p:nvSpPr>
        <p:spPr>
          <a:xfrm>
            <a:off x="2552700" y="1474529"/>
            <a:ext cx="1943100" cy="506671"/>
          </a:xfrm>
          <a:prstGeom prst="wedgeRoundRectCallout">
            <a:avLst>
              <a:gd name="adj1" fmla="val -15908"/>
              <a:gd name="adj2" fmla="val 289139"/>
              <a:gd name="adj3" fmla="val 16667"/>
            </a:avLst>
          </a:prstGeom>
          <a:solidFill>
            <a:schemeClr val="bg1">
              <a:lumMod val="95000"/>
            </a:schemeClr>
          </a:solidFill>
          <a:ln w="952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2800" dirty="0" smtClean="0">
                <a:solidFill>
                  <a:srgbClr val="0000FF"/>
                </a:solidFill>
              </a:rPr>
              <a:t>testfile.txt</a:t>
            </a:r>
          </a:p>
        </p:txBody>
      </p:sp>
      <p:sp>
        <p:nvSpPr>
          <p:cNvPr id="48" name="Rounded Rectangular Callout 47"/>
          <p:cNvSpPr/>
          <p:nvPr/>
        </p:nvSpPr>
        <p:spPr>
          <a:xfrm>
            <a:off x="2552700" y="5513129"/>
            <a:ext cx="2324100" cy="506671"/>
          </a:xfrm>
          <a:prstGeom prst="wedgeRoundRectCallout">
            <a:avLst>
              <a:gd name="adj1" fmla="val -15361"/>
              <a:gd name="adj2" fmla="val -183027"/>
              <a:gd name="adj3" fmla="val 16667"/>
            </a:avLst>
          </a:prstGeom>
          <a:solidFill>
            <a:schemeClr val="bg1">
              <a:lumMod val="9500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sz="2800" dirty="0" err="1" smtClean="0">
                <a:solidFill>
                  <a:srgbClr val="FF0000"/>
                </a:solidFill>
              </a:rPr>
              <a:t>testfile.txt.asc</a:t>
            </a:r>
            <a:endParaRPr lang="en-US" sz="2800" dirty="0" smtClean="0">
              <a:solidFill>
                <a:srgbClr val="FF0000"/>
              </a:solidFill>
            </a:endParaRPr>
          </a:p>
        </p:txBody>
      </p:sp>
    </p:spTree>
    <p:extLst>
      <p:ext uri="{BB962C8B-B14F-4D97-AF65-F5344CB8AC3E}">
        <p14:creationId xmlns:p14="http://schemas.microsoft.com/office/powerpoint/2010/main" val="181853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Exercise</a:t>
            </a:r>
            <a:endParaRPr lang="en-US" dirty="0"/>
          </a:p>
        </p:txBody>
      </p:sp>
      <p:sp>
        <p:nvSpPr>
          <p:cNvPr id="9" name="Content Placeholder 8"/>
          <p:cNvSpPr>
            <a:spLocks noGrp="1"/>
          </p:cNvSpPr>
          <p:nvPr>
            <p:ph idx="1"/>
          </p:nvPr>
        </p:nvSpPr>
        <p:spPr/>
        <p:txBody>
          <a:bodyPr/>
          <a:lstStyle/>
          <a:p>
            <a:r>
              <a:rPr lang="en-US" dirty="0" smtClean="0"/>
              <a:t>Wait for an email from your friend</a:t>
            </a:r>
          </a:p>
          <a:p>
            <a:pPr marL="971550" lvl="1" indent="-514350">
              <a:buFont typeface="+mj-lt"/>
              <a:buAutoNum type="arabicParenR"/>
            </a:pPr>
            <a:r>
              <a:rPr lang="en-US" dirty="0" smtClean="0"/>
              <a:t>A text file, </a:t>
            </a:r>
            <a:r>
              <a:rPr lang="en-US" dirty="0" smtClean="0">
                <a:solidFill>
                  <a:srgbClr val="00CC00"/>
                </a:solidFill>
              </a:rPr>
              <a:t>textfile.txt</a:t>
            </a:r>
          </a:p>
          <a:p>
            <a:pPr marL="971550" lvl="1" indent="-514350">
              <a:buFont typeface="+mj-lt"/>
              <a:buAutoNum type="arabicParenR"/>
            </a:pPr>
            <a:r>
              <a:rPr lang="en-US" dirty="0" smtClean="0"/>
              <a:t>The corresponding signature file, </a:t>
            </a:r>
            <a:r>
              <a:rPr lang="en-US" dirty="0" err="1" smtClean="0">
                <a:solidFill>
                  <a:srgbClr val="00CC00"/>
                </a:solidFill>
              </a:rPr>
              <a:t>testfile.txt.asc</a:t>
            </a:r>
            <a:endParaRPr lang="en-US" dirty="0" smtClean="0">
              <a:solidFill>
                <a:srgbClr val="00CC00"/>
              </a:solidFill>
            </a:endParaRPr>
          </a:p>
          <a:p>
            <a:endParaRPr lang="en-US" dirty="0" smtClean="0"/>
          </a:p>
          <a:p>
            <a:r>
              <a:rPr lang="en-US" dirty="0" smtClean="0"/>
              <a:t>You are going to verify your friend’s digital signature</a:t>
            </a:r>
            <a:endParaRPr lang="en-US" dirty="0"/>
          </a:p>
        </p:txBody>
      </p:sp>
      <p:sp>
        <p:nvSpPr>
          <p:cNvPr id="6" name="Footer Placeholder 5"/>
          <p:cNvSpPr>
            <a:spLocks noGrp="1"/>
          </p:cNvSpPr>
          <p:nvPr>
            <p:ph type="ftr" sz="quarter" idx="11"/>
          </p:nvPr>
        </p:nvSpPr>
        <p:spPr/>
        <p:txBody>
          <a:bodyPr/>
          <a:lstStyle/>
          <a:p>
            <a:pPr>
              <a:defRPr/>
            </a:pPr>
            <a:r>
              <a:rPr lang="en-US" altLang="zh-CN" smtClean="0"/>
              <a:t>2016 Summer Camp</a:t>
            </a:r>
            <a:endParaRPr lang="en-US" altLang="zh-CN"/>
          </a:p>
        </p:txBody>
      </p:sp>
      <p:sp>
        <p:nvSpPr>
          <p:cNvPr id="7" name="Slide Number Placeholder 6"/>
          <p:cNvSpPr>
            <a:spLocks noGrp="1"/>
          </p:cNvSpPr>
          <p:nvPr>
            <p:ph type="sldNum" sz="quarter" idx="12"/>
          </p:nvPr>
        </p:nvSpPr>
        <p:spPr/>
        <p:txBody>
          <a:bodyPr/>
          <a:lstStyle/>
          <a:p>
            <a:pPr>
              <a:defRPr/>
            </a:pPr>
            <a:fld id="{8E7D5A8E-3F08-4E29-982F-64CBA6A1C4EF}" type="slidenum">
              <a:rPr lang="en-US" smtClean="0"/>
              <a:pPr>
                <a:defRPr/>
              </a:pPr>
              <a:t>78</a:t>
            </a:fld>
            <a:endParaRPr lang="en-US"/>
          </a:p>
        </p:txBody>
      </p:sp>
    </p:spTree>
    <p:extLst>
      <p:ext uri="{BB962C8B-B14F-4D97-AF65-F5344CB8AC3E}">
        <p14:creationId xmlns:p14="http://schemas.microsoft.com/office/powerpoint/2010/main" val="9641232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5"/>
          <p:cNvSpPr>
            <a:spLocks noGrp="1"/>
          </p:cNvSpPr>
          <p:nvPr>
            <p:ph type="ftr" sz="quarter" idx="10"/>
          </p:nvPr>
        </p:nvSpPr>
        <p:spPr/>
        <p:txBody>
          <a:bodyPr/>
          <a:lstStyle/>
          <a:p>
            <a:pPr>
              <a:defRPr/>
            </a:pPr>
            <a:r>
              <a:rPr lang="en-US" altLang="zh-CN" smtClean="0"/>
              <a:t>2016 Summer Camp</a:t>
            </a:r>
            <a:endParaRPr lang="en-US" altLang="zh-CN" dirty="0"/>
          </a:p>
        </p:txBody>
      </p:sp>
      <p:sp>
        <p:nvSpPr>
          <p:cNvPr id="44" name="Slide Number Placeholder 6"/>
          <p:cNvSpPr>
            <a:spLocks noGrp="1"/>
          </p:cNvSpPr>
          <p:nvPr>
            <p:ph type="sldNum" sz="quarter" idx="11"/>
          </p:nvPr>
        </p:nvSpPr>
        <p:spPr/>
        <p:txBody>
          <a:bodyPr/>
          <a:lstStyle/>
          <a:p>
            <a:pPr>
              <a:defRPr/>
            </a:pPr>
            <a:fld id="{7596B591-FFFE-4A7A-90FB-3094EBE8F688}" type="slidenum">
              <a:rPr lang="en-US"/>
              <a:pPr>
                <a:defRPr/>
              </a:pPr>
              <a:t>79</a:t>
            </a:fld>
            <a:endParaRPr lang="en-US"/>
          </a:p>
        </p:txBody>
      </p:sp>
      <p:sp>
        <p:nvSpPr>
          <p:cNvPr id="3077" name="Rectangle 2"/>
          <p:cNvSpPr>
            <a:spLocks noGrp="1" noChangeArrowheads="1"/>
          </p:cNvSpPr>
          <p:nvPr>
            <p:ph type="title"/>
          </p:nvPr>
        </p:nvSpPr>
        <p:spPr>
          <a:xfrm>
            <a:off x="685800" y="381000"/>
            <a:ext cx="7772400" cy="762000"/>
          </a:xfrm>
        </p:spPr>
        <p:txBody>
          <a:bodyPr/>
          <a:lstStyle/>
          <a:p>
            <a:r>
              <a:rPr lang="en-US" altLang="zh-CN" dirty="0" smtClean="0">
                <a:ea typeface="SimSun" pitchFamily="2" charset="-122"/>
              </a:rPr>
              <a:t>The next step is like</a:t>
            </a:r>
            <a:endParaRPr lang="en-US" altLang="zh-CN" dirty="0" smtClean="0">
              <a:solidFill>
                <a:srgbClr val="FF0000"/>
              </a:solidFill>
              <a:ea typeface="SimSun" pitchFamily="2" charset="-122"/>
            </a:endParaRPr>
          </a:p>
        </p:txBody>
      </p:sp>
      <p:grpSp>
        <p:nvGrpSpPr>
          <p:cNvPr id="2" name="Group 56"/>
          <p:cNvGrpSpPr>
            <a:grpSpLocks/>
          </p:cNvGrpSpPr>
          <p:nvPr/>
        </p:nvGrpSpPr>
        <p:grpSpPr bwMode="auto">
          <a:xfrm>
            <a:off x="6400800" y="3454400"/>
            <a:ext cx="2462213" cy="1371600"/>
            <a:chOff x="4032" y="2176"/>
            <a:chExt cx="1551" cy="864"/>
          </a:xfrm>
        </p:grpSpPr>
        <p:pic>
          <p:nvPicPr>
            <p:cNvPr id="3113" name="Picture 41" descr="Copy of gear00b"/>
            <p:cNvPicPr>
              <a:picLocks noChangeAspect="1" noChangeArrowheads="1" noCrop="1"/>
            </p:cNvPicPr>
            <p:nvPr/>
          </p:nvPicPr>
          <p:blipFill>
            <a:blip r:embed="rId4" cstate="print"/>
            <a:srcRect/>
            <a:stretch>
              <a:fillRect/>
            </a:stretch>
          </p:blipFill>
          <p:spPr bwMode="auto">
            <a:xfrm>
              <a:off x="4032" y="2176"/>
              <a:ext cx="1152" cy="864"/>
            </a:xfrm>
            <a:prstGeom prst="rect">
              <a:avLst/>
            </a:prstGeom>
            <a:noFill/>
            <a:ln w="9525">
              <a:noFill/>
              <a:miter lim="800000"/>
              <a:headEnd/>
              <a:tailEnd/>
            </a:ln>
          </p:spPr>
        </p:pic>
        <p:sp>
          <p:nvSpPr>
            <p:cNvPr id="3114" name="AutoShape 20"/>
            <p:cNvSpPr>
              <a:spLocks noChangeArrowheads="1"/>
            </p:cNvSpPr>
            <p:nvPr/>
          </p:nvSpPr>
          <p:spPr bwMode="auto">
            <a:xfrm>
              <a:off x="4368" y="2496"/>
              <a:ext cx="672" cy="288"/>
            </a:xfrm>
            <a:prstGeom prst="flowChartAlternateProcess">
              <a:avLst/>
            </a:prstGeom>
            <a:solidFill>
              <a:schemeClr val="bg1">
                <a:lumMod val="95000"/>
              </a:schemeClr>
            </a:solidFill>
            <a:ln w="9525">
              <a:solidFill>
                <a:schemeClr val="tx1"/>
              </a:solidFill>
              <a:miter lim="800000"/>
              <a:headEnd/>
              <a:tailEnd/>
            </a:ln>
          </p:spPr>
          <p:txBody>
            <a:bodyPr wrap="none" anchor="ctr"/>
            <a:lstStyle/>
            <a:p>
              <a:pPr algn="ctr"/>
              <a:r>
                <a:rPr lang="en-US">
                  <a:latin typeface="Arial" charset="0"/>
                </a:rPr>
                <a:t>Verify</a:t>
              </a:r>
            </a:p>
          </p:txBody>
        </p:sp>
        <p:sp>
          <p:nvSpPr>
            <p:cNvPr id="3115" name="Line 21"/>
            <p:cNvSpPr>
              <a:spLocks noChangeShapeType="1"/>
            </p:cNvSpPr>
            <p:nvPr/>
          </p:nvSpPr>
          <p:spPr bwMode="auto">
            <a:xfrm>
              <a:off x="5040" y="2640"/>
              <a:ext cx="432" cy="0"/>
            </a:xfrm>
            <a:prstGeom prst="line">
              <a:avLst/>
            </a:prstGeom>
            <a:noFill/>
            <a:ln w="9525">
              <a:solidFill>
                <a:schemeClr val="tx1"/>
              </a:solidFill>
              <a:round/>
              <a:headEnd/>
              <a:tailEnd type="stealth" w="lg" len="lg"/>
            </a:ln>
          </p:spPr>
          <p:txBody>
            <a:bodyPr/>
            <a:lstStyle/>
            <a:p>
              <a:endParaRPr lang="en-US"/>
            </a:p>
          </p:txBody>
        </p:sp>
        <p:sp>
          <p:nvSpPr>
            <p:cNvPr id="3116" name="Text Box 24"/>
            <p:cNvSpPr txBox="1">
              <a:spLocks noChangeArrowheads="1"/>
            </p:cNvSpPr>
            <p:nvPr/>
          </p:nvSpPr>
          <p:spPr bwMode="auto">
            <a:xfrm>
              <a:off x="5040" y="2351"/>
              <a:ext cx="543" cy="288"/>
            </a:xfrm>
            <a:prstGeom prst="rect">
              <a:avLst/>
            </a:prstGeom>
            <a:noFill/>
            <a:ln w="9525">
              <a:noFill/>
              <a:miter lim="800000"/>
              <a:headEnd/>
              <a:tailEnd/>
            </a:ln>
          </p:spPr>
          <p:txBody>
            <a:bodyPr wrap="none">
              <a:spAutoFit/>
            </a:bodyPr>
            <a:lstStyle/>
            <a:p>
              <a:r>
                <a:rPr lang="en-US">
                  <a:latin typeface="Arial" charset="0"/>
                </a:rPr>
                <a:t>Y/N?</a:t>
              </a:r>
            </a:p>
          </p:txBody>
        </p:sp>
      </p:grpSp>
      <p:sp>
        <p:nvSpPr>
          <p:cNvPr id="899101" name="AutoShape 29"/>
          <p:cNvSpPr>
            <a:spLocks noChangeArrowheads="1"/>
          </p:cNvSpPr>
          <p:nvPr/>
        </p:nvSpPr>
        <p:spPr bwMode="auto">
          <a:xfrm>
            <a:off x="2743200" y="3276600"/>
            <a:ext cx="1295400" cy="1676400"/>
          </a:xfrm>
          <a:prstGeom prst="foldedCorner">
            <a:avLst>
              <a:gd name="adj" fmla="val 12500"/>
            </a:avLst>
          </a:prstGeom>
          <a:noFill/>
          <a:ln w="9525">
            <a:solidFill>
              <a:schemeClr val="tx1"/>
            </a:solidFill>
            <a:round/>
            <a:headEnd/>
            <a:tailEnd/>
          </a:ln>
          <a:effectLst>
            <a:prstShdw prst="shdw17" dist="17961" dir="2700000">
              <a:schemeClr val="tx1">
                <a:gamma/>
                <a:shade val="60000"/>
                <a:invGamma/>
              </a:schemeClr>
            </a:prstShdw>
          </a:effectLst>
        </p:spPr>
        <p:txBody>
          <a:bodyPr wrap="none"/>
          <a:lstStyle/>
          <a:p>
            <a:pPr>
              <a:defRPr/>
            </a:pPr>
            <a:r>
              <a:rPr lang="en-US" sz="1400" dirty="0">
                <a:latin typeface="Arial" charset="0"/>
              </a:rPr>
              <a:t>Dear Bob</a:t>
            </a:r>
          </a:p>
          <a:p>
            <a:pPr>
              <a:defRPr/>
            </a:pPr>
            <a:endParaRPr lang="en-US" sz="1200" dirty="0">
              <a:latin typeface="Arial" charset="0"/>
            </a:endParaRPr>
          </a:p>
          <a:p>
            <a:pPr>
              <a:defRPr/>
            </a:pPr>
            <a:r>
              <a:rPr lang="en-US" sz="1200" dirty="0">
                <a:latin typeface="Arial" charset="0"/>
              </a:rPr>
              <a:t>Sell 20 </a:t>
            </a:r>
          </a:p>
          <a:p>
            <a:pPr>
              <a:defRPr/>
            </a:pPr>
            <a:r>
              <a:rPr lang="en-US" sz="1200" dirty="0">
                <a:latin typeface="Arial" charset="0"/>
              </a:rPr>
              <a:t>shares of my</a:t>
            </a:r>
          </a:p>
          <a:p>
            <a:pPr>
              <a:defRPr/>
            </a:pPr>
            <a:r>
              <a:rPr lang="en-US" sz="1200" dirty="0">
                <a:latin typeface="Arial" charset="0"/>
              </a:rPr>
              <a:t>IBM stock</a:t>
            </a:r>
          </a:p>
          <a:p>
            <a:pPr>
              <a:defRPr/>
            </a:pPr>
            <a:endParaRPr lang="en-US" sz="1200" dirty="0">
              <a:latin typeface="Arial" charset="0"/>
            </a:endParaRPr>
          </a:p>
          <a:p>
            <a:pPr>
              <a:defRPr/>
            </a:pPr>
            <a:r>
              <a:rPr lang="en-US" sz="1400" b="1" dirty="0" smtClean="0">
                <a:solidFill>
                  <a:srgbClr val="0000FF"/>
                </a:solidFill>
                <a:latin typeface="Arial" charset="0"/>
              </a:rPr>
              <a:t>010101010…</a:t>
            </a:r>
          </a:p>
          <a:p>
            <a:pPr>
              <a:defRPr/>
            </a:pPr>
            <a:r>
              <a:rPr lang="en-US" sz="800" b="1" dirty="0" smtClean="0">
                <a:solidFill>
                  <a:srgbClr val="0000FF"/>
                </a:solidFill>
                <a:latin typeface="Arial" charset="0"/>
              </a:rPr>
              <a:t>(DIGITAL SIGNATURE)</a:t>
            </a:r>
            <a:endParaRPr lang="en-US" sz="800" b="1" dirty="0">
              <a:solidFill>
                <a:srgbClr val="0000FF"/>
              </a:solidFill>
              <a:latin typeface="Arial" charset="0"/>
            </a:endParaRPr>
          </a:p>
        </p:txBody>
      </p:sp>
      <p:sp>
        <p:nvSpPr>
          <p:cNvPr id="3082" name="Text Box 43"/>
          <p:cNvSpPr txBox="1">
            <a:spLocks noChangeArrowheads="1"/>
          </p:cNvSpPr>
          <p:nvPr/>
        </p:nvSpPr>
        <p:spPr bwMode="auto">
          <a:xfrm>
            <a:off x="5284788" y="2879725"/>
            <a:ext cx="735012" cy="369332"/>
          </a:xfrm>
          <a:prstGeom prst="rect">
            <a:avLst/>
          </a:prstGeom>
          <a:noFill/>
          <a:ln w="9525">
            <a:noFill/>
            <a:miter lim="800000"/>
            <a:headEnd/>
            <a:tailEnd/>
          </a:ln>
        </p:spPr>
        <p:txBody>
          <a:bodyPr>
            <a:spAutoFit/>
          </a:bodyPr>
          <a:lstStyle/>
          <a:p>
            <a:r>
              <a:rPr lang="en-US" altLang="zh-CN" b="1" i="1" dirty="0">
                <a:solidFill>
                  <a:srgbClr val="FF0000"/>
                </a:solidFill>
                <a:latin typeface="Times New Roman" pitchFamily="18" charset="0"/>
                <a:ea typeface="SimSun" pitchFamily="2" charset="-122"/>
                <a:cs typeface="Times New Roman" pitchFamily="18" charset="0"/>
              </a:rPr>
              <a:t>Eve</a:t>
            </a:r>
          </a:p>
        </p:txBody>
      </p:sp>
      <p:grpSp>
        <p:nvGrpSpPr>
          <p:cNvPr id="4" name="Group 55"/>
          <p:cNvGrpSpPr>
            <a:grpSpLocks/>
          </p:cNvGrpSpPr>
          <p:nvPr/>
        </p:nvGrpSpPr>
        <p:grpSpPr bwMode="auto">
          <a:xfrm>
            <a:off x="4038600" y="3276600"/>
            <a:ext cx="2895600" cy="1143000"/>
            <a:chOff x="2544" y="2064"/>
            <a:chExt cx="1824" cy="720"/>
          </a:xfrm>
        </p:grpSpPr>
        <p:sp>
          <p:nvSpPr>
            <p:cNvPr id="3102" name="Line 26"/>
            <p:cNvSpPr>
              <a:spLocks noChangeShapeType="1"/>
            </p:cNvSpPr>
            <p:nvPr/>
          </p:nvSpPr>
          <p:spPr bwMode="auto">
            <a:xfrm>
              <a:off x="4032" y="2640"/>
              <a:ext cx="336" cy="0"/>
            </a:xfrm>
            <a:prstGeom prst="line">
              <a:avLst/>
            </a:prstGeom>
            <a:noFill/>
            <a:ln w="9525">
              <a:solidFill>
                <a:schemeClr val="tx1"/>
              </a:solidFill>
              <a:round/>
              <a:headEnd/>
              <a:tailEnd type="stealth" w="lg" len="lg"/>
            </a:ln>
          </p:spPr>
          <p:txBody>
            <a:bodyPr/>
            <a:lstStyle/>
            <a:p>
              <a:endParaRPr lang="en-US"/>
            </a:p>
          </p:txBody>
        </p:sp>
        <p:sp>
          <p:nvSpPr>
            <p:cNvPr id="3103" name="AutoShape 27"/>
            <p:cNvSpPr>
              <a:spLocks noChangeArrowheads="1"/>
            </p:cNvSpPr>
            <p:nvPr/>
          </p:nvSpPr>
          <p:spPr bwMode="auto">
            <a:xfrm rot="5422656">
              <a:off x="3313" y="2016"/>
              <a:ext cx="288" cy="1247"/>
            </a:xfrm>
            <a:prstGeom prst="can">
              <a:avLst>
                <a:gd name="adj" fmla="val 38508"/>
              </a:avLst>
            </a:prstGeom>
            <a:noFill/>
            <a:ln w="19050">
              <a:solidFill>
                <a:schemeClr val="tx1"/>
              </a:solidFill>
              <a:round/>
              <a:headEnd/>
              <a:tailEnd/>
            </a:ln>
          </p:spPr>
          <p:txBody>
            <a:bodyPr rot="10800000" vert="eaVert" wrap="none" anchor="ctr"/>
            <a:lstStyle/>
            <a:p>
              <a:pPr algn="ctr" eaLnBrk="1" hangingPunct="1"/>
              <a:r>
                <a:rPr lang="en-GB" sz="2000">
                  <a:latin typeface="Arial" charset="0"/>
                </a:rPr>
                <a:t>public channel</a:t>
              </a:r>
              <a:endParaRPr lang="el-GR" sz="2000"/>
            </a:p>
          </p:txBody>
        </p:sp>
        <p:sp>
          <p:nvSpPr>
            <p:cNvPr id="3104" name="Line 32"/>
            <p:cNvSpPr>
              <a:spLocks noChangeShapeType="1"/>
            </p:cNvSpPr>
            <p:nvPr/>
          </p:nvSpPr>
          <p:spPr bwMode="auto">
            <a:xfrm>
              <a:off x="2544" y="2640"/>
              <a:ext cx="288" cy="0"/>
            </a:xfrm>
            <a:prstGeom prst="line">
              <a:avLst/>
            </a:prstGeom>
            <a:noFill/>
            <a:ln w="9525">
              <a:solidFill>
                <a:schemeClr val="tx1"/>
              </a:solidFill>
              <a:round/>
              <a:headEnd/>
              <a:tailEnd type="stealth" w="med" len="lg"/>
            </a:ln>
          </p:spPr>
          <p:txBody>
            <a:bodyPr/>
            <a:lstStyle/>
            <a:p>
              <a:endParaRPr lang="en-US"/>
            </a:p>
          </p:txBody>
        </p:sp>
        <p:sp>
          <p:nvSpPr>
            <p:cNvPr id="3105" name="Line 45"/>
            <p:cNvSpPr>
              <a:spLocks noChangeShapeType="1"/>
            </p:cNvSpPr>
            <p:nvPr/>
          </p:nvSpPr>
          <p:spPr bwMode="auto">
            <a:xfrm flipV="1">
              <a:off x="3521" y="2064"/>
              <a:ext cx="0" cy="432"/>
            </a:xfrm>
            <a:prstGeom prst="line">
              <a:avLst/>
            </a:prstGeom>
            <a:noFill/>
            <a:ln w="28575">
              <a:solidFill>
                <a:schemeClr val="tx1"/>
              </a:solidFill>
              <a:round/>
              <a:headEnd type="stealth" w="med" len="lg"/>
              <a:tailEnd type="none" w="med" len="lg"/>
            </a:ln>
          </p:spPr>
          <p:txBody>
            <a:bodyPr wrap="none" anchor="ctr"/>
            <a:lstStyle/>
            <a:p>
              <a:endParaRPr lang="en-US"/>
            </a:p>
          </p:txBody>
        </p:sp>
      </p:grpSp>
      <p:sp>
        <p:nvSpPr>
          <p:cNvPr id="3094" name="Line 12"/>
          <p:cNvSpPr>
            <a:spLocks noChangeShapeType="1"/>
          </p:cNvSpPr>
          <p:nvPr/>
        </p:nvSpPr>
        <p:spPr bwMode="auto">
          <a:xfrm flipV="1">
            <a:off x="7467600" y="2541586"/>
            <a:ext cx="0" cy="1420813"/>
          </a:xfrm>
          <a:prstGeom prst="line">
            <a:avLst/>
          </a:prstGeom>
          <a:noFill/>
          <a:ln w="28575">
            <a:solidFill>
              <a:schemeClr val="tx1"/>
            </a:solidFill>
            <a:round/>
            <a:headEnd type="stealth" w="lg" len="lg"/>
            <a:tailEnd type="none" w="lg" len="lg"/>
          </a:ln>
        </p:spPr>
        <p:txBody>
          <a:bodyPr/>
          <a:lstStyle/>
          <a:p>
            <a:endParaRPr lang="en-US"/>
          </a:p>
        </p:txBody>
      </p:sp>
      <p:pic>
        <p:nvPicPr>
          <p:cNvPr id="3097" name="Picture 39"/>
          <p:cNvPicPr>
            <a:picLocks noChangeAspect="1" noChangeArrowheads="1"/>
          </p:cNvPicPr>
          <p:nvPr/>
        </p:nvPicPr>
        <p:blipFill>
          <a:blip r:embed="rId5" cstate="print"/>
          <a:srcRect/>
          <a:stretch>
            <a:fillRect/>
          </a:stretch>
        </p:blipFill>
        <p:spPr bwMode="auto">
          <a:xfrm>
            <a:off x="7086600" y="2286000"/>
            <a:ext cx="685800" cy="511175"/>
          </a:xfrm>
          <a:prstGeom prst="rect">
            <a:avLst/>
          </a:prstGeom>
          <a:noFill/>
          <a:ln w="9525">
            <a:noFill/>
            <a:miter lim="800000"/>
            <a:headEnd/>
            <a:tailEnd/>
          </a:ln>
        </p:spPr>
      </p:pic>
      <p:sp>
        <p:nvSpPr>
          <p:cNvPr id="3101" name="AutoShape 50"/>
          <p:cNvSpPr>
            <a:spLocks noChangeArrowheads="1"/>
          </p:cNvSpPr>
          <p:nvPr/>
        </p:nvSpPr>
        <p:spPr bwMode="auto">
          <a:xfrm>
            <a:off x="7543800" y="1219200"/>
            <a:ext cx="1524000" cy="685800"/>
          </a:xfrm>
          <a:prstGeom prst="wedgeRoundRectCallout">
            <a:avLst>
              <a:gd name="adj1" fmla="val -45519"/>
              <a:gd name="adj2" fmla="val 123611"/>
              <a:gd name="adj3" fmla="val 16667"/>
            </a:avLst>
          </a:prstGeom>
          <a:noFill/>
          <a:ln w="9525">
            <a:solidFill>
              <a:schemeClr val="tx1"/>
            </a:solidFill>
            <a:miter lim="800000"/>
            <a:headEnd/>
            <a:tailEnd/>
          </a:ln>
        </p:spPr>
        <p:txBody>
          <a:bodyPr anchor="ctr" anchorCtr="1"/>
          <a:lstStyle/>
          <a:p>
            <a:pPr algn="ctr"/>
            <a:r>
              <a:rPr lang="en-US" sz="2000">
                <a:solidFill>
                  <a:srgbClr val="FF0000"/>
                </a:solidFill>
                <a:latin typeface="Arial" charset="0"/>
              </a:rPr>
              <a:t>Alice</a:t>
            </a:r>
            <a:r>
              <a:rPr lang="en-US" sz="2000">
                <a:latin typeface="Arial" charset="0"/>
              </a:rPr>
              <a:t>’s </a:t>
            </a:r>
            <a:r>
              <a:rPr lang="en-US" sz="2000">
                <a:solidFill>
                  <a:srgbClr val="0000FF"/>
                </a:solidFill>
                <a:latin typeface="Arial" charset="0"/>
              </a:rPr>
              <a:t>public key</a:t>
            </a:r>
          </a:p>
        </p:txBody>
      </p:sp>
      <p:graphicFrame>
        <p:nvGraphicFramePr>
          <p:cNvPr id="7" name="Object 6"/>
          <p:cNvGraphicFramePr>
            <a:graphicFrameLocks noChangeAspect="1"/>
          </p:cNvGraphicFramePr>
          <p:nvPr>
            <p:extLst>
              <p:ext uri="{D42A27DB-BD31-4B8C-83A1-F6EECF244321}">
                <p14:modId xmlns:p14="http://schemas.microsoft.com/office/powerpoint/2010/main" val="1571920007"/>
              </p:ext>
            </p:extLst>
          </p:nvPr>
        </p:nvGraphicFramePr>
        <p:xfrm>
          <a:off x="1698625" y="5759450"/>
          <a:ext cx="565150" cy="901700"/>
        </p:xfrm>
        <a:graphic>
          <a:graphicData uri="http://schemas.openxmlformats.org/presentationml/2006/ole">
            <mc:AlternateContent xmlns:mc="http://schemas.openxmlformats.org/markup-compatibility/2006">
              <mc:Choice xmlns:v="urn:schemas-microsoft-com:vml" Requires="v">
                <p:oleObj spid="_x0000_s11306" name="VISIO" r:id="rId6" imgW="549706" imgH="879377" progId="Visio.Drawing.11">
                  <p:embed/>
                </p:oleObj>
              </mc:Choice>
              <mc:Fallback>
                <p:oleObj name="VISIO" r:id="rId6" imgW="549706" imgH="87937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8625" y="5759450"/>
                        <a:ext cx="5651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19568916"/>
              </p:ext>
            </p:extLst>
          </p:nvPr>
        </p:nvGraphicFramePr>
        <p:xfrm>
          <a:off x="6858000" y="4787900"/>
          <a:ext cx="533400" cy="850900"/>
        </p:xfrm>
        <a:graphic>
          <a:graphicData uri="http://schemas.openxmlformats.org/presentationml/2006/ole">
            <mc:AlternateContent xmlns:mc="http://schemas.openxmlformats.org/markup-compatibility/2006">
              <mc:Choice xmlns:v="urn:schemas-microsoft-com:vml" Requires="v">
                <p:oleObj spid="_x0000_s11307" name="VISIO" r:id="rId8" imgW="549706" imgH="879377" progId="Visio.Drawing.11">
                  <p:embed/>
                </p:oleObj>
              </mc:Choice>
              <mc:Fallback>
                <p:oleObj name="VISIO" r:id="rId8" imgW="549706" imgH="879377"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787900"/>
                        <a:ext cx="533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96184799"/>
              </p:ext>
            </p:extLst>
          </p:nvPr>
        </p:nvGraphicFramePr>
        <p:xfrm>
          <a:off x="7010400" y="5768975"/>
          <a:ext cx="498475" cy="889000"/>
        </p:xfrm>
        <a:graphic>
          <a:graphicData uri="http://schemas.openxmlformats.org/presentationml/2006/ole">
            <mc:AlternateContent xmlns:mc="http://schemas.openxmlformats.org/markup-compatibility/2006">
              <mc:Choice xmlns:v="urn:schemas-microsoft-com:vml" Requires="v">
                <p:oleObj spid="_x0000_s11308" name="VISIO" r:id="rId10" imgW="1078094" imgH="1941482" progId="Visio.Drawing.11">
                  <p:embed/>
                </p:oleObj>
              </mc:Choice>
              <mc:Fallback>
                <p:oleObj name="VISIO" r:id="rId10" imgW="1078094" imgH="1941482"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5768975"/>
                        <a:ext cx="4984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541622982"/>
              </p:ext>
            </p:extLst>
          </p:nvPr>
        </p:nvGraphicFramePr>
        <p:xfrm>
          <a:off x="5791200" y="2803525"/>
          <a:ext cx="365125" cy="368300"/>
        </p:xfrm>
        <a:graphic>
          <a:graphicData uri="http://schemas.openxmlformats.org/presentationml/2006/ole">
            <mc:AlternateContent xmlns:mc="http://schemas.openxmlformats.org/markup-compatibility/2006">
              <mc:Choice xmlns:v="urn:schemas-microsoft-com:vml" Requires="v">
                <p:oleObj spid="_x0000_s11309" name="Image" r:id="rId12" imgW="1244006" imgH="1257143" progId="Photoshop.Image.7">
                  <p:embed/>
                </p:oleObj>
              </mc:Choice>
              <mc:Fallback>
                <p:oleObj name="Image" r:id="rId12" imgW="1244006" imgH="1257143" progId="Photoshop.Image.7">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280352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1892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p:txBody>
          <a:bodyPr>
            <a:normAutofit/>
          </a:bodyPr>
          <a:lstStyle/>
          <a:p>
            <a:r>
              <a:rPr lang="en-US" dirty="0"/>
              <a:t>Download and install</a:t>
            </a:r>
          </a:p>
          <a:p>
            <a:pPr lvl="1"/>
            <a:r>
              <a:rPr lang="en-US" dirty="0">
                <a:hlinkClick r:id="rId2"/>
              </a:rPr>
              <a:t>https://truecrypt.ch/downloads</a:t>
            </a:r>
            <a:r>
              <a:rPr lang="en-US" dirty="0" smtClean="0">
                <a:hlinkClick r:id="rId2"/>
              </a:rPr>
              <a:t>/</a:t>
            </a:r>
            <a:r>
              <a:rPr lang="en-US" dirty="0" smtClean="0"/>
              <a:t> </a:t>
            </a:r>
          </a:p>
          <a:p>
            <a:endParaRPr lang="en-US" b="1" u="sng" dirty="0" smtClean="0">
              <a:solidFill>
                <a:srgbClr val="FF0000"/>
              </a:solidFill>
            </a:endParaRPr>
          </a:p>
          <a:p>
            <a:r>
              <a:rPr lang="en-US" b="1" u="sng" dirty="0" smtClean="0">
                <a:solidFill>
                  <a:srgbClr val="FF0000"/>
                </a:solidFill>
              </a:rPr>
              <a:t>NOTE:</a:t>
            </a:r>
            <a:r>
              <a:rPr lang="en-US" dirty="0" smtClean="0"/>
              <a:t> </a:t>
            </a:r>
            <a:r>
              <a:rPr lang="en-US" dirty="0" err="1" smtClean="0"/>
              <a:t>TrueCrypt</a:t>
            </a:r>
            <a:r>
              <a:rPr lang="en-US" dirty="0" smtClean="0"/>
              <a:t> has already been installed on your Windows 2003 VM under the “</a:t>
            </a:r>
            <a:r>
              <a:rPr lang="en-US" b="1" dirty="0" smtClean="0">
                <a:solidFill>
                  <a:srgbClr val="00CC00"/>
                </a:solidFill>
              </a:rPr>
              <a:t>WLAN and Crypto Security</a:t>
            </a:r>
            <a:r>
              <a:rPr lang="en-US" dirty="0" smtClean="0"/>
              <a:t>” VM snapshot</a:t>
            </a:r>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8</a:t>
            </a:fld>
            <a:endParaRPr lang="en-US"/>
          </a:p>
        </p:txBody>
      </p:sp>
      <p:sp>
        <p:nvSpPr>
          <p:cNvPr id="6" name="Oval 5"/>
          <p:cNvSpPr/>
          <p:nvPr/>
        </p:nvSpPr>
        <p:spPr>
          <a:xfrm>
            <a:off x="3810000" y="2209800"/>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39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80</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2581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47011"/>
            <a:ext cx="4038600" cy="323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228600" y="3962400"/>
            <a:ext cx="4267200" cy="914400"/>
          </a:xfrm>
          <a:prstGeom prst="wedgeRoundRectCallout">
            <a:avLst>
              <a:gd name="adj1" fmla="val -27449"/>
              <a:gd name="adj2" fmla="val -220160"/>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rPr>
              <a:t>Bob</a:t>
            </a:r>
            <a:r>
              <a:rPr lang="en-US" sz="3200" dirty="0" smtClean="0">
                <a:solidFill>
                  <a:schemeClr val="tx1"/>
                </a:solidFill>
              </a:rPr>
              <a:t>: </a:t>
            </a:r>
            <a:r>
              <a:rPr lang="en-US" sz="3200" dirty="0" smtClean="0">
                <a:solidFill>
                  <a:schemeClr val="tx1"/>
                </a:solidFill>
                <a:sym typeface="Wingdings 2"/>
              </a:rPr>
              <a:t> </a:t>
            </a:r>
            <a:r>
              <a:rPr lang="en-US" sz="3200" dirty="0" smtClean="0">
                <a:solidFill>
                  <a:schemeClr val="tx1"/>
                </a:solidFill>
              </a:rPr>
              <a:t>Click “</a:t>
            </a:r>
            <a:r>
              <a:rPr lang="en-US" sz="3200" dirty="0" smtClean="0">
                <a:solidFill>
                  <a:srgbClr val="00CC00"/>
                </a:solidFill>
              </a:rPr>
              <a:t>File</a:t>
            </a:r>
            <a:r>
              <a:rPr lang="en-US" sz="3200" dirty="0" smtClean="0">
                <a:solidFill>
                  <a:schemeClr val="tx1"/>
                </a:solidFill>
              </a:rPr>
              <a:t> -&gt; </a:t>
            </a:r>
            <a:r>
              <a:rPr lang="en-US" sz="3200" dirty="0" smtClean="0">
                <a:solidFill>
                  <a:srgbClr val="00CC00"/>
                </a:solidFill>
              </a:rPr>
              <a:t>Decrypt/Verify Files …</a:t>
            </a:r>
            <a:r>
              <a:rPr lang="en-US" sz="3200" dirty="0" smtClean="0">
                <a:solidFill>
                  <a:schemeClr val="tx1"/>
                </a:solidFill>
              </a:rPr>
              <a:t>”</a:t>
            </a:r>
            <a:endParaRPr lang="en-US" sz="3200" dirty="0">
              <a:solidFill>
                <a:schemeClr val="tx1"/>
              </a:solidFill>
            </a:endParaRPr>
          </a:p>
        </p:txBody>
      </p:sp>
      <p:sp>
        <p:nvSpPr>
          <p:cNvPr id="7" name="Rounded Rectangular Callout 6"/>
          <p:cNvSpPr/>
          <p:nvPr/>
        </p:nvSpPr>
        <p:spPr>
          <a:xfrm>
            <a:off x="76200" y="5361710"/>
            <a:ext cx="4572000" cy="962890"/>
          </a:xfrm>
          <a:prstGeom prst="wedgeRoundRectCallout">
            <a:avLst>
              <a:gd name="adj1" fmla="val 104459"/>
              <a:gd name="adj2" fmla="val -100430"/>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b="1" dirty="0" smtClean="0">
                <a:solidFill>
                  <a:srgbClr val="FF0000"/>
                </a:solidFill>
              </a:rPr>
              <a:t>Bob</a:t>
            </a:r>
            <a:r>
              <a:rPr lang="en-US" sz="2800" dirty="0" smtClean="0">
                <a:solidFill>
                  <a:schemeClr val="tx1"/>
                </a:solidFill>
              </a:rPr>
              <a:t> </a:t>
            </a:r>
            <a:r>
              <a:rPr lang="en-US" sz="2800" dirty="0" smtClean="0">
                <a:solidFill>
                  <a:schemeClr val="tx1"/>
                </a:solidFill>
                <a:sym typeface="Wingdings 2"/>
              </a:rPr>
              <a:t> </a:t>
            </a:r>
            <a:r>
              <a:rPr lang="en-US" sz="2800" dirty="0" smtClean="0">
                <a:solidFill>
                  <a:schemeClr val="tx1"/>
                </a:solidFill>
              </a:rPr>
              <a:t>selects the signature file received</a:t>
            </a:r>
            <a:endParaRPr lang="en-US" sz="2800" dirty="0">
              <a:solidFill>
                <a:schemeClr val="tx1"/>
              </a:solidFill>
            </a:endParaRPr>
          </a:p>
        </p:txBody>
      </p:sp>
    </p:spTree>
    <p:extLst>
      <p:ext uri="{BB962C8B-B14F-4D97-AF65-F5344CB8AC3E}">
        <p14:creationId xmlns:p14="http://schemas.microsoft.com/office/powerpoint/2010/main" val="22611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81</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84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410200" y="6045530"/>
            <a:ext cx="1752600" cy="457200"/>
          </a:xfrm>
          <a:prstGeom prst="wedgeRoundRectCallout">
            <a:avLst>
              <a:gd name="adj1" fmla="val -6351"/>
              <a:gd name="adj2" fmla="val -260351"/>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smtClean="0">
                <a:solidFill>
                  <a:srgbClr val="FF0000"/>
                </a:solidFill>
              </a:rPr>
              <a:t>Bob</a:t>
            </a:r>
            <a:r>
              <a:rPr lang="en-US" sz="3200" dirty="0" smtClean="0">
                <a:solidFill>
                  <a:schemeClr val="tx1"/>
                </a:solidFill>
              </a:rPr>
              <a:t>:  </a:t>
            </a:r>
            <a:r>
              <a:rPr lang="en-US" sz="3200" dirty="0" smtClean="0">
                <a:solidFill>
                  <a:schemeClr val="tx1"/>
                </a:solidFill>
                <a:sym typeface="Wingdings 2"/>
              </a:rPr>
              <a:t></a:t>
            </a:r>
            <a:endParaRPr lang="en-US" sz="3200" dirty="0">
              <a:solidFill>
                <a:schemeClr val="tx1"/>
              </a:solidFill>
            </a:endParaRPr>
          </a:p>
        </p:txBody>
      </p:sp>
      <p:sp>
        <p:nvSpPr>
          <p:cNvPr id="4" name="Rounded Rectangle 3"/>
          <p:cNvSpPr/>
          <p:nvPr/>
        </p:nvSpPr>
        <p:spPr>
          <a:xfrm>
            <a:off x="5867400" y="4800600"/>
            <a:ext cx="914400"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sz="2800" dirty="0" smtClean="0">
              <a:solidFill>
                <a:srgbClr val="FF0000"/>
              </a:solidFill>
            </a:endParaRPr>
          </a:p>
        </p:txBody>
      </p:sp>
    </p:spTree>
    <p:extLst>
      <p:ext uri="{BB962C8B-B14F-4D97-AF65-F5344CB8AC3E}">
        <p14:creationId xmlns:p14="http://schemas.microsoft.com/office/powerpoint/2010/main" val="22042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82</a:t>
            </a:fld>
            <a:endParaRPr lang="en-US"/>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62025"/>
            <a:ext cx="62484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457200" y="5638800"/>
            <a:ext cx="6172200" cy="962890"/>
          </a:xfrm>
          <a:prstGeom prst="wedgeRoundRectCallout">
            <a:avLst>
              <a:gd name="adj1" fmla="val 14329"/>
              <a:gd name="adj2" fmla="val -358190"/>
              <a:gd name="adj3" fmla="val 16667"/>
            </a:avLst>
          </a:prstGeom>
          <a:solidFill>
            <a:schemeClr val="bg1">
              <a:lumMod val="95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dirty="0" smtClean="0">
                <a:solidFill>
                  <a:schemeClr val="tx1"/>
                </a:solidFill>
                <a:sym typeface="Wingdings 2"/>
              </a:rPr>
              <a:t> </a:t>
            </a:r>
            <a:r>
              <a:rPr lang="en-US" sz="3200" dirty="0" smtClean="0">
                <a:solidFill>
                  <a:schemeClr val="tx1"/>
                </a:solidFill>
              </a:rPr>
              <a:t>It tells </a:t>
            </a:r>
            <a:r>
              <a:rPr lang="en-US" sz="3200" b="1" dirty="0">
                <a:solidFill>
                  <a:srgbClr val="FF0000"/>
                </a:solidFill>
              </a:rPr>
              <a:t>Bob</a:t>
            </a:r>
            <a:r>
              <a:rPr lang="en-US" sz="3200" dirty="0">
                <a:solidFill>
                  <a:schemeClr val="tx1"/>
                </a:solidFill>
              </a:rPr>
              <a:t> that </a:t>
            </a:r>
            <a:r>
              <a:rPr lang="en-US" sz="3200" dirty="0" smtClean="0">
                <a:solidFill>
                  <a:schemeClr val="tx1"/>
                </a:solidFill>
              </a:rPr>
              <a:t>this file is really from me, not from an attacker</a:t>
            </a:r>
            <a:endParaRPr lang="en-US" sz="3200" dirty="0">
              <a:solidFill>
                <a:schemeClr val="tx1"/>
              </a:solidFill>
            </a:endParaRPr>
          </a:p>
        </p:txBody>
      </p:sp>
    </p:spTree>
    <p:extLst>
      <p:ext uri="{BB962C8B-B14F-4D97-AF65-F5344CB8AC3E}">
        <p14:creationId xmlns:p14="http://schemas.microsoft.com/office/powerpoint/2010/main" val="801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 #2 (2/2)</a:t>
            </a:r>
            <a:endParaRPr lang="en-US" dirty="0"/>
          </a:p>
        </p:txBody>
      </p:sp>
      <p:sp>
        <p:nvSpPr>
          <p:cNvPr id="5" name="Content Placeholder 4"/>
          <p:cNvSpPr>
            <a:spLocks noGrp="1"/>
          </p:cNvSpPr>
          <p:nvPr>
            <p:ph idx="1"/>
          </p:nvPr>
        </p:nvSpPr>
        <p:spPr/>
        <p:txBody>
          <a:bodyPr/>
          <a:lstStyle/>
          <a:p>
            <a:pPr>
              <a:buFont typeface="Wingdings 2" panose="05020102010507070707" pitchFamily="18" charset="2"/>
              <a:buChar char="l"/>
            </a:pPr>
            <a:r>
              <a:rPr lang="en-US" dirty="0" smtClean="0"/>
              <a:t>Create a text file </a:t>
            </a:r>
            <a:r>
              <a:rPr lang="en-US" i="1" dirty="0" smtClean="0">
                <a:latin typeface="Times New Roman" pitchFamily="18" charset="0"/>
                <a:cs typeface="Times New Roman" pitchFamily="18" charset="0"/>
              </a:rPr>
              <a:t>your_first_name-last_name-gpg4win.txt </a:t>
            </a:r>
            <a:r>
              <a:rPr lang="en-US" dirty="0" smtClean="0"/>
              <a:t>and digitally sign it</a:t>
            </a:r>
            <a:endParaRPr lang="en-US" dirty="0"/>
          </a:p>
          <a:p>
            <a:pPr>
              <a:buFont typeface="Wingdings 2" panose="05020102010507070707" pitchFamily="18" charset="2"/>
              <a:buChar char="m"/>
            </a:pPr>
            <a:r>
              <a:rPr lang="en-US" dirty="0" smtClean="0"/>
              <a:t>Email </a:t>
            </a:r>
            <a:r>
              <a:rPr lang="en-US" i="1" dirty="0">
                <a:latin typeface="Times New Roman" pitchFamily="18" charset="0"/>
                <a:cs typeface="Times New Roman" pitchFamily="18" charset="0"/>
              </a:rPr>
              <a:t>your_first_name-last_name-gpg4win.txt </a:t>
            </a:r>
            <a:r>
              <a:rPr lang="en-US" i="1" dirty="0" smtClean="0">
                <a:latin typeface="Times New Roman" pitchFamily="18" charset="0"/>
                <a:cs typeface="Times New Roman" pitchFamily="18" charset="0"/>
              </a:rPr>
              <a:t> </a:t>
            </a:r>
            <a:r>
              <a:rPr lang="en-US" b="1" dirty="0" smtClean="0">
                <a:solidFill>
                  <a:srgbClr val="FF0000"/>
                </a:solidFill>
              </a:rPr>
              <a:t>and</a:t>
            </a:r>
            <a:r>
              <a:rPr lang="en-US" dirty="0" smtClean="0"/>
              <a:t> the digital signature file to your classmate</a:t>
            </a:r>
          </a:p>
          <a:p>
            <a:pPr>
              <a:buFont typeface="Wingdings 2" panose="05020102010507070707" pitchFamily="18" charset="2"/>
              <a:buChar char="n"/>
            </a:pPr>
            <a:r>
              <a:rPr lang="en-US" dirty="0" smtClean="0"/>
              <a:t>After receiving the files from your classmate, try to digitally verify them</a:t>
            </a: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83</a:t>
            </a:fld>
            <a:endParaRPr lang="en-US"/>
          </a:p>
        </p:txBody>
      </p:sp>
    </p:spTree>
    <p:extLst>
      <p:ext uri="{BB962C8B-B14F-4D97-AF65-F5344CB8AC3E}">
        <p14:creationId xmlns:p14="http://schemas.microsoft.com/office/powerpoint/2010/main" val="8764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if I want to digitally sign</a:t>
            </a:r>
            <a:endParaRPr lang="en-US" dirty="0"/>
          </a:p>
        </p:txBody>
      </p:sp>
      <p:sp>
        <p:nvSpPr>
          <p:cNvPr id="5" name="Content Placeholder 4"/>
          <p:cNvSpPr>
            <a:spLocks noGrp="1"/>
          </p:cNvSpPr>
          <p:nvPr>
            <p:ph idx="1"/>
          </p:nvPr>
        </p:nvSpPr>
        <p:spPr/>
        <p:txBody>
          <a:bodyPr/>
          <a:lstStyle/>
          <a:p>
            <a:r>
              <a:rPr lang="en-US" dirty="0" smtClean="0"/>
              <a:t>An email?</a:t>
            </a:r>
          </a:p>
          <a:p>
            <a:pPr lvl="1"/>
            <a:r>
              <a:rPr lang="en-US" dirty="0" smtClean="0"/>
              <a:t>Not a file</a:t>
            </a:r>
            <a:endParaRPr lang="en-US" dirty="0"/>
          </a:p>
          <a:p>
            <a:endParaRPr lang="en-US" dirty="0" smtClean="0"/>
          </a:p>
          <a:p>
            <a:r>
              <a:rPr lang="en-US" dirty="0" err="1" smtClean="0"/>
              <a:t>GnuPG</a:t>
            </a:r>
            <a:r>
              <a:rPr lang="en-US" dirty="0" smtClean="0"/>
              <a:t> for Outlook (</a:t>
            </a:r>
            <a:r>
              <a:rPr lang="en-US" dirty="0" err="1" smtClean="0"/>
              <a:t>GpgOL</a:t>
            </a:r>
            <a:r>
              <a:rPr lang="en-US" dirty="0" smtClean="0"/>
              <a:t>)</a:t>
            </a:r>
          </a:p>
          <a:p>
            <a:pPr lvl="1"/>
            <a:r>
              <a:rPr lang="en-US" dirty="0" smtClean="0"/>
              <a:t>Use with Microsoft Outlook mail client</a:t>
            </a:r>
            <a:endParaRPr lang="en-US" dirty="0"/>
          </a:p>
        </p:txBody>
      </p:sp>
      <p:sp>
        <p:nvSpPr>
          <p:cNvPr id="2" name="Footer Placeholder 1"/>
          <p:cNvSpPr>
            <a:spLocks noGrp="1"/>
          </p:cNvSpPr>
          <p:nvPr>
            <p:ph type="ftr" sz="quarter" idx="11"/>
          </p:nvPr>
        </p:nvSpPr>
        <p:spPr/>
        <p:txBody>
          <a:bodyPr/>
          <a:lstStyle/>
          <a:p>
            <a:r>
              <a:rPr lang="en-US" smtClean="0"/>
              <a:t>2016 Summer Camp</a:t>
            </a:r>
            <a:endParaRPr lang="en-US"/>
          </a:p>
        </p:txBody>
      </p:sp>
      <p:sp>
        <p:nvSpPr>
          <p:cNvPr id="3" name="Slide Number Placeholder 2"/>
          <p:cNvSpPr>
            <a:spLocks noGrp="1"/>
          </p:cNvSpPr>
          <p:nvPr>
            <p:ph type="sldNum" sz="quarter" idx="12"/>
          </p:nvPr>
        </p:nvSpPr>
        <p:spPr/>
        <p:txBody>
          <a:bodyPr/>
          <a:lstStyle/>
          <a:p>
            <a:fld id="{AEBD50B1-BE24-4FB3-9650-F2E0DAD77E55}" type="slidenum">
              <a:rPr lang="en-US" smtClean="0"/>
              <a:t>84</a:t>
            </a:fld>
            <a:endParaRPr lang="en-US"/>
          </a:p>
        </p:txBody>
      </p:sp>
    </p:spTree>
    <p:extLst>
      <p:ext uri="{BB962C8B-B14F-4D97-AF65-F5344CB8AC3E}">
        <p14:creationId xmlns:p14="http://schemas.microsoft.com/office/powerpoint/2010/main" val="9834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lstStyle/>
          <a:p>
            <a:r>
              <a:rPr lang="en-US" dirty="0" smtClean="0"/>
              <a:t>Practice</a:t>
            </a:r>
          </a:p>
          <a:p>
            <a:pPr lvl="1">
              <a:buFont typeface="Wingdings 2" panose="05020102010507070707" pitchFamily="18" charset="2"/>
              <a:buChar char="u"/>
            </a:pPr>
            <a:r>
              <a:rPr lang="en-US" dirty="0" smtClean="0">
                <a:solidFill>
                  <a:schemeClr val="bg1">
                    <a:lumMod val="65000"/>
                  </a:schemeClr>
                </a:solidFill>
              </a:rPr>
              <a:t>Truecrypt</a:t>
            </a:r>
          </a:p>
          <a:p>
            <a:pPr lvl="1">
              <a:buFont typeface="Wingdings 2" panose="05020102010507070707" pitchFamily="18" charset="2"/>
              <a:buChar char="v"/>
            </a:pPr>
            <a:r>
              <a:rPr lang="en-US" dirty="0" smtClean="0">
                <a:solidFill>
                  <a:schemeClr val="bg1">
                    <a:lumMod val="65000"/>
                  </a:schemeClr>
                </a:solidFill>
              </a:rPr>
              <a:t>GPG</a:t>
            </a:r>
          </a:p>
          <a:p>
            <a:pPr lvl="1">
              <a:buFont typeface="Wingdings 2" panose="05020102010507070707" pitchFamily="18" charset="2"/>
              <a:buChar char="w"/>
            </a:pPr>
            <a:r>
              <a:rPr lang="en-US" dirty="0" smtClean="0"/>
              <a:t>BitLocker</a:t>
            </a:r>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85</a:t>
            </a:fld>
            <a:endParaRPr lang="en-US"/>
          </a:p>
        </p:txBody>
      </p:sp>
      <p:sp>
        <p:nvSpPr>
          <p:cNvPr id="6" name="Rounded Rectangle 5"/>
          <p:cNvSpPr/>
          <p:nvPr/>
        </p:nvSpPr>
        <p:spPr>
          <a:xfrm>
            <a:off x="609600" y="1676400"/>
            <a:ext cx="7086600" cy="2057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3276600"/>
            <a:ext cx="5181600" cy="457200"/>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4944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Practice</a:t>
            </a:r>
          </a:p>
          <a:p>
            <a:pPr lvl="1"/>
            <a:r>
              <a:rPr lang="en-US" dirty="0" smtClean="0"/>
              <a:t>Truecrypt</a:t>
            </a:r>
          </a:p>
          <a:p>
            <a:pPr lvl="1"/>
            <a:r>
              <a:rPr lang="en-US" dirty="0" smtClean="0"/>
              <a:t>GPG</a:t>
            </a:r>
          </a:p>
          <a:p>
            <a:pPr lvl="1"/>
            <a:r>
              <a:rPr lang="en-US" dirty="0" smtClean="0"/>
              <a:t>BitLocker</a:t>
            </a:r>
          </a:p>
          <a:p>
            <a:pPr lvl="1"/>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86</a:t>
            </a:fld>
            <a:endParaRPr lang="en-US"/>
          </a:p>
        </p:txBody>
      </p:sp>
    </p:spTree>
    <p:extLst>
      <p:ext uri="{BB962C8B-B14F-4D97-AF65-F5344CB8AC3E}">
        <p14:creationId xmlns:p14="http://schemas.microsoft.com/office/powerpoint/2010/main" val="124617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Run </a:t>
            </a:r>
            <a:r>
              <a:rPr lang="en-US" dirty="0" err="1" smtClean="0"/>
              <a:t>TrueCrypt</a:t>
            </a:r>
            <a:endParaRPr lang="en-US" dirty="0"/>
          </a:p>
        </p:txBody>
      </p:sp>
      <p:sp>
        <p:nvSpPr>
          <p:cNvPr id="3" name="Content Placeholder 2"/>
          <p:cNvSpPr>
            <a:spLocks noGrp="1"/>
          </p:cNvSpPr>
          <p:nvPr>
            <p:ph idx="1"/>
          </p:nvPr>
        </p:nvSpPr>
        <p:spPr/>
        <p:txBody>
          <a:bodyPr/>
          <a:lstStyle/>
          <a:p>
            <a:r>
              <a:rPr lang="en-US" dirty="0" smtClean="0">
                <a:solidFill>
                  <a:srgbClr val="00CC00"/>
                </a:solidFill>
              </a:rPr>
              <a:t>Start</a:t>
            </a:r>
            <a:r>
              <a:rPr lang="en-US" dirty="0" smtClean="0"/>
              <a:t> &gt; </a:t>
            </a:r>
            <a:r>
              <a:rPr lang="en-US" dirty="0" smtClean="0">
                <a:solidFill>
                  <a:srgbClr val="00CC00"/>
                </a:solidFill>
              </a:rPr>
              <a:t>All Programs</a:t>
            </a:r>
            <a:r>
              <a:rPr lang="en-US" dirty="0" smtClean="0"/>
              <a:t> &gt; </a:t>
            </a:r>
            <a:r>
              <a:rPr lang="en-US" dirty="0" err="1" smtClean="0">
                <a:solidFill>
                  <a:srgbClr val="00CC00"/>
                </a:solidFill>
              </a:rPr>
              <a:t>TrueCrypt</a:t>
            </a:r>
            <a:r>
              <a:rPr lang="en-US" dirty="0" smtClean="0"/>
              <a:t> &gt; </a:t>
            </a:r>
            <a:r>
              <a:rPr lang="en-US" dirty="0" err="1" smtClean="0">
                <a:solidFill>
                  <a:srgbClr val="00CC00"/>
                </a:solidFill>
              </a:rPr>
              <a:t>TrueCrypt</a:t>
            </a:r>
            <a:endParaRPr lang="en-US" dirty="0" smtClean="0">
              <a:solidFill>
                <a:srgbClr val="00CC00"/>
              </a:solidFill>
            </a:endParaRPr>
          </a:p>
          <a:p>
            <a:endParaRPr lang="en-US" dirty="0" smtClean="0"/>
          </a:p>
          <a:p>
            <a:r>
              <a:rPr lang="en-US" dirty="0" smtClean="0"/>
              <a:t>(You can also run it directly from a shortcut on your Desktop)</a:t>
            </a:r>
            <a:endParaRPr lang="en-US" dirty="0"/>
          </a:p>
        </p:txBody>
      </p:sp>
      <p:sp>
        <p:nvSpPr>
          <p:cNvPr id="4" name="Footer Placeholder 3"/>
          <p:cNvSpPr>
            <a:spLocks noGrp="1"/>
          </p:cNvSpPr>
          <p:nvPr>
            <p:ph type="ftr" sz="quarter" idx="11"/>
          </p:nvPr>
        </p:nvSpPr>
        <p:spPr/>
        <p:txBody>
          <a:bodyPr/>
          <a:lstStyle/>
          <a:p>
            <a:r>
              <a:rPr lang="en-US" smtClean="0"/>
              <a:t>2016 Summer Camp</a:t>
            </a:r>
            <a:endParaRPr lang="en-US"/>
          </a:p>
        </p:txBody>
      </p:sp>
      <p:sp>
        <p:nvSpPr>
          <p:cNvPr id="5" name="Slide Number Placeholder 4"/>
          <p:cNvSpPr>
            <a:spLocks noGrp="1"/>
          </p:cNvSpPr>
          <p:nvPr>
            <p:ph type="sldNum" sz="quarter" idx="12"/>
          </p:nvPr>
        </p:nvSpPr>
        <p:spPr/>
        <p:txBody>
          <a:bodyPr/>
          <a:lstStyle/>
          <a:p>
            <a:fld id="{AEBD50B1-BE24-4FB3-9650-F2E0DAD77E55}" type="slidenum">
              <a:rPr lang="en-US" smtClean="0"/>
              <a:t>9</a:t>
            </a:fld>
            <a:endParaRPr lang="en-US"/>
          </a:p>
        </p:txBody>
      </p:sp>
    </p:spTree>
    <p:extLst>
      <p:ext uri="{BB962C8B-B14F-4D97-AF65-F5344CB8AC3E}">
        <p14:creationId xmlns:p14="http://schemas.microsoft.com/office/powerpoint/2010/main" val="260601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19050">
          <a:solidFill>
            <a:srgbClr val="FF0000"/>
          </a:solidFill>
        </a:ln>
      </a:spPr>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FF0000"/>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2312</Words>
  <Application>Microsoft Office PowerPoint</Application>
  <PresentationFormat>On-screen Show (4:3)</PresentationFormat>
  <Paragraphs>535</Paragraphs>
  <Slides>86</Slides>
  <Notes>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86</vt:i4>
      </vt:variant>
    </vt:vector>
  </HeadingPairs>
  <TitlesOfParts>
    <vt:vector size="91" baseType="lpstr">
      <vt:lpstr>Office Theme</vt:lpstr>
      <vt:lpstr>Bitmap Image</vt:lpstr>
      <vt:lpstr>VISIO</vt:lpstr>
      <vt:lpstr>Image</vt:lpstr>
      <vt:lpstr>Visio</vt:lpstr>
      <vt:lpstr>Cryptography: Practice</vt:lpstr>
      <vt:lpstr>Prerequisites</vt:lpstr>
      <vt:lpstr>To do what?</vt:lpstr>
      <vt:lpstr>Step 0</vt:lpstr>
      <vt:lpstr>Organization</vt:lpstr>
      <vt:lpstr>Road Map</vt:lpstr>
      <vt:lpstr>TrueCrypt</vt:lpstr>
      <vt:lpstr>Step 1</vt:lpstr>
      <vt:lpstr>Step 2: Run TrueCrypt</vt:lpstr>
      <vt:lpstr>Step 2</vt:lpstr>
      <vt:lpstr>PowerPoint Presentation</vt:lpstr>
      <vt:lpstr>PowerPoint Presentation</vt:lpstr>
      <vt:lpstr>PowerPoint Presentation</vt:lpstr>
      <vt:lpstr>PowerPoint Presentation</vt:lpstr>
      <vt:lpstr>The Location of the Virtual Encrypted Disk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Security-critical Files?</vt:lpstr>
      <vt:lpstr>PowerPoint Presentation</vt:lpstr>
      <vt:lpstr>PowerPoint Presentation</vt:lpstr>
      <vt:lpstr>Is It Really Secure?</vt:lpstr>
      <vt:lpstr>Exercise</vt:lpstr>
      <vt:lpstr>Do You Really Know What You are Doing?</vt:lpstr>
      <vt:lpstr>Everybody likes a quiz</vt:lpstr>
      <vt:lpstr>Road Map</vt:lpstr>
      <vt:lpstr>Public Key Digital Signature</vt:lpstr>
      <vt:lpstr>Public Key Encryption</vt:lpstr>
      <vt:lpstr>Cryptography  Encryption</vt:lpstr>
      <vt:lpstr>Digital Signature</vt:lpstr>
      <vt:lpstr>E-mail signature vs. Digital Signature</vt:lpstr>
      <vt:lpstr>Verify an Email?</vt:lpstr>
      <vt:lpstr>What if I Want to…</vt:lpstr>
      <vt:lpstr>Step 1</vt:lpstr>
      <vt:lpstr>Step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email your public key to your friend?</vt:lpstr>
      <vt:lpstr>Exercise #1 (1/2)</vt:lpstr>
      <vt:lpstr>This is like</vt:lpstr>
      <vt:lpstr>PowerPoint Presentation</vt:lpstr>
      <vt:lpstr>Imported public key</vt:lpstr>
      <vt:lpstr>It is not done yet!</vt:lpstr>
      <vt:lpstr>Now, I Want to digitally Sign a file and Send it to My Friend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step is like</vt:lpstr>
      <vt:lpstr>Exercise</vt:lpstr>
      <vt:lpstr>The next step is like</vt:lpstr>
      <vt:lpstr>PowerPoint Presentation</vt:lpstr>
      <vt:lpstr>PowerPoint Presentation</vt:lpstr>
      <vt:lpstr>PowerPoint Presentation</vt:lpstr>
      <vt:lpstr>Exercise #2 (2/2)</vt:lpstr>
      <vt:lpstr>What if I want to digitally sign</vt:lpstr>
      <vt:lpstr>Road Map</vt:lpstr>
      <vt:lpstr>Summary</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TrueCrypt</dc:title>
  <dc:creator>Xunhua Wang</dc:creator>
  <cp:lastModifiedBy>Xunhua Wang</cp:lastModifiedBy>
  <cp:revision>168</cp:revision>
  <cp:lastPrinted>2013-06-06T03:14:39Z</cp:lastPrinted>
  <dcterms:created xsi:type="dcterms:W3CDTF">2012-10-13T01:31:24Z</dcterms:created>
  <dcterms:modified xsi:type="dcterms:W3CDTF">2016-06-25T11:46:52Z</dcterms:modified>
</cp:coreProperties>
</file>