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9" r:id="rId2"/>
    <p:sldId id="259" r:id="rId3"/>
    <p:sldId id="260" r:id="rId4"/>
    <p:sldId id="261" r:id="rId5"/>
    <p:sldId id="262" r:id="rId6"/>
    <p:sldId id="292" r:id="rId7"/>
    <p:sldId id="291" r:id="rId8"/>
    <p:sldId id="264" r:id="rId9"/>
    <p:sldId id="265" r:id="rId10"/>
    <p:sldId id="29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4" r:id="rId21"/>
    <p:sldId id="279" r:id="rId22"/>
    <p:sldId id="280" r:id="rId23"/>
    <p:sldId id="281" r:id="rId24"/>
    <p:sldId id="282" r:id="rId25"/>
    <p:sldId id="296" r:id="rId26"/>
    <p:sldId id="297" r:id="rId27"/>
    <p:sldId id="299" r:id="rId28"/>
    <p:sldId id="326" r:id="rId29"/>
    <p:sldId id="32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9" d="100"/>
          <a:sy n="79" d="100"/>
        </p:scale>
        <p:origin x="-120" y="-9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5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7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10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4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6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7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4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249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3" name="Picture 9" descr="C:\Documents and Settings\tjadenbc\Desktop\jm_logo.gif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03938"/>
            <a:ext cx="1714500" cy="75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tjadenbc\Desktop\infosec_logo_transparent_sm.gif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788" y="5943600"/>
            <a:ext cx="195421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Cryptography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What is</a:t>
            </a:r>
            <a:r>
              <a:rPr lang="en-US" sz="3000" i="1"/>
              <a:t> </a:t>
            </a:r>
            <a:r>
              <a:rPr lang="en-US" sz="3000"/>
              <a:t>cryptography? </a:t>
            </a:r>
          </a:p>
          <a:p>
            <a:r>
              <a:rPr lang="en-US" sz="3000"/>
              <a:t>Symmetric-key cryptosystems</a:t>
            </a:r>
          </a:p>
          <a:p>
            <a:pPr lvl="1"/>
            <a:r>
              <a:rPr lang="en-US" sz="2600"/>
              <a:t>The Caesar cipher</a:t>
            </a:r>
          </a:p>
          <a:p>
            <a:pPr lvl="1"/>
            <a:r>
              <a:rPr lang="en-US" sz="2600"/>
              <a:t>Monoalphabetic replacement cipher</a:t>
            </a:r>
          </a:p>
          <a:p>
            <a:pPr lvl="1"/>
            <a:r>
              <a:rPr lang="en-US" sz="2600"/>
              <a:t>The one-time pad</a:t>
            </a:r>
          </a:p>
          <a:p>
            <a:pPr lvl="1"/>
            <a:r>
              <a:rPr lang="en-US" sz="2600"/>
              <a:t>DES/AES</a:t>
            </a:r>
          </a:p>
          <a:p>
            <a:r>
              <a:rPr lang="en-US" sz="3000"/>
              <a:t>Asymmetric-key (public key) cryptosystems</a:t>
            </a:r>
          </a:p>
          <a:p>
            <a:pPr lvl="1"/>
            <a:r>
              <a:rPr lang="en-US" sz="2600"/>
              <a:t>RSA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cs typeface="Times New Roman" charset="0"/>
              </a:rPr>
              <a:t>The Monoalphabetic Replacement Cipher – Encryption (cont)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cs typeface="Times New Roman" charset="0"/>
              </a:rPr>
              <a:t>Plaintext:</a:t>
            </a:r>
          </a:p>
          <a:p>
            <a:pPr lvl="1"/>
            <a:r>
              <a:rPr lang="ja-JP" altLang="en-US" sz="2400">
                <a:latin typeface="Arial"/>
              </a:rPr>
              <a:t>“</a:t>
            </a:r>
            <a:r>
              <a:rPr lang="en-US" sz="2400">
                <a:cs typeface="Times New Roman" charset="0"/>
              </a:rPr>
              <a:t>I prefer freedom with danger to slavery with ease.</a:t>
            </a:r>
            <a:r>
              <a:rPr lang="ja-JP" altLang="en-US" sz="2400">
                <a:latin typeface="Arial"/>
                <a:cs typeface="Times New Roman" charset="0"/>
              </a:rPr>
              <a:t>”</a:t>
            </a:r>
            <a:endParaRPr lang="en-US" sz="2100">
              <a:cs typeface="Times New Roman" charset="0"/>
            </a:endParaRPr>
          </a:p>
          <a:p>
            <a:r>
              <a:rPr lang="en-US" sz="2800">
                <a:cs typeface="Times New Roman" charset="0"/>
              </a:rPr>
              <a:t>Cipher alphabet:</a:t>
            </a:r>
          </a:p>
          <a:p>
            <a:pPr>
              <a:buFontTx/>
              <a:buNone/>
            </a:pPr>
            <a:endParaRPr lang="en-US" sz="2800">
              <a:cs typeface="Times New Roman" charset="0"/>
            </a:endParaRPr>
          </a:p>
          <a:p>
            <a:pPr>
              <a:buFontTx/>
              <a:buNone/>
            </a:pPr>
            <a:endParaRPr lang="en-US" sz="2800">
              <a:cs typeface="Times New Roman" charset="0"/>
            </a:endParaRPr>
          </a:p>
          <a:p>
            <a:r>
              <a:rPr lang="en-US" sz="2800">
                <a:cs typeface="Times New Roman" charset="0"/>
              </a:rPr>
              <a:t>Ciphertext:</a:t>
            </a:r>
          </a:p>
          <a:p>
            <a:pPr lvl="1"/>
            <a:r>
              <a:rPr lang="ja-JP" altLang="en-US" sz="2100">
                <a:latin typeface="Arial"/>
                <a:cs typeface="Times New Roman" charset="0"/>
              </a:rPr>
              <a:t>“</a:t>
            </a:r>
            <a:r>
              <a:rPr lang="en-US" sz="2100">
                <a:cs typeface="Times New Roman" charset="0"/>
              </a:rPr>
              <a:t>W uymzmy zymmlex dwgo ljikmy ge tnjfmyc dwgo mjtm.</a:t>
            </a:r>
            <a:r>
              <a:rPr lang="ja-JP" altLang="en-US" sz="2100">
                <a:latin typeface="Arial"/>
                <a:cs typeface="Times New Roman" charset="0"/>
              </a:rPr>
              <a:t>”</a:t>
            </a:r>
            <a:endParaRPr lang="en-US" sz="2400">
              <a:cs typeface="Times New Roman" charset="0"/>
            </a:endParaRPr>
          </a:p>
          <a:p>
            <a:endParaRPr lang="en-US"/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533400" y="3581400"/>
            <a:ext cx="8077200" cy="701675"/>
            <a:chOff x="384" y="3504"/>
            <a:chExt cx="5088" cy="442"/>
          </a:xfrm>
        </p:grpSpPr>
        <p:grpSp>
          <p:nvGrpSpPr>
            <p:cNvPr id="39941" name="Group 5"/>
            <p:cNvGrpSpPr>
              <a:grpSpLocks/>
            </p:cNvGrpSpPr>
            <p:nvPr/>
          </p:nvGrpSpPr>
          <p:grpSpPr bwMode="auto">
            <a:xfrm>
              <a:off x="5184" y="3504"/>
              <a:ext cx="288" cy="250"/>
              <a:chOff x="5232" y="2400"/>
              <a:chExt cx="288" cy="250"/>
            </a:xfrm>
          </p:grpSpPr>
          <p:sp>
            <p:nvSpPr>
              <p:cNvPr id="39942" name="Rectangle 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3" name="Text Box 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4992" y="3504"/>
              <a:ext cx="288" cy="250"/>
              <a:chOff x="5232" y="2400"/>
              <a:chExt cx="288" cy="250"/>
            </a:xfrm>
          </p:grpSpPr>
          <p:sp>
            <p:nvSpPr>
              <p:cNvPr id="39945" name="Rectangle 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6" name="Text Box 1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39947" name="Group 11"/>
            <p:cNvGrpSpPr>
              <a:grpSpLocks/>
            </p:cNvGrpSpPr>
            <p:nvPr/>
          </p:nvGrpSpPr>
          <p:grpSpPr bwMode="auto">
            <a:xfrm>
              <a:off x="4800" y="3504"/>
              <a:ext cx="288" cy="250"/>
              <a:chOff x="5232" y="2400"/>
              <a:chExt cx="288" cy="250"/>
            </a:xfrm>
          </p:grpSpPr>
          <p:sp>
            <p:nvSpPr>
              <p:cNvPr id="39948" name="Rectangle 1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9" name="Text Box 1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39950" name="Group 14"/>
            <p:cNvGrpSpPr>
              <a:grpSpLocks/>
            </p:cNvGrpSpPr>
            <p:nvPr/>
          </p:nvGrpSpPr>
          <p:grpSpPr bwMode="auto">
            <a:xfrm>
              <a:off x="4608" y="3504"/>
              <a:ext cx="288" cy="250"/>
              <a:chOff x="5232" y="2400"/>
              <a:chExt cx="288" cy="250"/>
            </a:xfrm>
          </p:grpSpPr>
          <p:sp>
            <p:nvSpPr>
              <p:cNvPr id="39951" name="Rectangle 1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2" name="Text Box 1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39953" name="Group 17"/>
            <p:cNvGrpSpPr>
              <a:grpSpLocks/>
            </p:cNvGrpSpPr>
            <p:nvPr/>
          </p:nvGrpSpPr>
          <p:grpSpPr bwMode="auto">
            <a:xfrm>
              <a:off x="4416" y="3504"/>
              <a:ext cx="288" cy="250"/>
              <a:chOff x="5232" y="2400"/>
              <a:chExt cx="288" cy="250"/>
            </a:xfrm>
          </p:grpSpPr>
          <p:sp>
            <p:nvSpPr>
              <p:cNvPr id="39954" name="Rectangle 1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5" name="Text Box 1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39956" name="Group 20"/>
            <p:cNvGrpSpPr>
              <a:grpSpLocks/>
            </p:cNvGrpSpPr>
            <p:nvPr/>
          </p:nvGrpSpPr>
          <p:grpSpPr bwMode="auto">
            <a:xfrm>
              <a:off x="4224" y="3504"/>
              <a:ext cx="288" cy="250"/>
              <a:chOff x="5232" y="2400"/>
              <a:chExt cx="288" cy="250"/>
            </a:xfrm>
          </p:grpSpPr>
          <p:sp>
            <p:nvSpPr>
              <p:cNvPr id="39957" name="Rectangle 2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8" name="Text Box 2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39959" name="Group 23"/>
            <p:cNvGrpSpPr>
              <a:grpSpLocks/>
            </p:cNvGrpSpPr>
            <p:nvPr/>
          </p:nvGrpSpPr>
          <p:grpSpPr bwMode="auto">
            <a:xfrm>
              <a:off x="4032" y="3504"/>
              <a:ext cx="288" cy="250"/>
              <a:chOff x="5232" y="2400"/>
              <a:chExt cx="288" cy="250"/>
            </a:xfrm>
          </p:grpSpPr>
          <p:sp>
            <p:nvSpPr>
              <p:cNvPr id="39960" name="Rectangle 2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1" name="Text Box 2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39962" name="Group 26"/>
            <p:cNvGrpSpPr>
              <a:grpSpLocks/>
            </p:cNvGrpSpPr>
            <p:nvPr/>
          </p:nvGrpSpPr>
          <p:grpSpPr bwMode="auto">
            <a:xfrm>
              <a:off x="3840" y="3504"/>
              <a:ext cx="288" cy="250"/>
              <a:chOff x="5232" y="2400"/>
              <a:chExt cx="288" cy="250"/>
            </a:xfrm>
          </p:grpSpPr>
          <p:sp>
            <p:nvSpPr>
              <p:cNvPr id="39963" name="Rectangle 2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4" name="Text Box 2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39965" name="Group 29"/>
            <p:cNvGrpSpPr>
              <a:grpSpLocks/>
            </p:cNvGrpSpPr>
            <p:nvPr/>
          </p:nvGrpSpPr>
          <p:grpSpPr bwMode="auto">
            <a:xfrm>
              <a:off x="3648" y="3504"/>
              <a:ext cx="288" cy="250"/>
              <a:chOff x="5232" y="2400"/>
              <a:chExt cx="288" cy="250"/>
            </a:xfrm>
          </p:grpSpPr>
          <p:sp>
            <p:nvSpPr>
              <p:cNvPr id="39966" name="Rectangle 3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67" name="Text Box 3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39968" name="Group 32"/>
            <p:cNvGrpSpPr>
              <a:grpSpLocks/>
            </p:cNvGrpSpPr>
            <p:nvPr/>
          </p:nvGrpSpPr>
          <p:grpSpPr bwMode="auto">
            <a:xfrm>
              <a:off x="3456" y="3504"/>
              <a:ext cx="288" cy="250"/>
              <a:chOff x="5232" y="2400"/>
              <a:chExt cx="288" cy="250"/>
            </a:xfrm>
          </p:grpSpPr>
          <p:sp>
            <p:nvSpPr>
              <p:cNvPr id="39969" name="Rectangle 3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0" name="Text Box 3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39971" name="Group 35"/>
            <p:cNvGrpSpPr>
              <a:grpSpLocks/>
            </p:cNvGrpSpPr>
            <p:nvPr/>
          </p:nvGrpSpPr>
          <p:grpSpPr bwMode="auto">
            <a:xfrm>
              <a:off x="3264" y="3504"/>
              <a:ext cx="288" cy="250"/>
              <a:chOff x="5232" y="2400"/>
              <a:chExt cx="288" cy="250"/>
            </a:xfrm>
          </p:grpSpPr>
          <p:sp>
            <p:nvSpPr>
              <p:cNvPr id="39972" name="Rectangle 3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3" name="Text Box 3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39974" name="Group 38"/>
            <p:cNvGrpSpPr>
              <a:grpSpLocks/>
            </p:cNvGrpSpPr>
            <p:nvPr/>
          </p:nvGrpSpPr>
          <p:grpSpPr bwMode="auto">
            <a:xfrm>
              <a:off x="3072" y="3504"/>
              <a:ext cx="288" cy="250"/>
              <a:chOff x="5232" y="2400"/>
              <a:chExt cx="288" cy="250"/>
            </a:xfrm>
          </p:grpSpPr>
          <p:sp>
            <p:nvSpPr>
              <p:cNvPr id="39975" name="Rectangle 3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6" name="Text Box 4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39977" name="Group 41"/>
            <p:cNvGrpSpPr>
              <a:grpSpLocks/>
            </p:cNvGrpSpPr>
            <p:nvPr/>
          </p:nvGrpSpPr>
          <p:grpSpPr bwMode="auto">
            <a:xfrm>
              <a:off x="2880" y="3504"/>
              <a:ext cx="288" cy="250"/>
              <a:chOff x="5232" y="2400"/>
              <a:chExt cx="288" cy="250"/>
            </a:xfrm>
          </p:grpSpPr>
          <p:sp>
            <p:nvSpPr>
              <p:cNvPr id="39978" name="Rectangle 4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79" name="Text Box 4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39980" name="Group 44"/>
            <p:cNvGrpSpPr>
              <a:grpSpLocks/>
            </p:cNvGrpSpPr>
            <p:nvPr/>
          </p:nvGrpSpPr>
          <p:grpSpPr bwMode="auto">
            <a:xfrm>
              <a:off x="2688" y="3504"/>
              <a:ext cx="288" cy="250"/>
              <a:chOff x="5232" y="2400"/>
              <a:chExt cx="288" cy="250"/>
            </a:xfrm>
          </p:grpSpPr>
          <p:sp>
            <p:nvSpPr>
              <p:cNvPr id="39981" name="Rectangle 4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2" name="Text Box 4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39983" name="Group 47"/>
            <p:cNvGrpSpPr>
              <a:grpSpLocks/>
            </p:cNvGrpSpPr>
            <p:nvPr/>
          </p:nvGrpSpPr>
          <p:grpSpPr bwMode="auto">
            <a:xfrm>
              <a:off x="2496" y="3504"/>
              <a:ext cx="288" cy="250"/>
              <a:chOff x="5232" y="2400"/>
              <a:chExt cx="288" cy="250"/>
            </a:xfrm>
          </p:grpSpPr>
          <p:sp>
            <p:nvSpPr>
              <p:cNvPr id="39984" name="Rectangle 4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5" name="Text Box 4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39986" name="Group 50"/>
            <p:cNvGrpSpPr>
              <a:grpSpLocks/>
            </p:cNvGrpSpPr>
            <p:nvPr/>
          </p:nvGrpSpPr>
          <p:grpSpPr bwMode="auto">
            <a:xfrm>
              <a:off x="2304" y="3504"/>
              <a:ext cx="288" cy="250"/>
              <a:chOff x="5232" y="2400"/>
              <a:chExt cx="288" cy="250"/>
            </a:xfrm>
          </p:grpSpPr>
          <p:sp>
            <p:nvSpPr>
              <p:cNvPr id="39987" name="Rectangle 5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8" name="Text Box 5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39989" name="Group 53"/>
            <p:cNvGrpSpPr>
              <a:grpSpLocks/>
            </p:cNvGrpSpPr>
            <p:nvPr/>
          </p:nvGrpSpPr>
          <p:grpSpPr bwMode="auto">
            <a:xfrm>
              <a:off x="2112" y="3504"/>
              <a:ext cx="288" cy="250"/>
              <a:chOff x="5232" y="2400"/>
              <a:chExt cx="288" cy="250"/>
            </a:xfrm>
          </p:grpSpPr>
          <p:sp>
            <p:nvSpPr>
              <p:cNvPr id="39990" name="Rectangle 5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1" name="Text Box 5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  <p:grpSp>
          <p:nvGrpSpPr>
            <p:cNvPr id="39992" name="Group 56"/>
            <p:cNvGrpSpPr>
              <a:grpSpLocks/>
            </p:cNvGrpSpPr>
            <p:nvPr/>
          </p:nvGrpSpPr>
          <p:grpSpPr bwMode="auto">
            <a:xfrm>
              <a:off x="1920" y="3504"/>
              <a:ext cx="288" cy="250"/>
              <a:chOff x="5232" y="2400"/>
              <a:chExt cx="288" cy="250"/>
            </a:xfrm>
          </p:grpSpPr>
          <p:sp>
            <p:nvSpPr>
              <p:cNvPr id="39993" name="Rectangle 5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4" name="Text Box 5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39995" name="Group 59"/>
            <p:cNvGrpSpPr>
              <a:grpSpLocks/>
            </p:cNvGrpSpPr>
            <p:nvPr/>
          </p:nvGrpSpPr>
          <p:grpSpPr bwMode="auto">
            <a:xfrm>
              <a:off x="1728" y="3504"/>
              <a:ext cx="288" cy="250"/>
              <a:chOff x="5232" y="2400"/>
              <a:chExt cx="288" cy="250"/>
            </a:xfrm>
          </p:grpSpPr>
          <p:sp>
            <p:nvSpPr>
              <p:cNvPr id="39996" name="Rectangle 6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7" name="Text Box 6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39998" name="Group 62"/>
            <p:cNvGrpSpPr>
              <a:grpSpLocks/>
            </p:cNvGrpSpPr>
            <p:nvPr/>
          </p:nvGrpSpPr>
          <p:grpSpPr bwMode="auto">
            <a:xfrm>
              <a:off x="1536" y="3504"/>
              <a:ext cx="288" cy="250"/>
              <a:chOff x="5232" y="2400"/>
              <a:chExt cx="288" cy="250"/>
            </a:xfrm>
          </p:grpSpPr>
          <p:sp>
            <p:nvSpPr>
              <p:cNvPr id="39999" name="Rectangle 6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0" name="Text Box 6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40001" name="Group 65"/>
            <p:cNvGrpSpPr>
              <a:grpSpLocks/>
            </p:cNvGrpSpPr>
            <p:nvPr/>
          </p:nvGrpSpPr>
          <p:grpSpPr bwMode="auto">
            <a:xfrm>
              <a:off x="1344" y="3504"/>
              <a:ext cx="288" cy="250"/>
              <a:chOff x="5232" y="2400"/>
              <a:chExt cx="288" cy="250"/>
            </a:xfrm>
          </p:grpSpPr>
          <p:sp>
            <p:nvSpPr>
              <p:cNvPr id="40002" name="Rectangle 6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3" name="Text Box 6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40004" name="Group 68"/>
            <p:cNvGrpSpPr>
              <a:grpSpLocks/>
            </p:cNvGrpSpPr>
            <p:nvPr/>
          </p:nvGrpSpPr>
          <p:grpSpPr bwMode="auto">
            <a:xfrm>
              <a:off x="1152" y="3504"/>
              <a:ext cx="288" cy="250"/>
              <a:chOff x="5232" y="2400"/>
              <a:chExt cx="288" cy="250"/>
            </a:xfrm>
          </p:grpSpPr>
          <p:sp>
            <p:nvSpPr>
              <p:cNvPr id="40005" name="Rectangle 6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6" name="Text Box 7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40007" name="Group 71"/>
            <p:cNvGrpSpPr>
              <a:grpSpLocks/>
            </p:cNvGrpSpPr>
            <p:nvPr/>
          </p:nvGrpSpPr>
          <p:grpSpPr bwMode="auto">
            <a:xfrm>
              <a:off x="960" y="3504"/>
              <a:ext cx="288" cy="250"/>
              <a:chOff x="5232" y="2400"/>
              <a:chExt cx="288" cy="250"/>
            </a:xfrm>
          </p:grpSpPr>
          <p:sp>
            <p:nvSpPr>
              <p:cNvPr id="40008" name="Rectangle 7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9" name="Text Box 7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40010" name="Group 74"/>
            <p:cNvGrpSpPr>
              <a:grpSpLocks/>
            </p:cNvGrpSpPr>
            <p:nvPr/>
          </p:nvGrpSpPr>
          <p:grpSpPr bwMode="auto">
            <a:xfrm>
              <a:off x="768" y="3504"/>
              <a:ext cx="288" cy="250"/>
              <a:chOff x="5232" y="2400"/>
              <a:chExt cx="288" cy="250"/>
            </a:xfrm>
          </p:grpSpPr>
          <p:sp>
            <p:nvSpPr>
              <p:cNvPr id="40011" name="Rectangle 7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2" name="Text Box 7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40013" name="Group 77"/>
            <p:cNvGrpSpPr>
              <a:grpSpLocks/>
            </p:cNvGrpSpPr>
            <p:nvPr/>
          </p:nvGrpSpPr>
          <p:grpSpPr bwMode="auto">
            <a:xfrm>
              <a:off x="576" y="3504"/>
              <a:ext cx="288" cy="250"/>
              <a:chOff x="5232" y="2400"/>
              <a:chExt cx="288" cy="250"/>
            </a:xfrm>
          </p:grpSpPr>
          <p:sp>
            <p:nvSpPr>
              <p:cNvPr id="40014" name="Rectangle 7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5" name="Text Box 7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40016" name="Group 80"/>
            <p:cNvGrpSpPr>
              <a:grpSpLocks/>
            </p:cNvGrpSpPr>
            <p:nvPr/>
          </p:nvGrpSpPr>
          <p:grpSpPr bwMode="auto">
            <a:xfrm>
              <a:off x="384" y="3504"/>
              <a:ext cx="288" cy="250"/>
              <a:chOff x="5232" y="2400"/>
              <a:chExt cx="288" cy="250"/>
            </a:xfrm>
          </p:grpSpPr>
          <p:sp>
            <p:nvSpPr>
              <p:cNvPr id="40017" name="Rectangle 8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8" name="Text Box 8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40019" name="Group 83"/>
            <p:cNvGrpSpPr>
              <a:grpSpLocks/>
            </p:cNvGrpSpPr>
            <p:nvPr/>
          </p:nvGrpSpPr>
          <p:grpSpPr bwMode="auto">
            <a:xfrm>
              <a:off x="5184" y="3696"/>
              <a:ext cx="288" cy="250"/>
              <a:chOff x="5232" y="2400"/>
              <a:chExt cx="288" cy="250"/>
            </a:xfrm>
          </p:grpSpPr>
          <p:sp>
            <p:nvSpPr>
              <p:cNvPr id="40020" name="Rectangle 8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1" name="Text Box 8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40022" name="Group 86"/>
            <p:cNvGrpSpPr>
              <a:grpSpLocks/>
            </p:cNvGrpSpPr>
            <p:nvPr/>
          </p:nvGrpSpPr>
          <p:grpSpPr bwMode="auto">
            <a:xfrm>
              <a:off x="4992" y="3696"/>
              <a:ext cx="288" cy="250"/>
              <a:chOff x="5232" y="2400"/>
              <a:chExt cx="288" cy="250"/>
            </a:xfrm>
          </p:grpSpPr>
          <p:sp>
            <p:nvSpPr>
              <p:cNvPr id="40023" name="Rectangle 8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4" name="Text Box 8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40025" name="Group 89"/>
            <p:cNvGrpSpPr>
              <a:grpSpLocks/>
            </p:cNvGrpSpPr>
            <p:nvPr/>
          </p:nvGrpSpPr>
          <p:grpSpPr bwMode="auto">
            <a:xfrm>
              <a:off x="4800" y="3696"/>
              <a:ext cx="288" cy="250"/>
              <a:chOff x="5232" y="2400"/>
              <a:chExt cx="288" cy="250"/>
            </a:xfrm>
          </p:grpSpPr>
          <p:sp>
            <p:nvSpPr>
              <p:cNvPr id="40026" name="Rectangle 9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7" name="Text Box 9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40028" name="Group 92"/>
            <p:cNvGrpSpPr>
              <a:grpSpLocks/>
            </p:cNvGrpSpPr>
            <p:nvPr/>
          </p:nvGrpSpPr>
          <p:grpSpPr bwMode="auto">
            <a:xfrm>
              <a:off x="4608" y="3696"/>
              <a:ext cx="288" cy="250"/>
              <a:chOff x="5232" y="2400"/>
              <a:chExt cx="288" cy="250"/>
            </a:xfrm>
          </p:grpSpPr>
          <p:sp>
            <p:nvSpPr>
              <p:cNvPr id="40029" name="Rectangle 9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0" name="Text Box 9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40031" name="Group 95"/>
            <p:cNvGrpSpPr>
              <a:grpSpLocks/>
            </p:cNvGrpSpPr>
            <p:nvPr/>
          </p:nvGrpSpPr>
          <p:grpSpPr bwMode="auto">
            <a:xfrm>
              <a:off x="4416" y="3696"/>
              <a:ext cx="288" cy="250"/>
              <a:chOff x="5232" y="2400"/>
              <a:chExt cx="288" cy="250"/>
            </a:xfrm>
          </p:grpSpPr>
          <p:sp>
            <p:nvSpPr>
              <p:cNvPr id="40032" name="Rectangle 9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3" name="Text Box 9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40034" name="Group 98"/>
            <p:cNvGrpSpPr>
              <a:grpSpLocks/>
            </p:cNvGrpSpPr>
            <p:nvPr/>
          </p:nvGrpSpPr>
          <p:grpSpPr bwMode="auto">
            <a:xfrm>
              <a:off x="4224" y="3696"/>
              <a:ext cx="288" cy="250"/>
              <a:chOff x="5232" y="2400"/>
              <a:chExt cx="288" cy="250"/>
            </a:xfrm>
          </p:grpSpPr>
          <p:sp>
            <p:nvSpPr>
              <p:cNvPr id="40035" name="Rectangle 9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6" name="Text Box 10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40037" name="Group 101"/>
            <p:cNvGrpSpPr>
              <a:grpSpLocks/>
            </p:cNvGrpSpPr>
            <p:nvPr/>
          </p:nvGrpSpPr>
          <p:grpSpPr bwMode="auto">
            <a:xfrm>
              <a:off x="4032" y="3696"/>
              <a:ext cx="288" cy="250"/>
              <a:chOff x="5232" y="2400"/>
              <a:chExt cx="288" cy="250"/>
            </a:xfrm>
          </p:grpSpPr>
          <p:sp>
            <p:nvSpPr>
              <p:cNvPr id="40038" name="Rectangle 10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" name="Text Box 10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40040" name="Group 104"/>
            <p:cNvGrpSpPr>
              <a:grpSpLocks/>
            </p:cNvGrpSpPr>
            <p:nvPr/>
          </p:nvGrpSpPr>
          <p:grpSpPr bwMode="auto">
            <a:xfrm>
              <a:off x="3840" y="3696"/>
              <a:ext cx="288" cy="250"/>
              <a:chOff x="5232" y="2400"/>
              <a:chExt cx="288" cy="250"/>
            </a:xfrm>
          </p:grpSpPr>
          <p:sp>
            <p:nvSpPr>
              <p:cNvPr id="40041" name="Rectangle 10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2" name="Text Box 10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40043" name="Group 107"/>
            <p:cNvGrpSpPr>
              <a:grpSpLocks/>
            </p:cNvGrpSpPr>
            <p:nvPr/>
          </p:nvGrpSpPr>
          <p:grpSpPr bwMode="auto">
            <a:xfrm>
              <a:off x="3648" y="3696"/>
              <a:ext cx="288" cy="250"/>
              <a:chOff x="5232" y="2400"/>
              <a:chExt cx="288" cy="250"/>
            </a:xfrm>
          </p:grpSpPr>
          <p:sp>
            <p:nvSpPr>
              <p:cNvPr id="40044" name="Rectangle 10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5" name="Text Box 10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40046" name="Group 110"/>
            <p:cNvGrpSpPr>
              <a:grpSpLocks/>
            </p:cNvGrpSpPr>
            <p:nvPr/>
          </p:nvGrpSpPr>
          <p:grpSpPr bwMode="auto">
            <a:xfrm>
              <a:off x="3456" y="3696"/>
              <a:ext cx="288" cy="250"/>
              <a:chOff x="5232" y="2400"/>
              <a:chExt cx="288" cy="250"/>
            </a:xfrm>
          </p:grpSpPr>
          <p:sp>
            <p:nvSpPr>
              <p:cNvPr id="40047" name="Rectangle 11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8" name="Text Box 11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40049" name="Group 113"/>
            <p:cNvGrpSpPr>
              <a:grpSpLocks/>
            </p:cNvGrpSpPr>
            <p:nvPr/>
          </p:nvGrpSpPr>
          <p:grpSpPr bwMode="auto">
            <a:xfrm>
              <a:off x="3264" y="3696"/>
              <a:ext cx="288" cy="250"/>
              <a:chOff x="5232" y="2400"/>
              <a:chExt cx="288" cy="250"/>
            </a:xfrm>
          </p:grpSpPr>
          <p:sp>
            <p:nvSpPr>
              <p:cNvPr id="40050" name="Rectangle 11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1" name="Text Box 11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40052" name="Group 116"/>
            <p:cNvGrpSpPr>
              <a:grpSpLocks/>
            </p:cNvGrpSpPr>
            <p:nvPr/>
          </p:nvGrpSpPr>
          <p:grpSpPr bwMode="auto">
            <a:xfrm>
              <a:off x="3072" y="3696"/>
              <a:ext cx="288" cy="250"/>
              <a:chOff x="5232" y="2400"/>
              <a:chExt cx="288" cy="250"/>
            </a:xfrm>
          </p:grpSpPr>
          <p:sp>
            <p:nvSpPr>
              <p:cNvPr id="40053" name="Rectangle 11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4" name="Text Box 11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40055" name="Group 119"/>
            <p:cNvGrpSpPr>
              <a:grpSpLocks/>
            </p:cNvGrpSpPr>
            <p:nvPr/>
          </p:nvGrpSpPr>
          <p:grpSpPr bwMode="auto">
            <a:xfrm>
              <a:off x="2880" y="3696"/>
              <a:ext cx="288" cy="250"/>
              <a:chOff x="5232" y="2400"/>
              <a:chExt cx="288" cy="250"/>
            </a:xfrm>
          </p:grpSpPr>
          <p:sp>
            <p:nvSpPr>
              <p:cNvPr id="40056" name="Rectangle 12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7" name="Text Box 12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40058" name="Group 122"/>
            <p:cNvGrpSpPr>
              <a:grpSpLocks/>
            </p:cNvGrpSpPr>
            <p:nvPr/>
          </p:nvGrpSpPr>
          <p:grpSpPr bwMode="auto">
            <a:xfrm>
              <a:off x="2688" y="3696"/>
              <a:ext cx="288" cy="250"/>
              <a:chOff x="5232" y="2400"/>
              <a:chExt cx="288" cy="250"/>
            </a:xfrm>
          </p:grpSpPr>
          <p:sp>
            <p:nvSpPr>
              <p:cNvPr id="40059" name="Rectangle 12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0" name="Text Box 12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40061" name="Group 125"/>
            <p:cNvGrpSpPr>
              <a:grpSpLocks/>
            </p:cNvGrpSpPr>
            <p:nvPr/>
          </p:nvGrpSpPr>
          <p:grpSpPr bwMode="auto">
            <a:xfrm>
              <a:off x="2496" y="3696"/>
              <a:ext cx="288" cy="250"/>
              <a:chOff x="5232" y="2400"/>
              <a:chExt cx="288" cy="250"/>
            </a:xfrm>
          </p:grpSpPr>
          <p:sp>
            <p:nvSpPr>
              <p:cNvPr id="40062" name="Rectangle 12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3" name="Text Box 12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40064" name="Group 128"/>
            <p:cNvGrpSpPr>
              <a:grpSpLocks/>
            </p:cNvGrpSpPr>
            <p:nvPr/>
          </p:nvGrpSpPr>
          <p:grpSpPr bwMode="auto">
            <a:xfrm>
              <a:off x="2304" y="3696"/>
              <a:ext cx="288" cy="250"/>
              <a:chOff x="5232" y="2400"/>
              <a:chExt cx="288" cy="250"/>
            </a:xfrm>
          </p:grpSpPr>
          <p:sp>
            <p:nvSpPr>
              <p:cNvPr id="40065" name="Rectangle 12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6" name="Text Box 13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40067" name="Group 131"/>
            <p:cNvGrpSpPr>
              <a:grpSpLocks/>
            </p:cNvGrpSpPr>
            <p:nvPr/>
          </p:nvGrpSpPr>
          <p:grpSpPr bwMode="auto">
            <a:xfrm>
              <a:off x="2112" y="3696"/>
              <a:ext cx="288" cy="250"/>
              <a:chOff x="5232" y="2400"/>
              <a:chExt cx="288" cy="250"/>
            </a:xfrm>
          </p:grpSpPr>
          <p:sp>
            <p:nvSpPr>
              <p:cNvPr id="40068" name="Rectangle 13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69" name="Text Box 13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40070" name="Group 134"/>
            <p:cNvGrpSpPr>
              <a:grpSpLocks/>
            </p:cNvGrpSpPr>
            <p:nvPr/>
          </p:nvGrpSpPr>
          <p:grpSpPr bwMode="auto">
            <a:xfrm>
              <a:off x="1920" y="3696"/>
              <a:ext cx="288" cy="250"/>
              <a:chOff x="5232" y="2400"/>
              <a:chExt cx="288" cy="250"/>
            </a:xfrm>
          </p:grpSpPr>
          <p:sp>
            <p:nvSpPr>
              <p:cNvPr id="40071" name="Rectangle 13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72" name="Text Box 13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40073" name="Group 137"/>
            <p:cNvGrpSpPr>
              <a:grpSpLocks/>
            </p:cNvGrpSpPr>
            <p:nvPr/>
          </p:nvGrpSpPr>
          <p:grpSpPr bwMode="auto">
            <a:xfrm>
              <a:off x="1728" y="3696"/>
              <a:ext cx="288" cy="250"/>
              <a:chOff x="5232" y="2400"/>
              <a:chExt cx="288" cy="250"/>
            </a:xfrm>
          </p:grpSpPr>
          <p:sp>
            <p:nvSpPr>
              <p:cNvPr id="40074" name="Rectangle 13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75" name="Text Box 13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40076" name="Group 140"/>
            <p:cNvGrpSpPr>
              <a:grpSpLocks/>
            </p:cNvGrpSpPr>
            <p:nvPr/>
          </p:nvGrpSpPr>
          <p:grpSpPr bwMode="auto">
            <a:xfrm>
              <a:off x="1536" y="3696"/>
              <a:ext cx="288" cy="250"/>
              <a:chOff x="5232" y="2400"/>
              <a:chExt cx="288" cy="250"/>
            </a:xfrm>
          </p:grpSpPr>
          <p:sp>
            <p:nvSpPr>
              <p:cNvPr id="40077" name="Rectangle 14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78" name="Text Box 14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40079" name="Group 143"/>
            <p:cNvGrpSpPr>
              <a:grpSpLocks/>
            </p:cNvGrpSpPr>
            <p:nvPr/>
          </p:nvGrpSpPr>
          <p:grpSpPr bwMode="auto">
            <a:xfrm>
              <a:off x="1344" y="3696"/>
              <a:ext cx="288" cy="250"/>
              <a:chOff x="5232" y="2400"/>
              <a:chExt cx="288" cy="250"/>
            </a:xfrm>
          </p:grpSpPr>
          <p:sp>
            <p:nvSpPr>
              <p:cNvPr id="40080" name="Rectangle 14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81" name="Text Box 14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40082" name="Group 146"/>
            <p:cNvGrpSpPr>
              <a:grpSpLocks/>
            </p:cNvGrpSpPr>
            <p:nvPr/>
          </p:nvGrpSpPr>
          <p:grpSpPr bwMode="auto">
            <a:xfrm>
              <a:off x="1152" y="3696"/>
              <a:ext cx="288" cy="250"/>
              <a:chOff x="5232" y="2400"/>
              <a:chExt cx="288" cy="250"/>
            </a:xfrm>
          </p:grpSpPr>
          <p:sp>
            <p:nvSpPr>
              <p:cNvPr id="40083" name="Rectangle 14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84" name="Text Box 14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40085" name="Group 149"/>
            <p:cNvGrpSpPr>
              <a:grpSpLocks/>
            </p:cNvGrpSpPr>
            <p:nvPr/>
          </p:nvGrpSpPr>
          <p:grpSpPr bwMode="auto">
            <a:xfrm>
              <a:off x="960" y="3696"/>
              <a:ext cx="288" cy="250"/>
              <a:chOff x="5232" y="2400"/>
              <a:chExt cx="288" cy="250"/>
            </a:xfrm>
          </p:grpSpPr>
          <p:sp>
            <p:nvSpPr>
              <p:cNvPr id="40086" name="Rectangle 15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87" name="Text Box 15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40088" name="Group 152"/>
            <p:cNvGrpSpPr>
              <a:grpSpLocks/>
            </p:cNvGrpSpPr>
            <p:nvPr/>
          </p:nvGrpSpPr>
          <p:grpSpPr bwMode="auto">
            <a:xfrm>
              <a:off x="768" y="3696"/>
              <a:ext cx="288" cy="250"/>
              <a:chOff x="5232" y="2400"/>
              <a:chExt cx="288" cy="250"/>
            </a:xfrm>
          </p:grpSpPr>
          <p:sp>
            <p:nvSpPr>
              <p:cNvPr id="40089" name="Rectangle 15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90" name="Text Box 15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40091" name="Group 155"/>
            <p:cNvGrpSpPr>
              <a:grpSpLocks/>
            </p:cNvGrpSpPr>
            <p:nvPr/>
          </p:nvGrpSpPr>
          <p:grpSpPr bwMode="auto">
            <a:xfrm>
              <a:off x="576" y="3696"/>
              <a:ext cx="288" cy="250"/>
              <a:chOff x="5232" y="2400"/>
              <a:chExt cx="288" cy="250"/>
            </a:xfrm>
          </p:grpSpPr>
          <p:sp>
            <p:nvSpPr>
              <p:cNvPr id="40092" name="Rectangle 15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93" name="Text Box 15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40094" name="Group 158"/>
            <p:cNvGrpSpPr>
              <a:grpSpLocks/>
            </p:cNvGrpSpPr>
            <p:nvPr/>
          </p:nvGrpSpPr>
          <p:grpSpPr bwMode="auto">
            <a:xfrm>
              <a:off x="384" y="3696"/>
              <a:ext cx="288" cy="250"/>
              <a:chOff x="5232" y="2400"/>
              <a:chExt cx="288" cy="250"/>
            </a:xfrm>
          </p:grpSpPr>
          <p:sp>
            <p:nvSpPr>
              <p:cNvPr id="40095" name="Rectangle 15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96" name="Text Box 16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cs typeface="Times New Roman" charset="0"/>
              </a:rPr>
              <a:t>The Monoalphabetic Replacement Cipher - Decryption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Ciphertext:</a:t>
            </a:r>
          </a:p>
          <a:p>
            <a:pPr lvl="1"/>
            <a:r>
              <a:rPr lang="ja-JP" altLang="en-US" sz="1800">
                <a:latin typeface="Arial"/>
                <a:cs typeface="Times New Roman" charset="0"/>
              </a:rPr>
              <a:t>“</a:t>
            </a:r>
            <a:r>
              <a:rPr lang="en-US" sz="1800">
                <a:cs typeface="Times New Roman" charset="0"/>
              </a:rPr>
              <a:t>W uymzmy zymmlex dwgo ljikmy ge tnjfmyc dwgo mjtm.</a:t>
            </a:r>
            <a:r>
              <a:rPr lang="ja-JP" altLang="en-US" sz="1800">
                <a:latin typeface="Arial"/>
                <a:cs typeface="Times New Roman" charset="0"/>
              </a:rPr>
              <a:t>”</a:t>
            </a:r>
            <a:endParaRPr lang="en-US" sz="1800">
              <a:cs typeface="Times New Roman" charset="0"/>
            </a:endParaRPr>
          </a:p>
          <a:p>
            <a:r>
              <a:rPr lang="en-US" sz="2400">
                <a:cs typeface="Times New Roman" charset="0"/>
              </a:rPr>
              <a:t>Cipher alphabet</a:t>
            </a:r>
          </a:p>
          <a:p>
            <a:pPr>
              <a:buFontTx/>
              <a:buNone/>
            </a:pPr>
            <a:endParaRPr lang="en-US" sz="2400">
              <a:cs typeface="Times New Roman" charset="0"/>
            </a:endParaRPr>
          </a:p>
          <a:p>
            <a:pPr>
              <a:buFontTx/>
              <a:buNone/>
            </a:pPr>
            <a:endParaRPr lang="en-US" sz="2400">
              <a:cs typeface="Times New Roman" charset="0"/>
            </a:endParaRPr>
          </a:p>
          <a:p>
            <a:r>
              <a:rPr lang="en-US" sz="2400">
                <a:cs typeface="Times New Roman" charset="0"/>
              </a:rPr>
              <a:t>Decryption: replace each plaintext letter with the corresponding cipher letter from the cipher alphabet</a:t>
            </a:r>
          </a:p>
          <a:p>
            <a:r>
              <a:rPr lang="en-US" sz="2400">
                <a:cs typeface="Times New Roman" charset="0"/>
              </a:rPr>
              <a:t>Plaintext:</a:t>
            </a:r>
          </a:p>
          <a:p>
            <a:pPr lvl="1"/>
            <a:r>
              <a:rPr lang="ja-JP" altLang="en-US" sz="2000">
                <a:latin typeface="Arial"/>
              </a:rPr>
              <a:t>“</a:t>
            </a:r>
            <a:r>
              <a:rPr lang="en-US" sz="2000">
                <a:cs typeface="Times New Roman" charset="0"/>
              </a:rPr>
              <a:t>I prefer freedom with danger to slavery with ease.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>
              <a:cs typeface="Times New Roman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533400" y="3276600"/>
            <a:ext cx="8077200" cy="701675"/>
            <a:chOff x="384" y="3504"/>
            <a:chExt cx="5088" cy="442"/>
          </a:xfrm>
        </p:grpSpPr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5184" y="3504"/>
              <a:ext cx="288" cy="250"/>
              <a:chOff x="5232" y="2400"/>
              <a:chExt cx="288" cy="250"/>
            </a:xfrm>
          </p:grpSpPr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5" name="Text Box 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12296" name="Group 8"/>
            <p:cNvGrpSpPr>
              <a:grpSpLocks/>
            </p:cNvGrpSpPr>
            <p:nvPr/>
          </p:nvGrpSpPr>
          <p:grpSpPr bwMode="auto">
            <a:xfrm>
              <a:off x="4992" y="3504"/>
              <a:ext cx="288" cy="250"/>
              <a:chOff x="5232" y="2400"/>
              <a:chExt cx="288" cy="250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Text Box 1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12299" name="Group 11"/>
            <p:cNvGrpSpPr>
              <a:grpSpLocks/>
            </p:cNvGrpSpPr>
            <p:nvPr/>
          </p:nvGrpSpPr>
          <p:grpSpPr bwMode="auto">
            <a:xfrm>
              <a:off x="4800" y="3504"/>
              <a:ext cx="288" cy="250"/>
              <a:chOff x="5232" y="2400"/>
              <a:chExt cx="288" cy="250"/>
            </a:xfrm>
          </p:grpSpPr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1" name="Text Box 1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12302" name="Group 14"/>
            <p:cNvGrpSpPr>
              <a:grpSpLocks/>
            </p:cNvGrpSpPr>
            <p:nvPr/>
          </p:nvGrpSpPr>
          <p:grpSpPr bwMode="auto">
            <a:xfrm>
              <a:off x="4608" y="3504"/>
              <a:ext cx="288" cy="250"/>
              <a:chOff x="5232" y="2400"/>
              <a:chExt cx="288" cy="250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Text Box 1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12305" name="Group 17"/>
            <p:cNvGrpSpPr>
              <a:grpSpLocks/>
            </p:cNvGrpSpPr>
            <p:nvPr/>
          </p:nvGrpSpPr>
          <p:grpSpPr bwMode="auto">
            <a:xfrm>
              <a:off x="4416" y="3504"/>
              <a:ext cx="288" cy="250"/>
              <a:chOff x="5232" y="2400"/>
              <a:chExt cx="288" cy="250"/>
            </a:xfrm>
          </p:grpSpPr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" name="Text Box 1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12308" name="Group 20"/>
            <p:cNvGrpSpPr>
              <a:grpSpLocks/>
            </p:cNvGrpSpPr>
            <p:nvPr/>
          </p:nvGrpSpPr>
          <p:grpSpPr bwMode="auto">
            <a:xfrm>
              <a:off x="4224" y="3504"/>
              <a:ext cx="288" cy="250"/>
              <a:chOff x="5232" y="2400"/>
              <a:chExt cx="288" cy="250"/>
            </a:xfrm>
          </p:grpSpPr>
          <p:sp>
            <p:nvSpPr>
              <p:cNvPr id="12309" name="Rectangle 2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0" name="Text Box 2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12311" name="Group 23"/>
            <p:cNvGrpSpPr>
              <a:grpSpLocks/>
            </p:cNvGrpSpPr>
            <p:nvPr/>
          </p:nvGrpSpPr>
          <p:grpSpPr bwMode="auto">
            <a:xfrm>
              <a:off x="4032" y="3504"/>
              <a:ext cx="288" cy="250"/>
              <a:chOff x="5232" y="2400"/>
              <a:chExt cx="288" cy="250"/>
            </a:xfrm>
          </p:grpSpPr>
          <p:sp>
            <p:nvSpPr>
              <p:cNvPr id="12312" name="Rectangle 2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3" name="Text Box 2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12314" name="Group 26"/>
            <p:cNvGrpSpPr>
              <a:grpSpLocks/>
            </p:cNvGrpSpPr>
            <p:nvPr/>
          </p:nvGrpSpPr>
          <p:grpSpPr bwMode="auto">
            <a:xfrm>
              <a:off x="3840" y="3504"/>
              <a:ext cx="288" cy="250"/>
              <a:chOff x="5232" y="2400"/>
              <a:chExt cx="288" cy="250"/>
            </a:xfrm>
          </p:grpSpPr>
          <p:sp>
            <p:nvSpPr>
              <p:cNvPr id="12315" name="Rectangle 2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6" name="Text Box 2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12317" name="Group 29"/>
            <p:cNvGrpSpPr>
              <a:grpSpLocks/>
            </p:cNvGrpSpPr>
            <p:nvPr/>
          </p:nvGrpSpPr>
          <p:grpSpPr bwMode="auto">
            <a:xfrm>
              <a:off x="3648" y="3504"/>
              <a:ext cx="288" cy="250"/>
              <a:chOff x="5232" y="2400"/>
              <a:chExt cx="288" cy="250"/>
            </a:xfrm>
          </p:grpSpPr>
          <p:sp>
            <p:nvSpPr>
              <p:cNvPr id="12318" name="Rectangle 3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9" name="Text Box 3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12320" name="Group 32"/>
            <p:cNvGrpSpPr>
              <a:grpSpLocks/>
            </p:cNvGrpSpPr>
            <p:nvPr/>
          </p:nvGrpSpPr>
          <p:grpSpPr bwMode="auto">
            <a:xfrm>
              <a:off x="3456" y="3504"/>
              <a:ext cx="288" cy="250"/>
              <a:chOff x="5232" y="2400"/>
              <a:chExt cx="288" cy="250"/>
            </a:xfrm>
          </p:grpSpPr>
          <p:sp>
            <p:nvSpPr>
              <p:cNvPr id="12321" name="Rectangle 3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2" name="Text Box 3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12323" name="Group 35"/>
            <p:cNvGrpSpPr>
              <a:grpSpLocks/>
            </p:cNvGrpSpPr>
            <p:nvPr/>
          </p:nvGrpSpPr>
          <p:grpSpPr bwMode="auto">
            <a:xfrm>
              <a:off x="3264" y="3504"/>
              <a:ext cx="288" cy="250"/>
              <a:chOff x="5232" y="2400"/>
              <a:chExt cx="288" cy="250"/>
            </a:xfrm>
          </p:grpSpPr>
          <p:sp>
            <p:nvSpPr>
              <p:cNvPr id="12324" name="Rectangle 3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5" name="Text Box 3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12326" name="Group 38"/>
            <p:cNvGrpSpPr>
              <a:grpSpLocks/>
            </p:cNvGrpSpPr>
            <p:nvPr/>
          </p:nvGrpSpPr>
          <p:grpSpPr bwMode="auto">
            <a:xfrm>
              <a:off x="3072" y="3504"/>
              <a:ext cx="288" cy="250"/>
              <a:chOff x="5232" y="2400"/>
              <a:chExt cx="288" cy="250"/>
            </a:xfrm>
          </p:grpSpPr>
          <p:sp>
            <p:nvSpPr>
              <p:cNvPr id="12327" name="Rectangle 3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8" name="Text Box 4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12329" name="Group 41"/>
            <p:cNvGrpSpPr>
              <a:grpSpLocks/>
            </p:cNvGrpSpPr>
            <p:nvPr/>
          </p:nvGrpSpPr>
          <p:grpSpPr bwMode="auto">
            <a:xfrm>
              <a:off x="2880" y="3504"/>
              <a:ext cx="288" cy="250"/>
              <a:chOff x="5232" y="2400"/>
              <a:chExt cx="288" cy="250"/>
            </a:xfrm>
          </p:grpSpPr>
          <p:sp>
            <p:nvSpPr>
              <p:cNvPr id="12330" name="Rectangle 4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1" name="Text Box 4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12332" name="Group 44"/>
            <p:cNvGrpSpPr>
              <a:grpSpLocks/>
            </p:cNvGrpSpPr>
            <p:nvPr/>
          </p:nvGrpSpPr>
          <p:grpSpPr bwMode="auto">
            <a:xfrm>
              <a:off x="2688" y="3504"/>
              <a:ext cx="288" cy="250"/>
              <a:chOff x="5232" y="2400"/>
              <a:chExt cx="288" cy="250"/>
            </a:xfrm>
          </p:grpSpPr>
          <p:sp>
            <p:nvSpPr>
              <p:cNvPr id="12333" name="Rectangle 4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4" name="Text Box 4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12335" name="Group 47"/>
            <p:cNvGrpSpPr>
              <a:grpSpLocks/>
            </p:cNvGrpSpPr>
            <p:nvPr/>
          </p:nvGrpSpPr>
          <p:grpSpPr bwMode="auto">
            <a:xfrm>
              <a:off x="2496" y="3504"/>
              <a:ext cx="288" cy="250"/>
              <a:chOff x="5232" y="2400"/>
              <a:chExt cx="288" cy="250"/>
            </a:xfrm>
          </p:grpSpPr>
          <p:sp>
            <p:nvSpPr>
              <p:cNvPr id="12336" name="Rectangle 4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7" name="Text Box 4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12338" name="Group 50"/>
            <p:cNvGrpSpPr>
              <a:grpSpLocks/>
            </p:cNvGrpSpPr>
            <p:nvPr/>
          </p:nvGrpSpPr>
          <p:grpSpPr bwMode="auto">
            <a:xfrm>
              <a:off x="2304" y="3504"/>
              <a:ext cx="288" cy="250"/>
              <a:chOff x="5232" y="2400"/>
              <a:chExt cx="288" cy="250"/>
            </a:xfrm>
          </p:grpSpPr>
          <p:sp>
            <p:nvSpPr>
              <p:cNvPr id="12339" name="Rectangle 5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0" name="Text Box 5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12341" name="Group 53"/>
            <p:cNvGrpSpPr>
              <a:grpSpLocks/>
            </p:cNvGrpSpPr>
            <p:nvPr/>
          </p:nvGrpSpPr>
          <p:grpSpPr bwMode="auto">
            <a:xfrm>
              <a:off x="2112" y="3504"/>
              <a:ext cx="288" cy="250"/>
              <a:chOff x="5232" y="2400"/>
              <a:chExt cx="288" cy="250"/>
            </a:xfrm>
          </p:grpSpPr>
          <p:sp>
            <p:nvSpPr>
              <p:cNvPr id="12342" name="Rectangle 5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3" name="Text Box 5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  <p:grpSp>
          <p:nvGrpSpPr>
            <p:cNvPr id="12344" name="Group 56"/>
            <p:cNvGrpSpPr>
              <a:grpSpLocks/>
            </p:cNvGrpSpPr>
            <p:nvPr/>
          </p:nvGrpSpPr>
          <p:grpSpPr bwMode="auto">
            <a:xfrm>
              <a:off x="1920" y="3504"/>
              <a:ext cx="288" cy="250"/>
              <a:chOff x="5232" y="2400"/>
              <a:chExt cx="288" cy="250"/>
            </a:xfrm>
          </p:grpSpPr>
          <p:sp>
            <p:nvSpPr>
              <p:cNvPr id="12345" name="Rectangle 5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6" name="Text Box 5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12347" name="Group 59"/>
            <p:cNvGrpSpPr>
              <a:grpSpLocks/>
            </p:cNvGrpSpPr>
            <p:nvPr/>
          </p:nvGrpSpPr>
          <p:grpSpPr bwMode="auto">
            <a:xfrm>
              <a:off x="1728" y="3504"/>
              <a:ext cx="288" cy="250"/>
              <a:chOff x="5232" y="2400"/>
              <a:chExt cx="288" cy="250"/>
            </a:xfrm>
          </p:grpSpPr>
          <p:sp>
            <p:nvSpPr>
              <p:cNvPr id="12348" name="Rectangle 6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9" name="Text Box 6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12350" name="Group 62"/>
            <p:cNvGrpSpPr>
              <a:grpSpLocks/>
            </p:cNvGrpSpPr>
            <p:nvPr/>
          </p:nvGrpSpPr>
          <p:grpSpPr bwMode="auto">
            <a:xfrm>
              <a:off x="1536" y="3504"/>
              <a:ext cx="288" cy="250"/>
              <a:chOff x="5232" y="2400"/>
              <a:chExt cx="288" cy="250"/>
            </a:xfrm>
          </p:grpSpPr>
          <p:sp>
            <p:nvSpPr>
              <p:cNvPr id="12351" name="Rectangle 6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2" name="Text Box 6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12353" name="Group 65"/>
            <p:cNvGrpSpPr>
              <a:grpSpLocks/>
            </p:cNvGrpSpPr>
            <p:nvPr/>
          </p:nvGrpSpPr>
          <p:grpSpPr bwMode="auto">
            <a:xfrm>
              <a:off x="1344" y="3504"/>
              <a:ext cx="288" cy="250"/>
              <a:chOff x="5232" y="2400"/>
              <a:chExt cx="288" cy="250"/>
            </a:xfrm>
          </p:grpSpPr>
          <p:sp>
            <p:nvSpPr>
              <p:cNvPr id="12354" name="Rectangle 6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5" name="Text Box 6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12356" name="Group 68"/>
            <p:cNvGrpSpPr>
              <a:grpSpLocks/>
            </p:cNvGrpSpPr>
            <p:nvPr/>
          </p:nvGrpSpPr>
          <p:grpSpPr bwMode="auto">
            <a:xfrm>
              <a:off x="1152" y="3504"/>
              <a:ext cx="288" cy="250"/>
              <a:chOff x="5232" y="2400"/>
              <a:chExt cx="288" cy="250"/>
            </a:xfrm>
          </p:grpSpPr>
          <p:sp>
            <p:nvSpPr>
              <p:cNvPr id="12357" name="Rectangle 6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58" name="Text Box 7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12359" name="Group 71"/>
            <p:cNvGrpSpPr>
              <a:grpSpLocks/>
            </p:cNvGrpSpPr>
            <p:nvPr/>
          </p:nvGrpSpPr>
          <p:grpSpPr bwMode="auto">
            <a:xfrm>
              <a:off x="960" y="3504"/>
              <a:ext cx="288" cy="250"/>
              <a:chOff x="5232" y="2400"/>
              <a:chExt cx="288" cy="250"/>
            </a:xfrm>
          </p:grpSpPr>
          <p:sp>
            <p:nvSpPr>
              <p:cNvPr id="12360" name="Rectangle 7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1" name="Text Box 7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12362" name="Group 74"/>
            <p:cNvGrpSpPr>
              <a:grpSpLocks/>
            </p:cNvGrpSpPr>
            <p:nvPr/>
          </p:nvGrpSpPr>
          <p:grpSpPr bwMode="auto">
            <a:xfrm>
              <a:off x="768" y="3504"/>
              <a:ext cx="288" cy="250"/>
              <a:chOff x="5232" y="2400"/>
              <a:chExt cx="288" cy="250"/>
            </a:xfrm>
          </p:grpSpPr>
          <p:sp>
            <p:nvSpPr>
              <p:cNvPr id="12363" name="Rectangle 7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4" name="Text Box 7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12365" name="Group 77"/>
            <p:cNvGrpSpPr>
              <a:grpSpLocks/>
            </p:cNvGrpSpPr>
            <p:nvPr/>
          </p:nvGrpSpPr>
          <p:grpSpPr bwMode="auto">
            <a:xfrm>
              <a:off x="576" y="3504"/>
              <a:ext cx="288" cy="250"/>
              <a:chOff x="5232" y="2400"/>
              <a:chExt cx="288" cy="250"/>
            </a:xfrm>
          </p:grpSpPr>
          <p:sp>
            <p:nvSpPr>
              <p:cNvPr id="12366" name="Rectangle 7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67" name="Text Box 7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12368" name="Group 80"/>
            <p:cNvGrpSpPr>
              <a:grpSpLocks/>
            </p:cNvGrpSpPr>
            <p:nvPr/>
          </p:nvGrpSpPr>
          <p:grpSpPr bwMode="auto">
            <a:xfrm>
              <a:off x="384" y="3504"/>
              <a:ext cx="288" cy="250"/>
              <a:chOff x="5232" y="2400"/>
              <a:chExt cx="288" cy="250"/>
            </a:xfrm>
          </p:grpSpPr>
          <p:sp>
            <p:nvSpPr>
              <p:cNvPr id="12369" name="Rectangle 8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70" name="Text Box 8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12371" name="Group 83"/>
            <p:cNvGrpSpPr>
              <a:grpSpLocks/>
            </p:cNvGrpSpPr>
            <p:nvPr/>
          </p:nvGrpSpPr>
          <p:grpSpPr bwMode="auto">
            <a:xfrm>
              <a:off x="5184" y="3696"/>
              <a:ext cx="288" cy="250"/>
              <a:chOff x="5232" y="2400"/>
              <a:chExt cx="288" cy="250"/>
            </a:xfrm>
          </p:grpSpPr>
          <p:sp>
            <p:nvSpPr>
              <p:cNvPr id="12372" name="Rectangle 8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73" name="Text Box 8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12374" name="Group 86"/>
            <p:cNvGrpSpPr>
              <a:grpSpLocks/>
            </p:cNvGrpSpPr>
            <p:nvPr/>
          </p:nvGrpSpPr>
          <p:grpSpPr bwMode="auto">
            <a:xfrm>
              <a:off x="4992" y="3696"/>
              <a:ext cx="288" cy="250"/>
              <a:chOff x="5232" y="2400"/>
              <a:chExt cx="288" cy="250"/>
            </a:xfrm>
          </p:grpSpPr>
          <p:sp>
            <p:nvSpPr>
              <p:cNvPr id="12375" name="Rectangle 8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76" name="Text Box 8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12377" name="Group 89"/>
            <p:cNvGrpSpPr>
              <a:grpSpLocks/>
            </p:cNvGrpSpPr>
            <p:nvPr/>
          </p:nvGrpSpPr>
          <p:grpSpPr bwMode="auto">
            <a:xfrm>
              <a:off x="4800" y="3696"/>
              <a:ext cx="288" cy="250"/>
              <a:chOff x="5232" y="2400"/>
              <a:chExt cx="288" cy="250"/>
            </a:xfrm>
          </p:grpSpPr>
          <p:sp>
            <p:nvSpPr>
              <p:cNvPr id="12378" name="Rectangle 9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79" name="Text Box 9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12380" name="Group 92"/>
            <p:cNvGrpSpPr>
              <a:grpSpLocks/>
            </p:cNvGrpSpPr>
            <p:nvPr/>
          </p:nvGrpSpPr>
          <p:grpSpPr bwMode="auto">
            <a:xfrm>
              <a:off x="4608" y="3696"/>
              <a:ext cx="288" cy="250"/>
              <a:chOff x="5232" y="2400"/>
              <a:chExt cx="288" cy="250"/>
            </a:xfrm>
          </p:grpSpPr>
          <p:sp>
            <p:nvSpPr>
              <p:cNvPr id="12381" name="Rectangle 9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2" name="Text Box 9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12383" name="Group 95"/>
            <p:cNvGrpSpPr>
              <a:grpSpLocks/>
            </p:cNvGrpSpPr>
            <p:nvPr/>
          </p:nvGrpSpPr>
          <p:grpSpPr bwMode="auto">
            <a:xfrm>
              <a:off x="4416" y="3696"/>
              <a:ext cx="288" cy="250"/>
              <a:chOff x="5232" y="2400"/>
              <a:chExt cx="288" cy="250"/>
            </a:xfrm>
          </p:grpSpPr>
          <p:sp>
            <p:nvSpPr>
              <p:cNvPr id="12384" name="Rectangle 9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5" name="Text Box 9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12386" name="Group 98"/>
            <p:cNvGrpSpPr>
              <a:grpSpLocks/>
            </p:cNvGrpSpPr>
            <p:nvPr/>
          </p:nvGrpSpPr>
          <p:grpSpPr bwMode="auto">
            <a:xfrm>
              <a:off x="4224" y="3696"/>
              <a:ext cx="288" cy="250"/>
              <a:chOff x="5232" y="2400"/>
              <a:chExt cx="288" cy="250"/>
            </a:xfrm>
          </p:grpSpPr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Text Box 10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12389" name="Group 101"/>
            <p:cNvGrpSpPr>
              <a:grpSpLocks/>
            </p:cNvGrpSpPr>
            <p:nvPr/>
          </p:nvGrpSpPr>
          <p:grpSpPr bwMode="auto">
            <a:xfrm>
              <a:off x="4032" y="3696"/>
              <a:ext cx="288" cy="250"/>
              <a:chOff x="5232" y="2400"/>
              <a:chExt cx="288" cy="250"/>
            </a:xfrm>
          </p:grpSpPr>
          <p:sp>
            <p:nvSpPr>
              <p:cNvPr id="12390" name="Rectangle 10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1" name="Text Box 10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12392" name="Group 104"/>
            <p:cNvGrpSpPr>
              <a:grpSpLocks/>
            </p:cNvGrpSpPr>
            <p:nvPr/>
          </p:nvGrpSpPr>
          <p:grpSpPr bwMode="auto">
            <a:xfrm>
              <a:off x="3840" y="3696"/>
              <a:ext cx="288" cy="250"/>
              <a:chOff x="5232" y="2400"/>
              <a:chExt cx="288" cy="250"/>
            </a:xfrm>
          </p:grpSpPr>
          <p:sp>
            <p:nvSpPr>
              <p:cNvPr id="12393" name="Rectangle 10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4" name="Text Box 10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12395" name="Group 107"/>
            <p:cNvGrpSpPr>
              <a:grpSpLocks/>
            </p:cNvGrpSpPr>
            <p:nvPr/>
          </p:nvGrpSpPr>
          <p:grpSpPr bwMode="auto">
            <a:xfrm>
              <a:off x="3648" y="3696"/>
              <a:ext cx="288" cy="250"/>
              <a:chOff x="5232" y="2400"/>
              <a:chExt cx="288" cy="250"/>
            </a:xfrm>
          </p:grpSpPr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Text Box 10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12398" name="Group 110"/>
            <p:cNvGrpSpPr>
              <a:grpSpLocks/>
            </p:cNvGrpSpPr>
            <p:nvPr/>
          </p:nvGrpSpPr>
          <p:grpSpPr bwMode="auto">
            <a:xfrm>
              <a:off x="3456" y="3696"/>
              <a:ext cx="288" cy="250"/>
              <a:chOff x="5232" y="2400"/>
              <a:chExt cx="288" cy="250"/>
            </a:xfrm>
          </p:grpSpPr>
          <p:sp>
            <p:nvSpPr>
              <p:cNvPr id="12399" name="Rectangle 11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0" name="Text Box 11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12401" name="Group 113"/>
            <p:cNvGrpSpPr>
              <a:grpSpLocks/>
            </p:cNvGrpSpPr>
            <p:nvPr/>
          </p:nvGrpSpPr>
          <p:grpSpPr bwMode="auto">
            <a:xfrm>
              <a:off x="3264" y="3696"/>
              <a:ext cx="288" cy="250"/>
              <a:chOff x="5232" y="2400"/>
              <a:chExt cx="288" cy="250"/>
            </a:xfrm>
          </p:grpSpPr>
          <p:sp>
            <p:nvSpPr>
              <p:cNvPr id="12402" name="Rectangle 11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3" name="Text Box 11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12404" name="Group 116"/>
            <p:cNvGrpSpPr>
              <a:grpSpLocks/>
            </p:cNvGrpSpPr>
            <p:nvPr/>
          </p:nvGrpSpPr>
          <p:grpSpPr bwMode="auto">
            <a:xfrm>
              <a:off x="3072" y="3696"/>
              <a:ext cx="288" cy="250"/>
              <a:chOff x="5232" y="2400"/>
              <a:chExt cx="288" cy="250"/>
            </a:xfrm>
          </p:grpSpPr>
          <p:sp>
            <p:nvSpPr>
              <p:cNvPr id="12405" name="Rectangle 11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6" name="Text Box 11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12407" name="Group 119"/>
            <p:cNvGrpSpPr>
              <a:grpSpLocks/>
            </p:cNvGrpSpPr>
            <p:nvPr/>
          </p:nvGrpSpPr>
          <p:grpSpPr bwMode="auto">
            <a:xfrm>
              <a:off x="2880" y="3696"/>
              <a:ext cx="288" cy="250"/>
              <a:chOff x="5232" y="2400"/>
              <a:chExt cx="288" cy="250"/>
            </a:xfrm>
          </p:grpSpPr>
          <p:sp>
            <p:nvSpPr>
              <p:cNvPr id="12408" name="Rectangle 12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09" name="Text Box 12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12410" name="Group 122"/>
            <p:cNvGrpSpPr>
              <a:grpSpLocks/>
            </p:cNvGrpSpPr>
            <p:nvPr/>
          </p:nvGrpSpPr>
          <p:grpSpPr bwMode="auto">
            <a:xfrm>
              <a:off x="2688" y="3696"/>
              <a:ext cx="288" cy="250"/>
              <a:chOff x="5232" y="2400"/>
              <a:chExt cx="288" cy="250"/>
            </a:xfrm>
          </p:grpSpPr>
          <p:sp>
            <p:nvSpPr>
              <p:cNvPr id="12411" name="Rectangle 12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2" name="Text Box 12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12413" name="Group 125"/>
            <p:cNvGrpSpPr>
              <a:grpSpLocks/>
            </p:cNvGrpSpPr>
            <p:nvPr/>
          </p:nvGrpSpPr>
          <p:grpSpPr bwMode="auto">
            <a:xfrm>
              <a:off x="2496" y="3696"/>
              <a:ext cx="288" cy="250"/>
              <a:chOff x="5232" y="2400"/>
              <a:chExt cx="288" cy="250"/>
            </a:xfrm>
          </p:grpSpPr>
          <p:sp>
            <p:nvSpPr>
              <p:cNvPr id="12414" name="Rectangle 12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5" name="Text Box 12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12416" name="Group 128"/>
            <p:cNvGrpSpPr>
              <a:grpSpLocks/>
            </p:cNvGrpSpPr>
            <p:nvPr/>
          </p:nvGrpSpPr>
          <p:grpSpPr bwMode="auto">
            <a:xfrm>
              <a:off x="2304" y="3696"/>
              <a:ext cx="288" cy="250"/>
              <a:chOff x="5232" y="2400"/>
              <a:chExt cx="288" cy="250"/>
            </a:xfrm>
          </p:grpSpPr>
          <p:sp>
            <p:nvSpPr>
              <p:cNvPr id="12417" name="Rectangle 12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8" name="Text Box 13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12419" name="Group 131"/>
            <p:cNvGrpSpPr>
              <a:grpSpLocks/>
            </p:cNvGrpSpPr>
            <p:nvPr/>
          </p:nvGrpSpPr>
          <p:grpSpPr bwMode="auto">
            <a:xfrm>
              <a:off x="2112" y="3696"/>
              <a:ext cx="288" cy="250"/>
              <a:chOff x="5232" y="2400"/>
              <a:chExt cx="288" cy="250"/>
            </a:xfrm>
          </p:grpSpPr>
          <p:sp>
            <p:nvSpPr>
              <p:cNvPr id="12420" name="Rectangle 13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1" name="Text Box 13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12422" name="Group 134"/>
            <p:cNvGrpSpPr>
              <a:grpSpLocks/>
            </p:cNvGrpSpPr>
            <p:nvPr/>
          </p:nvGrpSpPr>
          <p:grpSpPr bwMode="auto">
            <a:xfrm>
              <a:off x="1920" y="3696"/>
              <a:ext cx="288" cy="250"/>
              <a:chOff x="5232" y="2400"/>
              <a:chExt cx="288" cy="250"/>
            </a:xfrm>
          </p:grpSpPr>
          <p:sp>
            <p:nvSpPr>
              <p:cNvPr id="12423" name="Rectangle 13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4" name="Text Box 13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12425" name="Group 137"/>
            <p:cNvGrpSpPr>
              <a:grpSpLocks/>
            </p:cNvGrpSpPr>
            <p:nvPr/>
          </p:nvGrpSpPr>
          <p:grpSpPr bwMode="auto">
            <a:xfrm>
              <a:off x="1728" y="3696"/>
              <a:ext cx="288" cy="250"/>
              <a:chOff x="5232" y="2400"/>
              <a:chExt cx="288" cy="250"/>
            </a:xfrm>
          </p:grpSpPr>
          <p:sp>
            <p:nvSpPr>
              <p:cNvPr id="12426" name="Rectangle 13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27" name="Text Box 13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12428" name="Group 140"/>
            <p:cNvGrpSpPr>
              <a:grpSpLocks/>
            </p:cNvGrpSpPr>
            <p:nvPr/>
          </p:nvGrpSpPr>
          <p:grpSpPr bwMode="auto">
            <a:xfrm>
              <a:off x="1536" y="3696"/>
              <a:ext cx="288" cy="250"/>
              <a:chOff x="5232" y="2400"/>
              <a:chExt cx="288" cy="250"/>
            </a:xfrm>
          </p:grpSpPr>
          <p:sp>
            <p:nvSpPr>
              <p:cNvPr id="12429" name="Rectangle 14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30" name="Text Box 14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12431" name="Group 143"/>
            <p:cNvGrpSpPr>
              <a:grpSpLocks/>
            </p:cNvGrpSpPr>
            <p:nvPr/>
          </p:nvGrpSpPr>
          <p:grpSpPr bwMode="auto">
            <a:xfrm>
              <a:off x="1344" y="3696"/>
              <a:ext cx="288" cy="250"/>
              <a:chOff x="5232" y="2400"/>
              <a:chExt cx="288" cy="250"/>
            </a:xfrm>
          </p:grpSpPr>
          <p:sp>
            <p:nvSpPr>
              <p:cNvPr id="12432" name="Rectangle 14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33" name="Text Box 14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12434" name="Group 146"/>
            <p:cNvGrpSpPr>
              <a:grpSpLocks/>
            </p:cNvGrpSpPr>
            <p:nvPr/>
          </p:nvGrpSpPr>
          <p:grpSpPr bwMode="auto">
            <a:xfrm>
              <a:off x="1152" y="3696"/>
              <a:ext cx="288" cy="250"/>
              <a:chOff x="5232" y="2400"/>
              <a:chExt cx="288" cy="250"/>
            </a:xfrm>
          </p:grpSpPr>
          <p:sp>
            <p:nvSpPr>
              <p:cNvPr id="12435" name="Rectangle 14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36" name="Text Box 14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12437" name="Group 149"/>
            <p:cNvGrpSpPr>
              <a:grpSpLocks/>
            </p:cNvGrpSpPr>
            <p:nvPr/>
          </p:nvGrpSpPr>
          <p:grpSpPr bwMode="auto">
            <a:xfrm>
              <a:off x="960" y="3696"/>
              <a:ext cx="288" cy="250"/>
              <a:chOff x="5232" y="2400"/>
              <a:chExt cx="288" cy="250"/>
            </a:xfrm>
          </p:grpSpPr>
          <p:sp>
            <p:nvSpPr>
              <p:cNvPr id="12438" name="Rectangle 15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39" name="Text Box 15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12440" name="Group 152"/>
            <p:cNvGrpSpPr>
              <a:grpSpLocks/>
            </p:cNvGrpSpPr>
            <p:nvPr/>
          </p:nvGrpSpPr>
          <p:grpSpPr bwMode="auto">
            <a:xfrm>
              <a:off x="768" y="3696"/>
              <a:ext cx="288" cy="250"/>
              <a:chOff x="5232" y="2400"/>
              <a:chExt cx="288" cy="250"/>
            </a:xfrm>
          </p:grpSpPr>
          <p:sp>
            <p:nvSpPr>
              <p:cNvPr id="12441" name="Rectangle 15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42" name="Text Box 15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12443" name="Group 155"/>
            <p:cNvGrpSpPr>
              <a:grpSpLocks/>
            </p:cNvGrpSpPr>
            <p:nvPr/>
          </p:nvGrpSpPr>
          <p:grpSpPr bwMode="auto">
            <a:xfrm>
              <a:off x="576" y="3696"/>
              <a:ext cx="288" cy="250"/>
              <a:chOff x="5232" y="2400"/>
              <a:chExt cx="288" cy="250"/>
            </a:xfrm>
          </p:grpSpPr>
          <p:sp>
            <p:nvSpPr>
              <p:cNvPr id="12444" name="Rectangle 15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45" name="Text Box 15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12446" name="Group 158"/>
            <p:cNvGrpSpPr>
              <a:grpSpLocks/>
            </p:cNvGrpSpPr>
            <p:nvPr/>
          </p:nvGrpSpPr>
          <p:grpSpPr bwMode="auto">
            <a:xfrm>
              <a:off x="384" y="3696"/>
              <a:ext cx="288" cy="250"/>
              <a:chOff x="5232" y="2400"/>
              <a:chExt cx="288" cy="250"/>
            </a:xfrm>
          </p:grpSpPr>
          <p:sp>
            <p:nvSpPr>
              <p:cNvPr id="12447" name="Rectangle 15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48" name="Text Box 16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cs typeface="Times New Roman" charset="0"/>
              </a:rPr>
              <a:t>The Monoalphabetic Replacement Cipher - Keyspace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Key = any </a:t>
            </a:r>
            <a:r>
              <a:rPr lang="en-US" sz="2800">
                <a:cs typeface="Times New Roman" charset="0"/>
              </a:rPr>
              <a:t>permutation of the 26 letters of the alphabet</a:t>
            </a:r>
          </a:p>
          <a:p>
            <a:pPr>
              <a:lnSpc>
                <a:spcPct val="90000"/>
              </a:lnSpc>
            </a:pPr>
            <a:r>
              <a:rPr lang="en-US" sz="2800"/>
              <a:t>Keyspace contains 26! elements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403,291,461,126,605,635,584,000,000</a:t>
            </a:r>
          </a:p>
          <a:p>
            <a:pPr>
              <a:lnSpc>
                <a:spcPct val="90000"/>
              </a:lnSpc>
            </a:pPr>
            <a:r>
              <a:rPr lang="en-US" sz="2800">
                <a:cs typeface="Times New Roman" charset="0"/>
              </a:rPr>
              <a:t>Exhaustive search at one trillion keys per second takes: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400 trillion seconds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More than 12 million years</a:t>
            </a:r>
          </a:p>
          <a:p>
            <a:pPr>
              <a:lnSpc>
                <a:spcPct val="90000"/>
              </a:lnSpc>
            </a:pPr>
            <a:r>
              <a:rPr lang="en-US" sz="2800">
                <a:cs typeface="Times New Roman" charset="0"/>
              </a:rPr>
              <a:t>It is fairly easy to perform cryptanalysis on this cipher, but not using exhaustive search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cs typeface="Times New Roman" charset="0"/>
              </a:rPr>
              <a:t>The Monoalphabetic Replacement Cipher – Weak Keys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Some keys result in better-disguised ciphertext than others: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cs typeface="Times New Roman" charset="0"/>
              </a:rPr>
              <a:t>Using JQPLMZKOWHANXIEURYTGSFDVCB as a key gives: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>
                <a:cs typeface="Times New Roman" charset="0"/>
              </a:rPr>
              <a:t>	   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cs typeface="Times New Roman" charset="0"/>
              </a:rPr>
              <a:t>W uymzmy zymmlex dwgo ljikmy ge tnjfmyc dwgo mjtm.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>
              <a:cs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cs typeface="Times New Roman" charset="0"/>
              </a:rPr>
              <a:t>Using ABCDEFGHIJKLMNOPQRSTUVWXYZ as a key gives: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>
                <a:cs typeface="Times New Roman" charset="0"/>
              </a:rPr>
              <a:t>	   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cs typeface="Times New Roman" charset="0"/>
              </a:rPr>
              <a:t>I prefer freedom with danger to slavery with ease.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>
                <a:cs typeface="Times New Roman" charset="0"/>
              </a:rPr>
              <a:t>Using ABCDEFGHIJKLMNOPQRSTUVWXZY as a key gives: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>
                <a:cs typeface="Times New Roman" charset="0"/>
              </a:rPr>
              <a:t>	   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cs typeface="Times New Roman" charset="0"/>
              </a:rPr>
              <a:t>I prefer freedom with danger to slaverz with ease.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Keys that produce weak ciphertext are called </a:t>
            </a:r>
            <a:r>
              <a:rPr lang="en-US" sz="2400" b="1"/>
              <a:t>weak</a:t>
            </a:r>
            <a:r>
              <a:rPr lang="en-US" sz="2400"/>
              <a:t> keys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BaskervilleBE-Regular" charset="0"/>
              </a:rPr>
              <a:t>Weak keys need not be a problem so long as: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They are not used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BaskervilleBE-Regular" charset="0"/>
              </a:rPr>
              <a:t>The vast majority of the keys are not weak</a:t>
            </a:r>
            <a:endParaRPr 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One-Time Pads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An unbreakable encryption scheme</a:t>
            </a:r>
          </a:p>
          <a:p>
            <a:r>
              <a:rPr lang="en-US" sz="2400"/>
              <a:t>Sender and receiver must generate a large, non-repeating set of truly random key letters</a:t>
            </a:r>
          </a:p>
          <a:p>
            <a:pPr lvl="1"/>
            <a:r>
              <a:rPr lang="en-US" sz="2000"/>
              <a:t>E.g. IPKLPSFHGQYPWKQMSVCX…</a:t>
            </a:r>
          </a:p>
          <a:p>
            <a:r>
              <a:rPr lang="en-US" sz="2400"/>
              <a:t>Sender uses each key letter on the pad to encrypt one letter of plaintext</a:t>
            </a:r>
          </a:p>
          <a:p>
            <a:pPr lvl="1"/>
            <a:r>
              <a:rPr lang="en-US" sz="2000" i="1"/>
              <a:t>C</a:t>
            </a:r>
            <a:r>
              <a:rPr lang="en-US" sz="2000" i="1" baseline="-25000"/>
              <a:t>i</a:t>
            </a:r>
            <a:r>
              <a:rPr lang="en-US" sz="2000" i="1"/>
              <a:t> </a:t>
            </a:r>
            <a:r>
              <a:rPr lang="en-US" sz="2000"/>
              <a:t>= (</a:t>
            </a:r>
            <a:r>
              <a:rPr lang="en-US" sz="2000" i="1"/>
              <a:t>P</a:t>
            </a:r>
            <a:r>
              <a:rPr lang="en-US" sz="2000" i="1" baseline="-25000"/>
              <a:t>i</a:t>
            </a:r>
            <a:r>
              <a:rPr lang="en-US" sz="2000"/>
              <a:t> + </a:t>
            </a:r>
            <a:r>
              <a:rPr lang="en-US" sz="2000" i="1"/>
              <a:t>K</a:t>
            </a:r>
            <a:r>
              <a:rPr lang="en-US" sz="2000" i="1" baseline="-25000"/>
              <a:t>i</a:t>
            </a:r>
            <a:r>
              <a:rPr lang="en-US" sz="2000"/>
              <a:t>) mod 26</a:t>
            </a:r>
          </a:p>
          <a:p>
            <a:r>
              <a:rPr lang="en-US" sz="2400"/>
              <a:t>Receiver uses each key letter on the pad to decrypt one letter of ciphertext</a:t>
            </a:r>
          </a:p>
          <a:p>
            <a:pPr lvl="1"/>
            <a:r>
              <a:rPr lang="en-US" sz="2000" i="1"/>
              <a:t>P</a:t>
            </a:r>
            <a:r>
              <a:rPr lang="en-US" sz="2000" i="1" baseline="-25000"/>
              <a:t>i</a:t>
            </a:r>
            <a:r>
              <a:rPr lang="en-US" sz="2000"/>
              <a:t> = (</a:t>
            </a:r>
            <a:r>
              <a:rPr lang="en-US" sz="2000" i="1"/>
              <a:t>C</a:t>
            </a:r>
            <a:r>
              <a:rPr lang="en-US" sz="2000" i="1" baseline="-25000"/>
              <a:t>i</a:t>
            </a:r>
            <a:r>
              <a:rPr lang="en-US" sz="2000"/>
              <a:t> - </a:t>
            </a:r>
            <a:r>
              <a:rPr lang="en-US" sz="2000" i="1"/>
              <a:t>K</a:t>
            </a:r>
            <a:r>
              <a:rPr lang="en-US" sz="2000" i="1" baseline="-25000"/>
              <a:t>i</a:t>
            </a:r>
            <a:r>
              <a:rPr lang="en-US" sz="2000"/>
              <a:t>) mod 26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One-Time Pad Encryption - Example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One time pad: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IPKLPSFHGQYPWKQMSVCX…</a:t>
            </a:r>
          </a:p>
          <a:p>
            <a:pPr>
              <a:lnSpc>
                <a:spcPct val="90000"/>
              </a:lnSpc>
            </a:pPr>
            <a:r>
              <a:rPr lang="en-US" sz="2400"/>
              <a:t>Plaintext: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ATTACKATDAWN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Ciphertext: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JJEMSDGBKRVD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A (1)  + I (9)  mod 26 = J (10)	A (1)  + F (6)  mod 26 = G (7)</a:t>
            </a:r>
            <a:endParaRPr 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T (20) + P (16) mod 26 = J (10)	T (20)  + H (8)  mod 26 = B (2)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T (20) + K (11) mod 26 = E (5)	D (4)  + G (7)  mod 26 = K (11)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A (1) + L (12) mod 26 = M (13)	A (1)  + Q (17)  mod 26 = R (18)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C (3) + P (16) mod 26 = S (19)	W (23)  + Y (25)  mod 26 = V (22)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/>
              <a:t>K (11) + S (19) mod 26 = D (4)	N (14)  + P (16)  mod 26 = D (4)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One-Time Pad Decryption -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One time pad:</a:t>
            </a:r>
          </a:p>
          <a:p>
            <a:pPr lvl="1">
              <a:buFontTx/>
              <a:buNone/>
            </a:pPr>
            <a:r>
              <a:rPr lang="en-US" sz="2000"/>
              <a:t>IPKLPSFHGQYPWKQMSVCX…</a:t>
            </a:r>
          </a:p>
          <a:p>
            <a:r>
              <a:rPr lang="en-US" sz="2400"/>
              <a:t>Ciphertext:</a:t>
            </a:r>
          </a:p>
          <a:p>
            <a:pPr lvl="1">
              <a:buFontTx/>
              <a:buNone/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JJEMSDGBKRVD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r>
              <a:rPr lang="en-US" sz="2400"/>
              <a:t>Plaintext:</a:t>
            </a:r>
          </a:p>
          <a:p>
            <a:pPr lvl="1">
              <a:buFontTx/>
              <a:buNone/>
            </a:pP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ATTACKATDAWN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>
              <a:buFontTx/>
              <a:buNone/>
            </a:pPr>
            <a:r>
              <a:rPr lang="en-US" sz="1800"/>
              <a:t>J (10)  - I (9)  mod 26 = A (1)</a:t>
            </a:r>
          </a:p>
          <a:p>
            <a:pPr lvl="1">
              <a:buFontTx/>
              <a:buNone/>
            </a:pPr>
            <a:r>
              <a:rPr lang="en-US" sz="1800"/>
              <a:t>J (10) -  P (16) mod 26 = T (20)</a:t>
            </a:r>
          </a:p>
          <a:p>
            <a:pPr lvl="1">
              <a:buFontTx/>
              <a:buNone/>
            </a:pPr>
            <a:r>
              <a:rPr lang="en-US" sz="1800"/>
              <a:t>E (5) - K (11) mod 26 = T (20)</a:t>
            </a:r>
          </a:p>
          <a:p>
            <a:pPr lvl="1">
              <a:buFontTx/>
              <a:buNone/>
            </a:pPr>
            <a:r>
              <a:rPr lang="en-US" sz="1800" b="1"/>
              <a:t>.</a:t>
            </a:r>
          </a:p>
          <a:p>
            <a:pPr lvl="1">
              <a:buFontTx/>
              <a:buNone/>
            </a:pPr>
            <a:r>
              <a:rPr lang="en-US" sz="1800" b="1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One-Time Pad - Security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Why is it an unbreakable encryption algorithm?</a:t>
            </a:r>
          </a:p>
          <a:p>
            <a:pPr lvl="1"/>
            <a:r>
              <a:rPr lang="en-US" sz="2000"/>
              <a:t>Assume the adversary doesn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t know any of the key letters on the one-time pad</a:t>
            </a:r>
          </a:p>
          <a:p>
            <a:pPr lvl="1"/>
            <a:r>
              <a:rPr lang="en-US" sz="2000"/>
              <a:t>If they were generated truly randomly then all key letters are equally likely in each position</a:t>
            </a:r>
          </a:p>
          <a:p>
            <a:pPr lvl="1"/>
            <a:r>
              <a:rPr lang="en-US" sz="2000"/>
              <a:t>So when the adversary sees the ciphertext,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JJEMSDGBKRVD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lvl="1"/>
            <a:r>
              <a:rPr lang="en-US" sz="2000" u="sng"/>
              <a:t>All plaintexts are equally possible</a:t>
            </a:r>
            <a:r>
              <a:rPr lang="en-US" sz="2000"/>
              <a:t>:</a:t>
            </a:r>
          </a:p>
          <a:p>
            <a:pPr lvl="2">
              <a:buFontTx/>
              <a:buNone/>
            </a:pPr>
            <a:r>
              <a:rPr lang="en-US" sz="1800"/>
              <a:t>JJEMSDGBKRVD = ATTACKATDAWN for IPKLPSFHGQYP</a:t>
            </a:r>
          </a:p>
          <a:p>
            <a:pPr lvl="2">
              <a:buFontTx/>
              <a:buNone/>
            </a:pPr>
            <a:r>
              <a:rPr lang="en-US" sz="1800"/>
              <a:t>JJEMSDGBKRVD = ELVISISALIVE for EXIDZUNAYIZY</a:t>
            </a:r>
          </a:p>
          <a:p>
            <a:pPr lvl="2">
              <a:buFontTx/>
              <a:buNone/>
            </a:pPr>
            <a:r>
              <a:rPr lang="en-US" sz="1800" b="1"/>
              <a:t>.</a:t>
            </a:r>
          </a:p>
          <a:p>
            <a:pPr lvl="2">
              <a:buFontTx/>
              <a:buNone/>
            </a:pPr>
            <a:r>
              <a:rPr lang="en-US" sz="1800" b="1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One-Time Pad - Security (cont)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Every plaintext message is equally possible</a:t>
            </a:r>
          </a:p>
          <a:p>
            <a:r>
              <a:rPr lang="en-US" sz="2400"/>
              <a:t>No way for an adversary to determine which plaintext is correct</a:t>
            </a:r>
          </a:p>
          <a:p>
            <a:r>
              <a:rPr lang="en-US" sz="2400"/>
              <a:t>A truly random key sequence added to a nonrandom plaintext produces a truly random ciphertext</a:t>
            </a:r>
          </a:p>
          <a:p>
            <a:r>
              <a:rPr lang="en-US" sz="2400"/>
              <a:t>No algorithm will enable the adversary to choose the proper plaintext with better than random probability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One-Time Pads - Drawbacks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Key must be as long as the message</a:t>
            </a:r>
          </a:p>
          <a:p>
            <a:pPr lvl="1"/>
            <a:r>
              <a:rPr lang="en-US" sz="2000"/>
              <a:t>Okay for short or infrequent messages</a:t>
            </a:r>
          </a:p>
          <a:p>
            <a:r>
              <a:rPr lang="en-US" sz="2400"/>
              <a:t>Security depends on adversary never obtaining a copy of the pad</a:t>
            </a:r>
          </a:p>
          <a:p>
            <a:pPr lvl="1"/>
            <a:r>
              <a:rPr lang="en-US" sz="2000"/>
              <a:t>Pad must be distributed securely to sender and receiver</a:t>
            </a:r>
          </a:p>
          <a:p>
            <a:pPr lvl="1"/>
            <a:r>
              <a:rPr lang="en-US" sz="2000"/>
              <a:t>Pad must be destroyed immediately after use to lessen the likelihood that old messages will be compromised</a:t>
            </a:r>
          </a:p>
          <a:p>
            <a:r>
              <a:rPr lang="en-US" sz="2400"/>
              <a:t>Security depends on using the cryptosystem properly</a:t>
            </a:r>
          </a:p>
          <a:p>
            <a:pPr lvl="1"/>
            <a:r>
              <a:rPr lang="en-US" sz="2000"/>
              <a:t>Pad must be generated truly randomly (pseudo-random won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t due)</a:t>
            </a:r>
          </a:p>
          <a:p>
            <a:pPr lvl="1"/>
            <a:r>
              <a:rPr lang="en-US" sz="2000"/>
              <a:t>No part of the pad can ever be reused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Cryptography?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/>
              <a:t>Cryptography</a:t>
            </a:r>
            <a:r>
              <a:rPr lang="en-US" sz="3000"/>
              <a:t> is the science of designing and analyzing cryptosystems which are used to disguise messages so that only certain people can see through the disguise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A classic cryptosystem: the Caesar cipher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Replace every </a:t>
            </a:r>
            <a:r>
              <a:rPr lang="ja-JP" altLang="en-US" sz="2400">
                <a:latin typeface="Arial"/>
              </a:rPr>
              <a:t>‘</a:t>
            </a:r>
            <a:r>
              <a:rPr lang="en-US" sz="2400"/>
              <a:t>A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 in the message with a </a:t>
            </a:r>
            <a:r>
              <a:rPr lang="ja-JP" altLang="en-US" sz="2400">
                <a:latin typeface="Arial"/>
              </a:rPr>
              <a:t>‘</a:t>
            </a:r>
            <a:r>
              <a:rPr lang="en-US" sz="2400"/>
              <a:t>D</a:t>
            </a:r>
            <a:r>
              <a:rPr lang="ja-JP" altLang="en-US" sz="2400">
                <a:latin typeface="Arial"/>
              </a:rPr>
              <a:t>’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Replace every </a:t>
            </a:r>
            <a:r>
              <a:rPr lang="ja-JP" altLang="en-US" sz="2400">
                <a:latin typeface="Arial"/>
              </a:rPr>
              <a:t>‘</a:t>
            </a:r>
            <a:r>
              <a:rPr lang="en-US" sz="2400"/>
              <a:t>B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 in the message with a </a:t>
            </a:r>
            <a:r>
              <a:rPr lang="ja-JP" altLang="en-US" sz="2400">
                <a:latin typeface="Arial"/>
              </a:rPr>
              <a:t>‘</a:t>
            </a:r>
            <a:r>
              <a:rPr lang="en-US" sz="2400"/>
              <a:t>E</a:t>
            </a:r>
            <a:r>
              <a:rPr lang="ja-JP" altLang="en-US" sz="2400">
                <a:latin typeface="Arial"/>
              </a:rPr>
              <a:t>’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Replace every </a:t>
            </a:r>
            <a:r>
              <a:rPr lang="ja-JP" altLang="en-US" sz="2400">
                <a:latin typeface="Arial"/>
              </a:rPr>
              <a:t>‘</a:t>
            </a:r>
            <a:r>
              <a:rPr lang="en-US" sz="2400"/>
              <a:t>C</a:t>
            </a:r>
            <a:r>
              <a:rPr lang="ja-JP" altLang="en-US" sz="2400">
                <a:latin typeface="Arial"/>
              </a:rPr>
              <a:t>’</a:t>
            </a:r>
            <a:r>
              <a:rPr lang="en-US" sz="2400"/>
              <a:t> in the message with a </a:t>
            </a:r>
            <a:r>
              <a:rPr lang="ja-JP" altLang="en-US" sz="2400">
                <a:latin typeface="Arial"/>
              </a:rPr>
              <a:t>‘</a:t>
            </a:r>
            <a:r>
              <a:rPr lang="en-US" sz="2400"/>
              <a:t>F</a:t>
            </a:r>
            <a:r>
              <a:rPr lang="ja-JP" altLang="en-US" sz="2400">
                <a:latin typeface="Arial"/>
              </a:rPr>
              <a:t>’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Etc.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Modern Symmetric-Key Cryptosystems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Data Encryption Standard (DES)</a:t>
            </a:r>
          </a:p>
          <a:p>
            <a:pPr lvl="1">
              <a:lnSpc>
                <a:spcPct val="90000"/>
              </a:lnSpc>
            </a:pPr>
            <a:r>
              <a:rPr lang="en-US"/>
              <a:t>Adopted in 1976</a:t>
            </a:r>
          </a:p>
          <a:p>
            <a:pPr lvl="1">
              <a:lnSpc>
                <a:spcPct val="90000"/>
              </a:lnSpc>
            </a:pPr>
            <a:r>
              <a:rPr lang="en-US"/>
              <a:t>Block size = 64 bits</a:t>
            </a:r>
          </a:p>
          <a:p>
            <a:pPr lvl="1">
              <a:lnSpc>
                <a:spcPct val="90000"/>
              </a:lnSpc>
            </a:pPr>
            <a:r>
              <a:rPr lang="en-US"/>
              <a:t>Key length = 56 bits</a:t>
            </a:r>
          </a:p>
          <a:p>
            <a:pPr>
              <a:lnSpc>
                <a:spcPct val="90000"/>
              </a:lnSpc>
            </a:pPr>
            <a:r>
              <a:rPr lang="en-US"/>
              <a:t>The Advanced Encryption Standard (AES)</a:t>
            </a:r>
          </a:p>
          <a:p>
            <a:pPr lvl="1">
              <a:lnSpc>
                <a:spcPct val="90000"/>
              </a:lnSpc>
            </a:pPr>
            <a:r>
              <a:rPr lang="en-US"/>
              <a:t>Adopted in 2000</a:t>
            </a:r>
          </a:p>
          <a:p>
            <a:pPr lvl="1">
              <a:lnSpc>
                <a:spcPct val="90000"/>
              </a:lnSpc>
            </a:pPr>
            <a:r>
              <a:rPr lang="en-US"/>
              <a:t>Block sizes = 128, 192, or 256 bits</a:t>
            </a:r>
          </a:p>
          <a:p>
            <a:pPr lvl="1">
              <a:lnSpc>
                <a:spcPct val="90000"/>
              </a:lnSpc>
            </a:pPr>
            <a:r>
              <a:rPr lang="en-US"/>
              <a:t>Key lengths = 128, 192, or 256 bits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Types of Cryptosystems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Symmetric-key</a:t>
            </a:r>
          </a:p>
          <a:p>
            <a:pPr lvl="1"/>
            <a:r>
              <a:rPr lang="en-US"/>
              <a:t>Same key used for encryption and decryption</a:t>
            </a:r>
          </a:p>
          <a:p>
            <a:pPr lvl="1"/>
            <a:r>
              <a:rPr lang="en-US"/>
              <a:t>Typically used for</a:t>
            </a:r>
            <a:r>
              <a:rPr lang="en-US" i="1"/>
              <a:t> </a:t>
            </a:r>
            <a:r>
              <a:rPr lang="en-US"/>
              <a:t>bulk</a:t>
            </a:r>
            <a:r>
              <a:rPr lang="en-US" i="1"/>
              <a:t> </a:t>
            </a:r>
            <a:r>
              <a:rPr lang="en-US"/>
              <a:t>encryption</a:t>
            </a:r>
          </a:p>
          <a:p>
            <a:r>
              <a:rPr lang="en-US"/>
              <a:t>Asymmetric-key (or public-key)</a:t>
            </a:r>
          </a:p>
          <a:p>
            <a:pPr lvl="1"/>
            <a:r>
              <a:rPr lang="en-US"/>
              <a:t>Different key used for encryption and decryption</a:t>
            </a:r>
          </a:p>
          <a:p>
            <a:pPr lvl="1"/>
            <a:r>
              <a:rPr lang="en-US"/>
              <a:t>Usually not used for bulk</a:t>
            </a:r>
            <a:r>
              <a:rPr lang="en-US" i="1"/>
              <a:t> </a:t>
            </a:r>
            <a:r>
              <a:rPr lang="en-US"/>
              <a:t>encryption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Symmetric-key Cryptosystems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Standard use of a symmetric-key cryptosystem:</a:t>
            </a:r>
          </a:p>
          <a:p>
            <a:pPr lvl="1"/>
            <a:r>
              <a:rPr lang="en-US" sz="2400"/>
              <a:t>Sender and receiver agree on a secret key </a:t>
            </a:r>
          </a:p>
          <a:p>
            <a:pPr lvl="2"/>
            <a:r>
              <a:rPr lang="en-US" sz="2000"/>
              <a:t>Must be done securely!</a:t>
            </a:r>
          </a:p>
          <a:p>
            <a:pPr lvl="1"/>
            <a:r>
              <a:rPr lang="en-US" sz="2400"/>
              <a:t>Messages are encrypted by the sender with the shared key and decrypted by the receiver with the shared key</a:t>
            </a:r>
          </a:p>
          <a:p>
            <a:pPr lvl="1">
              <a:buFontTx/>
              <a:buNone/>
            </a:pPr>
            <a:endParaRPr lang="en-US" sz="2400"/>
          </a:p>
          <a:p>
            <a:pPr lvl="1"/>
            <a:r>
              <a:rPr lang="en-US" sz="2400"/>
              <a:t>Note: Users </a:t>
            </a:r>
            <a:r>
              <a:rPr lang="en-US" sz="2400" u="sng"/>
              <a:t>need to have a previously-established shared secret to communicate securely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Public-Key Cryptosystems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Standard use of a public-key cryptosystem:</a:t>
            </a:r>
          </a:p>
          <a:p>
            <a:pPr lvl="1"/>
            <a:r>
              <a:rPr lang="en-US" sz="2000"/>
              <a:t>Generate a public-key/private-key pair</a:t>
            </a:r>
          </a:p>
          <a:p>
            <a:pPr lvl="2"/>
            <a:r>
              <a:rPr lang="en-US" sz="1800"/>
              <a:t>Disseminate your public key widely</a:t>
            </a:r>
          </a:p>
          <a:p>
            <a:pPr lvl="2"/>
            <a:r>
              <a:rPr lang="en-US" sz="1800"/>
              <a:t>Keep your private key secret</a:t>
            </a:r>
          </a:p>
          <a:p>
            <a:pPr lvl="1"/>
            <a:r>
              <a:rPr lang="en-US" sz="2000"/>
              <a:t>Anybody can encrypt a message to you using your public key</a:t>
            </a:r>
          </a:p>
          <a:p>
            <a:pPr lvl="1"/>
            <a:r>
              <a:rPr lang="en-US" sz="2000"/>
              <a:t>Only you can decrypt the message using your private key</a:t>
            </a:r>
          </a:p>
          <a:p>
            <a:pPr lvl="1">
              <a:buFontTx/>
              <a:buNone/>
            </a:pPr>
            <a:endParaRPr lang="en-US" sz="2000"/>
          </a:p>
          <a:p>
            <a:pPr lvl="1"/>
            <a:r>
              <a:rPr lang="en-US" sz="2000"/>
              <a:t>Note: unlike symmetric-key cryptosystems, users </a:t>
            </a:r>
            <a:r>
              <a:rPr lang="en-US" sz="2000" u="sng"/>
              <a:t>don</a:t>
            </a:r>
            <a:r>
              <a:rPr lang="ja-JP" altLang="en-US" sz="2000" u="sng">
                <a:latin typeface="Arial"/>
              </a:rPr>
              <a:t>’</a:t>
            </a:r>
            <a:r>
              <a:rPr lang="en-US" sz="2000" u="sng"/>
              <a:t>t need to have a previously-established shared secret to communicate securely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Public-Key Cryptosystems (cont)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Standard use of a public-key cryptosystem: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Digital signatures - proof of authorship of a document or agreement with its contents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User encrypts a document with his private key to create a digital signature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Anybody can verify the digital signature by using the signer</a:t>
            </a:r>
            <a:r>
              <a:rPr lang="ja-JP" altLang="en-US" sz="1800">
                <a:latin typeface="Arial"/>
              </a:rPr>
              <a:t>’</a:t>
            </a:r>
            <a:r>
              <a:rPr lang="en-US" sz="1800"/>
              <a:t>s public key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Only the signer can produce his signature, and he can</a:t>
            </a:r>
            <a:r>
              <a:rPr lang="ja-JP" altLang="en-US" sz="1800">
                <a:latin typeface="Arial"/>
              </a:rPr>
              <a:t>’</a:t>
            </a:r>
            <a:r>
              <a:rPr lang="en-US" sz="1800"/>
              <a:t>t reasonably claim he didn</a:t>
            </a:r>
            <a:r>
              <a:rPr lang="ja-JP" altLang="en-US" sz="1800">
                <a:latin typeface="Arial"/>
              </a:rPr>
              <a:t>’</a:t>
            </a:r>
            <a:r>
              <a:rPr lang="en-US" sz="1800"/>
              <a:t>t sign a document bearing his signature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/>
          </a:p>
          <a:p>
            <a:pPr lvl="1">
              <a:lnSpc>
                <a:spcPct val="90000"/>
              </a:lnSpc>
            </a:pPr>
            <a:r>
              <a:rPr lang="en-US" sz="2000"/>
              <a:t>Note: unlike symmetric-key cryptosystems, users </a:t>
            </a:r>
            <a:r>
              <a:rPr lang="en-US" sz="2000" u="sng"/>
              <a:t>can create authentic, unforgable, nonreusable, nonrepudiable digital signatures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Public-Key Cryptography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user has a </a:t>
            </a:r>
            <a:r>
              <a:rPr lang="en-US" b="1"/>
              <a:t>pair </a:t>
            </a:r>
            <a:r>
              <a:rPr lang="en-US"/>
              <a:t>of keys that are inverses of each other:</a:t>
            </a:r>
          </a:p>
          <a:p>
            <a:pPr lvl="1"/>
            <a:r>
              <a:rPr lang="en-US"/>
              <a:t>The </a:t>
            </a:r>
            <a:r>
              <a:rPr lang="en-US" b="1"/>
              <a:t>public </a:t>
            </a:r>
            <a:r>
              <a:rPr lang="en-US"/>
              <a:t>key</a:t>
            </a:r>
          </a:p>
          <a:p>
            <a:pPr lvl="2"/>
            <a:r>
              <a:rPr lang="en-US"/>
              <a:t>Made public</a:t>
            </a:r>
          </a:p>
          <a:p>
            <a:pPr lvl="2"/>
            <a:r>
              <a:rPr lang="en-US"/>
              <a:t>Can decrypt anything encrypted with the private key</a:t>
            </a:r>
          </a:p>
          <a:p>
            <a:pPr lvl="1"/>
            <a:r>
              <a:rPr lang="en-US"/>
              <a:t>The </a:t>
            </a:r>
            <a:r>
              <a:rPr lang="en-US" b="1"/>
              <a:t>private</a:t>
            </a:r>
            <a:r>
              <a:rPr lang="en-US"/>
              <a:t> key</a:t>
            </a:r>
          </a:p>
          <a:p>
            <a:pPr lvl="2"/>
            <a:r>
              <a:rPr lang="en-US"/>
              <a:t>Kept secret</a:t>
            </a:r>
          </a:p>
          <a:p>
            <a:pPr lvl="2"/>
            <a:r>
              <a:rPr lang="en-US"/>
              <a:t>Can decrypt anything encrypted with the public key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Public-Key Cryptography – Requirements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Every user has a unique public/private key pair</a:t>
            </a:r>
          </a:p>
          <a:p>
            <a:r>
              <a:rPr lang="en-US" sz="2800"/>
              <a:t>For every message, </a:t>
            </a:r>
            <a:r>
              <a:rPr lang="en-US" sz="2800" i="1"/>
              <a:t>M</a:t>
            </a:r>
            <a:r>
              <a:rPr lang="en-US" sz="2800"/>
              <a:t>, decrypting (using the corresponding private key) a message encrypted with a public key yields </a:t>
            </a:r>
            <a:r>
              <a:rPr lang="en-US" sz="2800" i="1"/>
              <a:t>M</a:t>
            </a:r>
          </a:p>
          <a:p>
            <a:r>
              <a:rPr lang="en-US" sz="2800"/>
              <a:t>Deriving the private key from the public key or the plaintext from the ciphertext is difficult</a:t>
            </a:r>
          </a:p>
          <a:p>
            <a:r>
              <a:rPr lang="en-US" sz="2800"/>
              <a:t>The key generation, encryption, and decryption routines must be relatively fast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The RSA Cryptosystem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Proposed in 1978 by Rivest, Shamir, and Adleman</a:t>
            </a:r>
          </a:p>
          <a:p>
            <a:r>
              <a:rPr lang="en-US" sz="2800"/>
              <a:t>Based on discrete exponentiation of large integers (100 or 200 decimal digits) which is thought to be hard to invert</a:t>
            </a:r>
          </a:p>
          <a:p>
            <a:pPr lvl="1"/>
            <a:r>
              <a:rPr lang="en-US" sz="2400"/>
              <a:t>Not proven that numbers must be factored to break RSA</a:t>
            </a:r>
          </a:p>
          <a:p>
            <a:pPr lvl="1"/>
            <a:r>
              <a:rPr lang="en-US" sz="2400"/>
              <a:t>Not proven that factoring large numbers is difficult</a:t>
            </a:r>
          </a:p>
          <a:p>
            <a:r>
              <a:rPr lang="en-US" sz="2800"/>
              <a:t>RSA is thought to be secure and is a widely used public-key cryptosystem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RSA - Security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We believe that:</a:t>
            </a:r>
          </a:p>
          <a:p>
            <a:pPr lvl="1"/>
            <a:r>
              <a:rPr lang="en-US" sz="2400"/>
              <a:t>In general, the most efficient way to attack RSA is to factor </a:t>
            </a:r>
            <a:r>
              <a:rPr lang="en-US" sz="2400" i="1"/>
              <a:t>n</a:t>
            </a:r>
            <a:r>
              <a:rPr lang="en-US" sz="2400"/>
              <a:t>, the modulus</a:t>
            </a:r>
          </a:p>
          <a:p>
            <a:pPr lvl="1"/>
            <a:r>
              <a:rPr lang="en-US" sz="2400"/>
              <a:t>In general, factoring large,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hard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 integers is intractable</a:t>
            </a:r>
          </a:p>
          <a:p>
            <a:r>
              <a:rPr lang="en-US" sz="2800"/>
              <a:t>However:</a:t>
            </a:r>
          </a:p>
          <a:p>
            <a:pPr lvl="1"/>
            <a:r>
              <a:rPr lang="en-US" sz="2400"/>
              <a:t>There may be an efficient way to attack RSA without factoring </a:t>
            </a:r>
            <a:r>
              <a:rPr lang="en-US" sz="2400" i="1"/>
              <a:t>n</a:t>
            </a:r>
            <a:r>
              <a:rPr lang="en-US" sz="2400"/>
              <a:t>, or</a:t>
            </a:r>
          </a:p>
          <a:p>
            <a:pPr lvl="1"/>
            <a:r>
              <a:rPr lang="en-US" sz="2400"/>
              <a:t>There may be an efficient algorithm for factoring </a:t>
            </a:r>
            <a:r>
              <a:rPr lang="en-US" sz="2400" i="1"/>
              <a:t>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Cryptography</a:t>
            </a:r>
            <a:r>
              <a:rPr lang="en-US" sz="2400"/>
              <a:t> is the science of designing and analyzing cryptosystems which are used to disguise messages so that only certain people can see through the disguise</a:t>
            </a:r>
          </a:p>
          <a:p>
            <a:pPr>
              <a:lnSpc>
                <a:spcPct val="90000"/>
              </a:lnSpc>
            </a:pPr>
            <a:r>
              <a:rPr lang="en-US" sz="2400" b="1"/>
              <a:t>Symetric-key</a:t>
            </a:r>
            <a:r>
              <a:rPr lang="en-US" sz="2400"/>
              <a:t> cryptosystems (e.g. </a:t>
            </a:r>
            <a:r>
              <a:rPr lang="en-US" sz="2400" b="1"/>
              <a:t>Caesar cipher</a:t>
            </a:r>
            <a:r>
              <a:rPr lang="en-US" sz="2400"/>
              <a:t>, </a:t>
            </a:r>
            <a:r>
              <a:rPr lang="en-US" sz="2400" b="1"/>
              <a:t>monoalphabetic replacement cipher</a:t>
            </a:r>
            <a:r>
              <a:rPr lang="en-US" sz="2400"/>
              <a:t>, </a:t>
            </a:r>
            <a:r>
              <a:rPr lang="en-US" sz="2400" b="1"/>
              <a:t>one-time pad,</a:t>
            </a:r>
            <a:r>
              <a:rPr lang="en-US" sz="2400"/>
              <a:t> </a:t>
            </a:r>
            <a:r>
              <a:rPr lang="en-US" sz="2400" b="1"/>
              <a:t>DES,</a:t>
            </a:r>
            <a:r>
              <a:rPr lang="en-US" sz="2400"/>
              <a:t> and </a:t>
            </a:r>
            <a:r>
              <a:rPr lang="en-US" sz="2400" b="1"/>
              <a:t>AES</a:t>
            </a:r>
            <a:r>
              <a:rPr lang="en-US" sz="240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Same key used for encryption and decryption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Suitable for</a:t>
            </a:r>
            <a:r>
              <a:rPr lang="en-US" sz="2000" i="1"/>
              <a:t> </a:t>
            </a:r>
            <a:r>
              <a:rPr lang="en-US" sz="2000"/>
              <a:t>bulk</a:t>
            </a:r>
            <a:r>
              <a:rPr lang="en-US" sz="2000" i="1"/>
              <a:t> </a:t>
            </a:r>
            <a:r>
              <a:rPr lang="en-US" sz="2000"/>
              <a:t>encryption, but require shared secrets</a:t>
            </a:r>
          </a:p>
          <a:p>
            <a:pPr>
              <a:lnSpc>
                <a:spcPct val="90000"/>
              </a:lnSpc>
            </a:pPr>
            <a:r>
              <a:rPr lang="en-US" sz="2400" b="1"/>
              <a:t>Public-key</a:t>
            </a:r>
            <a:r>
              <a:rPr lang="en-US" sz="2400"/>
              <a:t> cryptosystems (e.g. </a:t>
            </a:r>
            <a:r>
              <a:rPr lang="en-US" sz="2400" b="1"/>
              <a:t>RSA</a:t>
            </a:r>
            <a:r>
              <a:rPr lang="en-US" sz="240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Different key used for encryption and decryption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Not suitable for bulk</a:t>
            </a:r>
            <a:r>
              <a:rPr lang="en-US" sz="2000" i="1"/>
              <a:t> </a:t>
            </a:r>
            <a:r>
              <a:rPr lang="en-US" sz="2000"/>
              <a:t>encryption, but do not require shared secrets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Caesar Cipher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Camouflage the message </a:t>
            </a: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ATTACK AT DAWN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 by writing </a:t>
            </a: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DWWDFN DW GDZQ</a:t>
            </a:r>
            <a:r>
              <a:rPr lang="ja-JP" altLang="en-US" sz="2800">
                <a:latin typeface="Arial"/>
              </a:rPr>
              <a:t>”</a:t>
            </a: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sz="1200"/>
          </a:p>
          <a:p>
            <a:pPr>
              <a:lnSpc>
                <a:spcPct val="90000"/>
              </a:lnSpc>
            </a:pP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ATTACK AT DAWN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 is called the </a:t>
            </a:r>
            <a:r>
              <a:rPr lang="en-US" sz="2800" b="1"/>
              <a:t>plaintext</a:t>
            </a:r>
          </a:p>
          <a:p>
            <a:pPr>
              <a:lnSpc>
                <a:spcPct val="90000"/>
              </a:lnSpc>
            </a:pP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DWWDFN DW GDZQ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 is called the </a:t>
            </a:r>
            <a:r>
              <a:rPr lang="en-US" sz="2800" b="1"/>
              <a:t>ciphertext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200"/>
          </a:p>
          <a:p>
            <a:pPr>
              <a:lnSpc>
                <a:spcPct val="90000"/>
              </a:lnSpc>
            </a:pPr>
            <a:r>
              <a:rPr lang="en-US" sz="2800" b="1"/>
              <a:t>Encryption</a:t>
            </a:r>
            <a:r>
              <a:rPr lang="en-US" sz="2800"/>
              <a:t> is the process used to convert plaintext into ciphertext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Decryption</a:t>
            </a:r>
            <a:r>
              <a:rPr lang="en-US" sz="2800"/>
              <a:t> is the process used to convert ciphertext into plaintext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Key to a Cryptosystem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Assumptions: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Encryption and decryption algorithms are public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Their results depend on some value known as a </a:t>
            </a:r>
            <a:r>
              <a:rPr lang="en-US" sz="2400" b="1"/>
              <a:t>key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Protection is based solely on the secrecy of the key</a:t>
            </a:r>
            <a:endParaRPr lang="en-US" sz="2400" i="1"/>
          </a:p>
          <a:p>
            <a:pPr lvl="1">
              <a:lnSpc>
                <a:spcPct val="90000"/>
              </a:lnSpc>
            </a:pPr>
            <a:r>
              <a:rPr lang="en-US" sz="2400"/>
              <a:t>Encryption for the Caesar cipher =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shift forward by </a:t>
            </a:r>
            <a:r>
              <a:rPr lang="en-US" sz="2400" i="1"/>
              <a:t>n</a:t>
            </a:r>
            <a:r>
              <a:rPr lang="ja-JP" altLang="en-US" sz="2400">
                <a:latin typeface="Arial"/>
              </a:rPr>
              <a:t>”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Decryption for the Caesar cipher =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shift backwards by </a:t>
            </a:r>
            <a:r>
              <a:rPr lang="en-US" sz="2400" i="1"/>
              <a:t>n</a:t>
            </a:r>
            <a:r>
              <a:rPr lang="ja-JP" altLang="en-US" sz="2400">
                <a:latin typeface="Arial"/>
              </a:rPr>
              <a:t>”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The key for the Caesar cipher is </a:t>
            </a:r>
            <a:r>
              <a:rPr lang="en-US" sz="2400" i="1"/>
              <a:t>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Encryption:</a:t>
            </a:r>
            <a:r>
              <a:rPr lang="en-US" sz="2000" i="1"/>
              <a:t> C</a:t>
            </a:r>
            <a:r>
              <a:rPr lang="en-US" sz="2000" i="1" baseline="-25000"/>
              <a:t>i</a:t>
            </a:r>
            <a:r>
              <a:rPr lang="en-US" sz="2000" i="1"/>
              <a:t> </a:t>
            </a:r>
            <a:r>
              <a:rPr lang="en-US" sz="2000"/>
              <a:t>= (</a:t>
            </a:r>
            <a:r>
              <a:rPr lang="en-US" sz="2000" i="1"/>
              <a:t>P</a:t>
            </a:r>
            <a:r>
              <a:rPr lang="en-US" sz="2000" i="1" baseline="-25000"/>
              <a:t>i</a:t>
            </a:r>
            <a:r>
              <a:rPr lang="en-US" sz="2000"/>
              <a:t> + </a:t>
            </a:r>
            <a:r>
              <a:rPr lang="en-US" sz="2000" i="1"/>
              <a:t>n</a:t>
            </a:r>
            <a:r>
              <a:rPr lang="en-US" sz="2000"/>
              <a:t>) mod 26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Decryption:</a:t>
            </a:r>
            <a:r>
              <a:rPr lang="en-US" sz="2000" i="1"/>
              <a:t> P</a:t>
            </a:r>
            <a:r>
              <a:rPr lang="en-US" sz="2000" i="1" baseline="-25000"/>
              <a:t>i</a:t>
            </a:r>
            <a:r>
              <a:rPr lang="en-US" sz="2000" i="1"/>
              <a:t> </a:t>
            </a:r>
            <a:r>
              <a:rPr lang="en-US" sz="2000"/>
              <a:t>= (</a:t>
            </a:r>
            <a:r>
              <a:rPr lang="en-US" sz="2000" i="1"/>
              <a:t>C</a:t>
            </a:r>
            <a:r>
              <a:rPr lang="en-US" sz="2000" i="1" baseline="-25000"/>
              <a:t>i</a:t>
            </a:r>
            <a:r>
              <a:rPr lang="en-US" sz="2000"/>
              <a:t> - </a:t>
            </a:r>
            <a:r>
              <a:rPr lang="en-US" sz="2000" i="1"/>
              <a:t>n</a:t>
            </a:r>
            <a:r>
              <a:rPr lang="en-US" sz="2000"/>
              <a:t>) mod 26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Keyspace for a Cryptosystem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the Caesar cipher, any value from the set {1, 2, …, 25} can be a key</a:t>
            </a:r>
          </a:p>
          <a:p>
            <a:r>
              <a:rPr lang="en-US"/>
              <a:t>The set of usable keys is referred to as a cryptosystem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</a:t>
            </a:r>
            <a:r>
              <a:rPr lang="en-US" b="1"/>
              <a:t>keyspace</a:t>
            </a:r>
          </a:p>
          <a:p>
            <a:r>
              <a:rPr lang="en-US"/>
              <a:t>Cryptosystems with a small keyspace are vulnerable to a </a:t>
            </a:r>
            <a:r>
              <a:rPr lang="en-US" b="1"/>
              <a:t>brute-force search</a:t>
            </a:r>
            <a:r>
              <a:rPr lang="en-US" i="1"/>
              <a:t> </a:t>
            </a:r>
            <a:r>
              <a:rPr lang="en-US"/>
              <a:t>for the proper key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Cryptanalysis?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Cryptanalysis</a:t>
            </a:r>
            <a:r>
              <a:rPr lang="en-US"/>
              <a:t> is the science of attacking cryptosystems</a:t>
            </a:r>
          </a:p>
          <a:p>
            <a:pPr lvl="1"/>
            <a:r>
              <a:rPr lang="en-US" sz="3200"/>
              <a:t>Deduce the key and/or recover the plaintext</a:t>
            </a:r>
          </a:p>
          <a:p>
            <a:r>
              <a:rPr lang="en-US"/>
              <a:t>Assume adversary knows the ciphertext and encryption algorithm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Cryptanalysis of the Caesar Cipher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BaskervilleBE-Regular" charset="0"/>
              </a:rPr>
              <a:t>Ciphertext =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>
                <a:latin typeface="BaskervilleBE-Regular" charset="0"/>
              </a:rPr>
              <a:t>GRR MGAR OY JOBOJKJ OT ZNXKK VGXZY</a:t>
            </a:r>
            <a:r>
              <a:rPr lang="ja-JP" altLang="en-US" sz="2000">
                <a:latin typeface="Arial"/>
              </a:rPr>
              <a:t>”</a:t>
            </a:r>
            <a:endParaRPr lang="en-US" sz="2000">
              <a:latin typeface="BaskervilleBE-Regular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BaskervilleBE-Regular" charset="0"/>
              </a:rPr>
              <a:t>Perform decryption with each possible key: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1): FQQ LFZQ NX INANIJI NS YMWJJ UFWYX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2): EPP KEYP MW HMZMHIH MR XLVII TEVXW</a:t>
            </a:r>
          </a:p>
          <a:p>
            <a:pPr lvl="1">
              <a:lnSpc>
                <a:spcPct val="90000"/>
              </a:lnSpc>
            </a:pPr>
            <a:r>
              <a:rPr lang="en-US" sz="1700">
                <a:latin typeface="BaskervilleBE-Regular" charset="0"/>
              </a:rPr>
              <a:t>Plaintext  (if key is 3):  DOO JDXO LV GLYLGHG LQ WKUHH SDUWV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4): CNN ICWN KU FKXKFGF KP VJTGG RCTVU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5): BMM HBVM JT EJWJEFE JO UISFF QBSUT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6): ALL GAUL IS DIVIDED IN THREE PARTS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7): ZKK FZTK HR CHUHCDC HM SGQDD OZQSR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>
                <a:latin typeface="BaskervilleBE-Regular" charset="0"/>
              </a:rPr>
              <a:t>     . . .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BaskervilleBE-Regular" charset="0"/>
              </a:rPr>
              <a:t>Plaintext (if key is 26): GRR MGAR OY JOBOJKJ OT ZNXKK VGXZY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BaskervilleBE-Regular" charset="0"/>
              </a:rPr>
              <a:t>Only one of the plaintexts above (the one corresponding to a key of 6) makes sense</a:t>
            </a:r>
            <a:endParaRPr 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cs typeface="Times New Roman" charset="0"/>
              </a:rPr>
              <a:t>The Monoalphabetic Replacement Cipher</a:t>
            </a:r>
            <a:r>
              <a:rPr lang="en-US" sz="320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/>
              <a:t>Similar to the Caesar cipher but with much larger keyspace</a:t>
            </a:r>
          </a:p>
          <a:p>
            <a:r>
              <a:rPr lang="en-US" sz="3000"/>
              <a:t>A key is any </a:t>
            </a:r>
            <a:r>
              <a:rPr lang="en-US" sz="3000">
                <a:cs typeface="Times New Roman" charset="0"/>
              </a:rPr>
              <a:t>permutation of the 26 letters of the alphabet</a:t>
            </a:r>
          </a:p>
          <a:p>
            <a:pPr lvl="1"/>
            <a:r>
              <a:rPr lang="en-US"/>
              <a:t>Example: </a:t>
            </a:r>
            <a:r>
              <a:rPr lang="en-US" sz="2600">
                <a:cs typeface="Times New Roman" charset="0"/>
              </a:rPr>
              <a:t>JQPLMZKOWHANXIEURYTGSFDVCB</a:t>
            </a:r>
            <a:r>
              <a:rPr lang="en-US" sz="2600"/>
              <a:t> </a:t>
            </a:r>
          </a:p>
          <a:p>
            <a:r>
              <a:rPr lang="en-US" sz="3000"/>
              <a:t>Defines a </a:t>
            </a:r>
            <a:r>
              <a:rPr lang="en-US" sz="3000" b="1"/>
              <a:t>cipher alphabet</a:t>
            </a:r>
            <a:r>
              <a:rPr lang="en-US" sz="3000"/>
              <a:t>: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609600" y="5334000"/>
            <a:ext cx="8077200" cy="701675"/>
            <a:chOff x="384" y="3504"/>
            <a:chExt cx="5088" cy="442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5184" y="3504"/>
              <a:ext cx="288" cy="250"/>
              <a:chOff x="5232" y="2400"/>
              <a:chExt cx="288" cy="250"/>
            </a:xfrm>
          </p:grpSpPr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7" name="Text Box 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10248" name="Group 8"/>
            <p:cNvGrpSpPr>
              <a:grpSpLocks/>
            </p:cNvGrpSpPr>
            <p:nvPr/>
          </p:nvGrpSpPr>
          <p:grpSpPr bwMode="auto">
            <a:xfrm>
              <a:off x="4992" y="3504"/>
              <a:ext cx="288" cy="250"/>
              <a:chOff x="5232" y="2400"/>
              <a:chExt cx="288" cy="250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Text Box 1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10251" name="Group 11"/>
            <p:cNvGrpSpPr>
              <a:grpSpLocks/>
            </p:cNvGrpSpPr>
            <p:nvPr/>
          </p:nvGrpSpPr>
          <p:grpSpPr bwMode="auto">
            <a:xfrm>
              <a:off x="4800" y="3504"/>
              <a:ext cx="288" cy="250"/>
              <a:chOff x="5232" y="2400"/>
              <a:chExt cx="288" cy="250"/>
            </a:xfrm>
          </p:grpSpPr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3" name="Text Box 1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10254" name="Group 14"/>
            <p:cNvGrpSpPr>
              <a:grpSpLocks/>
            </p:cNvGrpSpPr>
            <p:nvPr/>
          </p:nvGrpSpPr>
          <p:grpSpPr bwMode="auto">
            <a:xfrm>
              <a:off x="4608" y="3504"/>
              <a:ext cx="288" cy="250"/>
              <a:chOff x="5232" y="2400"/>
              <a:chExt cx="288" cy="250"/>
            </a:xfrm>
          </p:grpSpPr>
          <p:sp>
            <p:nvSpPr>
              <p:cNvPr id="10255" name="Rectangle 1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6" name="Text Box 1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/>
          </p:nvGrpSpPr>
          <p:grpSpPr bwMode="auto">
            <a:xfrm>
              <a:off x="4416" y="3504"/>
              <a:ext cx="288" cy="250"/>
              <a:chOff x="5232" y="2400"/>
              <a:chExt cx="288" cy="250"/>
            </a:xfrm>
          </p:grpSpPr>
          <p:sp>
            <p:nvSpPr>
              <p:cNvPr id="10258" name="Rectangle 1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9" name="Text Box 1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10260" name="Group 20"/>
            <p:cNvGrpSpPr>
              <a:grpSpLocks/>
            </p:cNvGrpSpPr>
            <p:nvPr/>
          </p:nvGrpSpPr>
          <p:grpSpPr bwMode="auto">
            <a:xfrm>
              <a:off x="4224" y="3504"/>
              <a:ext cx="288" cy="250"/>
              <a:chOff x="5232" y="2400"/>
              <a:chExt cx="288" cy="250"/>
            </a:xfrm>
          </p:grpSpPr>
          <p:sp>
            <p:nvSpPr>
              <p:cNvPr id="10261" name="Rectangle 2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Text Box 2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10263" name="Group 23"/>
            <p:cNvGrpSpPr>
              <a:grpSpLocks/>
            </p:cNvGrpSpPr>
            <p:nvPr/>
          </p:nvGrpSpPr>
          <p:grpSpPr bwMode="auto">
            <a:xfrm>
              <a:off x="4032" y="3504"/>
              <a:ext cx="288" cy="250"/>
              <a:chOff x="5232" y="2400"/>
              <a:chExt cx="288" cy="250"/>
            </a:xfrm>
          </p:grpSpPr>
          <p:sp>
            <p:nvSpPr>
              <p:cNvPr id="10264" name="Rectangle 2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Text Box 2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40" y="3504"/>
              <a:ext cx="288" cy="250"/>
              <a:chOff x="5232" y="2400"/>
              <a:chExt cx="288" cy="250"/>
            </a:xfrm>
          </p:grpSpPr>
          <p:sp>
            <p:nvSpPr>
              <p:cNvPr id="10267" name="Rectangle 2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8" name="Text Box 2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10269" name="Group 29"/>
            <p:cNvGrpSpPr>
              <a:grpSpLocks/>
            </p:cNvGrpSpPr>
            <p:nvPr/>
          </p:nvGrpSpPr>
          <p:grpSpPr bwMode="auto">
            <a:xfrm>
              <a:off x="3648" y="3504"/>
              <a:ext cx="288" cy="250"/>
              <a:chOff x="5232" y="2400"/>
              <a:chExt cx="288" cy="250"/>
            </a:xfrm>
          </p:grpSpPr>
          <p:sp>
            <p:nvSpPr>
              <p:cNvPr id="10270" name="Rectangle 3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1" name="Text Box 3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10272" name="Group 32"/>
            <p:cNvGrpSpPr>
              <a:grpSpLocks/>
            </p:cNvGrpSpPr>
            <p:nvPr/>
          </p:nvGrpSpPr>
          <p:grpSpPr bwMode="auto">
            <a:xfrm>
              <a:off x="3456" y="3504"/>
              <a:ext cx="288" cy="250"/>
              <a:chOff x="5232" y="2400"/>
              <a:chExt cx="288" cy="250"/>
            </a:xfrm>
          </p:grpSpPr>
          <p:sp>
            <p:nvSpPr>
              <p:cNvPr id="10273" name="Rectangle 3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Text Box 3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10275" name="Group 35"/>
            <p:cNvGrpSpPr>
              <a:grpSpLocks/>
            </p:cNvGrpSpPr>
            <p:nvPr/>
          </p:nvGrpSpPr>
          <p:grpSpPr bwMode="auto">
            <a:xfrm>
              <a:off x="3264" y="3504"/>
              <a:ext cx="288" cy="250"/>
              <a:chOff x="5232" y="2400"/>
              <a:chExt cx="288" cy="250"/>
            </a:xfrm>
          </p:grpSpPr>
          <p:sp>
            <p:nvSpPr>
              <p:cNvPr id="10276" name="Rectangle 3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Text Box 3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10278" name="Group 38"/>
            <p:cNvGrpSpPr>
              <a:grpSpLocks/>
            </p:cNvGrpSpPr>
            <p:nvPr/>
          </p:nvGrpSpPr>
          <p:grpSpPr bwMode="auto">
            <a:xfrm>
              <a:off x="3072" y="3504"/>
              <a:ext cx="288" cy="250"/>
              <a:chOff x="5232" y="2400"/>
              <a:chExt cx="288" cy="250"/>
            </a:xfrm>
          </p:grpSpPr>
          <p:sp>
            <p:nvSpPr>
              <p:cNvPr id="10279" name="Rectangle 3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0" name="Text Box 4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10281" name="Group 41"/>
            <p:cNvGrpSpPr>
              <a:grpSpLocks/>
            </p:cNvGrpSpPr>
            <p:nvPr/>
          </p:nvGrpSpPr>
          <p:grpSpPr bwMode="auto">
            <a:xfrm>
              <a:off x="2880" y="3504"/>
              <a:ext cx="288" cy="250"/>
              <a:chOff x="5232" y="2400"/>
              <a:chExt cx="288" cy="250"/>
            </a:xfrm>
          </p:grpSpPr>
          <p:sp>
            <p:nvSpPr>
              <p:cNvPr id="10282" name="Rectangle 4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3" name="Text Box 4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10284" name="Group 44"/>
            <p:cNvGrpSpPr>
              <a:grpSpLocks/>
            </p:cNvGrpSpPr>
            <p:nvPr/>
          </p:nvGrpSpPr>
          <p:grpSpPr bwMode="auto">
            <a:xfrm>
              <a:off x="2688" y="3504"/>
              <a:ext cx="288" cy="250"/>
              <a:chOff x="5232" y="2400"/>
              <a:chExt cx="288" cy="250"/>
            </a:xfrm>
          </p:grpSpPr>
          <p:sp>
            <p:nvSpPr>
              <p:cNvPr id="10285" name="Rectangle 4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6" name="Text Box 4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10287" name="Group 47"/>
            <p:cNvGrpSpPr>
              <a:grpSpLocks/>
            </p:cNvGrpSpPr>
            <p:nvPr/>
          </p:nvGrpSpPr>
          <p:grpSpPr bwMode="auto">
            <a:xfrm>
              <a:off x="2496" y="3504"/>
              <a:ext cx="288" cy="250"/>
              <a:chOff x="5232" y="2400"/>
              <a:chExt cx="288" cy="250"/>
            </a:xfrm>
          </p:grpSpPr>
          <p:sp>
            <p:nvSpPr>
              <p:cNvPr id="10288" name="Rectangle 4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9" name="Text Box 4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10290" name="Group 50"/>
            <p:cNvGrpSpPr>
              <a:grpSpLocks/>
            </p:cNvGrpSpPr>
            <p:nvPr/>
          </p:nvGrpSpPr>
          <p:grpSpPr bwMode="auto">
            <a:xfrm>
              <a:off x="2304" y="3504"/>
              <a:ext cx="288" cy="250"/>
              <a:chOff x="5232" y="2400"/>
              <a:chExt cx="288" cy="250"/>
            </a:xfrm>
          </p:grpSpPr>
          <p:sp>
            <p:nvSpPr>
              <p:cNvPr id="10291" name="Rectangle 5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2" name="Text Box 5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10293" name="Group 53"/>
            <p:cNvGrpSpPr>
              <a:grpSpLocks/>
            </p:cNvGrpSpPr>
            <p:nvPr/>
          </p:nvGrpSpPr>
          <p:grpSpPr bwMode="auto">
            <a:xfrm>
              <a:off x="2112" y="3504"/>
              <a:ext cx="288" cy="250"/>
              <a:chOff x="5232" y="2400"/>
              <a:chExt cx="288" cy="250"/>
            </a:xfrm>
          </p:grpSpPr>
          <p:sp>
            <p:nvSpPr>
              <p:cNvPr id="10294" name="Rectangle 5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5" name="Text Box 5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  <p:grpSp>
          <p:nvGrpSpPr>
            <p:cNvPr id="10296" name="Group 56"/>
            <p:cNvGrpSpPr>
              <a:grpSpLocks/>
            </p:cNvGrpSpPr>
            <p:nvPr/>
          </p:nvGrpSpPr>
          <p:grpSpPr bwMode="auto">
            <a:xfrm>
              <a:off x="1920" y="3504"/>
              <a:ext cx="288" cy="250"/>
              <a:chOff x="5232" y="2400"/>
              <a:chExt cx="288" cy="250"/>
            </a:xfrm>
          </p:grpSpPr>
          <p:sp>
            <p:nvSpPr>
              <p:cNvPr id="10297" name="Rectangle 5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8" name="Text Box 5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10299" name="Group 59"/>
            <p:cNvGrpSpPr>
              <a:grpSpLocks/>
            </p:cNvGrpSpPr>
            <p:nvPr/>
          </p:nvGrpSpPr>
          <p:grpSpPr bwMode="auto">
            <a:xfrm>
              <a:off x="1728" y="3504"/>
              <a:ext cx="288" cy="250"/>
              <a:chOff x="5232" y="2400"/>
              <a:chExt cx="288" cy="250"/>
            </a:xfrm>
          </p:grpSpPr>
          <p:sp>
            <p:nvSpPr>
              <p:cNvPr id="10300" name="Rectangle 6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1" name="Text Box 6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10302" name="Group 62"/>
            <p:cNvGrpSpPr>
              <a:grpSpLocks/>
            </p:cNvGrpSpPr>
            <p:nvPr/>
          </p:nvGrpSpPr>
          <p:grpSpPr bwMode="auto">
            <a:xfrm>
              <a:off x="1536" y="3504"/>
              <a:ext cx="288" cy="250"/>
              <a:chOff x="5232" y="2400"/>
              <a:chExt cx="288" cy="250"/>
            </a:xfrm>
          </p:grpSpPr>
          <p:sp>
            <p:nvSpPr>
              <p:cNvPr id="10303" name="Rectangle 6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4" name="Text Box 6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10305" name="Group 65"/>
            <p:cNvGrpSpPr>
              <a:grpSpLocks/>
            </p:cNvGrpSpPr>
            <p:nvPr/>
          </p:nvGrpSpPr>
          <p:grpSpPr bwMode="auto">
            <a:xfrm>
              <a:off x="1344" y="3504"/>
              <a:ext cx="288" cy="250"/>
              <a:chOff x="5232" y="2400"/>
              <a:chExt cx="288" cy="250"/>
            </a:xfrm>
          </p:grpSpPr>
          <p:sp>
            <p:nvSpPr>
              <p:cNvPr id="10306" name="Rectangle 6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7" name="Text Box 6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10308" name="Group 68"/>
            <p:cNvGrpSpPr>
              <a:grpSpLocks/>
            </p:cNvGrpSpPr>
            <p:nvPr/>
          </p:nvGrpSpPr>
          <p:grpSpPr bwMode="auto">
            <a:xfrm>
              <a:off x="1152" y="3504"/>
              <a:ext cx="288" cy="250"/>
              <a:chOff x="5232" y="2400"/>
              <a:chExt cx="288" cy="250"/>
            </a:xfrm>
          </p:grpSpPr>
          <p:sp>
            <p:nvSpPr>
              <p:cNvPr id="10309" name="Rectangle 6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0" name="Text Box 7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10311" name="Group 71"/>
            <p:cNvGrpSpPr>
              <a:grpSpLocks/>
            </p:cNvGrpSpPr>
            <p:nvPr/>
          </p:nvGrpSpPr>
          <p:grpSpPr bwMode="auto">
            <a:xfrm>
              <a:off x="960" y="3504"/>
              <a:ext cx="288" cy="250"/>
              <a:chOff x="5232" y="2400"/>
              <a:chExt cx="288" cy="250"/>
            </a:xfrm>
          </p:grpSpPr>
          <p:sp>
            <p:nvSpPr>
              <p:cNvPr id="10312" name="Rectangle 7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3" name="Text Box 7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/>
          </p:nvGrpSpPr>
          <p:grpSpPr bwMode="auto">
            <a:xfrm>
              <a:off x="768" y="3504"/>
              <a:ext cx="288" cy="250"/>
              <a:chOff x="5232" y="2400"/>
              <a:chExt cx="288" cy="250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Text Box 7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/>
          </p:nvGrpSpPr>
          <p:grpSpPr bwMode="auto">
            <a:xfrm>
              <a:off x="576" y="3504"/>
              <a:ext cx="288" cy="250"/>
              <a:chOff x="5232" y="2400"/>
              <a:chExt cx="288" cy="250"/>
            </a:xfrm>
          </p:grpSpPr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Text Box 7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/>
          </p:nvGrpSpPr>
          <p:grpSpPr bwMode="auto">
            <a:xfrm>
              <a:off x="384" y="3504"/>
              <a:ext cx="288" cy="250"/>
              <a:chOff x="5232" y="2400"/>
              <a:chExt cx="288" cy="250"/>
            </a:xfrm>
          </p:grpSpPr>
          <p:sp>
            <p:nvSpPr>
              <p:cNvPr id="10321" name="Rectangle 8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Text Box 8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/>
          </p:nvGrpSpPr>
          <p:grpSpPr bwMode="auto">
            <a:xfrm>
              <a:off x="5184" y="3696"/>
              <a:ext cx="288" cy="250"/>
              <a:chOff x="5232" y="2400"/>
              <a:chExt cx="288" cy="250"/>
            </a:xfrm>
          </p:grpSpPr>
          <p:sp>
            <p:nvSpPr>
              <p:cNvPr id="10324" name="Rectangle 8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Text Box 8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/>
          </p:nvGrpSpPr>
          <p:grpSpPr bwMode="auto">
            <a:xfrm>
              <a:off x="4992" y="3696"/>
              <a:ext cx="288" cy="250"/>
              <a:chOff x="5232" y="2400"/>
              <a:chExt cx="288" cy="250"/>
            </a:xfrm>
          </p:grpSpPr>
          <p:sp>
            <p:nvSpPr>
              <p:cNvPr id="10327" name="Rectangle 8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Text Box 8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/>
          </p:nvGrpSpPr>
          <p:grpSpPr bwMode="auto">
            <a:xfrm>
              <a:off x="4800" y="3696"/>
              <a:ext cx="288" cy="250"/>
              <a:chOff x="5232" y="2400"/>
              <a:chExt cx="288" cy="250"/>
            </a:xfrm>
          </p:grpSpPr>
          <p:sp>
            <p:nvSpPr>
              <p:cNvPr id="10330" name="Rectangle 9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Text Box 9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10332" name="Group 92"/>
            <p:cNvGrpSpPr>
              <a:grpSpLocks/>
            </p:cNvGrpSpPr>
            <p:nvPr/>
          </p:nvGrpSpPr>
          <p:grpSpPr bwMode="auto">
            <a:xfrm>
              <a:off x="4608" y="3696"/>
              <a:ext cx="288" cy="250"/>
              <a:chOff x="5232" y="2400"/>
              <a:chExt cx="288" cy="250"/>
            </a:xfrm>
          </p:grpSpPr>
          <p:sp>
            <p:nvSpPr>
              <p:cNvPr id="10333" name="Rectangle 9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4" name="Text Box 9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10335" name="Group 95"/>
            <p:cNvGrpSpPr>
              <a:grpSpLocks/>
            </p:cNvGrpSpPr>
            <p:nvPr/>
          </p:nvGrpSpPr>
          <p:grpSpPr bwMode="auto">
            <a:xfrm>
              <a:off x="4416" y="3696"/>
              <a:ext cx="288" cy="250"/>
              <a:chOff x="5232" y="2400"/>
              <a:chExt cx="288" cy="250"/>
            </a:xfrm>
          </p:grpSpPr>
          <p:sp>
            <p:nvSpPr>
              <p:cNvPr id="10336" name="Rectangle 9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7" name="Text Box 9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10338" name="Group 98"/>
            <p:cNvGrpSpPr>
              <a:grpSpLocks/>
            </p:cNvGrpSpPr>
            <p:nvPr/>
          </p:nvGrpSpPr>
          <p:grpSpPr bwMode="auto">
            <a:xfrm>
              <a:off x="4224" y="3696"/>
              <a:ext cx="288" cy="250"/>
              <a:chOff x="5232" y="2400"/>
              <a:chExt cx="288" cy="250"/>
            </a:xfrm>
          </p:grpSpPr>
          <p:sp>
            <p:nvSpPr>
              <p:cNvPr id="10339" name="Rectangle 9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0" name="Text Box 10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10341" name="Group 101"/>
            <p:cNvGrpSpPr>
              <a:grpSpLocks/>
            </p:cNvGrpSpPr>
            <p:nvPr/>
          </p:nvGrpSpPr>
          <p:grpSpPr bwMode="auto">
            <a:xfrm>
              <a:off x="4032" y="3696"/>
              <a:ext cx="288" cy="250"/>
              <a:chOff x="5232" y="2400"/>
              <a:chExt cx="288" cy="250"/>
            </a:xfrm>
          </p:grpSpPr>
          <p:sp>
            <p:nvSpPr>
              <p:cNvPr id="10342" name="Rectangle 10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3" name="Text Box 10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10344" name="Group 104"/>
            <p:cNvGrpSpPr>
              <a:grpSpLocks/>
            </p:cNvGrpSpPr>
            <p:nvPr/>
          </p:nvGrpSpPr>
          <p:grpSpPr bwMode="auto">
            <a:xfrm>
              <a:off x="3840" y="3696"/>
              <a:ext cx="288" cy="250"/>
              <a:chOff x="5232" y="2400"/>
              <a:chExt cx="288" cy="250"/>
            </a:xfrm>
          </p:grpSpPr>
          <p:sp>
            <p:nvSpPr>
              <p:cNvPr id="10345" name="Rectangle 10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6" name="Text Box 10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10347" name="Group 107"/>
            <p:cNvGrpSpPr>
              <a:grpSpLocks/>
            </p:cNvGrpSpPr>
            <p:nvPr/>
          </p:nvGrpSpPr>
          <p:grpSpPr bwMode="auto">
            <a:xfrm>
              <a:off x="3648" y="3696"/>
              <a:ext cx="288" cy="250"/>
              <a:chOff x="5232" y="2400"/>
              <a:chExt cx="288" cy="250"/>
            </a:xfrm>
          </p:grpSpPr>
          <p:sp>
            <p:nvSpPr>
              <p:cNvPr id="10348" name="Rectangle 10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9" name="Text Box 10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10350" name="Group 110"/>
            <p:cNvGrpSpPr>
              <a:grpSpLocks/>
            </p:cNvGrpSpPr>
            <p:nvPr/>
          </p:nvGrpSpPr>
          <p:grpSpPr bwMode="auto">
            <a:xfrm>
              <a:off x="3456" y="3696"/>
              <a:ext cx="288" cy="250"/>
              <a:chOff x="5232" y="2400"/>
              <a:chExt cx="288" cy="250"/>
            </a:xfrm>
          </p:grpSpPr>
          <p:sp>
            <p:nvSpPr>
              <p:cNvPr id="10351" name="Rectangle 11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2" name="Text Box 11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10353" name="Group 113"/>
            <p:cNvGrpSpPr>
              <a:grpSpLocks/>
            </p:cNvGrpSpPr>
            <p:nvPr/>
          </p:nvGrpSpPr>
          <p:grpSpPr bwMode="auto">
            <a:xfrm>
              <a:off x="3264" y="3696"/>
              <a:ext cx="288" cy="250"/>
              <a:chOff x="5232" y="2400"/>
              <a:chExt cx="288" cy="250"/>
            </a:xfrm>
          </p:grpSpPr>
          <p:sp>
            <p:nvSpPr>
              <p:cNvPr id="10354" name="Rectangle 11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5" name="Text Box 11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10356" name="Group 116"/>
            <p:cNvGrpSpPr>
              <a:grpSpLocks/>
            </p:cNvGrpSpPr>
            <p:nvPr/>
          </p:nvGrpSpPr>
          <p:grpSpPr bwMode="auto">
            <a:xfrm>
              <a:off x="3072" y="3696"/>
              <a:ext cx="288" cy="250"/>
              <a:chOff x="5232" y="2400"/>
              <a:chExt cx="288" cy="250"/>
            </a:xfrm>
          </p:grpSpPr>
          <p:sp>
            <p:nvSpPr>
              <p:cNvPr id="10357" name="Rectangle 11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8" name="Text Box 11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10359" name="Group 119"/>
            <p:cNvGrpSpPr>
              <a:grpSpLocks/>
            </p:cNvGrpSpPr>
            <p:nvPr/>
          </p:nvGrpSpPr>
          <p:grpSpPr bwMode="auto">
            <a:xfrm>
              <a:off x="2880" y="3696"/>
              <a:ext cx="288" cy="250"/>
              <a:chOff x="5232" y="2400"/>
              <a:chExt cx="288" cy="250"/>
            </a:xfrm>
          </p:grpSpPr>
          <p:sp>
            <p:nvSpPr>
              <p:cNvPr id="10360" name="Rectangle 12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1" name="Text Box 12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10362" name="Group 122"/>
            <p:cNvGrpSpPr>
              <a:grpSpLocks/>
            </p:cNvGrpSpPr>
            <p:nvPr/>
          </p:nvGrpSpPr>
          <p:grpSpPr bwMode="auto">
            <a:xfrm>
              <a:off x="2688" y="3696"/>
              <a:ext cx="288" cy="250"/>
              <a:chOff x="5232" y="2400"/>
              <a:chExt cx="288" cy="250"/>
            </a:xfrm>
          </p:grpSpPr>
          <p:sp>
            <p:nvSpPr>
              <p:cNvPr id="10363" name="Rectangle 12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4" name="Text Box 12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10365" name="Group 125"/>
            <p:cNvGrpSpPr>
              <a:grpSpLocks/>
            </p:cNvGrpSpPr>
            <p:nvPr/>
          </p:nvGrpSpPr>
          <p:grpSpPr bwMode="auto">
            <a:xfrm>
              <a:off x="2496" y="3696"/>
              <a:ext cx="288" cy="250"/>
              <a:chOff x="5232" y="2400"/>
              <a:chExt cx="288" cy="250"/>
            </a:xfrm>
          </p:grpSpPr>
          <p:sp>
            <p:nvSpPr>
              <p:cNvPr id="10366" name="Rectangle 12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7" name="Text Box 12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10368" name="Group 128"/>
            <p:cNvGrpSpPr>
              <a:grpSpLocks/>
            </p:cNvGrpSpPr>
            <p:nvPr/>
          </p:nvGrpSpPr>
          <p:grpSpPr bwMode="auto">
            <a:xfrm>
              <a:off x="2304" y="3696"/>
              <a:ext cx="288" cy="250"/>
              <a:chOff x="5232" y="2400"/>
              <a:chExt cx="288" cy="250"/>
            </a:xfrm>
          </p:grpSpPr>
          <p:sp>
            <p:nvSpPr>
              <p:cNvPr id="10369" name="Rectangle 12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0" name="Text Box 13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10371" name="Group 131"/>
            <p:cNvGrpSpPr>
              <a:grpSpLocks/>
            </p:cNvGrpSpPr>
            <p:nvPr/>
          </p:nvGrpSpPr>
          <p:grpSpPr bwMode="auto">
            <a:xfrm>
              <a:off x="2112" y="3696"/>
              <a:ext cx="288" cy="250"/>
              <a:chOff x="5232" y="2400"/>
              <a:chExt cx="288" cy="250"/>
            </a:xfrm>
          </p:grpSpPr>
          <p:sp>
            <p:nvSpPr>
              <p:cNvPr id="10372" name="Rectangle 13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3" name="Text Box 13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10374" name="Group 134"/>
            <p:cNvGrpSpPr>
              <a:grpSpLocks/>
            </p:cNvGrpSpPr>
            <p:nvPr/>
          </p:nvGrpSpPr>
          <p:grpSpPr bwMode="auto">
            <a:xfrm>
              <a:off x="1920" y="3696"/>
              <a:ext cx="288" cy="250"/>
              <a:chOff x="5232" y="2400"/>
              <a:chExt cx="288" cy="250"/>
            </a:xfrm>
          </p:grpSpPr>
          <p:sp>
            <p:nvSpPr>
              <p:cNvPr id="10375" name="Rectangle 13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6" name="Text Box 13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10377" name="Group 137"/>
            <p:cNvGrpSpPr>
              <a:grpSpLocks/>
            </p:cNvGrpSpPr>
            <p:nvPr/>
          </p:nvGrpSpPr>
          <p:grpSpPr bwMode="auto">
            <a:xfrm>
              <a:off x="1728" y="3696"/>
              <a:ext cx="288" cy="250"/>
              <a:chOff x="5232" y="2400"/>
              <a:chExt cx="288" cy="250"/>
            </a:xfrm>
          </p:grpSpPr>
          <p:sp>
            <p:nvSpPr>
              <p:cNvPr id="10378" name="Rectangle 13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9" name="Text Box 13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10380" name="Group 140"/>
            <p:cNvGrpSpPr>
              <a:grpSpLocks/>
            </p:cNvGrpSpPr>
            <p:nvPr/>
          </p:nvGrpSpPr>
          <p:grpSpPr bwMode="auto">
            <a:xfrm>
              <a:off x="1536" y="3696"/>
              <a:ext cx="288" cy="250"/>
              <a:chOff x="5232" y="2400"/>
              <a:chExt cx="288" cy="250"/>
            </a:xfrm>
          </p:grpSpPr>
          <p:sp>
            <p:nvSpPr>
              <p:cNvPr id="10381" name="Rectangle 14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2" name="Text Box 14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10383" name="Group 143"/>
            <p:cNvGrpSpPr>
              <a:grpSpLocks/>
            </p:cNvGrpSpPr>
            <p:nvPr/>
          </p:nvGrpSpPr>
          <p:grpSpPr bwMode="auto">
            <a:xfrm>
              <a:off x="1344" y="3696"/>
              <a:ext cx="288" cy="250"/>
              <a:chOff x="5232" y="2400"/>
              <a:chExt cx="288" cy="250"/>
            </a:xfrm>
          </p:grpSpPr>
          <p:sp>
            <p:nvSpPr>
              <p:cNvPr id="10384" name="Rectangle 14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5" name="Text Box 14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10386" name="Group 146"/>
            <p:cNvGrpSpPr>
              <a:grpSpLocks/>
            </p:cNvGrpSpPr>
            <p:nvPr/>
          </p:nvGrpSpPr>
          <p:grpSpPr bwMode="auto">
            <a:xfrm>
              <a:off x="1152" y="3696"/>
              <a:ext cx="288" cy="250"/>
              <a:chOff x="5232" y="2400"/>
              <a:chExt cx="288" cy="250"/>
            </a:xfrm>
          </p:grpSpPr>
          <p:sp>
            <p:nvSpPr>
              <p:cNvPr id="10387" name="Rectangle 14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8" name="Text Box 14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10389" name="Group 149"/>
            <p:cNvGrpSpPr>
              <a:grpSpLocks/>
            </p:cNvGrpSpPr>
            <p:nvPr/>
          </p:nvGrpSpPr>
          <p:grpSpPr bwMode="auto">
            <a:xfrm>
              <a:off x="960" y="3696"/>
              <a:ext cx="288" cy="250"/>
              <a:chOff x="5232" y="2400"/>
              <a:chExt cx="288" cy="250"/>
            </a:xfrm>
          </p:grpSpPr>
          <p:sp>
            <p:nvSpPr>
              <p:cNvPr id="10390" name="Rectangle 15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1" name="Text Box 15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10392" name="Group 152"/>
            <p:cNvGrpSpPr>
              <a:grpSpLocks/>
            </p:cNvGrpSpPr>
            <p:nvPr/>
          </p:nvGrpSpPr>
          <p:grpSpPr bwMode="auto">
            <a:xfrm>
              <a:off x="768" y="3696"/>
              <a:ext cx="288" cy="250"/>
              <a:chOff x="5232" y="2400"/>
              <a:chExt cx="288" cy="250"/>
            </a:xfrm>
          </p:grpSpPr>
          <p:sp>
            <p:nvSpPr>
              <p:cNvPr id="10393" name="Rectangle 15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4" name="Text Box 15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10395" name="Group 155"/>
            <p:cNvGrpSpPr>
              <a:grpSpLocks/>
            </p:cNvGrpSpPr>
            <p:nvPr/>
          </p:nvGrpSpPr>
          <p:grpSpPr bwMode="auto">
            <a:xfrm>
              <a:off x="576" y="3696"/>
              <a:ext cx="288" cy="250"/>
              <a:chOff x="5232" y="2400"/>
              <a:chExt cx="288" cy="250"/>
            </a:xfrm>
          </p:grpSpPr>
          <p:sp>
            <p:nvSpPr>
              <p:cNvPr id="10396" name="Rectangle 15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7" name="Text Box 15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10398" name="Group 158"/>
            <p:cNvGrpSpPr>
              <a:grpSpLocks/>
            </p:cNvGrpSpPr>
            <p:nvPr/>
          </p:nvGrpSpPr>
          <p:grpSpPr bwMode="auto">
            <a:xfrm>
              <a:off x="384" y="3696"/>
              <a:ext cx="288" cy="250"/>
              <a:chOff x="5232" y="2400"/>
              <a:chExt cx="288" cy="250"/>
            </a:xfrm>
          </p:grpSpPr>
          <p:sp>
            <p:nvSpPr>
              <p:cNvPr id="10399" name="Rectangle 15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0" name="Text Box 16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cs typeface="Times New Roman" charset="0"/>
              </a:rPr>
              <a:t>The Monoalphabetic Replacement Cipher - Encryption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Plaintext (by Thomas Jefferson):</a:t>
            </a:r>
          </a:p>
          <a:p>
            <a:pPr lvl="1">
              <a:lnSpc>
                <a:spcPct val="90000"/>
              </a:lnSpc>
            </a:pPr>
            <a:r>
              <a:rPr lang="ja-JP" altLang="en-US" sz="2000">
                <a:latin typeface="Arial"/>
              </a:rPr>
              <a:t>“</a:t>
            </a:r>
            <a:r>
              <a:rPr lang="en-US" sz="2000">
                <a:cs typeface="Times New Roman" charset="0"/>
              </a:rPr>
              <a:t>I prefer freedom with danger to slavery with ease.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Cipher alphabet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>
              <a:cs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Encryption: replace each plaintext letter with the corresponding cipher letter from the cipher alphabet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charset="0"/>
              </a:rPr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BaskervilleBE-Regular" charset="0"/>
                <a:cs typeface="Times New Roman" charset="0"/>
              </a:rPr>
              <a:t>Replace every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latin typeface="BaskervilleBE-Regular" charset="0"/>
                <a:cs typeface="Times New Roman" charset="0"/>
              </a:rPr>
              <a:t>A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r>
              <a:rPr lang="en-US" sz="2000">
                <a:latin typeface="BaskervilleBE-Regular" charset="0"/>
                <a:cs typeface="Times New Roman" charset="0"/>
              </a:rPr>
              <a:t> in the plaintext with a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latin typeface="BaskervilleBE-Regular" charset="0"/>
                <a:cs typeface="Times New Roman" charset="0"/>
              </a:rPr>
              <a:t>J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>
              <a:latin typeface="BaskervilleBE-Regular" charset="0"/>
              <a:cs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BaskervilleBE-Regular" charset="0"/>
                <a:cs typeface="Times New Roman" charset="0"/>
              </a:rPr>
              <a:t>Replace every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latin typeface="BaskervilleBE-Regular" charset="0"/>
                <a:cs typeface="Times New Roman" charset="0"/>
              </a:rPr>
              <a:t>B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r>
              <a:rPr lang="en-US" sz="2000">
                <a:latin typeface="BaskervilleBE-Regular" charset="0"/>
                <a:cs typeface="Times New Roman" charset="0"/>
              </a:rPr>
              <a:t> in the plaintext with a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latin typeface="BaskervilleBE-Regular" charset="0"/>
                <a:cs typeface="Times New Roman" charset="0"/>
              </a:rPr>
              <a:t>Q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>
              <a:latin typeface="BaskervilleBE-Regular" charset="0"/>
              <a:cs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BaskervilleBE-Regular" charset="0"/>
                <a:cs typeface="Times New Roman" charset="0"/>
              </a:rPr>
              <a:t>Replace every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latin typeface="BaskervilleBE-Regular" charset="0"/>
                <a:cs typeface="Times New Roman" charset="0"/>
              </a:rPr>
              <a:t>C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r>
              <a:rPr lang="en-US" sz="2000">
                <a:latin typeface="BaskervilleBE-Regular" charset="0"/>
                <a:cs typeface="Times New Roman" charset="0"/>
              </a:rPr>
              <a:t> in the plaintext with a </a:t>
            </a:r>
            <a:r>
              <a:rPr lang="ja-JP" altLang="en-US" sz="2000">
                <a:latin typeface="Arial"/>
                <a:cs typeface="Times New Roman" charset="0"/>
              </a:rPr>
              <a:t>“</a:t>
            </a:r>
            <a:r>
              <a:rPr lang="en-US" sz="2000">
                <a:latin typeface="BaskervilleBE-Regular" charset="0"/>
                <a:cs typeface="Times New Roman" charset="0"/>
              </a:rPr>
              <a:t>P</a:t>
            </a:r>
            <a:r>
              <a:rPr lang="ja-JP" altLang="en-US" sz="2000">
                <a:latin typeface="Arial"/>
                <a:cs typeface="Times New Roman" charset="0"/>
              </a:rPr>
              <a:t>”</a:t>
            </a:r>
            <a:endParaRPr lang="en-US" sz="2000">
              <a:latin typeface="BaskervilleBE-Regular" charset="0"/>
              <a:cs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BaskervilleBE-Regular" charset="0"/>
                <a:cs typeface="Times New Roman" charset="0"/>
              </a:rPr>
              <a:t>Etc.</a:t>
            </a:r>
            <a:endParaRPr lang="en-US" sz="2000">
              <a:cs typeface="Times New Roman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33400" y="3200400"/>
            <a:ext cx="8077200" cy="701675"/>
            <a:chOff x="384" y="3504"/>
            <a:chExt cx="5088" cy="442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5184" y="3504"/>
              <a:ext cx="288" cy="250"/>
              <a:chOff x="5232" y="2400"/>
              <a:chExt cx="288" cy="250"/>
            </a:xfrm>
          </p:grpSpPr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Text Box 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11272" name="Group 8"/>
            <p:cNvGrpSpPr>
              <a:grpSpLocks/>
            </p:cNvGrpSpPr>
            <p:nvPr/>
          </p:nvGrpSpPr>
          <p:grpSpPr bwMode="auto">
            <a:xfrm>
              <a:off x="4992" y="3504"/>
              <a:ext cx="288" cy="250"/>
              <a:chOff x="5232" y="2400"/>
              <a:chExt cx="288" cy="250"/>
            </a:xfrm>
          </p:grpSpPr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Text Box 1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11275" name="Group 11"/>
            <p:cNvGrpSpPr>
              <a:grpSpLocks/>
            </p:cNvGrpSpPr>
            <p:nvPr/>
          </p:nvGrpSpPr>
          <p:grpSpPr bwMode="auto">
            <a:xfrm>
              <a:off x="4800" y="3504"/>
              <a:ext cx="288" cy="250"/>
              <a:chOff x="5232" y="2400"/>
              <a:chExt cx="288" cy="250"/>
            </a:xfrm>
          </p:grpSpPr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Text Box 1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11278" name="Group 14"/>
            <p:cNvGrpSpPr>
              <a:grpSpLocks/>
            </p:cNvGrpSpPr>
            <p:nvPr/>
          </p:nvGrpSpPr>
          <p:grpSpPr bwMode="auto">
            <a:xfrm>
              <a:off x="4608" y="3504"/>
              <a:ext cx="288" cy="250"/>
              <a:chOff x="5232" y="2400"/>
              <a:chExt cx="288" cy="250"/>
            </a:xfrm>
          </p:grpSpPr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Text Box 1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11281" name="Group 17"/>
            <p:cNvGrpSpPr>
              <a:grpSpLocks/>
            </p:cNvGrpSpPr>
            <p:nvPr/>
          </p:nvGrpSpPr>
          <p:grpSpPr bwMode="auto">
            <a:xfrm>
              <a:off x="4416" y="3504"/>
              <a:ext cx="288" cy="250"/>
              <a:chOff x="5232" y="2400"/>
              <a:chExt cx="288" cy="250"/>
            </a:xfrm>
          </p:grpSpPr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Text Box 1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11284" name="Group 20"/>
            <p:cNvGrpSpPr>
              <a:grpSpLocks/>
            </p:cNvGrpSpPr>
            <p:nvPr/>
          </p:nvGrpSpPr>
          <p:grpSpPr bwMode="auto">
            <a:xfrm>
              <a:off x="4224" y="3504"/>
              <a:ext cx="288" cy="250"/>
              <a:chOff x="5232" y="2400"/>
              <a:chExt cx="288" cy="250"/>
            </a:xfrm>
          </p:grpSpPr>
          <p:sp>
            <p:nvSpPr>
              <p:cNvPr id="11285" name="Rectangle 2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Text Box 2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11287" name="Group 23"/>
            <p:cNvGrpSpPr>
              <a:grpSpLocks/>
            </p:cNvGrpSpPr>
            <p:nvPr/>
          </p:nvGrpSpPr>
          <p:grpSpPr bwMode="auto">
            <a:xfrm>
              <a:off x="4032" y="3504"/>
              <a:ext cx="288" cy="250"/>
              <a:chOff x="5232" y="2400"/>
              <a:chExt cx="288" cy="250"/>
            </a:xfrm>
          </p:grpSpPr>
          <p:sp>
            <p:nvSpPr>
              <p:cNvPr id="11288" name="Rectangle 2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9" name="Text Box 2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11290" name="Group 26"/>
            <p:cNvGrpSpPr>
              <a:grpSpLocks/>
            </p:cNvGrpSpPr>
            <p:nvPr/>
          </p:nvGrpSpPr>
          <p:grpSpPr bwMode="auto">
            <a:xfrm>
              <a:off x="3840" y="3504"/>
              <a:ext cx="288" cy="250"/>
              <a:chOff x="5232" y="2400"/>
              <a:chExt cx="288" cy="250"/>
            </a:xfrm>
          </p:grpSpPr>
          <p:sp>
            <p:nvSpPr>
              <p:cNvPr id="11291" name="Rectangle 2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2" name="Text Box 2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11293" name="Group 29"/>
            <p:cNvGrpSpPr>
              <a:grpSpLocks/>
            </p:cNvGrpSpPr>
            <p:nvPr/>
          </p:nvGrpSpPr>
          <p:grpSpPr bwMode="auto">
            <a:xfrm>
              <a:off x="3648" y="3504"/>
              <a:ext cx="288" cy="250"/>
              <a:chOff x="5232" y="2400"/>
              <a:chExt cx="288" cy="250"/>
            </a:xfrm>
          </p:grpSpPr>
          <p:sp>
            <p:nvSpPr>
              <p:cNvPr id="11294" name="Rectangle 3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" name="Text Box 3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11296" name="Group 32"/>
            <p:cNvGrpSpPr>
              <a:grpSpLocks/>
            </p:cNvGrpSpPr>
            <p:nvPr/>
          </p:nvGrpSpPr>
          <p:grpSpPr bwMode="auto">
            <a:xfrm>
              <a:off x="3456" y="3504"/>
              <a:ext cx="288" cy="250"/>
              <a:chOff x="5232" y="2400"/>
              <a:chExt cx="288" cy="250"/>
            </a:xfrm>
          </p:grpSpPr>
          <p:sp>
            <p:nvSpPr>
              <p:cNvPr id="11297" name="Rectangle 3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8" name="Text Box 3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/>
          </p:nvGrpSpPr>
          <p:grpSpPr bwMode="auto">
            <a:xfrm>
              <a:off x="3264" y="3504"/>
              <a:ext cx="288" cy="250"/>
              <a:chOff x="5232" y="2400"/>
              <a:chExt cx="288" cy="250"/>
            </a:xfrm>
          </p:grpSpPr>
          <p:sp>
            <p:nvSpPr>
              <p:cNvPr id="11300" name="Rectangle 3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1" name="Text Box 3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11302" name="Group 38"/>
            <p:cNvGrpSpPr>
              <a:grpSpLocks/>
            </p:cNvGrpSpPr>
            <p:nvPr/>
          </p:nvGrpSpPr>
          <p:grpSpPr bwMode="auto">
            <a:xfrm>
              <a:off x="3072" y="3504"/>
              <a:ext cx="288" cy="250"/>
              <a:chOff x="5232" y="2400"/>
              <a:chExt cx="288" cy="250"/>
            </a:xfrm>
          </p:grpSpPr>
          <p:sp>
            <p:nvSpPr>
              <p:cNvPr id="11303" name="Rectangle 3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4" name="Text Box 4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11305" name="Group 41"/>
            <p:cNvGrpSpPr>
              <a:grpSpLocks/>
            </p:cNvGrpSpPr>
            <p:nvPr/>
          </p:nvGrpSpPr>
          <p:grpSpPr bwMode="auto">
            <a:xfrm>
              <a:off x="2880" y="3504"/>
              <a:ext cx="288" cy="250"/>
              <a:chOff x="5232" y="2400"/>
              <a:chExt cx="288" cy="250"/>
            </a:xfrm>
          </p:grpSpPr>
          <p:sp>
            <p:nvSpPr>
              <p:cNvPr id="11306" name="Rectangle 4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7" name="Text Box 4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11308" name="Group 44"/>
            <p:cNvGrpSpPr>
              <a:grpSpLocks/>
            </p:cNvGrpSpPr>
            <p:nvPr/>
          </p:nvGrpSpPr>
          <p:grpSpPr bwMode="auto">
            <a:xfrm>
              <a:off x="2688" y="3504"/>
              <a:ext cx="288" cy="250"/>
              <a:chOff x="5232" y="2400"/>
              <a:chExt cx="288" cy="250"/>
            </a:xfrm>
          </p:grpSpPr>
          <p:sp>
            <p:nvSpPr>
              <p:cNvPr id="11309" name="Rectangle 4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0" name="Text Box 4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11311" name="Group 47"/>
            <p:cNvGrpSpPr>
              <a:grpSpLocks/>
            </p:cNvGrpSpPr>
            <p:nvPr/>
          </p:nvGrpSpPr>
          <p:grpSpPr bwMode="auto">
            <a:xfrm>
              <a:off x="2496" y="3504"/>
              <a:ext cx="288" cy="250"/>
              <a:chOff x="5232" y="2400"/>
              <a:chExt cx="288" cy="250"/>
            </a:xfrm>
          </p:grpSpPr>
          <p:sp>
            <p:nvSpPr>
              <p:cNvPr id="11312" name="Rectangle 4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3" name="Text Box 4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11314" name="Group 50"/>
            <p:cNvGrpSpPr>
              <a:grpSpLocks/>
            </p:cNvGrpSpPr>
            <p:nvPr/>
          </p:nvGrpSpPr>
          <p:grpSpPr bwMode="auto">
            <a:xfrm>
              <a:off x="2304" y="3504"/>
              <a:ext cx="288" cy="250"/>
              <a:chOff x="5232" y="2400"/>
              <a:chExt cx="288" cy="250"/>
            </a:xfrm>
          </p:grpSpPr>
          <p:sp>
            <p:nvSpPr>
              <p:cNvPr id="11315" name="Rectangle 5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6" name="Text Box 5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/>
          </p:nvGrpSpPr>
          <p:grpSpPr bwMode="auto">
            <a:xfrm>
              <a:off x="2112" y="3504"/>
              <a:ext cx="288" cy="250"/>
              <a:chOff x="5232" y="2400"/>
              <a:chExt cx="288" cy="250"/>
            </a:xfrm>
          </p:grpSpPr>
          <p:sp>
            <p:nvSpPr>
              <p:cNvPr id="11318" name="Rectangle 5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9" name="Text Box 5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  <p:grpSp>
          <p:nvGrpSpPr>
            <p:cNvPr id="11320" name="Group 56"/>
            <p:cNvGrpSpPr>
              <a:grpSpLocks/>
            </p:cNvGrpSpPr>
            <p:nvPr/>
          </p:nvGrpSpPr>
          <p:grpSpPr bwMode="auto">
            <a:xfrm>
              <a:off x="1920" y="3504"/>
              <a:ext cx="288" cy="250"/>
              <a:chOff x="5232" y="2400"/>
              <a:chExt cx="288" cy="250"/>
            </a:xfrm>
          </p:grpSpPr>
          <p:sp>
            <p:nvSpPr>
              <p:cNvPr id="11321" name="Rectangle 5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2" name="Text Box 5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11323" name="Group 59"/>
            <p:cNvGrpSpPr>
              <a:grpSpLocks/>
            </p:cNvGrpSpPr>
            <p:nvPr/>
          </p:nvGrpSpPr>
          <p:grpSpPr bwMode="auto">
            <a:xfrm>
              <a:off x="1728" y="3504"/>
              <a:ext cx="288" cy="250"/>
              <a:chOff x="5232" y="2400"/>
              <a:chExt cx="288" cy="250"/>
            </a:xfrm>
          </p:grpSpPr>
          <p:sp>
            <p:nvSpPr>
              <p:cNvPr id="11324" name="Rectangle 6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5" name="Text Box 6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11326" name="Group 62"/>
            <p:cNvGrpSpPr>
              <a:grpSpLocks/>
            </p:cNvGrpSpPr>
            <p:nvPr/>
          </p:nvGrpSpPr>
          <p:grpSpPr bwMode="auto">
            <a:xfrm>
              <a:off x="1536" y="3504"/>
              <a:ext cx="288" cy="250"/>
              <a:chOff x="5232" y="2400"/>
              <a:chExt cx="288" cy="250"/>
            </a:xfrm>
          </p:grpSpPr>
          <p:sp>
            <p:nvSpPr>
              <p:cNvPr id="11327" name="Rectangle 6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8" name="Text Box 6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11329" name="Group 65"/>
            <p:cNvGrpSpPr>
              <a:grpSpLocks/>
            </p:cNvGrpSpPr>
            <p:nvPr/>
          </p:nvGrpSpPr>
          <p:grpSpPr bwMode="auto">
            <a:xfrm>
              <a:off x="1344" y="3504"/>
              <a:ext cx="288" cy="250"/>
              <a:chOff x="5232" y="2400"/>
              <a:chExt cx="288" cy="250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Text Box 6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11332" name="Group 68"/>
            <p:cNvGrpSpPr>
              <a:grpSpLocks/>
            </p:cNvGrpSpPr>
            <p:nvPr/>
          </p:nvGrpSpPr>
          <p:grpSpPr bwMode="auto">
            <a:xfrm>
              <a:off x="1152" y="3504"/>
              <a:ext cx="288" cy="250"/>
              <a:chOff x="5232" y="2400"/>
              <a:chExt cx="288" cy="250"/>
            </a:xfrm>
          </p:grpSpPr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4" name="Text Box 7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11335" name="Group 71"/>
            <p:cNvGrpSpPr>
              <a:grpSpLocks/>
            </p:cNvGrpSpPr>
            <p:nvPr/>
          </p:nvGrpSpPr>
          <p:grpSpPr bwMode="auto">
            <a:xfrm>
              <a:off x="960" y="3504"/>
              <a:ext cx="288" cy="250"/>
              <a:chOff x="5232" y="2400"/>
              <a:chExt cx="288" cy="250"/>
            </a:xfrm>
          </p:grpSpPr>
          <p:sp>
            <p:nvSpPr>
              <p:cNvPr id="11336" name="Rectangle 7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7" name="Text Box 7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11338" name="Group 74"/>
            <p:cNvGrpSpPr>
              <a:grpSpLocks/>
            </p:cNvGrpSpPr>
            <p:nvPr/>
          </p:nvGrpSpPr>
          <p:grpSpPr bwMode="auto">
            <a:xfrm>
              <a:off x="768" y="3504"/>
              <a:ext cx="288" cy="250"/>
              <a:chOff x="5232" y="2400"/>
              <a:chExt cx="288" cy="250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Text Box 7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11341" name="Group 77"/>
            <p:cNvGrpSpPr>
              <a:grpSpLocks/>
            </p:cNvGrpSpPr>
            <p:nvPr/>
          </p:nvGrpSpPr>
          <p:grpSpPr bwMode="auto">
            <a:xfrm>
              <a:off x="576" y="3504"/>
              <a:ext cx="288" cy="250"/>
              <a:chOff x="5232" y="2400"/>
              <a:chExt cx="288" cy="250"/>
            </a:xfrm>
          </p:grpSpPr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3" name="Text Box 7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11344" name="Group 80"/>
            <p:cNvGrpSpPr>
              <a:grpSpLocks/>
            </p:cNvGrpSpPr>
            <p:nvPr/>
          </p:nvGrpSpPr>
          <p:grpSpPr bwMode="auto">
            <a:xfrm>
              <a:off x="384" y="3504"/>
              <a:ext cx="288" cy="250"/>
              <a:chOff x="5232" y="2400"/>
              <a:chExt cx="288" cy="250"/>
            </a:xfrm>
          </p:grpSpPr>
          <p:sp>
            <p:nvSpPr>
              <p:cNvPr id="11345" name="Rectangle 8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6" name="Text Box 8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11347" name="Group 83"/>
            <p:cNvGrpSpPr>
              <a:grpSpLocks/>
            </p:cNvGrpSpPr>
            <p:nvPr/>
          </p:nvGrpSpPr>
          <p:grpSpPr bwMode="auto">
            <a:xfrm>
              <a:off x="5184" y="3696"/>
              <a:ext cx="288" cy="250"/>
              <a:chOff x="5232" y="2400"/>
              <a:chExt cx="288" cy="250"/>
            </a:xfrm>
          </p:grpSpPr>
          <p:sp>
            <p:nvSpPr>
              <p:cNvPr id="11348" name="Rectangle 8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9" name="Text Box 8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B</a:t>
                </a:r>
              </a:p>
            </p:txBody>
          </p:sp>
        </p:grpSp>
        <p:grpSp>
          <p:nvGrpSpPr>
            <p:cNvPr id="11350" name="Group 86"/>
            <p:cNvGrpSpPr>
              <a:grpSpLocks/>
            </p:cNvGrpSpPr>
            <p:nvPr/>
          </p:nvGrpSpPr>
          <p:grpSpPr bwMode="auto">
            <a:xfrm>
              <a:off x="4992" y="3696"/>
              <a:ext cx="288" cy="250"/>
              <a:chOff x="5232" y="2400"/>
              <a:chExt cx="288" cy="250"/>
            </a:xfrm>
          </p:grpSpPr>
          <p:sp>
            <p:nvSpPr>
              <p:cNvPr id="11351" name="Rectangle 8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2" name="Text Box 8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C</a:t>
                </a:r>
              </a:p>
            </p:txBody>
          </p:sp>
        </p:grpSp>
        <p:grpSp>
          <p:nvGrpSpPr>
            <p:cNvPr id="11353" name="Group 89"/>
            <p:cNvGrpSpPr>
              <a:grpSpLocks/>
            </p:cNvGrpSpPr>
            <p:nvPr/>
          </p:nvGrpSpPr>
          <p:grpSpPr bwMode="auto">
            <a:xfrm>
              <a:off x="4800" y="3696"/>
              <a:ext cx="288" cy="250"/>
              <a:chOff x="5232" y="2400"/>
              <a:chExt cx="288" cy="250"/>
            </a:xfrm>
          </p:grpSpPr>
          <p:sp>
            <p:nvSpPr>
              <p:cNvPr id="11354" name="Rectangle 9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5" name="Text Box 9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V</a:t>
                </a:r>
              </a:p>
            </p:txBody>
          </p:sp>
        </p:grpSp>
        <p:grpSp>
          <p:nvGrpSpPr>
            <p:cNvPr id="11356" name="Group 92"/>
            <p:cNvGrpSpPr>
              <a:grpSpLocks/>
            </p:cNvGrpSpPr>
            <p:nvPr/>
          </p:nvGrpSpPr>
          <p:grpSpPr bwMode="auto">
            <a:xfrm>
              <a:off x="4608" y="3696"/>
              <a:ext cx="288" cy="250"/>
              <a:chOff x="5232" y="2400"/>
              <a:chExt cx="288" cy="250"/>
            </a:xfrm>
          </p:grpSpPr>
          <p:sp>
            <p:nvSpPr>
              <p:cNvPr id="11357" name="Rectangle 9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8" name="Text Box 9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D</a:t>
                </a:r>
              </a:p>
            </p:txBody>
          </p:sp>
        </p:grpSp>
        <p:grpSp>
          <p:nvGrpSpPr>
            <p:cNvPr id="11359" name="Group 95"/>
            <p:cNvGrpSpPr>
              <a:grpSpLocks/>
            </p:cNvGrpSpPr>
            <p:nvPr/>
          </p:nvGrpSpPr>
          <p:grpSpPr bwMode="auto">
            <a:xfrm>
              <a:off x="4416" y="3696"/>
              <a:ext cx="288" cy="250"/>
              <a:chOff x="5232" y="2400"/>
              <a:chExt cx="288" cy="250"/>
            </a:xfrm>
          </p:grpSpPr>
          <p:sp>
            <p:nvSpPr>
              <p:cNvPr id="11360" name="Rectangle 9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1" name="Text Box 9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F</a:t>
                </a:r>
              </a:p>
            </p:txBody>
          </p:sp>
        </p:grpSp>
        <p:grpSp>
          <p:nvGrpSpPr>
            <p:cNvPr id="11362" name="Group 98"/>
            <p:cNvGrpSpPr>
              <a:grpSpLocks/>
            </p:cNvGrpSpPr>
            <p:nvPr/>
          </p:nvGrpSpPr>
          <p:grpSpPr bwMode="auto">
            <a:xfrm>
              <a:off x="4224" y="3696"/>
              <a:ext cx="288" cy="250"/>
              <a:chOff x="5232" y="2400"/>
              <a:chExt cx="288" cy="250"/>
            </a:xfrm>
          </p:grpSpPr>
          <p:sp>
            <p:nvSpPr>
              <p:cNvPr id="11363" name="Rectangle 9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4" name="Text Box 10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S</a:t>
                </a:r>
              </a:p>
            </p:txBody>
          </p:sp>
        </p:grpSp>
        <p:grpSp>
          <p:nvGrpSpPr>
            <p:cNvPr id="11365" name="Group 101"/>
            <p:cNvGrpSpPr>
              <a:grpSpLocks/>
            </p:cNvGrpSpPr>
            <p:nvPr/>
          </p:nvGrpSpPr>
          <p:grpSpPr bwMode="auto">
            <a:xfrm>
              <a:off x="4032" y="3696"/>
              <a:ext cx="288" cy="250"/>
              <a:chOff x="5232" y="2400"/>
              <a:chExt cx="288" cy="250"/>
            </a:xfrm>
          </p:grpSpPr>
          <p:sp>
            <p:nvSpPr>
              <p:cNvPr id="11366" name="Rectangle 10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7" name="Text Box 10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G</a:t>
                </a:r>
              </a:p>
            </p:txBody>
          </p:sp>
        </p:grpSp>
        <p:grpSp>
          <p:nvGrpSpPr>
            <p:cNvPr id="11368" name="Group 104"/>
            <p:cNvGrpSpPr>
              <a:grpSpLocks/>
            </p:cNvGrpSpPr>
            <p:nvPr/>
          </p:nvGrpSpPr>
          <p:grpSpPr bwMode="auto">
            <a:xfrm>
              <a:off x="3840" y="3696"/>
              <a:ext cx="288" cy="250"/>
              <a:chOff x="5232" y="2400"/>
              <a:chExt cx="288" cy="250"/>
            </a:xfrm>
          </p:grpSpPr>
          <p:sp>
            <p:nvSpPr>
              <p:cNvPr id="11369" name="Rectangle 10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0" name="Text Box 10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T</a:t>
                </a:r>
              </a:p>
            </p:txBody>
          </p:sp>
        </p:grpSp>
        <p:grpSp>
          <p:nvGrpSpPr>
            <p:cNvPr id="11371" name="Group 107"/>
            <p:cNvGrpSpPr>
              <a:grpSpLocks/>
            </p:cNvGrpSpPr>
            <p:nvPr/>
          </p:nvGrpSpPr>
          <p:grpSpPr bwMode="auto">
            <a:xfrm>
              <a:off x="3648" y="3696"/>
              <a:ext cx="288" cy="250"/>
              <a:chOff x="5232" y="2400"/>
              <a:chExt cx="288" cy="250"/>
            </a:xfrm>
          </p:grpSpPr>
          <p:sp>
            <p:nvSpPr>
              <p:cNvPr id="11372" name="Rectangle 10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3" name="Text Box 10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Y</a:t>
                </a:r>
              </a:p>
            </p:txBody>
          </p:sp>
        </p:grpSp>
        <p:grpSp>
          <p:nvGrpSpPr>
            <p:cNvPr id="11374" name="Group 110"/>
            <p:cNvGrpSpPr>
              <a:grpSpLocks/>
            </p:cNvGrpSpPr>
            <p:nvPr/>
          </p:nvGrpSpPr>
          <p:grpSpPr bwMode="auto">
            <a:xfrm>
              <a:off x="3456" y="3696"/>
              <a:ext cx="288" cy="250"/>
              <a:chOff x="5232" y="2400"/>
              <a:chExt cx="288" cy="250"/>
            </a:xfrm>
          </p:grpSpPr>
          <p:sp>
            <p:nvSpPr>
              <p:cNvPr id="11375" name="Rectangle 11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6" name="Text Box 11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R</a:t>
                </a:r>
              </a:p>
            </p:txBody>
          </p:sp>
        </p:grpSp>
        <p:grpSp>
          <p:nvGrpSpPr>
            <p:cNvPr id="11377" name="Group 113"/>
            <p:cNvGrpSpPr>
              <a:grpSpLocks/>
            </p:cNvGrpSpPr>
            <p:nvPr/>
          </p:nvGrpSpPr>
          <p:grpSpPr bwMode="auto">
            <a:xfrm>
              <a:off x="3264" y="3696"/>
              <a:ext cx="288" cy="250"/>
              <a:chOff x="5232" y="2400"/>
              <a:chExt cx="288" cy="250"/>
            </a:xfrm>
          </p:grpSpPr>
          <p:sp>
            <p:nvSpPr>
              <p:cNvPr id="11378" name="Rectangle 11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" name="Text Box 11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U</a:t>
                </a:r>
              </a:p>
            </p:txBody>
          </p:sp>
        </p:grpSp>
        <p:grpSp>
          <p:nvGrpSpPr>
            <p:cNvPr id="11380" name="Group 116"/>
            <p:cNvGrpSpPr>
              <a:grpSpLocks/>
            </p:cNvGrpSpPr>
            <p:nvPr/>
          </p:nvGrpSpPr>
          <p:grpSpPr bwMode="auto">
            <a:xfrm>
              <a:off x="3072" y="3696"/>
              <a:ext cx="288" cy="250"/>
              <a:chOff x="5232" y="2400"/>
              <a:chExt cx="288" cy="250"/>
            </a:xfrm>
          </p:grpSpPr>
          <p:sp>
            <p:nvSpPr>
              <p:cNvPr id="11381" name="Rectangle 11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2" name="Text Box 11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E</a:t>
                </a:r>
              </a:p>
            </p:txBody>
          </p:sp>
        </p:grpSp>
        <p:grpSp>
          <p:nvGrpSpPr>
            <p:cNvPr id="11383" name="Group 119"/>
            <p:cNvGrpSpPr>
              <a:grpSpLocks/>
            </p:cNvGrpSpPr>
            <p:nvPr/>
          </p:nvGrpSpPr>
          <p:grpSpPr bwMode="auto">
            <a:xfrm>
              <a:off x="2880" y="3696"/>
              <a:ext cx="288" cy="250"/>
              <a:chOff x="5232" y="2400"/>
              <a:chExt cx="288" cy="250"/>
            </a:xfrm>
          </p:grpSpPr>
          <p:sp>
            <p:nvSpPr>
              <p:cNvPr id="11384" name="Rectangle 12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5" name="Text Box 12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I</a:t>
                </a:r>
              </a:p>
            </p:txBody>
          </p:sp>
        </p:grpSp>
        <p:grpSp>
          <p:nvGrpSpPr>
            <p:cNvPr id="11386" name="Group 122"/>
            <p:cNvGrpSpPr>
              <a:grpSpLocks/>
            </p:cNvGrpSpPr>
            <p:nvPr/>
          </p:nvGrpSpPr>
          <p:grpSpPr bwMode="auto">
            <a:xfrm>
              <a:off x="2688" y="3696"/>
              <a:ext cx="288" cy="250"/>
              <a:chOff x="5232" y="2400"/>
              <a:chExt cx="288" cy="250"/>
            </a:xfrm>
          </p:grpSpPr>
          <p:sp>
            <p:nvSpPr>
              <p:cNvPr id="11387" name="Rectangle 12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8" name="Text Box 12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X</a:t>
                </a:r>
              </a:p>
            </p:txBody>
          </p:sp>
        </p:grpSp>
        <p:grpSp>
          <p:nvGrpSpPr>
            <p:cNvPr id="11389" name="Group 125"/>
            <p:cNvGrpSpPr>
              <a:grpSpLocks/>
            </p:cNvGrpSpPr>
            <p:nvPr/>
          </p:nvGrpSpPr>
          <p:grpSpPr bwMode="auto">
            <a:xfrm>
              <a:off x="2496" y="3696"/>
              <a:ext cx="288" cy="250"/>
              <a:chOff x="5232" y="2400"/>
              <a:chExt cx="288" cy="250"/>
            </a:xfrm>
          </p:grpSpPr>
          <p:sp>
            <p:nvSpPr>
              <p:cNvPr id="11390" name="Rectangle 12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1" name="Text Box 12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N</a:t>
                </a:r>
              </a:p>
            </p:txBody>
          </p:sp>
        </p:grpSp>
        <p:grpSp>
          <p:nvGrpSpPr>
            <p:cNvPr id="11392" name="Group 128"/>
            <p:cNvGrpSpPr>
              <a:grpSpLocks/>
            </p:cNvGrpSpPr>
            <p:nvPr/>
          </p:nvGrpSpPr>
          <p:grpSpPr bwMode="auto">
            <a:xfrm>
              <a:off x="2304" y="3696"/>
              <a:ext cx="288" cy="250"/>
              <a:chOff x="5232" y="2400"/>
              <a:chExt cx="288" cy="250"/>
            </a:xfrm>
          </p:grpSpPr>
          <p:sp>
            <p:nvSpPr>
              <p:cNvPr id="11393" name="Rectangle 12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4" name="Text Box 13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A</a:t>
                </a:r>
              </a:p>
            </p:txBody>
          </p:sp>
        </p:grpSp>
        <p:grpSp>
          <p:nvGrpSpPr>
            <p:cNvPr id="11395" name="Group 131"/>
            <p:cNvGrpSpPr>
              <a:grpSpLocks/>
            </p:cNvGrpSpPr>
            <p:nvPr/>
          </p:nvGrpSpPr>
          <p:grpSpPr bwMode="auto">
            <a:xfrm>
              <a:off x="2112" y="3696"/>
              <a:ext cx="288" cy="250"/>
              <a:chOff x="5232" y="2400"/>
              <a:chExt cx="288" cy="250"/>
            </a:xfrm>
          </p:grpSpPr>
          <p:sp>
            <p:nvSpPr>
              <p:cNvPr id="11396" name="Rectangle 132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7" name="Text Box 133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H</a:t>
                </a:r>
              </a:p>
            </p:txBody>
          </p:sp>
        </p:grpSp>
        <p:grpSp>
          <p:nvGrpSpPr>
            <p:cNvPr id="11398" name="Group 134"/>
            <p:cNvGrpSpPr>
              <a:grpSpLocks/>
            </p:cNvGrpSpPr>
            <p:nvPr/>
          </p:nvGrpSpPr>
          <p:grpSpPr bwMode="auto">
            <a:xfrm>
              <a:off x="1920" y="3696"/>
              <a:ext cx="288" cy="250"/>
              <a:chOff x="5232" y="2400"/>
              <a:chExt cx="288" cy="250"/>
            </a:xfrm>
          </p:grpSpPr>
          <p:sp>
            <p:nvSpPr>
              <p:cNvPr id="11399" name="Rectangle 135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0" name="Text Box 136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W</a:t>
                </a:r>
              </a:p>
            </p:txBody>
          </p:sp>
        </p:grpSp>
        <p:grpSp>
          <p:nvGrpSpPr>
            <p:cNvPr id="11401" name="Group 137"/>
            <p:cNvGrpSpPr>
              <a:grpSpLocks/>
            </p:cNvGrpSpPr>
            <p:nvPr/>
          </p:nvGrpSpPr>
          <p:grpSpPr bwMode="auto">
            <a:xfrm>
              <a:off x="1728" y="3696"/>
              <a:ext cx="288" cy="250"/>
              <a:chOff x="5232" y="2400"/>
              <a:chExt cx="288" cy="250"/>
            </a:xfrm>
          </p:grpSpPr>
          <p:sp>
            <p:nvSpPr>
              <p:cNvPr id="11402" name="Rectangle 138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3" name="Text Box 139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O</a:t>
                </a:r>
              </a:p>
            </p:txBody>
          </p:sp>
        </p:grpSp>
        <p:grpSp>
          <p:nvGrpSpPr>
            <p:cNvPr id="11404" name="Group 140"/>
            <p:cNvGrpSpPr>
              <a:grpSpLocks/>
            </p:cNvGrpSpPr>
            <p:nvPr/>
          </p:nvGrpSpPr>
          <p:grpSpPr bwMode="auto">
            <a:xfrm>
              <a:off x="1536" y="3696"/>
              <a:ext cx="288" cy="250"/>
              <a:chOff x="5232" y="2400"/>
              <a:chExt cx="288" cy="250"/>
            </a:xfrm>
          </p:grpSpPr>
          <p:sp>
            <p:nvSpPr>
              <p:cNvPr id="11405" name="Rectangle 141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6" name="Text Box 142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K</a:t>
                </a:r>
              </a:p>
            </p:txBody>
          </p:sp>
        </p:grpSp>
        <p:grpSp>
          <p:nvGrpSpPr>
            <p:cNvPr id="11407" name="Group 143"/>
            <p:cNvGrpSpPr>
              <a:grpSpLocks/>
            </p:cNvGrpSpPr>
            <p:nvPr/>
          </p:nvGrpSpPr>
          <p:grpSpPr bwMode="auto">
            <a:xfrm>
              <a:off x="1344" y="3696"/>
              <a:ext cx="288" cy="250"/>
              <a:chOff x="5232" y="2400"/>
              <a:chExt cx="288" cy="250"/>
            </a:xfrm>
          </p:grpSpPr>
          <p:sp>
            <p:nvSpPr>
              <p:cNvPr id="11408" name="Rectangle 144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9" name="Text Box 145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Z</a:t>
                </a:r>
              </a:p>
            </p:txBody>
          </p:sp>
        </p:grpSp>
        <p:grpSp>
          <p:nvGrpSpPr>
            <p:cNvPr id="11410" name="Group 146"/>
            <p:cNvGrpSpPr>
              <a:grpSpLocks/>
            </p:cNvGrpSpPr>
            <p:nvPr/>
          </p:nvGrpSpPr>
          <p:grpSpPr bwMode="auto">
            <a:xfrm>
              <a:off x="1152" y="3696"/>
              <a:ext cx="288" cy="250"/>
              <a:chOff x="5232" y="2400"/>
              <a:chExt cx="288" cy="250"/>
            </a:xfrm>
          </p:grpSpPr>
          <p:sp>
            <p:nvSpPr>
              <p:cNvPr id="11411" name="Rectangle 147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2" name="Text Box 148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M</a:t>
                </a:r>
              </a:p>
            </p:txBody>
          </p:sp>
        </p:grpSp>
        <p:grpSp>
          <p:nvGrpSpPr>
            <p:cNvPr id="11413" name="Group 149"/>
            <p:cNvGrpSpPr>
              <a:grpSpLocks/>
            </p:cNvGrpSpPr>
            <p:nvPr/>
          </p:nvGrpSpPr>
          <p:grpSpPr bwMode="auto">
            <a:xfrm>
              <a:off x="960" y="3696"/>
              <a:ext cx="288" cy="250"/>
              <a:chOff x="5232" y="2400"/>
              <a:chExt cx="288" cy="250"/>
            </a:xfrm>
          </p:grpSpPr>
          <p:sp>
            <p:nvSpPr>
              <p:cNvPr id="11414" name="Rectangle 150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5" name="Text Box 151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L</a:t>
                </a:r>
              </a:p>
            </p:txBody>
          </p:sp>
        </p:grpSp>
        <p:grpSp>
          <p:nvGrpSpPr>
            <p:cNvPr id="11416" name="Group 152"/>
            <p:cNvGrpSpPr>
              <a:grpSpLocks/>
            </p:cNvGrpSpPr>
            <p:nvPr/>
          </p:nvGrpSpPr>
          <p:grpSpPr bwMode="auto">
            <a:xfrm>
              <a:off x="768" y="3696"/>
              <a:ext cx="288" cy="250"/>
              <a:chOff x="5232" y="2400"/>
              <a:chExt cx="288" cy="250"/>
            </a:xfrm>
          </p:grpSpPr>
          <p:sp>
            <p:nvSpPr>
              <p:cNvPr id="11417" name="Rectangle 153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8" name="Text Box 154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P</a:t>
                </a:r>
              </a:p>
            </p:txBody>
          </p:sp>
        </p:grpSp>
        <p:grpSp>
          <p:nvGrpSpPr>
            <p:cNvPr id="11419" name="Group 155"/>
            <p:cNvGrpSpPr>
              <a:grpSpLocks/>
            </p:cNvGrpSpPr>
            <p:nvPr/>
          </p:nvGrpSpPr>
          <p:grpSpPr bwMode="auto">
            <a:xfrm>
              <a:off x="576" y="3696"/>
              <a:ext cx="288" cy="250"/>
              <a:chOff x="5232" y="2400"/>
              <a:chExt cx="288" cy="250"/>
            </a:xfrm>
          </p:grpSpPr>
          <p:sp>
            <p:nvSpPr>
              <p:cNvPr id="11420" name="Rectangle 156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1" name="Text Box 157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Q</a:t>
                </a:r>
              </a:p>
            </p:txBody>
          </p:sp>
        </p:grpSp>
        <p:grpSp>
          <p:nvGrpSpPr>
            <p:cNvPr id="11422" name="Group 158"/>
            <p:cNvGrpSpPr>
              <a:grpSpLocks/>
            </p:cNvGrpSpPr>
            <p:nvPr/>
          </p:nvGrpSpPr>
          <p:grpSpPr bwMode="auto">
            <a:xfrm>
              <a:off x="384" y="3696"/>
              <a:ext cx="288" cy="250"/>
              <a:chOff x="5232" y="2400"/>
              <a:chExt cx="288" cy="250"/>
            </a:xfrm>
          </p:grpSpPr>
          <p:sp>
            <p:nvSpPr>
              <p:cNvPr id="11423" name="Rectangle 159"/>
              <p:cNvSpPr>
                <a:spLocks noChangeArrowheads="1"/>
              </p:cNvSpPr>
              <p:nvPr/>
            </p:nvSpPr>
            <p:spPr bwMode="auto">
              <a:xfrm>
                <a:off x="5280" y="2429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4" name="Text Box 160"/>
              <p:cNvSpPr txBox="1">
                <a:spLocks noChangeArrowheads="1"/>
              </p:cNvSpPr>
              <p:nvPr/>
            </p:nvSpPr>
            <p:spPr bwMode="auto">
              <a:xfrm>
                <a:off x="5232" y="2400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2000"/>
                  <a:t>J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2073</Words>
  <Application>Microsoft Macintosh PowerPoint</Application>
  <PresentationFormat>On-screen Show (4:3)</PresentationFormat>
  <Paragraphs>448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Introduction to Cryptography</vt:lpstr>
      <vt:lpstr>What is Cryptography?</vt:lpstr>
      <vt:lpstr>The Caesar Cipher</vt:lpstr>
      <vt:lpstr>The Key to a Cryptosystem</vt:lpstr>
      <vt:lpstr>The Keyspace for a Cryptosystem</vt:lpstr>
      <vt:lpstr>What is Cryptanalysis?</vt:lpstr>
      <vt:lpstr>Cryptanalysis of the Caesar Cipher</vt:lpstr>
      <vt:lpstr>The Monoalphabetic Replacement Cipher </vt:lpstr>
      <vt:lpstr>The Monoalphabetic Replacement Cipher - Encryption</vt:lpstr>
      <vt:lpstr>The Monoalphabetic Replacement Cipher – Encryption (cont)</vt:lpstr>
      <vt:lpstr>The Monoalphabetic Replacement Cipher - Decryption</vt:lpstr>
      <vt:lpstr>The Monoalphabetic Replacement Cipher - Keyspace</vt:lpstr>
      <vt:lpstr>The Monoalphabetic Replacement Cipher – Weak Keys</vt:lpstr>
      <vt:lpstr>One-Time Pads</vt:lpstr>
      <vt:lpstr>One-Time Pad Encryption - Example</vt:lpstr>
      <vt:lpstr>One-Time Pad Decryption - Example</vt:lpstr>
      <vt:lpstr>One-Time Pad - Security</vt:lpstr>
      <vt:lpstr>One-Time Pad - Security (cont)</vt:lpstr>
      <vt:lpstr>One-Time Pads - Drawbacks</vt:lpstr>
      <vt:lpstr>Modern Symmetric-Key Cryptosystems</vt:lpstr>
      <vt:lpstr>Other Types of Cryptosystems</vt:lpstr>
      <vt:lpstr>Symmetric-key Cryptosystems</vt:lpstr>
      <vt:lpstr>Public-Key Cryptosystems</vt:lpstr>
      <vt:lpstr>Public-Key Cryptosystems (cont)</vt:lpstr>
      <vt:lpstr>Public-Key Cryptography</vt:lpstr>
      <vt:lpstr>Public-Key Cryptography – Requirements</vt:lpstr>
      <vt:lpstr> The RSA Cryptosystem</vt:lpstr>
      <vt:lpstr>RSA - Security</vt:lpstr>
      <vt:lpstr>Summary</vt:lpstr>
    </vt:vector>
  </TitlesOfParts>
  <Company>JMU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Tjadenbc</dc:creator>
  <cp:lastModifiedBy>Elvis</cp:lastModifiedBy>
  <cp:revision>14</cp:revision>
  <dcterms:created xsi:type="dcterms:W3CDTF">2003-06-09T17:29:04Z</dcterms:created>
  <dcterms:modified xsi:type="dcterms:W3CDTF">2018-05-29T18:58:59Z</dcterms:modified>
</cp:coreProperties>
</file>