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18"/>
  </p:notes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72" r:id="rId15"/>
    <p:sldId id="273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0" autoAdjust="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7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34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35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4814D5C-0E53-4314-9991-186C13875D8D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41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28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2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015CFC19-4899-435F-A438-7F0AF04A1BBB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1372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8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6F13ADA3-035D-4677-ADA6-3635B61407AF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0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7A8A4ED0-73D3-42E8-BDDF-2D45F93CF2B0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29" name="Picture 128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30" name="Picture 129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/>
          <a:p>
            <a:endParaRPr sz="1013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2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70" y="6013973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8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1" y="2057045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088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2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90" name="CustomShape 2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91" name="Line 3"/>
          <p:cNvSpPr/>
          <p:nvPr/>
        </p:nvSpPr>
        <p:spPr>
          <a:xfrm>
            <a:off x="894960" y="1737720"/>
            <a:ext cx="7475400" cy="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</p:sp>
      <p:sp>
        <p:nvSpPr>
          <p:cNvPr id="92" name="PlaceHolder 4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Click to edit the title text formatClick to edit Master title style</a:t>
            </a:r>
            <a:endParaRPr/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Seventh Outline LevelClick to edit Master text styles. This is an example of extended text.</a:t>
            </a:r>
            <a:endParaRPr/>
          </a:p>
          <a:p>
            <a:pPr lvl="1">
              <a:lnSpc>
                <a:spcPct val="100000"/>
              </a:lnSpc>
              <a:buFont typeface="Calibri"/>
              <a:buChar char="◦"/>
            </a:pPr>
            <a:r>
              <a:rPr lang="en-US" sz="2400">
                <a:solidFill>
                  <a:srgbClr val="40404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Calibri"/>
              <a:buChar char="◦"/>
            </a:pPr>
            <a:r>
              <a:rPr lang="en-US">
                <a:solidFill>
                  <a:srgbClr val="40404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Calibri"/>
              <a:buChar char="◦"/>
            </a:pPr>
            <a:r>
              <a:rPr lang="en-US">
                <a:solidFill>
                  <a:srgbClr val="40404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40404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94" name="PlaceHolder 6"/>
          <p:cNvSpPr>
            <a:spLocks noGrp="1"/>
          </p:cNvSpPr>
          <p:nvPr>
            <p:ph type="dt"/>
          </p:nvPr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GenCyber 2015</a:t>
            </a:r>
            <a:endParaRPr/>
          </a:p>
        </p:txBody>
      </p:sp>
      <p:sp>
        <p:nvSpPr>
          <p:cNvPr id="95" name="PlaceHolder 7"/>
          <p:cNvSpPr>
            <a:spLocks noGrp="1"/>
          </p:cNvSpPr>
          <p:nvPr>
            <p:ph type="ftr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James Madison university</a:t>
            </a:r>
            <a:endParaRPr/>
          </a:p>
        </p:txBody>
      </p:sp>
      <p:sp>
        <p:nvSpPr>
          <p:cNvPr id="96" name="PlaceHolder 8"/>
          <p:cNvSpPr>
            <a:spLocks noGrp="1"/>
          </p:cNvSpPr>
          <p:nvPr>
            <p:ph type="sldNum"/>
          </p:nvPr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346EBE2-78DC-4CEC-AA27-51230A76FE99}" type="slidenum">
              <a:rPr lang="en-US" sz="1050">
                <a:solidFill>
                  <a:srgbClr val="FFFFFF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st.gov/itl/applied-cybersecurity/nic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onguardonline.gov/" TargetMode="External"/><Relationship Id="rId5" Type="http://schemas.openxmlformats.org/officeDocument/2006/relationships/hyperlink" Target="https://www.securingourecity.org/" TargetMode="External"/><Relationship Id="rId4" Type="http://schemas.openxmlformats.org/officeDocument/2006/relationships/hyperlink" Target="https://staysafeonline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ecurecyberspace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etsupportschool.com/" TargetMode="External"/><Relationship Id="rId4" Type="http://schemas.openxmlformats.org/officeDocument/2006/relationships/hyperlink" Target="http://www.carnegiecyberacademy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-cert.gov/" TargetMode="External"/><Relationship Id="rId7" Type="http://schemas.openxmlformats.org/officeDocument/2006/relationships/hyperlink" Target="http://www.consumer.ftc.gov/features/feature-0014-identity-thef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ationalcyberwatch.org/" TargetMode="External"/><Relationship Id="rId5" Type="http://schemas.openxmlformats.org/officeDocument/2006/relationships/hyperlink" Target="https://www.issa.org/" TargetMode="External"/><Relationship Id="rId4" Type="http://schemas.openxmlformats.org/officeDocument/2006/relationships/hyperlink" Target="http://www.sans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spirit.com/bullying-prevention-conflict-resolution/" TargetMode="External"/><Relationship Id="rId2" Type="http://schemas.openxmlformats.org/officeDocument/2006/relationships/hyperlink" Target="https://cyberbullying.org/resourc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ideo.search.yahoo.com/yhs/search;_ylt=A0geKVUstSpboswAmfknnIlQ;_ylu=X3oDMTByMjB0aG5zBGNvbG8DYmYxBHBvcwMxBHZ0aWQDBHNlYwNzYw--?p=The+Amanda+Todd+Story&amp;fr=yhs-mozilla-001&amp;hspart=mozilla&amp;hsimp=yhs-001#id=5&amp;vid=165cd76e170aeef830da3b02fd2f10bc&amp;action=view" TargetMode="External"/><Relationship Id="rId4" Type="http://schemas.openxmlformats.org/officeDocument/2006/relationships/hyperlink" Target="https://www.ted.com/talks/monica_lewinsky_the_price_of_sham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onsensemedia.org/educators/cyberbullying-toolkit" TargetMode="External"/><Relationship Id="rId2" Type="http://schemas.openxmlformats.org/officeDocument/2006/relationships/hyperlink" Target="https://www.teachinctrl.org/lessons/standupinctrl.php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tylerclementi.org/cyberbullying/" TargetMode="External"/><Relationship Id="rId5" Type="http://schemas.openxmlformats.org/officeDocument/2006/relationships/hyperlink" Target="https://www.stopcyberbullying.org/tweens/are_you_a_cyberbully.html" TargetMode="External"/><Relationship Id="rId4" Type="http://schemas.openxmlformats.org/officeDocument/2006/relationships/hyperlink" Target="https://mediasmarts.ca/cyberbullying/resources-teachers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cyberpatrio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rtualbox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vmware.com/products/playe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bercrime.go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1771559" y="4377423"/>
            <a:ext cx="5657850" cy="108806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JMU GenCyber Boot Camp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83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GenCyber Cybersecurity First Principles</a:t>
            </a:r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822960" y="1845719"/>
            <a:ext cx="7543440" cy="4387129"/>
          </a:xfrm>
          <a:prstGeom prst="rect">
            <a:avLst/>
          </a:prstGeom>
        </p:spPr>
        <p:txBody>
          <a:bodyPr lIns="0" rIns="0"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Domain Separation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Process Isolation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Resource Encapsulation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Modularity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Least Privilege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Abstraction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Data Hiding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Layering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Conceptually 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Simple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Minimization</a:t>
            </a:r>
            <a:endParaRPr dirty="0"/>
          </a:p>
        </p:txBody>
      </p:sp>
      <p:sp>
        <p:nvSpPr>
          <p:cNvPr id="173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74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75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05F9C92-7C62-4F8F-80FD-BD8F32236CAD}" type="slidenum">
              <a:rPr lang="en-US" sz="1050">
                <a:solidFill>
                  <a:srgbClr val="FFFFFF"/>
                </a:solidFill>
                <a:latin typeface="Calibri"/>
              </a:rPr>
              <a:t>10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Useful Links</a:t>
            </a:r>
            <a:endParaRPr/>
          </a:p>
        </p:txBody>
      </p:sp>
      <p:sp>
        <p:nvSpPr>
          <p:cNvPr id="177" name="CustomShape 2"/>
          <p:cNvSpPr/>
          <p:nvPr/>
        </p:nvSpPr>
        <p:spPr>
          <a:xfrm>
            <a:off x="685800" y="1722284"/>
            <a:ext cx="7772040" cy="471583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US" sz="2200" b="1" u="sng" dirty="0">
                <a:solidFill>
                  <a:srgbClr val="2998E3"/>
                </a:solidFill>
                <a:latin typeface="Times New Roman"/>
                <a:ea typeface="ＭＳ Ｐゴシック"/>
                <a:hlinkClick r:id="rId3"/>
              </a:rPr>
              <a:t>https://</a:t>
            </a:r>
            <a:r>
              <a:rPr lang="en-US" sz="2200" b="1" u="sng" dirty="0" smtClean="0">
                <a:solidFill>
                  <a:srgbClr val="2998E3"/>
                </a:solidFill>
                <a:latin typeface="Times New Roman"/>
                <a:ea typeface="ＭＳ Ｐゴシック"/>
                <a:hlinkClick r:id="rId3"/>
              </a:rPr>
              <a:t>www.nist.gov/itl/applied-cybersecurity/nice</a:t>
            </a:r>
            <a:endParaRPr lang="en-US" sz="2200" b="1" u="sng" dirty="0" smtClean="0">
              <a:solidFill>
                <a:srgbClr val="2998E3"/>
              </a:solidFill>
              <a:latin typeface="Times New Roman"/>
              <a:ea typeface="ＭＳ Ｐゴシック"/>
            </a:endParaRPr>
          </a:p>
          <a:p>
            <a:pPr>
              <a:lnSpc>
                <a:spcPct val="10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NICE 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ＭＳ Ｐゴシック"/>
              </a:rPr>
              <a:t>is a national campaign designed to improve the cyber behavior, skills, and knowledge of every segment of the population, enabling a safer cyberspace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200" dirty="0">
                <a:hlinkClick r:id="rId4"/>
              </a:rPr>
              <a:t>https://</a:t>
            </a:r>
            <a:r>
              <a:rPr lang="en-US" sz="2200" dirty="0" smtClean="0">
                <a:hlinkClick r:id="rId4"/>
              </a:rPr>
              <a:t>staysafeonline.org</a:t>
            </a:r>
            <a:r>
              <a:rPr lang="en-US" sz="2200" dirty="0" smtClean="0"/>
              <a:t>  </a:t>
            </a:r>
            <a:r>
              <a:rPr lang="en-US" sz="2200" dirty="0"/>
              <a:t>Securing our online lives is a shared responsibility. To educate and empower our global digital society to use the internet safely and securely.</a:t>
            </a:r>
            <a:endParaRPr sz="2200" dirty="0"/>
          </a:p>
          <a:p>
            <a:pPr>
              <a:lnSpc>
                <a:spcPct val="100000"/>
              </a:lnSpc>
            </a:pPr>
            <a:r>
              <a:rPr lang="en-US" sz="2200" b="1" u="sng" dirty="0">
                <a:solidFill>
                  <a:srgbClr val="2998E3"/>
                </a:solidFill>
                <a:latin typeface="Times New Roman"/>
                <a:ea typeface="ＭＳ Ｐゴシック"/>
                <a:hlinkClick r:id="rId5"/>
              </a:rPr>
              <a:t>https://</a:t>
            </a:r>
            <a:r>
              <a:rPr lang="en-US" sz="2200" b="1" u="sng" dirty="0" smtClean="0">
                <a:solidFill>
                  <a:srgbClr val="2998E3"/>
                </a:solidFill>
                <a:latin typeface="Times New Roman"/>
                <a:ea typeface="ＭＳ Ｐゴシック"/>
                <a:hlinkClick r:id="rId5"/>
              </a:rPr>
              <a:t>www.securingourecity.org</a:t>
            </a:r>
            <a:r>
              <a:rPr lang="en-US" sz="2200" b="1" u="sng" dirty="0" smtClean="0">
                <a:solidFill>
                  <a:srgbClr val="2998E3"/>
                </a:solidFill>
                <a:latin typeface="Times New Roman"/>
                <a:ea typeface="ＭＳ Ｐゴシック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Securing 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ＭＳ Ｐゴシック"/>
              </a:rPr>
              <a:t>Our </a:t>
            </a:r>
            <a:r>
              <a:rPr lang="en-US" sz="22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eCity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ＭＳ Ｐゴシック"/>
              </a:rPr>
              <a:t> organization provides awareness of potential issues and offers free cybersecurity information and education.</a:t>
            </a:r>
            <a:endParaRPr sz="2200" dirty="0"/>
          </a:p>
          <a:p>
            <a:pPr>
              <a:lnSpc>
                <a:spcPct val="100000"/>
              </a:lnSpc>
            </a:pPr>
            <a:r>
              <a:rPr lang="en-US" sz="2200" b="1" u="sng" dirty="0" smtClean="0">
                <a:solidFill>
                  <a:srgbClr val="2998E3"/>
                </a:solidFill>
                <a:latin typeface="Times New Roman"/>
                <a:ea typeface="ＭＳ Ｐゴシック"/>
                <a:hlinkClick r:id="rId6"/>
              </a:rPr>
              <a:t>www.onguardonline.gov</a:t>
            </a:r>
            <a:r>
              <a:rPr lang="en-US" sz="2200" b="1" u="sng" dirty="0" smtClean="0">
                <a:solidFill>
                  <a:srgbClr val="2998E3"/>
                </a:solidFill>
                <a:latin typeface="Times New Roman"/>
                <a:ea typeface="ＭＳ Ｐゴシック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ＭＳ Ｐゴシック"/>
              </a:rPr>
              <a:t>- OnGuardOnline.gov is the federal government’s website to help you be safe, secure and responsible online.</a:t>
            </a:r>
            <a:endParaRPr sz="2200" dirty="0"/>
          </a:p>
          <a:p>
            <a:pPr>
              <a:lnSpc>
                <a:spcPct val="100000"/>
              </a:lnSpc>
            </a:pP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Useful Links</a:t>
            </a:r>
            <a:endParaRPr/>
          </a:p>
        </p:txBody>
      </p:sp>
      <p:sp>
        <p:nvSpPr>
          <p:cNvPr id="177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US" sz="2200" b="1" u="sng" dirty="0" smtClean="0">
                <a:solidFill>
                  <a:srgbClr val="2998E3"/>
                </a:solidFill>
                <a:latin typeface="Times New Roman"/>
                <a:ea typeface="ＭＳ Ｐゴシック"/>
                <a:hlinkClick r:id="rId3"/>
              </a:rPr>
              <a:t>www.mysecurecyberspace.com</a:t>
            </a:r>
            <a:r>
              <a:rPr lang="en-US" sz="2200" b="1" u="sng" dirty="0" smtClean="0">
                <a:solidFill>
                  <a:srgbClr val="2998E3"/>
                </a:solidFill>
                <a:latin typeface="Times New Roman"/>
                <a:ea typeface="ＭＳ Ｐゴシック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ＭＳ Ｐゴシック"/>
              </a:rPr>
              <a:t>- A Free Educational Resource Created by Carnegie Mellon University to Empower You to Secure Your Part of Cyberspace</a:t>
            </a:r>
            <a:endParaRPr sz="2200" dirty="0"/>
          </a:p>
          <a:p>
            <a:pPr>
              <a:lnSpc>
                <a:spcPct val="100000"/>
              </a:lnSpc>
            </a:pPr>
            <a:r>
              <a:rPr lang="en-US" sz="2200" b="1" u="sng" dirty="0">
                <a:solidFill>
                  <a:srgbClr val="2998E3"/>
                </a:solidFill>
                <a:latin typeface="Times New Roman"/>
                <a:ea typeface="ＭＳ Ｐゴシック"/>
                <a:hlinkClick r:id="rId4"/>
              </a:rPr>
              <a:t>http://</a:t>
            </a:r>
            <a:r>
              <a:rPr lang="en-US" sz="2200" b="1" u="sng" dirty="0" smtClean="0">
                <a:solidFill>
                  <a:srgbClr val="2998E3"/>
                </a:solidFill>
                <a:latin typeface="Times New Roman"/>
                <a:ea typeface="ＭＳ Ｐゴシック"/>
                <a:hlinkClick r:id="rId4"/>
              </a:rPr>
              <a:t>www.carnegiecyberacademy.com</a:t>
            </a:r>
            <a:r>
              <a:rPr lang="en-US" sz="2200" b="1" u="sng" dirty="0" smtClean="0">
                <a:solidFill>
                  <a:srgbClr val="2998E3"/>
                </a:solidFill>
                <a:latin typeface="Times New Roman"/>
                <a:ea typeface="ＭＳ Ｐゴシック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ＭＳ Ｐゴシック"/>
              </a:rPr>
              <a:t>- At the Carnegie Cyber Academy, cadets complete several training missions in Cyberspace that equip them with the skills they need to be good cybercitizens and Cyber Defenders of the Internet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200" b="1" u="sng" dirty="0">
                <a:solidFill>
                  <a:srgbClr val="2998E3"/>
                </a:solidFill>
                <a:latin typeface="Calibri"/>
                <a:hlinkClick r:id="rId5"/>
              </a:rPr>
              <a:t>http://</a:t>
            </a:r>
            <a:r>
              <a:rPr lang="en-US" sz="2200" b="1" u="sng" dirty="0" smtClean="0">
                <a:solidFill>
                  <a:srgbClr val="2998E3"/>
                </a:solidFill>
                <a:latin typeface="Calibri"/>
                <a:hlinkClick r:id="rId5"/>
              </a:rPr>
              <a:t>www.netsupportschool.com</a:t>
            </a:r>
            <a:r>
              <a:rPr lang="en-US" sz="2200" b="1" u="sng" dirty="0" smtClean="0">
                <a:solidFill>
                  <a:srgbClr val="2998E3"/>
                </a:solidFill>
                <a:latin typeface="Calibri"/>
              </a:rPr>
              <a:t> </a:t>
            </a:r>
            <a:r>
              <a:rPr lang="en-US" sz="2200" b="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Calibri"/>
              </a:rPr>
              <a:t>- </a:t>
            </a:r>
            <a:r>
              <a:rPr lang="en-US" sz="2200" dirty="0" err="1">
                <a:solidFill>
                  <a:srgbClr val="000000"/>
                </a:solidFill>
                <a:latin typeface="Calibri"/>
              </a:rPr>
              <a:t>NetSupport</a:t>
            </a:r>
            <a:r>
              <a:rPr lang="en-US" sz="2200" dirty="0">
                <a:solidFill>
                  <a:srgbClr val="000000"/>
                </a:solidFill>
                <a:latin typeface="Calibri"/>
              </a:rPr>
              <a:t> School is the class-leading training software solution, providing teachers with the ability to instruct and visually/audibly monitor, as well as interact with their students, individually, as a pre-defined group or to the whole class.</a:t>
            </a:r>
            <a:endParaRPr lang="en-US" sz="2200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86177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Useful Links (cont)</a:t>
            </a:r>
            <a:endParaRPr/>
          </a:p>
        </p:txBody>
      </p:sp>
      <p:sp>
        <p:nvSpPr>
          <p:cNvPr id="179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</p:sp>
      <p:sp>
        <p:nvSpPr>
          <p:cNvPr id="180" name="CustomShape 3"/>
          <p:cNvSpPr/>
          <p:nvPr/>
        </p:nvSpPr>
        <p:spPr>
          <a:xfrm>
            <a:off x="304920" y="1981080"/>
            <a:ext cx="8534160" cy="432977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u="sng" dirty="0" smtClean="0">
                <a:solidFill>
                  <a:srgbClr val="2998E3"/>
                </a:solidFill>
                <a:latin typeface="Calibri"/>
                <a:hlinkClick r:id="rId3"/>
              </a:rPr>
              <a:t>http</a:t>
            </a:r>
            <a:r>
              <a:rPr lang="en-US" sz="2000" b="1" u="sng" dirty="0">
                <a:solidFill>
                  <a:srgbClr val="2998E3"/>
                </a:solidFill>
                <a:latin typeface="Calibri"/>
                <a:hlinkClick r:id="rId3"/>
              </a:rPr>
              <a:t>://</a:t>
            </a:r>
            <a:r>
              <a:rPr lang="en-US" sz="2000" b="1" u="sng" dirty="0" smtClean="0">
                <a:solidFill>
                  <a:srgbClr val="2998E3"/>
                </a:solidFill>
                <a:latin typeface="Calibri"/>
                <a:hlinkClick r:id="rId3"/>
              </a:rPr>
              <a:t>www.us-cert.gov</a:t>
            </a:r>
            <a:r>
              <a:rPr lang="en-US" sz="2000" b="1" u="sng" dirty="0" smtClean="0">
                <a:solidFill>
                  <a:srgbClr val="2998E3"/>
                </a:solidFill>
                <a:latin typeface="Calibri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/>
              </a:rPr>
              <a:t>- US-CERT’s mission is to improve the nation's cybersecurity posture, coordinate cyber information sharing, and proactively manage cyber risks to the nation while protecting the constitutional rights of Americans.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u="sng" dirty="0">
                <a:solidFill>
                  <a:srgbClr val="2998E3"/>
                </a:solidFill>
                <a:latin typeface="Calibri"/>
                <a:hlinkClick r:id="rId4"/>
              </a:rPr>
              <a:t>http://</a:t>
            </a:r>
            <a:r>
              <a:rPr lang="en-US" sz="2000" u="sng" dirty="0" smtClean="0">
                <a:solidFill>
                  <a:srgbClr val="2998E3"/>
                </a:solidFill>
                <a:latin typeface="Calibri"/>
                <a:hlinkClick r:id="rId4"/>
              </a:rPr>
              <a:t>www.sans.org</a:t>
            </a:r>
            <a:r>
              <a:rPr lang="en-US" sz="2000" u="sng" dirty="0" smtClean="0">
                <a:solidFill>
                  <a:srgbClr val="2998E3"/>
                </a:solidFill>
                <a:latin typeface="Calibri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/>
              </a:rPr>
              <a:t>- The SANS Institute was established in 1989 as a cooperative research and education organization. Its programs now reach more than 165,000 security professionals around the world.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alibri"/>
                <a:hlinkClick r:id="rId5"/>
              </a:rPr>
              <a:t>https://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hlinkClick r:id="rId5"/>
              </a:rPr>
              <a:t>www.issa.org</a:t>
            </a: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 - </a:t>
            </a:r>
            <a:r>
              <a:rPr lang="en-US" sz="2000" dirty="0">
                <a:solidFill>
                  <a:srgbClr val="000000"/>
                </a:solidFill>
                <a:latin typeface="Calibri"/>
              </a:rPr>
              <a:t>The Information Systems Security Association's official website.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alibri"/>
                <a:hlinkClick r:id="rId6"/>
              </a:rPr>
              <a:t>http://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hlinkClick r:id="rId6"/>
              </a:rPr>
              <a:t>www.nationalcyberwatch.org</a:t>
            </a:r>
            <a:r>
              <a:rPr lang="en-US" sz="20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/>
              </a:rPr>
              <a:t>- Cyber security resources and certification information. </a:t>
            </a:r>
            <a:endParaRPr lang="en-US" sz="2000" dirty="0" smtClean="0">
              <a:solidFill>
                <a:srgbClr val="000000"/>
              </a:solidFill>
              <a:latin typeface="Calibri"/>
            </a:endParaRPr>
          </a:p>
          <a:p>
            <a:r>
              <a:rPr lang="en-US" sz="2000" b="1" u="sng" dirty="0">
                <a:solidFill>
                  <a:srgbClr val="2998E3"/>
                </a:solidFill>
                <a:latin typeface="Calibri"/>
                <a:hlinkClick r:id="rId7"/>
              </a:rPr>
              <a:t>http://</a:t>
            </a:r>
            <a:r>
              <a:rPr lang="en-US" sz="2000" b="1" u="sng" dirty="0" smtClean="0">
                <a:solidFill>
                  <a:srgbClr val="2998E3"/>
                </a:solidFill>
                <a:latin typeface="Calibri"/>
                <a:hlinkClick r:id="rId7"/>
              </a:rPr>
              <a:t>www.consumer.ftc.gov/features/feature-0014-identity-theft</a:t>
            </a:r>
            <a:r>
              <a:rPr lang="en-US" sz="2000" b="1" u="sng" dirty="0" smtClean="0">
                <a:solidFill>
                  <a:srgbClr val="2998E3"/>
                </a:solidFill>
                <a:latin typeface="Calibri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/>
              </a:rPr>
              <a:t>- Federal trade commission provides several resources in identity theft, file sharing, and others</a:t>
            </a:r>
            <a:r>
              <a:rPr lang="en-US" sz="2000" dirty="0" smtClean="0">
                <a:solidFill>
                  <a:srgbClr val="000000"/>
                </a:solidFill>
                <a:latin typeface="Calibri"/>
              </a:rPr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  Other web-based resources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457200" y="1693889"/>
            <a:ext cx="8229240" cy="464694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This website contains downloadable tip sheets, cyberbullying stats, and a downloadable PDF book entitled, </a:t>
            </a:r>
            <a:r>
              <a:rPr lang="en-US" sz="2400" i="1" dirty="0" smtClean="0">
                <a:latin typeface="+mj-lt"/>
              </a:rPr>
              <a:t>Words Wound: Delete Cyberbullying and Make Kindness Go Viral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dirty="0" smtClean="0">
                <a:latin typeface="+mj-lt"/>
                <a:hlinkClick r:id="rId2"/>
              </a:rPr>
              <a:t>https://cyberbullying.org/resources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  <a:hlinkClick r:id="rId3"/>
              </a:rPr>
              <a:t>Link to PDF of book that could be used for journal activities</a:t>
            </a:r>
            <a:r>
              <a:rPr lang="en-US" sz="2400" dirty="0" smtClean="0">
                <a:latin typeface="+mj-lt"/>
              </a:rPr>
              <a:t>: </a:t>
            </a:r>
          </a:p>
          <a:p>
            <a:r>
              <a:rPr lang="en-US" sz="2400" dirty="0" smtClean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  <a:hlinkClick r:id="rId4"/>
              </a:rPr>
              <a:t>The Price of Shame: Monica Lewinsky </a:t>
            </a:r>
            <a:r>
              <a:rPr lang="en-US" sz="2400" dirty="0" err="1" smtClean="0">
                <a:latin typeface="+mj-lt"/>
                <a:hlinkClick r:id="rId4"/>
              </a:rPr>
              <a:t>TedTalk</a:t>
            </a:r>
            <a:r>
              <a:rPr lang="en-US" sz="2400" dirty="0" smtClean="0">
                <a:latin typeface="+mj-lt"/>
              </a:rPr>
              <a:t> </a:t>
            </a:r>
          </a:p>
          <a:p>
            <a:endParaRPr lang="en-US" sz="2400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  <a:hlinkClick r:id="rId5"/>
              </a:rPr>
              <a:t>The Amanda Todd Story </a:t>
            </a:r>
            <a:endParaRPr lang="en-US" sz="2400" dirty="0" smtClean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59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dirty="0" smtClean="0"/>
              <a:t>Other web-based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57200" y="1814382"/>
            <a:ext cx="8229240" cy="3977280"/>
          </a:xfrm>
        </p:spPr>
        <p:txBody>
          <a:bodyPr/>
          <a:lstStyle/>
          <a:p>
            <a:r>
              <a:rPr lang="en-US" dirty="0" smtClean="0"/>
              <a:t>• </a:t>
            </a:r>
            <a:r>
              <a:rPr lang="en-US" dirty="0" smtClean="0">
                <a:hlinkClick r:id="rId2"/>
              </a:rPr>
              <a:t>https://www.teachinctrl.org/lessons/standupinctrl.php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• </a:t>
            </a:r>
            <a:r>
              <a:rPr lang="en-US" dirty="0" smtClean="0">
                <a:hlinkClick r:id="rId3"/>
              </a:rPr>
              <a:t>https://www.commonsensemedia.org/educators/cyberbullying-toolkit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>
                <a:hlinkClick r:id="rId4"/>
              </a:rPr>
              <a:t>https://mediasmarts.ca/cyberbullying/resources-teachers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>
                <a:hlinkClick r:id="rId5"/>
              </a:rPr>
              <a:t>https://www.stopcyberbullying.org/tweens/are_you_a_cyberbully.html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• </a:t>
            </a:r>
            <a:r>
              <a:rPr lang="en-US" dirty="0" smtClean="0">
                <a:hlinkClick r:id="rId6"/>
              </a:rPr>
              <a:t>https://tylerclementi.org/cyberbullying/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641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Final Thoughts</a:t>
            </a:r>
            <a:endParaRPr/>
          </a:p>
        </p:txBody>
      </p:sp>
      <p:sp>
        <p:nvSpPr>
          <p:cNvPr id="182" name="CustomShape 2"/>
          <p:cNvSpPr/>
          <p:nvPr/>
        </p:nvSpPr>
        <p:spPr>
          <a:xfrm>
            <a:off x="685800" y="1981080"/>
            <a:ext cx="7760880" cy="41065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Times New Roman"/>
                <a:ea typeface="ＭＳ Ｐゴシック"/>
              </a:rPr>
              <a:t>Thank you for your participation!</a:t>
            </a:r>
            <a:endParaRPr sz="2800" dirty="0"/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Times New Roman"/>
                <a:ea typeface="ＭＳ Ｐゴシック"/>
              </a:rPr>
              <a:t>We hope you can use what we have learned to interest your students in Cyber Defense</a:t>
            </a:r>
            <a:endParaRPr sz="2800" dirty="0"/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Times New Roman"/>
                <a:ea typeface="ＭＳ Ｐゴシック"/>
              </a:rPr>
              <a:t>If we can be of assistance in the future, just </a:t>
            </a:r>
            <a:r>
              <a:rPr lang="en-US" sz="36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ask</a:t>
            </a:r>
            <a:endParaRPr lang="en-US" sz="3600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Have a Great Summer</a:t>
            </a:r>
            <a:endParaRPr lang="en-US" sz="3600" dirty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Goals</a:t>
            </a:r>
            <a:endParaRPr/>
          </a:p>
        </p:txBody>
      </p:sp>
      <p:sp>
        <p:nvSpPr>
          <p:cNvPr id="139" name="CustomShape 2"/>
          <p:cNvSpPr/>
          <p:nvPr/>
        </p:nvSpPr>
        <p:spPr>
          <a:xfrm>
            <a:off x="685800" y="1981080"/>
            <a:ext cx="7760880" cy="41065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Times New Roman"/>
                <a:ea typeface="ＭＳ Ｐゴシック"/>
              </a:rPr>
              <a:t>Have fun!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Times New Roman"/>
                <a:ea typeface="ＭＳ Ｐゴシック"/>
              </a:rPr>
              <a:t>Teach you about Cyber Defense so that you can:</a:t>
            </a:r>
            <a:endParaRPr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Interest your students in Cyber Defense</a:t>
            </a:r>
            <a:endParaRPr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Teach your students about Cyber Defense</a:t>
            </a:r>
            <a:endParaRPr dirty="0"/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ＭＳ Ｐゴシック"/>
              </a:rPr>
              <a:t>Cyber Defense Clubs</a:t>
            </a:r>
            <a:endParaRPr dirty="0"/>
          </a:p>
          <a:p>
            <a:pPr marL="1371600" lvl="2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CyberPatriot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 Program 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ＭＳ Ｐゴシック"/>
                <a:hlinkClick r:id="rId3"/>
              </a:rPr>
              <a:t>http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  <a:hlinkClick r:id="rId3"/>
              </a:rPr>
              <a:t>://www.uscyberpatriot.org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ＭＳ Ｐゴシック"/>
                <a:hlinkClick r:id="rId3"/>
              </a:rPr>
              <a:t>/</a:t>
            </a:r>
            <a:endParaRPr lang="en-US" sz="2800" dirty="0" smtClean="0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Exercises</a:t>
            </a:r>
            <a:endParaRPr/>
          </a:p>
        </p:txBody>
      </p:sp>
      <p:sp>
        <p:nvSpPr>
          <p:cNvPr id="141" name="CustomShape 2"/>
          <p:cNvSpPr/>
          <p:nvPr/>
        </p:nvSpPr>
        <p:spPr>
          <a:xfrm>
            <a:off x="685800" y="1981080"/>
            <a:ext cx="7760880" cy="45921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Virtual machines (VMs) are great for hands-on Cyber Defense exercises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You can create and use VMs with your 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students using 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free software:</a:t>
            </a:r>
            <a:endParaRPr dirty="0"/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 err="1" smtClean="0">
                <a:solidFill>
                  <a:srgbClr val="000000"/>
                </a:solidFill>
                <a:latin typeface="Times New Roman"/>
                <a:ea typeface="ＭＳ Ｐゴシック"/>
              </a:rPr>
              <a:t>VirtualBox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  <a:hlinkClick r:id="rId3"/>
              </a:rPr>
              <a:t>https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ＭＳ Ｐゴシック"/>
                <a:hlinkClick r:id="rId3"/>
              </a:rPr>
              <a:t>://www.virtualbox.org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  <a:hlinkClick r:id="rId3"/>
              </a:rPr>
              <a:t>/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endParaRPr dirty="0"/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/>
                <a:ea typeface="ＭＳ Ｐゴシック"/>
              </a:rPr>
              <a:t>VMWare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Player: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  <a:hlinkClick r:id="rId4"/>
              </a:rPr>
              <a:t>http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ＭＳ Ｐゴシック"/>
                <a:hlinkClick r:id="rId4"/>
              </a:rPr>
              <a:t>://www.vmware.com/products/player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  <a:hlinkClick r:id="rId4"/>
              </a:rPr>
              <a:t>/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3700">
                <a:solidFill>
                  <a:srgbClr val="000000"/>
                </a:solidFill>
                <a:latin typeface="Times New Roman"/>
                <a:ea typeface="ＭＳ Ｐゴシック"/>
              </a:rPr>
              <a:t>Why You (and Your Students) Should Not Be Attackers</a:t>
            </a:r>
            <a:endParaRPr/>
          </a:p>
        </p:txBody>
      </p:sp>
      <p:sp>
        <p:nvSpPr>
          <p:cNvPr id="143" name="CustomShape 2"/>
          <p:cNvSpPr/>
          <p:nvPr/>
        </p:nvSpPr>
        <p:spPr>
          <a:xfrm>
            <a:off x="685800" y="1981080"/>
            <a:ext cx="7772040" cy="42890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Times New Roman"/>
                <a:ea typeface="ＭＳ Ｐゴシック"/>
              </a:rPr>
              <a:t>It is illegal:</a:t>
            </a:r>
            <a:endParaRPr dirty="0"/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Times New Roman"/>
                <a:ea typeface="ＭＳ Ｐゴシック"/>
              </a:rPr>
              <a:t>United States Code, Title 18, Section 1030 (and others)</a:t>
            </a:r>
            <a:endParaRPr dirty="0"/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Times New Roman"/>
                <a:ea typeface="ＭＳ Ｐゴシック"/>
              </a:rPr>
              <a:t>USA Patriot Act, Homeland Security Act, PROTECT Act</a:t>
            </a:r>
            <a:endParaRPr dirty="0"/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700" dirty="0" smtClean="0">
                <a:solidFill>
                  <a:srgbClr val="000000"/>
                </a:solidFill>
                <a:latin typeface="Times New Roman"/>
                <a:ea typeface="ＭＳ Ｐゴシック"/>
                <a:hlinkClick r:id="rId3"/>
              </a:rPr>
              <a:t>www.cybercrime.gov</a:t>
            </a:r>
            <a:endParaRPr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Times New Roman"/>
                <a:ea typeface="ＭＳ Ｐゴシック"/>
              </a:rPr>
              <a:t>Basically:</a:t>
            </a:r>
            <a:endParaRPr dirty="0"/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Times New Roman"/>
                <a:ea typeface="ＭＳ Ｐゴシック"/>
              </a:rPr>
              <a:t>Unauthorized access or use of a computer or network system is illegal</a:t>
            </a:r>
            <a:endParaRPr dirty="0"/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Times New Roman"/>
                <a:ea typeface="ＭＳ Ｐゴシック"/>
              </a:rPr>
              <a:t>Unintentional attacks are illegal too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685800" y="480526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 dirty="0">
                <a:solidFill>
                  <a:srgbClr val="000000"/>
                </a:solidFill>
                <a:latin typeface="Times New Roman"/>
                <a:ea typeface="ＭＳ Ｐゴシック"/>
              </a:rPr>
              <a:t>Understanding the Systems You are Defending</a:t>
            </a:r>
            <a:endParaRPr dirty="0"/>
          </a:p>
        </p:txBody>
      </p:sp>
      <p:sp>
        <p:nvSpPr>
          <p:cNvPr id="145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Times New Roman"/>
                <a:ea typeface="ＭＳ Ｐゴシック"/>
              </a:rPr>
              <a:t>You cannot effectively defend what you don't understand</a:t>
            </a:r>
            <a:endParaRPr dirty="0"/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Times New Roman"/>
                <a:ea typeface="ＭＳ Ｐゴシック"/>
              </a:rPr>
              <a:t>Think about what needs to be defended (security triad)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Understanding Your Adversaries</a:t>
            </a:r>
            <a:endParaRPr/>
          </a:p>
        </p:txBody>
      </p:sp>
      <p:sp>
        <p:nvSpPr>
          <p:cNvPr id="147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Times New Roman"/>
                <a:ea typeface="ＭＳ Ｐゴシック"/>
              </a:rPr>
              <a:t>Can evaluate systems you defend as attackers will</a:t>
            </a:r>
            <a:endParaRPr sz="24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Times New Roman"/>
                <a:ea typeface="ＭＳ Ｐゴシック"/>
              </a:rPr>
              <a:t>Can implement countermeasures designed to thwart attackers</a:t>
            </a:r>
            <a:endParaRPr sz="24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Times New Roman"/>
                <a:ea typeface="ＭＳ Ｐゴシック"/>
              </a:rPr>
              <a:t>Better understand the implications of certain decisions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Understanding Tools and Techniques at Your Disposal</a:t>
            </a:r>
            <a:endParaRPr/>
          </a:p>
        </p:txBody>
      </p:sp>
      <p:sp>
        <p:nvSpPr>
          <p:cNvPr id="149" name="CustomShape 2"/>
          <p:cNvSpPr/>
          <p:nvPr/>
        </p:nvSpPr>
        <p:spPr>
          <a:xfrm>
            <a:off x="685800" y="1981080"/>
            <a:ext cx="7772040" cy="4336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What security policies and mechanisms you will employ?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What are your goals?</a:t>
            </a:r>
            <a:endParaRPr dirty="0"/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Prevention</a:t>
            </a:r>
            <a:endParaRPr dirty="0"/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Detection</a:t>
            </a:r>
            <a:endParaRPr dirty="0"/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Recovery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ＭＳ Ｐゴシック"/>
              </a:rPr>
              <a:t>What policies and mechanisms are justified?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Cyber Defense</a:t>
            </a:r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lstStyle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152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53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54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9273CEC-C86C-4E26-B6CA-B053994A8254}" type="slidenum">
              <a:rPr lang="en-US" sz="1050">
                <a:solidFill>
                  <a:srgbClr val="FFFFFF"/>
                </a:solidFill>
                <a:latin typeface="Calibri"/>
              </a:rPr>
              <a:t>8</a:t>
            </a:fld>
            <a:endParaRPr/>
          </a:p>
        </p:txBody>
      </p:sp>
      <p:sp>
        <p:nvSpPr>
          <p:cNvPr id="155" name="CustomShape 6"/>
          <p:cNvSpPr/>
          <p:nvPr/>
        </p:nvSpPr>
        <p:spPr>
          <a:xfrm>
            <a:off x="763560" y="345456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Prepare</a:t>
            </a:r>
            <a:endParaRPr/>
          </a:p>
        </p:txBody>
      </p:sp>
      <p:sp>
        <p:nvSpPr>
          <p:cNvPr id="156" name="CustomShape 7"/>
          <p:cNvSpPr/>
          <p:nvPr/>
        </p:nvSpPr>
        <p:spPr>
          <a:xfrm>
            <a:off x="5580000" y="338760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Triage</a:t>
            </a:r>
            <a:endParaRPr/>
          </a:p>
        </p:txBody>
      </p:sp>
      <p:sp>
        <p:nvSpPr>
          <p:cNvPr id="157" name="CustomShape 8"/>
          <p:cNvSpPr/>
          <p:nvPr/>
        </p:nvSpPr>
        <p:spPr>
          <a:xfrm>
            <a:off x="3933360" y="339660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Detect</a:t>
            </a:r>
            <a:endParaRPr/>
          </a:p>
        </p:txBody>
      </p:sp>
      <p:sp>
        <p:nvSpPr>
          <p:cNvPr id="158" name="CustomShape 9"/>
          <p:cNvSpPr/>
          <p:nvPr/>
        </p:nvSpPr>
        <p:spPr>
          <a:xfrm>
            <a:off x="2400120" y="339012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Protect</a:t>
            </a:r>
            <a:endParaRPr/>
          </a:p>
        </p:txBody>
      </p:sp>
      <p:sp>
        <p:nvSpPr>
          <p:cNvPr id="159" name="CustomShape 10"/>
          <p:cNvSpPr/>
          <p:nvPr/>
        </p:nvSpPr>
        <p:spPr>
          <a:xfrm>
            <a:off x="7231680" y="336852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700">
                <a:solidFill>
                  <a:srgbClr val="000000"/>
                </a:solidFill>
                <a:latin typeface="Calibri"/>
              </a:rPr>
              <a:t>Respond</a:t>
            </a:r>
            <a:endParaRPr/>
          </a:p>
        </p:txBody>
      </p:sp>
      <p:sp>
        <p:nvSpPr>
          <p:cNvPr id="160" name="CustomShape 11"/>
          <p:cNvSpPr/>
          <p:nvPr/>
        </p:nvSpPr>
        <p:spPr>
          <a:xfrm>
            <a:off x="2131920" y="385884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1" name="CustomShape 12"/>
          <p:cNvSpPr/>
          <p:nvPr/>
        </p:nvSpPr>
        <p:spPr>
          <a:xfrm>
            <a:off x="3765600" y="3807360"/>
            <a:ext cx="20088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2" name="CustomShape 13"/>
          <p:cNvSpPr/>
          <p:nvPr/>
        </p:nvSpPr>
        <p:spPr>
          <a:xfrm>
            <a:off x="5315400" y="380736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3" name="CustomShape 14"/>
          <p:cNvSpPr/>
          <p:nvPr/>
        </p:nvSpPr>
        <p:spPr>
          <a:xfrm>
            <a:off x="6955920" y="379224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4" name="CustomShape 15"/>
          <p:cNvSpPr/>
          <p:nvPr/>
        </p:nvSpPr>
        <p:spPr>
          <a:xfrm rot="5400000">
            <a:off x="6252840" y="2541960"/>
            <a:ext cx="27360" cy="3297960"/>
          </a:xfrm>
          <a:prstGeom prst="bentConnector3">
            <a:avLst>
              <a:gd name="adj1" fmla="val 1411741"/>
            </a:avLst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5" name="CustomShape 16"/>
          <p:cNvSpPr/>
          <p:nvPr/>
        </p:nvSpPr>
        <p:spPr>
          <a:xfrm flipH="1">
            <a:off x="762840" y="3773160"/>
            <a:ext cx="7836120" cy="85320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The Security Triad</a:t>
            </a:r>
            <a:endParaRPr/>
          </a:p>
        </p:txBody>
      </p:sp>
      <p:sp>
        <p:nvSpPr>
          <p:cNvPr id="167" name="TextShape 2"/>
          <p:cNvSpPr txBox="1"/>
          <p:nvPr/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Confidentiality – information is protected from unauthorized access</a:t>
            </a:r>
            <a:endParaRPr dirty="0"/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Example?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Integrity – information is protected from unauthorized modification</a:t>
            </a:r>
            <a:endParaRPr dirty="0"/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Example?</a:t>
            </a:r>
            <a:endParaRPr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Availability – timely access to information (by authorized people) is ensured</a:t>
            </a:r>
            <a:endParaRPr dirty="0"/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Example?</a:t>
            </a:r>
            <a:endParaRPr dirty="0"/>
          </a:p>
        </p:txBody>
      </p:sp>
      <p:sp>
        <p:nvSpPr>
          <p:cNvPr id="168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69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70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A5AF96A-385D-4517-AECD-D0DDA3E0F8E6}" type="slidenum">
              <a:rPr lang="en-US" sz="1050">
                <a:solidFill>
                  <a:srgbClr val="FFFFFF"/>
                </a:solidFill>
                <a:latin typeface="Calibri"/>
              </a:rPr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740</Words>
  <Application>Microsoft Office PowerPoint</Application>
  <PresentationFormat>On-screen Show (4:3)</PresentationFormat>
  <Paragraphs>112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DejaVu Sans</vt:lpstr>
      <vt:lpstr>StarSymbol</vt:lpstr>
      <vt:lpstr>Times New Roman</vt:lpstr>
      <vt:lpstr>Wingdings</vt:lpstr>
      <vt:lpstr>Office Theme</vt:lpstr>
      <vt:lpstr>  JMU GenCyber Boot Camp Wrap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Other web-based resources</vt:lpstr>
      <vt:lpstr>Other web-based 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Heydari, M. Hossain - heydarmh</dc:creator>
  <cp:lastModifiedBy>Heydari, M. Hossain - heydarmh</cp:lastModifiedBy>
  <cp:revision>17</cp:revision>
  <dcterms:modified xsi:type="dcterms:W3CDTF">2018-06-28T04:21:18Z</dcterms:modified>
</cp:coreProperties>
</file>