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20" y="-7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A46B4F-8983-8449-B376-672E00DCCCE9}" type="slidenum">
              <a:rPr lang="en-US"/>
              <a:pPr/>
              <a:t>1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r">
              <a:buClrTx/>
              <a:buFontTx/>
              <a:buNone/>
            </a:pPr>
            <a:fld id="{34AAA30C-CAA4-B340-9DF1-68738AE634E9}" type="slidenum">
              <a:rPr lang="en-US" sz="1200"/>
              <a:pPr algn="r">
                <a:buClrTx/>
                <a:buFontTx/>
                <a:buNone/>
              </a:pPr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65FBCC-DE53-F04F-B915-B95D70438699}" type="slidenum">
              <a:rPr lang="en-US"/>
              <a:pPr/>
              <a:t>10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1DA813-0FE9-4147-B82A-6908BC04431B}" type="slidenum">
              <a:rPr lang="en-US"/>
              <a:pPr/>
              <a:t>11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4FA64D-94AE-D048-BA97-D39E4F16E4F7}" type="slidenum">
              <a:rPr lang="en-US"/>
              <a:pPr/>
              <a:t>12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FB1FCF-B96E-234C-A0E9-5DB0D2FA8995}" type="slidenum">
              <a:rPr lang="en-US"/>
              <a:pPr/>
              <a:t>13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5B7296-037E-CD4D-8014-6AB9867F62B0}" type="slidenum">
              <a:rPr lang="en-US"/>
              <a:pPr/>
              <a:t>14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6D9CB0-C2C0-6C4C-9E77-0AFA825F29F0}" type="slidenum">
              <a:rPr lang="en-US"/>
              <a:pPr/>
              <a:t>15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B661A5-B4EC-BF49-B3D3-32E8B3B85918}" type="slidenum">
              <a:rPr lang="en-US"/>
              <a:pPr/>
              <a:t>16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53228A-2EFC-E643-A6A8-472EE69DCE6C}" type="slidenum">
              <a:rPr lang="en-US"/>
              <a:pPr/>
              <a:t>17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56B6F2-A77A-E341-9BEE-33FA47FFA10B}" type="slidenum">
              <a:rPr lang="en-US"/>
              <a:pPr/>
              <a:t>18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E590FB-55A0-5C47-9AF5-47EE47F6F412}" type="slidenum">
              <a:rPr lang="en-US"/>
              <a:pPr/>
              <a:t>19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8AA11B-94EC-C54B-B9FF-CC4E2CE360F5}" type="slidenum">
              <a:rPr lang="en-US"/>
              <a:pPr/>
              <a:t>2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F82EBA-47C9-2F48-8B76-2E69EA226E9A}" type="slidenum">
              <a:rPr lang="en-US"/>
              <a:pPr/>
              <a:t>20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F4CC39-D8E0-F747-805C-BD57A20A6646}" type="slidenum">
              <a:rPr lang="en-US"/>
              <a:pPr/>
              <a:t>21</a:t>
            </a:fld>
            <a:endParaRPr lang="en-US"/>
          </a:p>
        </p:txBody>
      </p:sp>
      <p:sp>
        <p:nvSpPr>
          <p:cNvPr id="645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45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872BB0-434B-3742-B0B2-2553149CDDA1}" type="slidenum">
              <a:rPr lang="en-US"/>
              <a:pPr/>
              <a:t>22</a:t>
            </a:fld>
            <a:endParaRPr lang="en-US"/>
          </a:p>
        </p:txBody>
      </p:sp>
      <p:sp>
        <p:nvSpPr>
          <p:cNvPr id="6553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553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FD11CE-6841-9F40-9204-D6125808E6E8}" type="slidenum">
              <a:rPr lang="en-US"/>
              <a:pPr/>
              <a:t>23</a:t>
            </a:fld>
            <a:endParaRPr lang="en-US"/>
          </a:p>
        </p:txBody>
      </p:sp>
      <p:sp>
        <p:nvSpPr>
          <p:cNvPr id="6656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656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C7A4C9-2F8A-774D-9460-70A21EC26BAB}" type="slidenum">
              <a:rPr lang="en-US"/>
              <a:pPr/>
              <a:t>24</a:t>
            </a:fld>
            <a:endParaRPr lang="en-US"/>
          </a:p>
        </p:txBody>
      </p:sp>
      <p:sp>
        <p:nvSpPr>
          <p:cNvPr id="675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75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AE533C-C353-E44C-985E-6F674B93705F}" type="slidenum">
              <a:rPr lang="en-US"/>
              <a:pPr/>
              <a:t>25</a:t>
            </a:fld>
            <a:endParaRPr lang="en-US"/>
          </a:p>
        </p:txBody>
      </p:sp>
      <p:sp>
        <p:nvSpPr>
          <p:cNvPr id="686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86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C43FFC-ADEC-D848-A8CF-9E1CCDFF0BD3}" type="slidenum">
              <a:rPr lang="en-US"/>
              <a:pPr/>
              <a:t>26</a:t>
            </a:fld>
            <a:endParaRPr lang="en-US"/>
          </a:p>
        </p:txBody>
      </p:sp>
      <p:sp>
        <p:nvSpPr>
          <p:cNvPr id="696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96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91CB24-4724-7849-9F85-0AFABF8AE3C7}" type="slidenum">
              <a:rPr lang="en-US"/>
              <a:pPr/>
              <a:t>27</a:t>
            </a:fld>
            <a:endParaRPr lang="en-US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524BF5-6723-5B46-BF1F-B7E4B8F31987}" type="slidenum">
              <a:rPr lang="en-US"/>
              <a:pPr/>
              <a:t>28</a:t>
            </a:fld>
            <a:endParaRPr lang="en-US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FF77B3-A5D6-764E-8D8C-030669FC45C1}" type="slidenum">
              <a:rPr lang="en-US"/>
              <a:pPr/>
              <a:t>29</a:t>
            </a:fld>
            <a:endParaRPr lang="en-US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3DEECD-F5DF-9646-A55A-F079AEF97CE2}" type="slidenum">
              <a:rPr lang="en-US"/>
              <a:pPr/>
              <a:t>3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DB07E9-663E-DC47-92C0-B66909AD35EB}" type="slidenum">
              <a:rPr lang="en-US"/>
              <a:pPr/>
              <a:t>30</a:t>
            </a:fld>
            <a:endParaRPr lang="en-US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5AAF0E-8027-D04C-A6FA-2C2FF7A0FBF8}" type="slidenum">
              <a:rPr lang="en-US"/>
              <a:pPr/>
              <a:t>31</a:t>
            </a:fld>
            <a:endParaRPr lang="en-US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D04C56-A8BA-7249-9690-30FDC148D7C2}" type="slidenum">
              <a:rPr lang="en-US"/>
              <a:pPr/>
              <a:t>32</a:t>
            </a:fld>
            <a:endParaRPr lang="en-US"/>
          </a:p>
        </p:txBody>
      </p:sp>
      <p:sp>
        <p:nvSpPr>
          <p:cNvPr id="757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57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29E676-4254-A240-A3C6-2A49D1F8C6CF}" type="slidenum">
              <a:rPr lang="en-US"/>
              <a:pPr/>
              <a:t>33</a:t>
            </a:fld>
            <a:endParaRPr lang="en-US"/>
          </a:p>
        </p:txBody>
      </p:sp>
      <p:sp>
        <p:nvSpPr>
          <p:cNvPr id="768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68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D44FD1-7810-374D-8C09-0706669F5EB6}" type="slidenum">
              <a:rPr lang="en-US"/>
              <a:pPr/>
              <a:t>34</a:t>
            </a:fld>
            <a:endParaRPr lang="en-US"/>
          </a:p>
        </p:txBody>
      </p:sp>
      <p:sp>
        <p:nvSpPr>
          <p:cNvPr id="778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78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B5E03E-E16F-9547-8ABB-196A4CE386D1}" type="slidenum">
              <a:rPr lang="en-US"/>
              <a:pPr/>
              <a:t>35</a:t>
            </a:fld>
            <a:endParaRPr lang="en-US"/>
          </a:p>
        </p:txBody>
      </p:sp>
      <p:sp>
        <p:nvSpPr>
          <p:cNvPr id="7884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88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4C7B70-33C9-6E49-888C-98544C998769}" type="slidenum">
              <a:rPr lang="en-US"/>
              <a:pPr/>
              <a:t>36</a:t>
            </a:fld>
            <a:endParaRPr lang="en-US"/>
          </a:p>
        </p:txBody>
      </p:sp>
      <p:sp>
        <p:nvSpPr>
          <p:cNvPr id="798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98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E56C35-914F-7741-A9A2-017DE62EBEBE}" type="slidenum">
              <a:rPr lang="en-US"/>
              <a:pPr/>
              <a:t>37</a:t>
            </a:fld>
            <a:endParaRPr lang="en-US"/>
          </a:p>
        </p:txBody>
      </p:sp>
      <p:sp>
        <p:nvSpPr>
          <p:cNvPr id="808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08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FFAFD8-1091-5C4D-B78F-DBCE98265A42}" type="slidenum">
              <a:rPr lang="en-US"/>
              <a:pPr/>
              <a:t>38</a:t>
            </a:fld>
            <a:endParaRPr lang="en-US"/>
          </a:p>
        </p:txBody>
      </p:sp>
      <p:sp>
        <p:nvSpPr>
          <p:cNvPr id="819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19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C6F8AD-8D6D-B543-918E-A652F09C4E57}" type="slidenum">
              <a:rPr lang="en-US"/>
              <a:pPr/>
              <a:t>39</a:t>
            </a:fld>
            <a:endParaRPr lang="en-US"/>
          </a:p>
        </p:txBody>
      </p:sp>
      <p:sp>
        <p:nvSpPr>
          <p:cNvPr id="8294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294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A28A2D-7887-164D-9815-A77E0BBC45AE}" type="slidenum">
              <a:rPr lang="en-US"/>
              <a:pPr/>
              <a:t>4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D01038-3FCD-4441-AA12-0152F9BD2C59}" type="slidenum">
              <a:rPr lang="en-US"/>
              <a:pPr/>
              <a:t>40</a:t>
            </a:fld>
            <a:endParaRPr lang="en-US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r">
              <a:buClrTx/>
              <a:buFontTx/>
              <a:buNone/>
            </a:pPr>
            <a:fld id="{98AACA10-7AC7-CA45-A381-4741BB9359AE}" type="slidenum">
              <a:rPr lang="en-US" sz="1200"/>
              <a:pPr algn="r">
                <a:buClrTx/>
                <a:buFontTx/>
                <a:buNone/>
              </a:pPr>
              <a:t>40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A9D610-0FE7-A145-B085-A8EF890F27CF}" type="slidenum">
              <a:rPr lang="en-US"/>
              <a:pPr/>
              <a:t>5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7AFC09-D381-7040-A248-33AB23AB53C2}" type="slidenum">
              <a:rPr lang="en-US"/>
              <a:pPr/>
              <a:t>6</a:t>
            </a:fld>
            <a:endParaRPr lang="en-US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DBF4D0-A37D-AE4E-BE8A-059688A253AE}" type="slidenum">
              <a:rPr lang="en-US"/>
              <a:pPr/>
              <a:t>7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5C3C53-5EC3-7849-ADF1-13A6752D8C5F}" type="slidenum">
              <a:rPr lang="en-US"/>
              <a:pPr/>
              <a:t>8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5DB4DD-659B-2C4F-8E9B-BE3F12343E25}" type="slidenum">
              <a:rPr lang="en-US"/>
              <a:pPr/>
              <a:t>9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/>
              <a:t>Intrusion Detection Systems (IDS)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What is an IDS?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Definition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Characteristics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Examples of existing IDS</a:t>
            </a:r>
          </a:p>
        </p:txBody>
      </p:sp>
    </p:spTree>
    <p:extLst>
      <p:ext uri="{BB962C8B-B14F-4D97-AF65-F5344CB8AC3E}">
        <p14:creationId xmlns:p14="http://schemas.microsoft.com/office/powerpoint/2010/main" val="27894388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Case Study: Tripwire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5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A file integrity-checking tool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Developed at Purdue university (released in 1993)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Off-line, centralized, host-based, misuse detection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Utilizes digital signatures to check for added, deleted, modified files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Popular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Portable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Configurable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Scalable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Manageable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Automated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Secure</a:t>
            </a:r>
          </a:p>
        </p:txBody>
      </p:sp>
    </p:spTree>
    <p:extLst>
      <p:ext uri="{BB962C8B-B14F-4D97-AF65-F5344CB8AC3E}">
        <p14:creationId xmlns:p14="http://schemas.microsoft.com/office/powerpoint/2010/main" val="17515785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Background – File Systems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Provide long-term storage for: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User data and programs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System programs and databases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 popular target for attackers: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Unauthorized access to user or system files to uncover private information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Modify system databases to allow future entry (e.g. SAM database)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Modify system programs to allow future entry (e.g. back doors)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Cleansing of system logs to thwart detection</a:t>
            </a:r>
          </a:p>
        </p:txBody>
      </p:sp>
    </p:spTree>
    <p:extLst>
      <p:ext uri="{BB962C8B-B14F-4D97-AF65-F5344CB8AC3E}">
        <p14:creationId xmlns:p14="http://schemas.microsoft.com/office/powerpoint/2010/main" val="40071897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- Overview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 </a:t>
            </a:r>
            <a:r>
              <a:rPr lang="en-US" i="1"/>
              <a:t>checklist</a:t>
            </a:r>
            <a:r>
              <a:rPr lang="en-US"/>
              <a:t> is created which contains one entry for each file being monitored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Checklist should: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secure against unauthorized modifications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Each entry in the checklist is a </a:t>
            </a:r>
            <a:r>
              <a:rPr lang="en-US" i="1"/>
              <a:t>fingerprint</a:t>
            </a:r>
            <a:r>
              <a:rPr lang="en-US"/>
              <a:t> for the corresponding file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Fingerprints should: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efficient to compute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hard to invert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Depend on the entire contents of the file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very likely to change if the file changes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very unlikely to match fingerprints from other files</a:t>
            </a:r>
          </a:p>
        </p:txBody>
      </p:sp>
    </p:spTree>
    <p:extLst>
      <p:ext uri="{BB962C8B-B14F-4D97-AF65-F5344CB8AC3E}">
        <p14:creationId xmlns:p14="http://schemas.microsoft.com/office/powerpoint/2010/main" val="31548844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– Overview (cont)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/>
              <a:t> 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685800" y="2057400"/>
            <a:ext cx="7466013" cy="4494213"/>
            <a:chOff x="432" y="1296"/>
            <a:chExt cx="4703" cy="2831"/>
          </a:xfrm>
        </p:grpSpPr>
        <p:grpSp>
          <p:nvGrpSpPr>
            <p:cNvPr id="15364" name="Group 4"/>
            <p:cNvGrpSpPr>
              <a:grpSpLocks/>
            </p:cNvGrpSpPr>
            <p:nvPr/>
          </p:nvGrpSpPr>
          <p:grpSpPr bwMode="auto">
            <a:xfrm>
              <a:off x="624" y="1296"/>
              <a:ext cx="863" cy="671"/>
              <a:chOff x="624" y="1296"/>
              <a:chExt cx="863" cy="671"/>
            </a:xfrm>
          </p:grpSpPr>
          <p:sp>
            <p:nvSpPr>
              <p:cNvPr id="15365" name="Rectangle 5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6" name="Text Box 6"/>
              <p:cNvSpPr txBox="1">
                <a:spLocks noChangeArrowheads="1"/>
              </p:cNvSpPr>
              <p:nvPr/>
            </p:nvSpPr>
            <p:spPr bwMode="auto">
              <a:xfrm>
                <a:off x="648" y="1516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generate</a:t>
                </a:r>
              </a:p>
            </p:txBody>
          </p:sp>
        </p:grpSp>
        <p:grpSp>
          <p:nvGrpSpPr>
            <p:cNvPr id="15367" name="Group 7"/>
            <p:cNvGrpSpPr>
              <a:grpSpLocks/>
            </p:cNvGrpSpPr>
            <p:nvPr/>
          </p:nvGrpSpPr>
          <p:grpSpPr bwMode="auto">
            <a:xfrm>
              <a:off x="2064" y="1296"/>
              <a:ext cx="863" cy="671"/>
              <a:chOff x="2064" y="1296"/>
              <a:chExt cx="863" cy="671"/>
            </a:xfrm>
          </p:grpSpPr>
          <p:sp>
            <p:nvSpPr>
              <p:cNvPr id="15368" name="Rectangle 8"/>
              <p:cNvSpPr>
                <a:spLocks noChangeArrowheads="1"/>
              </p:cNvSpPr>
              <p:nvPr/>
            </p:nvSpPr>
            <p:spPr bwMode="auto">
              <a:xfrm>
                <a:off x="2064" y="1296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9" name="Text Box 9"/>
              <p:cNvSpPr txBox="1">
                <a:spLocks noChangeArrowheads="1"/>
              </p:cNvSpPr>
              <p:nvPr/>
            </p:nvSpPr>
            <p:spPr bwMode="auto">
              <a:xfrm>
                <a:off x="2088" y="1430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New database</a:t>
                </a:r>
              </a:p>
            </p:txBody>
          </p:sp>
        </p:grpSp>
        <p:grpSp>
          <p:nvGrpSpPr>
            <p:cNvPr id="15370" name="Group 10"/>
            <p:cNvGrpSpPr>
              <a:grpSpLocks/>
            </p:cNvGrpSpPr>
            <p:nvPr/>
          </p:nvGrpSpPr>
          <p:grpSpPr bwMode="auto">
            <a:xfrm>
              <a:off x="624" y="3024"/>
              <a:ext cx="863" cy="671"/>
              <a:chOff x="624" y="3024"/>
              <a:chExt cx="863" cy="671"/>
            </a:xfrm>
          </p:grpSpPr>
          <p:sp>
            <p:nvSpPr>
              <p:cNvPr id="15371" name="Rectangle 11"/>
              <p:cNvSpPr>
                <a:spLocks noChangeArrowheads="1"/>
              </p:cNvSpPr>
              <p:nvPr/>
            </p:nvSpPr>
            <p:spPr bwMode="auto">
              <a:xfrm>
                <a:off x="62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2" name="Text Box 12"/>
              <p:cNvSpPr txBox="1">
                <a:spLocks noChangeArrowheads="1"/>
              </p:cNvSpPr>
              <p:nvPr/>
            </p:nvSpPr>
            <p:spPr bwMode="auto">
              <a:xfrm>
                <a:off x="648" y="3244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Config file</a:t>
                </a:r>
              </a:p>
            </p:txBody>
          </p:sp>
        </p:grpSp>
        <p:grpSp>
          <p:nvGrpSpPr>
            <p:cNvPr id="15373" name="Group 13"/>
            <p:cNvGrpSpPr>
              <a:grpSpLocks/>
            </p:cNvGrpSpPr>
            <p:nvPr/>
          </p:nvGrpSpPr>
          <p:grpSpPr bwMode="auto">
            <a:xfrm>
              <a:off x="2064" y="3024"/>
              <a:ext cx="863" cy="671"/>
              <a:chOff x="2064" y="3024"/>
              <a:chExt cx="863" cy="671"/>
            </a:xfrm>
          </p:grpSpPr>
          <p:sp>
            <p:nvSpPr>
              <p:cNvPr id="15374" name="Rectangle 14"/>
              <p:cNvSpPr>
                <a:spLocks noChangeArrowheads="1"/>
              </p:cNvSpPr>
              <p:nvPr/>
            </p:nvSpPr>
            <p:spPr bwMode="auto">
              <a:xfrm>
                <a:off x="206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5" name="Text Box 15"/>
              <p:cNvSpPr txBox="1">
                <a:spLocks noChangeArrowheads="1"/>
              </p:cNvSpPr>
              <p:nvPr/>
            </p:nvSpPr>
            <p:spPr bwMode="auto">
              <a:xfrm>
                <a:off x="2088" y="3158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Old database</a:t>
                </a:r>
              </a:p>
            </p:txBody>
          </p:sp>
        </p:grpSp>
        <p:grpSp>
          <p:nvGrpSpPr>
            <p:cNvPr id="15376" name="Group 16"/>
            <p:cNvGrpSpPr>
              <a:grpSpLocks/>
            </p:cNvGrpSpPr>
            <p:nvPr/>
          </p:nvGrpSpPr>
          <p:grpSpPr bwMode="auto">
            <a:xfrm>
              <a:off x="2064" y="2160"/>
              <a:ext cx="863" cy="671"/>
              <a:chOff x="2064" y="2160"/>
              <a:chExt cx="863" cy="671"/>
            </a:xfrm>
          </p:grpSpPr>
          <p:sp>
            <p:nvSpPr>
              <p:cNvPr id="15377" name="Rectangle 17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18"/>
              <p:cNvSpPr txBox="1">
                <a:spLocks noChangeArrowheads="1"/>
              </p:cNvSpPr>
              <p:nvPr/>
            </p:nvSpPr>
            <p:spPr bwMode="auto">
              <a:xfrm>
                <a:off x="2088" y="2380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compare</a:t>
                </a:r>
              </a:p>
            </p:txBody>
          </p:sp>
        </p:grpSp>
        <p:grpSp>
          <p:nvGrpSpPr>
            <p:cNvPr id="15379" name="Group 19"/>
            <p:cNvGrpSpPr>
              <a:grpSpLocks/>
            </p:cNvGrpSpPr>
            <p:nvPr/>
          </p:nvGrpSpPr>
          <p:grpSpPr bwMode="auto">
            <a:xfrm>
              <a:off x="3216" y="2160"/>
              <a:ext cx="863" cy="671"/>
              <a:chOff x="3216" y="2160"/>
              <a:chExt cx="863" cy="671"/>
            </a:xfrm>
          </p:grpSpPr>
          <p:sp>
            <p:nvSpPr>
              <p:cNvPr id="15380" name="Rectangle 20"/>
              <p:cNvSpPr>
                <a:spLocks noChangeArrowheads="1"/>
              </p:cNvSpPr>
              <p:nvPr/>
            </p:nvSpPr>
            <p:spPr bwMode="auto">
              <a:xfrm>
                <a:off x="3216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1" name="Text Box 21"/>
              <p:cNvSpPr txBox="1">
                <a:spLocks noChangeArrowheads="1"/>
              </p:cNvSpPr>
              <p:nvPr/>
            </p:nvSpPr>
            <p:spPr bwMode="auto">
              <a:xfrm>
                <a:off x="3240" y="2294"/>
                <a:ext cx="81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Apply masks</a:t>
                </a:r>
              </a:p>
            </p:txBody>
          </p:sp>
        </p:grpSp>
        <p:grpSp>
          <p:nvGrpSpPr>
            <p:cNvPr id="15382" name="Group 22"/>
            <p:cNvGrpSpPr>
              <a:grpSpLocks/>
            </p:cNvGrpSpPr>
            <p:nvPr/>
          </p:nvGrpSpPr>
          <p:grpSpPr bwMode="auto">
            <a:xfrm>
              <a:off x="4272" y="2160"/>
              <a:ext cx="863" cy="671"/>
              <a:chOff x="4272" y="2160"/>
              <a:chExt cx="863" cy="671"/>
            </a:xfrm>
          </p:grpSpPr>
          <p:sp>
            <p:nvSpPr>
              <p:cNvPr id="15383" name="Rectangle 23"/>
              <p:cNvSpPr>
                <a:spLocks noChangeArrowheads="1"/>
              </p:cNvSpPr>
              <p:nvPr/>
            </p:nvSpPr>
            <p:spPr bwMode="auto">
              <a:xfrm>
                <a:off x="4272" y="2160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4" name="Text Box 24"/>
              <p:cNvSpPr txBox="1">
                <a:spLocks noChangeArrowheads="1"/>
              </p:cNvSpPr>
              <p:nvPr/>
            </p:nvSpPr>
            <p:spPr bwMode="auto">
              <a:xfrm>
                <a:off x="4296" y="2380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Report</a:t>
                </a:r>
              </a:p>
            </p:txBody>
          </p:sp>
        </p:grpSp>
        <p:grpSp>
          <p:nvGrpSpPr>
            <p:cNvPr id="15385" name="Group 25"/>
            <p:cNvGrpSpPr>
              <a:grpSpLocks/>
            </p:cNvGrpSpPr>
            <p:nvPr/>
          </p:nvGrpSpPr>
          <p:grpSpPr bwMode="auto">
            <a:xfrm>
              <a:off x="432" y="2928"/>
              <a:ext cx="2735" cy="1199"/>
              <a:chOff x="432" y="2928"/>
              <a:chExt cx="2735" cy="1199"/>
            </a:xfrm>
          </p:grpSpPr>
          <p:sp>
            <p:nvSpPr>
              <p:cNvPr id="15386" name="Rectangle 26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735" cy="119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7" name="Text Box 27"/>
              <p:cNvSpPr txBox="1">
                <a:spLocks noChangeArrowheads="1"/>
              </p:cNvSpPr>
              <p:nvPr/>
            </p:nvSpPr>
            <p:spPr bwMode="auto">
              <a:xfrm>
                <a:off x="840" y="3792"/>
                <a:ext cx="191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eaLnBrk="1" hangingPunct="1">
                  <a:spcBef>
                    <a:spcPts val="1250"/>
                  </a:spcBef>
                  <a:buClrTx/>
                  <a:buFontTx/>
                  <a:buNone/>
                </a:pPr>
                <a:r>
                  <a:rPr lang="en-US" sz="2000"/>
                  <a:t>Files residing on file system</a:t>
                </a:r>
              </a:p>
            </p:txBody>
          </p:sp>
        </p:grpSp>
        <p:cxnSp>
          <p:nvCxnSpPr>
            <p:cNvPr id="15388" name="AutoShape 28"/>
            <p:cNvCxnSpPr>
              <a:cxnSpLocks noChangeShapeType="1"/>
              <a:stCxn id="15365" idx="2"/>
              <a:endCxn id="15371" idx="0"/>
            </p:cNvCxnSpPr>
            <p:nvPr/>
          </p:nvCxnSpPr>
          <p:spPr bwMode="auto">
            <a:xfrm>
              <a:off x="1056" y="1968"/>
              <a:ext cx="0" cy="1056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89" name="AutoShape 29"/>
            <p:cNvCxnSpPr>
              <a:cxnSpLocks noChangeShapeType="1"/>
              <a:stCxn id="15374" idx="0"/>
              <a:endCxn id="15377" idx="2"/>
            </p:cNvCxnSpPr>
            <p:nvPr/>
          </p:nvCxnSpPr>
          <p:spPr bwMode="auto">
            <a:xfrm flipV="1">
              <a:off x="2496" y="2832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0" name="AutoShape 30"/>
            <p:cNvCxnSpPr>
              <a:cxnSpLocks noChangeShapeType="1"/>
              <a:stCxn id="15365" idx="3"/>
              <a:endCxn id="15368" idx="1"/>
            </p:cNvCxnSpPr>
            <p:nvPr/>
          </p:nvCxnSpPr>
          <p:spPr bwMode="auto">
            <a:xfrm>
              <a:off x="1488" y="1632"/>
              <a:ext cx="575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1" name="AutoShape 31"/>
            <p:cNvCxnSpPr>
              <a:cxnSpLocks noChangeShapeType="1"/>
              <a:stCxn id="15368" idx="2"/>
              <a:endCxn id="15377" idx="0"/>
            </p:cNvCxnSpPr>
            <p:nvPr/>
          </p:nvCxnSpPr>
          <p:spPr bwMode="auto">
            <a:xfrm>
              <a:off x="2496" y="1968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2" name="AutoShape 32"/>
            <p:cNvCxnSpPr>
              <a:cxnSpLocks noChangeShapeType="1"/>
              <a:stCxn id="15377" idx="3"/>
              <a:endCxn id="15380" idx="1"/>
            </p:cNvCxnSpPr>
            <p:nvPr/>
          </p:nvCxnSpPr>
          <p:spPr bwMode="auto">
            <a:xfrm>
              <a:off x="2928" y="2496"/>
              <a:ext cx="287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3" name="AutoShape 33"/>
            <p:cNvCxnSpPr>
              <a:cxnSpLocks noChangeShapeType="1"/>
              <a:stCxn id="15380" idx="3"/>
              <a:endCxn id="15383" idx="1"/>
            </p:cNvCxnSpPr>
            <p:nvPr/>
          </p:nvCxnSpPr>
          <p:spPr bwMode="auto">
            <a:xfrm>
              <a:off x="4080" y="2496"/>
              <a:ext cx="191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66008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Database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Unencrypted and world-readable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To prevent the database from being tampered with, it is recommended it be: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Installed and updated in a secure manner (e.g. single-user mode)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Stored either: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read-only media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write-protected disk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“secure server” (e.g. read-only NFS)</a:t>
            </a:r>
          </a:p>
        </p:txBody>
      </p:sp>
    </p:spTree>
    <p:extLst>
      <p:ext uri="{BB962C8B-B14F-4D97-AF65-F5344CB8AC3E}">
        <p14:creationId xmlns:p14="http://schemas.microsoft.com/office/powerpoint/2010/main" val="20703428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Contains: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 list of directories (or files) to be monitored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 </a:t>
            </a:r>
            <a:r>
              <a:rPr lang="en-US" sz="1600" i="1"/>
              <a:t>mask</a:t>
            </a:r>
            <a:r>
              <a:rPr lang="en-US" sz="1600"/>
              <a:t> for each that describes which attributes can change without being reported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Mask bits (all fields stored in a file’s inode):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p: permissions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i: inode number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n: number of links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u: user id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g: group id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s: size of file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m: modification timestamp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a: access timestamp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[1-10]: signature #1, signature #2, etc.</a:t>
            </a:r>
          </a:p>
          <a:p>
            <a:pPr lvl="2">
              <a:lnSpc>
                <a:spcPct val="90000"/>
              </a:lnSpc>
              <a:spcBef>
                <a:spcPts val="350"/>
              </a:spcBef>
              <a:buFont typeface="Times New Roman" charset="0"/>
              <a:buChar char="•"/>
            </a:pPr>
            <a:r>
              <a:rPr lang="en-US" sz="1400"/>
              <a:t>Signature algorithms supported (MD5, MD4, MD2, Snefru, SHA, CRC-32, CRC-16)</a:t>
            </a:r>
          </a:p>
        </p:txBody>
      </p:sp>
    </p:spTree>
    <p:extLst>
      <p:ext uri="{BB962C8B-B14F-4D97-AF65-F5344CB8AC3E}">
        <p14:creationId xmlns:p14="http://schemas.microsoft.com/office/powerpoint/2010/main" val="22614939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Files (cont)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Using masks: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Fields can be added (“+”) or subtracted (“-”) from the set of items to be examined for a file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Example: +pinugsm12-a = report changes to all fields except access timestamp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Mask templates: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R = +pinugsm12-a = read-only files; only access timestamp is ignored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L = +pinug-sma12 = log files; changes to file size, access time, modification time, and signatures are ignored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N = +pinugsma12 = ignore nothing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E = -pinugsma12 = ignore everything</a:t>
            </a:r>
          </a:p>
        </p:txBody>
      </p:sp>
    </p:spTree>
    <p:extLst>
      <p:ext uri="{BB962C8B-B14F-4D97-AF65-F5344CB8AC3E}">
        <p14:creationId xmlns:p14="http://schemas.microsoft.com/office/powerpoint/2010/main" val="14906725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 - Example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/>
              <a:t># file/dir	mask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i="1"/>
              <a:t>/etc				R				# all files under /etc are read-only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i="1"/>
              <a:t>/etc/passwd	N		# ignore nothing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14297983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- Overview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/>
              <a:t> 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685800" y="2057400"/>
            <a:ext cx="7466013" cy="4494213"/>
            <a:chOff x="432" y="1296"/>
            <a:chExt cx="4703" cy="2831"/>
          </a:xfrm>
        </p:grpSpPr>
        <p:grpSp>
          <p:nvGrpSpPr>
            <p:cNvPr id="20484" name="Group 4"/>
            <p:cNvGrpSpPr>
              <a:grpSpLocks/>
            </p:cNvGrpSpPr>
            <p:nvPr/>
          </p:nvGrpSpPr>
          <p:grpSpPr bwMode="auto">
            <a:xfrm>
              <a:off x="624" y="1296"/>
              <a:ext cx="863" cy="671"/>
              <a:chOff x="624" y="1296"/>
              <a:chExt cx="863" cy="671"/>
            </a:xfrm>
          </p:grpSpPr>
          <p:sp>
            <p:nvSpPr>
              <p:cNvPr id="20485" name="Rectangle 5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6" name="Text Box 6"/>
              <p:cNvSpPr txBox="1">
                <a:spLocks noChangeArrowheads="1"/>
              </p:cNvSpPr>
              <p:nvPr/>
            </p:nvSpPr>
            <p:spPr bwMode="auto">
              <a:xfrm>
                <a:off x="648" y="1516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generate</a:t>
                </a:r>
              </a:p>
            </p:txBody>
          </p:sp>
        </p:grpSp>
        <p:grpSp>
          <p:nvGrpSpPr>
            <p:cNvPr id="20487" name="Group 7"/>
            <p:cNvGrpSpPr>
              <a:grpSpLocks/>
            </p:cNvGrpSpPr>
            <p:nvPr/>
          </p:nvGrpSpPr>
          <p:grpSpPr bwMode="auto">
            <a:xfrm>
              <a:off x="2064" y="1296"/>
              <a:ext cx="863" cy="671"/>
              <a:chOff x="2064" y="1296"/>
              <a:chExt cx="863" cy="671"/>
            </a:xfrm>
          </p:grpSpPr>
          <p:sp>
            <p:nvSpPr>
              <p:cNvPr id="20488" name="Rectangle 8"/>
              <p:cNvSpPr>
                <a:spLocks noChangeArrowheads="1"/>
              </p:cNvSpPr>
              <p:nvPr/>
            </p:nvSpPr>
            <p:spPr bwMode="auto">
              <a:xfrm>
                <a:off x="2064" y="1296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9" name="Text Box 9"/>
              <p:cNvSpPr txBox="1">
                <a:spLocks noChangeArrowheads="1"/>
              </p:cNvSpPr>
              <p:nvPr/>
            </p:nvSpPr>
            <p:spPr bwMode="auto">
              <a:xfrm>
                <a:off x="2088" y="1430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New database</a:t>
                </a:r>
              </a:p>
            </p:txBody>
          </p:sp>
        </p:grpSp>
        <p:grpSp>
          <p:nvGrpSpPr>
            <p:cNvPr id="20490" name="Group 10"/>
            <p:cNvGrpSpPr>
              <a:grpSpLocks/>
            </p:cNvGrpSpPr>
            <p:nvPr/>
          </p:nvGrpSpPr>
          <p:grpSpPr bwMode="auto">
            <a:xfrm>
              <a:off x="624" y="3024"/>
              <a:ext cx="863" cy="671"/>
              <a:chOff x="624" y="3024"/>
              <a:chExt cx="863" cy="671"/>
            </a:xfrm>
          </p:grpSpPr>
          <p:sp>
            <p:nvSpPr>
              <p:cNvPr id="20491" name="Rectangle 11"/>
              <p:cNvSpPr>
                <a:spLocks noChangeArrowheads="1"/>
              </p:cNvSpPr>
              <p:nvPr/>
            </p:nvSpPr>
            <p:spPr bwMode="auto">
              <a:xfrm>
                <a:off x="62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648" y="3244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Config file</a:t>
                </a:r>
              </a:p>
            </p:txBody>
          </p:sp>
        </p:grpSp>
        <p:grpSp>
          <p:nvGrpSpPr>
            <p:cNvPr id="20493" name="Group 13"/>
            <p:cNvGrpSpPr>
              <a:grpSpLocks/>
            </p:cNvGrpSpPr>
            <p:nvPr/>
          </p:nvGrpSpPr>
          <p:grpSpPr bwMode="auto">
            <a:xfrm>
              <a:off x="2064" y="3024"/>
              <a:ext cx="863" cy="671"/>
              <a:chOff x="2064" y="3024"/>
              <a:chExt cx="863" cy="671"/>
            </a:xfrm>
          </p:grpSpPr>
          <p:sp>
            <p:nvSpPr>
              <p:cNvPr id="20494" name="Rectangle 14"/>
              <p:cNvSpPr>
                <a:spLocks noChangeArrowheads="1"/>
              </p:cNvSpPr>
              <p:nvPr/>
            </p:nvSpPr>
            <p:spPr bwMode="auto">
              <a:xfrm>
                <a:off x="206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5" name="Text Box 15"/>
              <p:cNvSpPr txBox="1">
                <a:spLocks noChangeArrowheads="1"/>
              </p:cNvSpPr>
              <p:nvPr/>
            </p:nvSpPr>
            <p:spPr bwMode="auto">
              <a:xfrm>
                <a:off x="2088" y="3158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Old database</a:t>
                </a:r>
              </a:p>
            </p:txBody>
          </p:sp>
        </p:grpSp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2064" y="2160"/>
              <a:ext cx="863" cy="671"/>
              <a:chOff x="2064" y="2160"/>
              <a:chExt cx="863" cy="671"/>
            </a:xfrm>
          </p:grpSpPr>
          <p:sp>
            <p:nvSpPr>
              <p:cNvPr id="20497" name="Rectangle 17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2088" y="2380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compare</a:t>
                </a:r>
              </a:p>
            </p:txBody>
          </p:sp>
        </p:grpSp>
        <p:grpSp>
          <p:nvGrpSpPr>
            <p:cNvPr id="20499" name="Group 19"/>
            <p:cNvGrpSpPr>
              <a:grpSpLocks/>
            </p:cNvGrpSpPr>
            <p:nvPr/>
          </p:nvGrpSpPr>
          <p:grpSpPr bwMode="auto">
            <a:xfrm>
              <a:off x="3216" y="2160"/>
              <a:ext cx="863" cy="671"/>
              <a:chOff x="3216" y="2160"/>
              <a:chExt cx="863" cy="671"/>
            </a:xfrm>
          </p:grpSpPr>
          <p:sp>
            <p:nvSpPr>
              <p:cNvPr id="20500" name="Rectangle 20"/>
              <p:cNvSpPr>
                <a:spLocks noChangeArrowheads="1"/>
              </p:cNvSpPr>
              <p:nvPr/>
            </p:nvSpPr>
            <p:spPr bwMode="auto">
              <a:xfrm>
                <a:off x="3216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Text Box 21"/>
              <p:cNvSpPr txBox="1">
                <a:spLocks noChangeArrowheads="1"/>
              </p:cNvSpPr>
              <p:nvPr/>
            </p:nvSpPr>
            <p:spPr bwMode="auto">
              <a:xfrm>
                <a:off x="3240" y="2294"/>
                <a:ext cx="81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Apply masks</a:t>
                </a:r>
              </a:p>
            </p:txBody>
          </p:sp>
        </p:grpSp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4272" y="2160"/>
              <a:ext cx="863" cy="671"/>
              <a:chOff x="4272" y="2160"/>
              <a:chExt cx="863" cy="671"/>
            </a:xfrm>
          </p:grpSpPr>
          <p:sp>
            <p:nvSpPr>
              <p:cNvPr id="20503" name="Rectangle 23"/>
              <p:cNvSpPr>
                <a:spLocks noChangeArrowheads="1"/>
              </p:cNvSpPr>
              <p:nvPr/>
            </p:nvSpPr>
            <p:spPr bwMode="auto">
              <a:xfrm>
                <a:off x="4272" y="2160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Text Box 24"/>
              <p:cNvSpPr txBox="1">
                <a:spLocks noChangeArrowheads="1"/>
              </p:cNvSpPr>
              <p:nvPr/>
            </p:nvSpPr>
            <p:spPr bwMode="auto">
              <a:xfrm>
                <a:off x="4296" y="2380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Report</a:t>
                </a:r>
              </a:p>
            </p:txBody>
          </p:sp>
        </p:grpSp>
        <p:grpSp>
          <p:nvGrpSpPr>
            <p:cNvPr id="20505" name="Group 25"/>
            <p:cNvGrpSpPr>
              <a:grpSpLocks/>
            </p:cNvGrpSpPr>
            <p:nvPr/>
          </p:nvGrpSpPr>
          <p:grpSpPr bwMode="auto">
            <a:xfrm>
              <a:off x="432" y="2928"/>
              <a:ext cx="2735" cy="1199"/>
              <a:chOff x="432" y="2928"/>
              <a:chExt cx="2735" cy="1199"/>
            </a:xfrm>
          </p:grpSpPr>
          <p:sp>
            <p:nvSpPr>
              <p:cNvPr id="20506" name="Rectangle 26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735" cy="119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27"/>
              <p:cNvSpPr txBox="1">
                <a:spLocks noChangeArrowheads="1"/>
              </p:cNvSpPr>
              <p:nvPr/>
            </p:nvSpPr>
            <p:spPr bwMode="auto">
              <a:xfrm>
                <a:off x="840" y="3792"/>
                <a:ext cx="191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eaLnBrk="1" hangingPunct="1">
                  <a:spcBef>
                    <a:spcPts val="1250"/>
                  </a:spcBef>
                  <a:buClrTx/>
                  <a:buFontTx/>
                  <a:buNone/>
                </a:pPr>
                <a:r>
                  <a:rPr lang="en-US" sz="2000"/>
                  <a:t>Files residing on file system</a:t>
                </a:r>
              </a:p>
            </p:txBody>
          </p:sp>
        </p:grpSp>
        <p:cxnSp>
          <p:nvCxnSpPr>
            <p:cNvPr id="20508" name="AutoShape 28"/>
            <p:cNvCxnSpPr>
              <a:cxnSpLocks noChangeShapeType="1"/>
              <a:stCxn id="20485" idx="2"/>
              <a:endCxn id="20491" idx="0"/>
            </p:cNvCxnSpPr>
            <p:nvPr/>
          </p:nvCxnSpPr>
          <p:spPr bwMode="auto">
            <a:xfrm>
              <a:off x="1056" y="1968"/>
              <a:ext cx="0" cy="1056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09" name="AutoShape 29"/>
            <p:cNvCxnSpPr>
              <a:cxnSpLocks noChangeShapeType="1"/>
              <a:stCxn id="20494" idx="0"/>
              <a:endCxn id="20497" idx="2"/>
            </p:cNvCxnSpPr>
            <p:nvPr/>
          </p:nvCxnSpPr>
          <p:spPr bwMode="auto">
            <a:xfrm flipV="1">
              <a:off x="2496" y="2832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0" name="AutoShape 30"/>
            <p:cNvCxnSpPr>
              <a:cxnSpLocks noChangeShapeType="1"/>
              <a:stCxn id="20485" idx="3"/>
              <a:endCxn id="20488" idx="1"/>
            </p:cNvCxnSpPr>
            <p:nvPr/>
          </p:nvCxnSpPr>
          <p:spPr bwMode="auto">
            <a:xfrm>
              <a:off x="1488" y="1632"/>
              <a:ext cx="575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1" name="AutoShape 31"/>
            <p:cNvCxnSpPr>
              <a:cxnSpLocks noChangeShapeType="1"/>
              <a:stCxn id="20488" idx="2"/>
              <a:endCxn id="20497" idx="0"/>
            </p:cNvCxnSpPr>
            <p:nvPr/>
          </p:nvCxnSpPr>
          <p:spPr bwMode="auto">
            <a:xfrm>
              <a:off x="2496" y="1968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2" name="AutoShape 32"/>
            <p:cNvCxnSpPr>
              <a:cxnSpLocks noChangeShapeType="1"/>
              <a:stCxn id="20497" idx="3"/>
              <a:endCxn id="20500" idx="1"/>
            </p:cNvCxnSpPr>
            <p:nvPr/>
          </p:nvCxnSpPr>
          <p:spPr bwMode="auto">
            <a:xfrm>
              <a:off x="2928" y="2496"/>
              <a:ext cx="287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3" name="AutoShape 33"/>
            <p:cNvCxnSpPr>
              <a:cxnSpLocks noChangeShapeType="1"/>
              <a:stCxn id="20500" idx="3"/>
              <a:endCxn id="20503" idx="1"/>
            </p:cNvCxnSpPr>
            <p:nvPr/>
          </p:nvCxnSpPr>
          <p:spPr bwMode="auto">
            <a:xfrm>
              <a:off x="4080" y="2496"/>
              <a:ext cx="191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7530768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Reports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New database is computed and compared with the old one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Any differences are passed through the masks in the configuration file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If not masked out differences are written to a report: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2000"/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Changed: -rw-r—r– root    20 Sep 17 13:46:43 2012 /.rhosts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### Attr		Observed		Expected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### ===		=======		=======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	  m		Fri Sep 17 13:46:43 2012	Tue Sep 13 20:05:10 2012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	  a		Fri Sep 17 13:46:43 2012	Tue Sep 13 20:05:10 2012</a:t>
            </a:r>
          </a:p>
        </p:txBody>
      </p:sp>
    </p:spTree>
    <p:extLst>
      <p:ext uri="{BB962C8B-B14F-4D97-AF65-F5344CB8AC3E}">
        <p14:creationId xmlns:p14="http://schemas.microsoft.com/office/powerpoint/2010/main" val="12612176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What is an IDS?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Definition: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 piece of software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Monitors a computer system to detect: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 i="1"/>
              <a:t>Intrusion</a:t>
            </a:r>
            <a:r>
              <a:rPr lang="en-US"/>
              <a:t>: unauthorized attempts to use the system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 i="1"/>
              <a:t>Misuse</a:t>
            </a:r>
            <a:r>
              <a:rPr lang="en-US"/>
              <a:t>: abuse of existing privileges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Responds: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Log activity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Notify a designated authority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Take appropriate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42803822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Limitations of Host Based Intrusion Detection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No global knowledge or context information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Must run IDS on host being monitored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Does no scale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Overhead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Host compromise = IDS compromise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Recovery options are limited</a:t>
            </a:r>
          </a:p>
        </p:txBody>
      </p:sp>
    </p:spTree>
    <p:extLst>
      <p:ext uri="{BB962C8B-B14F-4D97-AF65-F5344CB8AC3E}">
        <p14:creationId xmlns:p14="http://schemas.microsoft.com/office/powerpoint/2010/main" val="9801954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An open source, network-based IDS and IPS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Detection: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Signature based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Protocol based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Anomaly based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Widely deployed “de facto” industry standard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URL: www.snort.org</a:t>
            </a:r>
          </a:p>
        </p:txBody>
      </p:sp>
    </p:spTree>
    <p:extLst>
      <p:ext uri="{BB962C8B-B14F-4D97-AF65-F5344CB8AC3E}">
        <p14:creationId xmlns:p14="http://schemas.microsoft.com/office/powerpoint/2010/main" val="14644922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- Overview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Goals are performance, simplicity, and flexibility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Performance depends on: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Number of rules (detection signatures)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Performance of the machine on which Snort is running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Load on the network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Use </a:t>
            </a:r>
            <a:r>
              <a:rPr lang="en-US" sz="3000" i="1">
                <a:cs typeface="Arial Unicode MS" charset="0"/>
              </a:rPr>
              <a:t>libpcap</a:t>
            </a:r>
            <a:r>
              <a:rPr lang="en-US" sz="3000">
                <a:cs typeface="Arial Unicode MS" charset="0"/>
              </a:rPr>
              <a:t> promiscuous packet sniffing library for: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Packet capture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Filtering</a:t>
            </a:r>
          </a:p>
        </p:txBody>
      </p:sp>
    </p:spTree>
    <p:extLst>
      <p:ext uri="{BB962C8B-B14F-4D97-AF65-F5344CB8AC3E}">
        <p14:creationId xmlns:p14="http://schemas.microsoft.com/office/powerpoint/2010/main" val="26360544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Components</a:t>
            </a:r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838200" y="1752600"/>
            <a:ext cx="7694613" cy="4784725"/>
            <a:chOff x="528" y="1104"/>
            <a:chExt cx="4847" cy="3014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104"/>
              <a:ext cx="4847" cy="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528" y="1104"/>
              <a:ext cx="4847" cy="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199041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Packet Decoder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Takes packets from different types of network interfaces (e.g. Ethernet, SLIP, PPP)</a:t>
            </a:r>
          </a:p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Has subroutines that correspond to various network layers/protocols: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Data link layer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Network layer (IP)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Transport layer (TCP, UDP, etc)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Application layer (HTTP, FTP, DNS, SMTP, etc.)</a:t>
            </a:r>
          </a:p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Annotates raw packet data by overlaying data structures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Pointers into the packet data for later analysis by the detection engine</a:t>
            </a:r>
          </a:p>
        </p:txBody>
      </p:sp>
    </p:spTree>
    <p:extLst>
      <p:ext uri="{BB962C8B-B14F-4D97-AF65-F5344CB8AC3E}">
        <p14:creationId xmlns:p14="http://schemas.microsoft.com/office/powerpoint/2010/main" val="30455209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Arrange or modify data packets prior to processing by the detection engine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Example, detection engine contains a rule to flag the string “scripts/iisadmin” in HTTP packets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disguising malicious strings using: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“scripts/./iisadmin”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“scripts/examples/../iisadmin”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“scripts\iisadmin”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“scripts/.\iisadmin”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Uniform Resource Identifier (URI) hexadecimal characters or Unicode characters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Snort preprocessor module converts all these representations into a canonical form</a:t>
            </a:r>
          </a:p>
        </p:txBody>
      </p:sp>
    </p:spTree>
    <p:extLst>
      <p:ext uri="{BB962C8B-B14F-4D97-AF65-F5344CB8AC3E}">
        <p14:creationId xmlns:p14="http://schemas.microsoft.com/office/powerpoint/2010/main" val="17512909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800"/>
              <a:t>Preprocessor Modules (cont)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Attackers try to evade IDS by fragmenting packets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Example: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Packet 1: </a:t>
            </a:r>
            <a:r>
              <a:rPr lang="en-US">
                <a:cs typeface="Arial Unicode MS" charset="0"/>
              </a:rPr>
              <a:t>“scrip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2: ts/ii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3: sadmin”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No signatures match because half the payload is in one packet while half is in a subsequent one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 Snort preprocessor module is responsible for defragmenting packets</a:t>
            </a:r>
          </a:p>
        </p:txBody>
      </p:sp>
    </p:spTree>
    <p:extLst>
      <p:ext uri="{BB962C8B-B14F-4D97-AF65-F5344CB8AC3E}">
        <p14:creationId xmlns:p14="http://schemas.microsoft.com/office/powerpoint/2010/main" val="131885897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 Modules (cont)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manipulating the TCP data stream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“scdef</a:t>
            </a:r>
            <a:r>
              <a:rPr lang="en-US" sz="2600" i="1">
                <a:cs typeface="Arial Unicode MS" charset="0"/>
              </a:rPr>
              <a:t>&lt;bs&gt;&lt;bs&gt;&lt;bs&gt;</a:t>
            </a:r>
            <a:r>
              <a:rPr lang="en-US" sz="2600">
                <a:cs typeface="Arial Unicode MS" charset="0"/>
              </a:rPr>
              <a:t>ripts/ijk</a:t>
            </a:r>
            <a:r>
              <a:rPr lang="en-US" sz="2600" i="1">
                <a:cs typeface="Arial Unicode MS" charset="0"/>
              </a:rPr>
              <a:t>&lt;bs&gt;&lt;bs&gt;</a:t>
            </a:r>
            <a:r>
              <a:rPr lang="en-US" sz="2600">
                <a:cs typeface="Arial Unicode MS" charset="0"/>
              </a:rPr>
              <a:t>isade</a:t>
            </a:r>
            <a:r>
              <a:rPr lang="en-US" sz="2600" i="1">
                <a:cs typeface="Arial Unicode MS" charset="0"/>
              </a:rPr>
              <a:t>&lt;bs&gt;</a:t>
            </a:r>
            <a:r>
              <a:rPr lang="en-US" sz="2600">
                <a:cs typeface="Arial Unicode MS" charset="0"/>
              </a:rPr>
              <a:t>min”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 signatures match if the TCP stream isn’t reassembled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Snort preprocessor module is responsible for TCP stream reassembly</a:t>
            </a:r>
          </a:p>
        </p:txBody>
      </p:sp>
    </p:spTree>
    <p:extLst>
      <p:ext uri="{BB962C8B-B14F-4D97-AF65-F5344CB8AC3E}">
        <p14:creationId xmlns:p14="http://schemas.microsoft.com/office/powerpoint/2010/main" val="41625736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 Modules (cont)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showing the IDS different data than what is seen by the end host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1 (TTL set to reach end host): “scrip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2 (TTL set to be dropped one hop beyond the IDS): ABCDEFGHIJKLMNOP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3 (TTL set to reach end host): ts/iisadmin”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None/>
            </a:pPr>
            <a:endParaRPr lang="en-US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734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Detection Engine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Detection is guided by a set of rules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Standard rule database available from Snort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Can add custom rules</a:t>
            </a:r>
          </a:p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Rules can apply to: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IP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TCP, UDP, ICMP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Application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Data</a:t>
            </a:r>
          </a:p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Rules are stored in a (chained) data structure to optimize matching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Two dimensional linked list</a:t>
            </a:r>
          </a:p>
        </p:txBody>
      </p:sp>
    </p:spTree>
    <p:extLst>
      <p:ext uri="{BB962C8B-B14F-4D97-AF65-F5344CB8AC3E}">
        <p14:creationId xmlns:p14="http://schemas.microsoft.com/office/powerpoint/2010/main" val="27243860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Why Use an IDS?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Security is often expensive/cumbersome: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Cost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Restrictions on users/functionality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Designers try to offer users “reasonable” levels of security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Security breaches will still occur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Detection allows: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Finding and fixing the most serious security holes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Perhaps holding intruders responsible for their actions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Limiting the amount of damage an attacker can do</a:t>
            </a:r>
          </a:p>
        </p:txBody>
      </p:sp>
    </p:spTree>
    <p:extLst>
      <p:ext uri="{BB962C8B-B14F-4D97-AF65-F5344CB8AC3E}">
        <p14:creationId xmlns:p14="http://schemas.microsoft.com/office/powerpoint/2010/main" val="927120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Chain Structure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ClrTx/>
              <a:buFontTx/>
              <a:buNone/>
            </a:pPr>
            <a:r>
              <a:rPr lang="en-US">
                <a:cs typeface="Arial Unicode MS" charset="0"/>
              </a:rPr>
              <a:t> </a:t>
            </a: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685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5800" y="1905000"/>
            <a:ext cx="1828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Dest IP = 192.168.78.100</a:t>
            </a:r>
          </a:p>
          <a:p>
            <a:pPr>
              <a:buClrTx/>
              <a:buFontTx/>
              <a:buNone/>
            </a:pPr>
            <a:r>
              <a:rPr lang="en-US" sz="1200"/>
              <a:t>Dest Port = 80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352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352800" y="1905000"/>
            <a:ext cx="1828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Dest IP = 192.168.78.101</a:t>
            </a:r>
          </a:p>
          <a:p>
            <a:pPr>
              <a:buClrTx/>
              <a:buFontTx/>
              <a:buNone/>
            </a:pPr>
            <a:r>
              <a:rPr lang="en-US" sz="1200"/>
              <a:t>Dest Port = 25</a:t>
            </a:r>
          </a:p>
        </p:txBody>
      </p:sp>
      <p:cxnSp>
        <p:nvCxnSpPr>
          <p:cNvPr id="32775" name="AutoShape 7"/>
          <p:cNvCxnSpPr>
            <a:cxnSpLocks noChangeShapeType="1"/>
            <a:stCxn id="32772" idx="3"/>
            <a:endCxn id="32774" idx="1"/>
          </p:cNvCxnSpPr>
          <p:nvPr/>
        </p:nvCxnSpPr>
        <p:spPr bwMode="auto">
          <a:xfrm>
            <a:off x="2514600" y="2317750"/>
            <a:ext cx="838200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76" name="AutoShape 8"/>
          <p:cNvCxnSpPr>
            <a:cxnSpLocks noChangeShapeType="1"/>
          </p:cNvCxnSpPr>
          <p:nvPr/>
        </p:nvCxnSpPr>
        <p:spPr bwMode="auto">
          <a:xfrm>
            <a:off x="5181600" y="2286000"/>
            <a:ext cx="823913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685800" y="32766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85800" y="3352800"/>
            <a:ext cx="18288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100"/>
              <a:t>Content = “scripts/iisadmin”</a:t>
            </a:r>
          </a:p>
        </p:txBody>
      </p:sp>
      <p:cxnSp>
        <p:nvCxnSpPr>
          <p:cNvPr id="32779" name="AutoShape 11"/>
          <p:cNvCxnSpPr>
            <a:cxnSpLocks noChangeShapeType="1"/>
            <a:stCxn id="32771" idx="2"/>
            <a:endCxn id="32777" idx="0"/>
          </p:cNvCxnSpPr>
          <p:nvPr/>
        </p:nvCxnSpPr>
        <p:spPr bwMode="auto">
          <a:xfrm>
            <a:off x="1219200" y="2897188"/>
            <a:ext cx="381000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685800" y="47244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685800" y="48006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TCP Flags = URG</a:t>
            </a:r>
          </a:p>
        </p:txBody>
      </p:sp>
      <p:cxnSp>
        <p:nvCxnSpPr>
          <p:cNvPr id="32782" name="AutoShape 14"/>
          <p:cNvCxnSpPr>
            <a:cxnSpLocks noChangeShapeType="1"/>
            <a:endCxn id="32780" idx="0"/>
          </p:cNvCxnSpPr>
          <p:nvPr/>
        </p:nvCxnSpPr>
        <p:spPr bwMode="auto">
          <a:xfrm flipH="1">
            <a:off x="1222375" y="4346575"/>
            <a:ext cx="379413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83" name="AutoShape 15"/>
          <p:cNvCxnSpPr>
            <a:cxnSpLocks noChangeShapeType="1"/>
          </p:cNvCxnSpPr>
          <p:nvPr/>
        </p:nvCxnSpPr>
        <p:spPr bwMode="auto">
          <a:xfrm flipH="1">
            <a:off x="3884613" y="2897188"/>
            <a:ext cx="382587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3352800" y="32766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352800" y="3352800"/>
            <a:ext cx="1828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</p:txBody>
      </p:sp>
      <p:sp>
        <p:nvSpPr>
          <p:cNvPr id="32786" name="AutoShape 18"/>
          <p:cNvSpPr>
            <a:spLocks noChangeArrowheads="1"/>
          </p:cNvSpPr>
          <p:nvPr/>
        </p:nvSpPr>
        <p:spPr bwMode="auto">
          <a:xfrm>
            <a:off x="6019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6019800" y="1905000"/>
            <a:ext cx="1828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</p:txBody>
      </p:sp>
      <p:cxnSp>
        <p:nvCxnSpPr>
          <p:cNvPr id="32788" name="AutoShape 20"/>
          <p:cNvCxnSpPr>
            <a:cxnSpLocks noChangeShapeType="1"/>
          </p:cNvCxnSpPr>
          <p:nvPr/>
        </p:nvCxnSpPr>
        <p:spPr bwMode="auto">
          <a:xfrm flipH="1">
            <a:off x="3884613" y="4344988"/>
            <a:ext cx="381000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89" name="AutoShape 21"/>
          <p:cNvCxnSpPr>
            <a:cxnSpLocks noChangeShapeType="1"/>
          </p:cNvCxnSpPr>
          <p:nvPr/>
        </p:nvCxnSpPr>
        <p:spPr bwMode="auto">
          <a:xfrm>
            <a:off x="7848600" y="2286000"/>
            <a:ext cx="822325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769170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Alerting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Logging options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Store packets flagged by the detection engine in decoded, human readable format to an IP-based directory structure (slow)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Store packets in tcpdump binary format to a single log file (faster)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Do not store packets (fastest)</a:t>
            </a:r>
          </a:p>
        </p:txBody>
      </p:sp>
    </p:spTree>
    <p:extLst>
      <p:ext uri="{BB962C8B-B14F-4D97-AF65-F5344CB8AC3E}">
        <p14:creationId xmlns:p14="http://schemas.microsoft.com/office/powerpoint/2010/main" val="20661053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Alerting (cont)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Alerting options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to syslog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to an alert text file (different formats)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as WinPopup messages using Samba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Discarded (during security testing)</a:t>
            </a:r>
          </a:p>
        </p:txBody>
      </p:sp>
    </p:spTree>
    <p:extLst>
      <p:ext uri="{BB962C8B-B14F-4D97-AF65-F5344CB8AC3E}">
        <p14:creationId xmlns:p14="http://schemas.microsoft.com/office/powerpoint/2010/main" val="22313950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Output Modules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Process log entries and alerts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Generate final output: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Logging to a database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Generating eXtensible Markup Language (XML) output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Etc.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Execute response actions: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Modifying configuration on routers and firewalls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Sending Server Message Block (SMB) messages to Microsoft Windows-based machines</a:t>
            </a:r>
          </a:p>
        </p:txBody>
      </p:sp>
    </p:spTree>
    <p:extLst>
      <p:ext uri="{BB962C8B-B14F-4D97-AF65-F5344CB8AC3E}">
        <p14:creationId xmlns:p14="http://schemas.microsoft.com/office/powerpoint/2010/main" val="17025688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Rules tell the detection engine: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patterns to match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to do with packets that match a given rule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Three basic directives: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Pass – silently drop the packet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 – write the packet to the logging routine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Alert – log the packet and generate an event notification</a:t>
            </a:r>
          </a:p>
        </p:txBody>
      </p:sp>
    </p:spTree>
    <p:extLst>
      <p:ext uri="{BB962C8B-B14F-4D97-AF65-F5344CB8AC3E}">
        <p14:creationId xmlns:p14="http://schemas.microsoft.com/office/powerpoint/2010/main" val="33056641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 - Examples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341313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lvl="1" eaLnBrk="1">
              <a:spcBef>
                <a:spcPts val="700"/>
              </a:spcBef>
              <a:buFont typeface="Arial" charset="0"/>
              <a:buChar char="•"/>
            </a:pPr>
            <a:r>
              <a:rPr lang="en-US">
                <a:cs typeface="Arial Unicode MS" charset="0"/>
              </a:rPr>
              <a:t>Record all traffic inbound for port 79 going to the 10.1.1.0 subnet:</a:t>
            </a:r>
          </a:p>
          <a:p>
            <a:pPr lvl="1" eaLnBrk="1">
              <a:spcBef>
                <a:spcPts val="700"/>
              </a:spcBef>
              <a:buFont typeface="Arial" charset="0"/>
              <a:buChar char="–"/>
            </a:pPr>
            <a:r>
              <a:rPr lang="en-US">
                <a:cs typeface="Arial Unicode MS" charset="0"/>
              </a:rPr>
              <a:t>log tcp any any -&gt; 10.1.1.0/24 79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Detect attempts to access the PHF service on any of subnet 10.1.1.0’s web servers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Generate an event notification alert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Log the packet</a:t>
            </a:r>
          </a:p>
          <a:p>
            <a:pPr lvl="1" eaLnBrk="1">
              <a:spcBef>
                <a:spcPts val="600"/>
              </a:spcBef>
              <a:buFont typeface="Arial" charset="0"/>
              <a:buChar char="–"/>
            </a:pPr>
            <a:r>
              <a:rPr lang="en-US">
                <a:cs typeface="Arial Unicode MS" charset="0"/>
              </a:rPr>
              <a:t>alert tcp any any -&gt; 10.1.1.0/24 80 (content: "/cgi-bin/phf"; msg: "PHF probe!";)</a:t>
            </a:r>
          </a:p>
        </p:txBody>
      </p:sp>
    </p:spTree>
    <p:extLst>
      <p:ext uri="{BB962C8B-B14F-4D97-AF65-F5344CB8AC3E}">
        <p14:creationId xmlns:p14="http://schemas.microsoft.com/office/powerpoint/2010/main" val="4840412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 - Structure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Every Snort rule has two parts:</a:t>
            </a:r>
          </a:p>
          <a:p>
            <a:pPr eaLnBrk="1">
              <a:spcBef>
                <a:spcPts val="800"/>
              </a:spcBef>
              <a:buClrTx/>
              <a:buFontTx/>
              <a:buNone/>
            </a:pPr>
            <a:endParaRPr lang="en-US">
              <a:cs typeface="Arial Unicode MS" charset="0"/>
            </a:endParaRPr>
          </a:p>
          <a:p>
            <a:pPr eaLnBrk="1">
              <a:spcBef>
                <a:spcPts val="275"/>
              </a:spcBef>
              <a:buClrTx/>
              <a:buFontTx/>
              <a:buNone/>
            </a:pPr>
            <a:endParaRPr lang="en-US" sz="1100">
              <a:cs typeface="Arial Unicode MS" charset="0"/>
            </a:endParaRP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Rule header (required)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action a rule takes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Some matching criteria</a:t>
            </a:r>
          </a:p>
          <a:p>
            <a:pPr lvl="1" eaLnBrk="1">
              <a:spcBef>
                <a:spcPts val="700"/>
              </a:spcBef>
              <a:buFont typeface="Arial" charset="0"/>
              <a:buChar char="•"/>
            </a:pPr>
            <a:r>
              <a:rPr lang="en-US">
                <a:cs typeface="Arial Unicode MS" charset="0"/>
              </a:rPr>
              <a:t>Rule options (optional) - Enclosed in parentheses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Additional actions and matching criteria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143000" y="2286000"/>
            <a:ext cx="3352800" cy="5334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096963" y="2286000"/>
            <a:ext cx="39925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/>
              <a:t>Rule Header  Rule Options</a:t>
            </a:r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2816225" y="2287588"/>
            <a:ext cx="3175" cy="53340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539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Seven fields: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endParaRPr lang="en-US" sz="3000">
              <a:cs typeface="Arial Unicode MS" charset="0"/>
            </a:endParaRP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Action (e.g. pass, log, alert, etc.)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Protocol (e.g. IP, ICMP, UDP, TCP, etc.)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Address – IP address specifying a single host, multiple hosts, or network address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Port – UDP/TCP source and destination ports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Direction – specifies which address and port number is the source and which is the destination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7259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7488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 – Action Field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Basics – pass, log, alert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Advanced: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Activate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Create an alert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Activate another rule for checking more conditions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Dynamic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Invoked by other rules using the “activate” action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User defined actions</a:t>
            </a:r>
          </a:p>
        </p:txBody>
      </p:sp>
    </p:spTree>
    <p:extLst>
      <p:ext uri="{BB962C8B-B14F-4D97-AF65-F5344CB8AC3E}">
        <p14:creationId xmlns:p14="http://schemas.microsoft.com/office/powerpoint/2010/main" val="5553671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 – Direction Field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-&gt; symbol shows that address and port numbers on the left hand side of the direction field are the source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&lt;- symbol shows that address and port numbers on the right hand side of the direction field are the source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&lt;&gt; symbol means that the rule will be applied to packets traveling in either direction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None/>
            </a:pPr>
            <a:endParaRPr lang="en-US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866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Goals of an IDS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Run continually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Be fault tolerant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Resist subversion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Minimize overhead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Be easily configurable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Cope with changing system behavior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 b="1"/>
              <a:t>Be difficult to fool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Minimize </a:t>
            </a:r>
            <a:r>
              <a:rPr lang="en-US" i="1"/>
              <a:t>false positives</a:t>
            </a:r>
            <a:r>
              <a:rPr lang="en-US"/>
              <a:t> and </a:t>
            </a:r>
            <a:r>
              <a:rPr lang="en-US" i="1"/>
              <a:t>false negatives</a:t>
            </a:r>
          </a:p>
        </p:txBody>
      </p:sp>
    </p:spTree>
    <p:extLst>
      <p:ext uri="{BB962C8B-B14F-4D97-AF65-F5344CB8AC3E}">
        <p14:creationId xmlns:p14="http://schemas.microsoft.com/office/powerpoint/2010/main" val="6756477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/>
              <a:t>Intrusion Detection Systems (IDS)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An </a:t>
            </a:r>
            <a:r>
              <a:rPr lang="en-US" sz="2000" i="1"/>
              <a:t>Intrusion Detection System</a:t>
            </a:r>
            <a:r>
              <a:rPr lang="en-US" sz="2000"/>
              <a:t> (IDS) is a piece of software that monitors a computer system to detect: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 i="1"/>
              <a:t>Intrusion</a:t>
            </a:r>
            <a:r>
              <a:rPr lang="en-US" sz="1800"/>
              <a:t> (unauthorized attempts to use the system) and </a:t>
            </a:r>
            <a:r>
              <a:rPr lang="en-US" sz="1800" i="1"/>
              <a:t>Misuse</a:t>
            </a:r>
            <a:r>
              <a:rPr lang="en-US" sz="1800"/>
              <a:t> (abuse of existing privileges)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And responds by: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Logging activity, notifying a designated authority, or taking appropriate countermeasures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Many different IDSs are available and they can be categorized according to their: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Detection model (misuse detection, anomaly detection, hybrid)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Scope (host based, multihost based, network based)</a:t>
            </a:r>
          </a:p>
          <a:p>
            <a:pPr lvl="2">
              <a:lnSpc>
                <a:spcPct val="90000"/>
              </a:lnSpc>
              <a:spcBef>
                <a:spcPts val="450"/>
              </a:spcBef>
              <a:buFont typeface="Times New Roman" charset="0"/>
              <a:buChar char="•"/>
            </a:pPr>
            <a:r>
              <a:rPr lang="en-US" sz="1800"/>
              <a:t>Tripwire (file integrity checking IDS)</a:t>
            </a:r>
          </a:p>
          <a:p>
            <a:pPr lvl="2">
              <a:lnSpc>
                <a:spcPct val="90000"/>
              </a:lnSpc>
              <a:spcBef>
                <a:spcPts val="450"/>
              </a:spcBef>
              <a:buFont typeface="Times New Roman" charset="0"/>
              <a:buChar char="•"/>
            </a:pPr>
            <a:r>
              <a:rPr lang="en-US" sz="1800"/>
              <a:t>Snort (network-based IDS)</a:t>
            </a:r>
          </a:p>
        </p:txBody>
      </p:sp>
    </p:spTree>
    <p:extLst>
      <p:ext uri="{BB962C8B-B14F-4D97-AF65-F5344CB8AC3E}">
        <p14:creationId xmlns:p14="http://schemas.microsoft.com/office/powerpoint/2010/main" val="9683400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Intrusion Detection Systems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Three main components of an IDS: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Information source – provides a stream of event records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Analysis engine – finds signs of intrusions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Response component – generates reactions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What is the best information source for intrusion detection?</a:t>
            </a:r>
          </a:p>
        </p:txBody>
      </p:sp>
    </p:spTree>
    <p:extLst>
      <p:ext uri="{BB962C8B-B14F-4D97-AF65-F5344CB8AC3E}">
        <p14:creationId xmlns:p14="http://schemas.microsoft.com/office/powerpoint/2010/main" val="7554091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Information Sources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Host-based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Operating System audit trails/system logs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Application information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Examples: database audit records, web server logs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Network-based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Network packets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Network devices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Security appliances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Firewall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Access control system</a:t>
            </a:r>
          </a:p>
        </p:txBody>
      </p:sp>
    </p:spTree>
    <p:extLst>
      <p:ext uri="{BB962C8B-B14F-4D97-AF65-F5344CB8AC3E}">
        <p14:creationId xmlns:p14="http://schemas.microsoft.com/office/powerpoint/2010/main" val="30559870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Characteristics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Detection Model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Misuse detection vs. anomaly detection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Scope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Host based, multihost based, network based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Operation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Off-line vs. real-time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Architecture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Centralized vs. distributed</a:t>
            </a:r>
          </a:p>
        </p:txBody>
      </p:sp>
    </p:spTree>
    <p:extLst>
      <p:ext uri="{BB962C8B-B14F-4D97-AF65-F5344CB8AC3E}">
        <p14:creationId xmlns:p14="http://schemas.microsoft.com/office/powerpoint/2010/main" val="13247968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Detection Model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Misuse detection</a:t>
            </a:r>
            <a:r>
              <a:rPr lang="en-US" sz="2200"/>
              <a:t> - recognize known attacks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Define a set of attack </a:t>
            </a:r>
            <a:r>
              <a:rPr lang="en-US" sz="2200" i="1"/>
              <a:t>signature</a:t>
            </a:r>
            <a:r>
              <a:rPr lang="en-US" sz="2200"/>
              <a:t>s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Detect actions that match a signature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Add new signatures often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Anomaly detection</a:t>
            </a:r>
            <a:r>
              <a:rPr lang="en-US" sz="2200"/>
              <a:t> - recognize atypical behavior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Define a set of metrics for the system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Build a statistical model for those metrics during “normal” operation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Detect when metrics differ significantly from normal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Hybrid</a:t>
            </a:r>
          </a:p>
        </p:txBody>
      </p:sp>
    </p:spTree>
    <p:extLst>
      <p:ext uri="{BB962C8B-B14F-4D97-AF65-F5344CB8AC3E}">
        <p14:creationId xmlns:p14="http://schemas.microsoft.com/office/powerpoint/2010/main" val="25085423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Scope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Host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Scrutinize data from a single host</a:t>
            </a:r>
          </a:p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Multihost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Analyze data from multiple hosts</a:t>
            </a:r>
          </a:p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Network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Examine network traffic (and possibly data from the connected hosts)</a:t>
            </a:r>
          </a:p>
        </p:txBody>
      </p:sp>
    </p:spTree>
    <p:extLst>
      <p:ext uri="{BB962C8B-B14F-4D97-AF65-F5344CB8AC3E}">
        <p14:creationId xmlns:p14="http://schemas.microsoft.com/office/powerpoint/2010/main" val="32144465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</TotalTime>
  <Words>2155</Words>
  <Application>Microsoft Macintosh PowerPoint</Application>
  <PresentationFormat>On-screen Show (4:3)</PresentationFormat>
  <Paragraphs>386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15</cp:revision>
  <dcterms:created xsi:type="dcterms:W3CDTF">2015-06-04T22:29:04Z</dcterms:created>
  <dcterms:modified xsi:type="dcterms:W3CDTF">2018-05-29T19:09:36Z</dcterms:modified>
</cp:coreProperties>
</file>