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450" r:id="rId3"/>
    <p:sldId id="448" r:id="rId4"/>
    <p:sldId id="324" r:id="rId5"/>
    <p:sldId id="444" r:id="rId6"/>
    <p:sldId id="435" r:id="rId7"/>
    <p:sldId id="436" r:id="rId8"/>
    <p:sldId id="449" r:id="rId9"/>
    <p:sldId id="437" r:id="rId10"/>
    <p:sldId id="439" r:id="rId11"/>
    <p:sldId id="441" r:id="rId12"/>
    <p:sldId id="320" r:id="rId13"/>
    <p:sldId id="430" r:id="rId14"/>
    <p:sldId id="397" r:id="rId15"/>
    <p:sldId id="398" r:id="rId16"/>
    <p:sldId id="399" r:id="rId17"/>
    <p:sldId id="400" r:id="rId18"/>
    <p:sldId id="431" r:id="rId19"/>
    <p:sldId id="402" r:id="rId20"/>
    <p:sldId id="403" r:id="rId21"/>
    <p:sldId id="404" r:id="rId22"/>
    <p:sldId id="405" r:id="rId23"/>
    <p:sldId id="406" r:id="rId24"/>
    <p:sldId id="407" r:id="rId25"/>
    <p:sldId id="432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33" r:id="rId34"/>
    <p:sldId id="417" r:id="rId35"/>
    <p:sldId id="418" r:id="rId36"/>
    <p:sldId id="419" r:id="rId37"/>
    <p:sldId id="420" r:id="rId38"/>
    <p:sldId id="421" r:id="rId39"/>
    <p:sldId id="443" r:id="rId40"/>
    <p:sldId id="434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8" r:id="rId49"/>
    <p:sldId id="442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p3PK58X3EVfbOYfhh6zOw==" hashData="GOAUcDm7SCsqr3n3bZGJnu5YRl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503" autoAdjust="0"/>
  </p:normalViewPr>
  <p:slideViewPr>
    <p:cSldViewPr>
      <p:cViewPr>
        <p:scale>
          <a:sx n="80" d="100"/>
          <a:sy n="80" d="100"/>
        </p:scale>
        <p:origin x="-86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9C0616-273A-4CE2-BF7C-AE9223947450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E8EBF8-AADC-42C7-BC2C-EB17892F2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147C27-1420-41D9-9055-97A7545ED93D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B17352-9069-4586-8AC1-0EBC1955A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ck-ng.org/doku.php?id=compatibility_drivers#which_is_the_best_card_to_buy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ircrack-ng.org/doku.php?id=cracking_wpa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ck-ng.org/doku.php?id=compatibility_drivers#which_is_the_best_card_to_buy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ck-ng.org/doku.php?id=compatibility_drivers#which_is_the_best_card_to_buy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ck-ng.org/doku.php?id=compatibility_drivers#which_is_the_best_card_to_buy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 </a:t>
            </a:r>
            <a:r>
              <a:rPr lang="en-US" dirty="0" smtClean="0">
                <a:hlinkClick r:id="rId3"/>
              </a:rPr>
              <a:t>http://www.aircrack-ng.org/doku.php?id=compatibility_drivers#which_is_the_best_card_to_buy</a:t>
            </a:r>
            <a:endParaRPr lang="en-US" dirty="0" smtClean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http://www.aircrack-ng.org/doku.php?id=cracking_wpa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00CC00"/>
                </a:solidFill>
              </a:rPr>
              <a:t>aircrack-ng</a:t>
            </a:r>
            <a:r>
              <a:rPr lang="en-US" dirty="0" smtClean="0">
                <a:solidFill>
                  <a:srgbClr val="00CC00"/>
                </a:solidFill>
              </a:rPr>
              <a:t> –w </a:t>
            </a:r>
            <a:r>
              <a:rPr lang="en-US" dirty="0" err="1" smtClean="0">
                <a:solidFill>
                  <a:srgbClr val="00CC00"/>
                </a:solidFill>
              </a:rPr>
              <a:t>password.lst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psk</a:t>
            </a:r>
            <a:r>
              <a:rPr lang="en-US" dirty="0" smtClean="0">
                <a:solidFill>
                  <a:srgbClr val="00CC00"/>
                </a:solidFill>
              </a:rPr>
              <a:t>*.cap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 </a:t>
            </a:r>
            <a:r>
              <a:rPr lang="en-US" dirty="0" smtClean="0">
                <a:hlinkClick r:id="rId3"/>
              </a:rPr>
              <a:t>http://www.aircrack-ng.org/doku.php?id=compatibility_drivers#which_is_the_best_card_to_buy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 -w /</a:t>
            </a:r>
            <a:r>
              <a:rPr lang="en-US" dirty="0" err="1" smtClean="0"/>
              <a:t>etc</a:t>
            </a:r>
            <a:r>
              <a:rPr lang="en-US" dirty="0" smtClean="0"/>
              <a:t>/network/interfaces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auto wlan0 </a:t>
            </a:r>
          </a:p>
          <a:p>
            <a:r>
              <a:rPr lang="en-US" dirty="0" err="1" smtClean="0"/>
              <a:t>iface</a:t>
            </a:r>
            <a:r>
              <a:rPr lang="en-US" dirty="0" smtClean="0"/>
              <a:t> wlan0 </a:t>
            </a:r>
            <a:r>
              <a:rPr lang="en-US" dirty="0" err="1" smtClean="0"/>
              <a:t>inet</a:t>
            </a:r>
            <a:r>
              <a:rPr lang="en-US" dirty="0" smtClean="0"/>
              <a:t> </a:t>
            </a:r>
            <a:r>
              <a:rPr lang="en-US" dirty="0" err="1" smtClean="0"/>
              <a:t>dhcp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wireless-</a:t>
            </a:r>
            <a:r>
              <a:rPr lang="en-US" dirty="0" err="1" smtClean="0"/>
              <a:t>essid</a:t>
            </a:r>
            <a:r>
              <a:rPr lang="en-US" dirty="0" smtClean="0"/>
              <a:t> MYNETWOTK </a:t>
            </a:r>
          </a:p>
          <a:p>
            <a:r>
              <a:rPr lang="en-US" dirty="0" smtClean="0"/>
              <a:t>wireless-key FEFEFEFEFE </a:t>
            </a:r>
          </a:p>
          <a:p>
            <a:r>
              <a:rPr lang="en-US" dirty="0" smtClean="0"/>
              <a:t>wireless-channel 11 </a:t>
            </a:r>
          </a:p>
          <a:p>
            <a:r>
              <a:rPr lang="en-US" dirty="0" smtClean="0"/>
              <a:t>wireless-mode managed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 -w /</a:t>
            </a:r>
            <a:r>
              <a:rPr lang="en-US" dirty="0" err="1" smtClean="0"/>
              <a:t>etc</a:t>
            </a:r>
            <a:r>
              <a:rPr lang="en-US" dirty="0" smtClean="0"/>
              <a:t>/network/interfaces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auto wlan0 </a:t>
            </a:r>
          </a:p>
          <a:p>
            <a:r>
              <a:rPr lang="en-US" dirty="0" err="1" smtClean="0"/>
              <a:t>iface</a:t>
            </a:r>
            <a:r>
              <a:rPr lang="en-US" dirty="0" smtClean="0"/>
              <a:t> wlan0 </a:t>
            </a:r>
            <a:r>
              <a:rPr lang="en-US" dirty="0" err="1" smtClean="0"/>
              <a:t>inet</a:t>
            </a:r>
            <a:r>
              <a:rPr lang="en-US" dirty="0" smtClean="0"/>
              <a:t> </a:t>
            </a:r>
            <a:r>
              <a:rPr lang="en-US" dirty="0" err="1" smtClean="0"/>
              <a:t>dhcp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wireless-</a:t>
            </a:r>
            <a:r>
              <a:rPr lang="en-US" dirty="0" err="1" smtClean="0"/>
              <a:t>essid</a:t>
            </a:r>
            <a:r>
              <a:rPr lang="en-US" dirty="0" smtClean="0"/>
              <a:t> MYNETWOTK </a:t>
            </a:r>
          </a:p>
          <a:p>
            <a:r>
              <a:rPr lang="en-US" dirty="0" smtClean="0"/>
              <a:t>wireless-key FEFEFEFEFE </a:t>
            </a:r>
          </a:p>
          <a:p>
            <a:r>
              <a:rPr lang="en-US" dirty="0" smtClean="0"/>
              <a:t>wireless-channel 11 </a:t>
            </a:r>
          </a:p>
          <a:p>
            <a:r>
              <a:rPr lang="en-US" dirty="0" smtClean="0"/>
              <a:t>wireless-mode managed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4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 -w /</a:t>
            </a:r>
            <a:r>
              <a:rPr lang="en-US" dirty="0" err="1" smtClean="0"/>
              <a:t>etc</a:t>
            </a:r>
            <a:r>
              <a:rPr lang="en-US" dirty="0" smtClean="0"/>
              <a:t>/network/interfaces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auto wlan0 </a:t>
            </a:r>
          </a:p>
          <a:p>
            <a:r>
              <a:rPr lang="en-US" dirty="0" err="1" smtClean="0"/>
              <a:t>iface</a:t>
            </a:r>
            <a:r>
              <a:rPr lang="en-US" dirty="0" smtClean="0"/>
              <a:t> wlan0 </a:t>
            </a:r>
            <a:r>
              <a:rPr lang="en-US" dirty="0" err="1" smtClean="0"/>
              <a:t>inet</a:t>
            </a:r>
            <a:r>
              <a:rPr lang="en-US" dirty="0" smtClean="0"/>
              <a:t> </a:t>
            </a:r>
            <a:r>
              <a:rPr lang="en-US" dirty="0" err="1" smtClean="0"/>
              <a:t>dhcp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wireless-</a:t>
            </a:r>
            <a:r>
              <a:rPr lang="en-US" dirty="0" err="1" smtClean="0"/>
              <a:t>essid</a:t>
            </a:r>
            <a:r>
              <a:rPr lang="en-US" dirty="0" smtClean="0"/>
              <a:t> MYNETWOTK </a:t>
            </a:r>
          </a:p>
          <a:p>
            <a:r>
              <a:rPr lang="en-US" dirty="0" smtClean="0"/>
              <a:t>wireless-key FEFEFEFEFE </a:t>
            </a:r>
          </a:p>
          <a:p>
            <a:r>
              <a:rPr lang="en-US" dirty="0" smtClean="0"/>
              <a:t>wireless-channel 11 </a:t>
            </a:r>
          </a:p>
          <a:p>
            <a:r>
              <a:rPr lang="en-US" dirty="0" smtClean="0"/>
              <a:t>wireless-mode managed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73297-452B-44BF-A50C-A9E573221BB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slide gives a typical configuration of a wireless LAN.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73297-452B-44BF-A50C-A9E573221BB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slide gives a typical configuration of a wireless LAN.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63A64-A570-4218-828A-18407D9C44E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slide shows the pictures of a wireless access point (AP) and the picture of a wireless adapter card for laptop. Wireless access points behave like a switch in the wired network.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73297-452B-44BF-A50C-A9E573221BB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slide gives a typical configuration of a wireless LAN.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compile your DLL to dump live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6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 </a:t>
            </a:r>
            <a:r>
              <a:rPr lang="en-US" dirty="0" smtClean="0">
                <a:hlinkClick r:id="rId3"/>
              </a:rPr>
              <a:t>http://www.aircrack-ng.org/doku.php?id=compatibility_drivers#which_is_the_best_card_to_buy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 </a:t>
            </a:r>
            <a:r>
              <a:rPr lang="en-US" dirty="0" smtClean="0">
                <a:hlinkClick r:id="rId3"/>
              </a:rPr>
              <a:t>http://www.aircrack-ng.org/doku.php?id=compatibility_drivers#which_is_the_best_card_to_buy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 -w /</a:t>
            </a:r>
            <a:r>
              <a:rPr lang="en-US" dirty="0" err="1" smtClean="0"/>
              <a:t>etc</a:t>
            </a:r>
            <a:r>
              <a:rPr lang="en-US" dirty="0" smtClean="0"/>
              <a:t>/network/interfaces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auto wlan0 </a:t>
            </a:r>
          </a:p>
          <a:p>
            <a:r>
              <a:rPr lang="en-US" dirty="0" err="1" smtClean="0"/>
              <a:t>iface</a:t>
            </a:r>
            <a:r>
              <a:rPr lang="en-US" dirty="0" smtClean="0"/>
              <a:t> wlan0 </a:t>
            </a:r>
            <a:r>
              <a:rPr lang="en-US" dirty="0" err="1" smtClean="0"/>
              <a:t>inet</a:t>
            </a:r>
            <a:r>
              <a:rPr lang="en-US" dirty="0" smtClean="0"/>
              <a:t> </a:t>
            </a:r>
            <a:r>
              <a:rPr lang="en-US" dirty="0" err="1" smtClean="0"/>
              <a:t>dhcp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wireless-</a:t>
            </a:r>
            <a:r>
              <a:rPr lang="en-US" dirty="0" err="1" smtClean="0"/>
              <a:t>essid</a:t>
            </a:r>
            <a:r>
              <a:rPr lang="en-US" dirty="0" smtClean="0"/>
              <a:t> MYNETWOTK </a:t>
            </a:r>
          </a:p>
          <a:p>
            <a:r>
              <a:rPr lang="en-US" dirty="0" smtClean="0"/>
              <a:t>wireless-key FEFEFEFEFE </a:t>
            </a:r>
          </a:p>
          <a:p>
            <a:r>
              <a:rPr lang="en-US" dirty="0" smtClean="0"/>
              <a:t>wireless-channel 11 </a:t>
            </a:r>
          </a:p>
          <a:p>
            <a:r>
              <a:rPr lang="en-US" dirty="0" smtClean="0"/>
              <a:t>wireless-mode managed</a:t>
            </a:r>
          </a:p>
          <a:p>
            <a:endParaRPr lang="en-US" dirty="0" smtClean="0"/>
          </a:p>
          <a:p>
            <a:r>
              <a:rPr lang="en-US" dirty="0" smtClean="0"/>
              <a:t>//////////////////////////////////////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Commands on Linux?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iwconfig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wlan0 mode managed key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the-key-that-you-have-cracked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iwconfig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wlan0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essid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"target-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essid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dhclient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wlan0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ping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target-IP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7352-9069-4586-8AC1-0EBC1955AA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C468-6E8F-4FF7-8B8E-236A48C264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"/>
            <a:ext cx="799341" cy="533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572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9.jpeg"/><Relationship Id="rId5" Type="http://schemas.openxmlformats.org/officeDocument/2006/relationships/image" Target="../media/image11.wmf"/><Relationship Id="rId10" Type="http://schemas.openxmlformats.org/officeDocument/2006/relationships/image" Target="../media/image7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 Summer Camp: Wireless LAN Security Exercises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JMU Cyber Defense Boot Camp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  <a:noFill/>
        </p:spPr>
        <p:txBody>
          <a:bodyPr/>
          <a:lstStyle/>
          <a:p>
            <a:pPr algn="r"/>
            <a:fld id="{E454D439-BB3A-47B2-AF5A-D51FE7076CFD}" type="slidenum">
              <a:rPr lang="en-US" smtClean="0"/>
              <a:pPr algn="r"/>
              <a:t>10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Hardware?</a:t>
            </a:r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533400" y="1143000"/>
          <a:ext cx="253365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Image Document" r:id="rId4" imgW="2762280" imgH="2809800" progId="">
                  <p:embed/>
                </p:oleObj>
              </mc:Choice>
              <mc:Fallback>
                <p:oleObj name="Image Document" r:id="rId4" imgW="2762280" imgH="2809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53365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3352800" y="1219200"/>
          <a:ext cx="34290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Image Document" r:id="rId6" imgW="3429000" imgH="2523960" progId="">
                  <p:embed/>
                </p:oleObj>
              </mc:Choice>
              <mc:Fallback>
                <p:oleObj name="Image Document" r:id="rId6" imgW="3429000" imgH="2523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342900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2" name="AutoShape 6"/>
          <p:cNvSpPr>
            <a:spLocks noChangeArrowheads="1"/>
          </p:cNvSpPr>
          <p:nvPr/>
        </p:nvSpPr>
        <p:spPr bwMode="auto">
          <a:xfrm>
            <a:off x="304800" y="3886200"/>
            <a:ext cx="2895600" cy="914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Wireless Access </a:t>
            </a:r>
          </a:p>
          <a:p>
            <a:pPr algn="ctr"/>
            <a:r>
              <a:rPr lang="en-US" sz="2800">
                <a:solidFill>
                  <a:srgbClr val="0000FF"/>
                </a:solidFill>
              </a:rPr>
              <a:t>Point</a:t>
            </a:r>
            <a:r>
              <a:rPr lang="en-US" sz="2800"/>
              <a:t> (</a:t>
            </a:r>
            <a:r>
              <a:rPr lang="en-US" sz="2800">
                <a:solidFill>
                  <a:srgbClr val="0000FF"/>
                </a:solidFill>
              </a:rPr>
              <a:t>AP</a:t>
            </a:r>
            <a:r>
              <a:rPr lang="en-US" sz="2800"/>
              <a:t>)</a:t>
            </a:r>
          </a:p>
        </p:txBody>
      </p:sp>
      <p:pic>
        <p:nvPicPr>
          <p:cNvPr id="2345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574651"/>
            <a:ext cx="1075654" cy="6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6" name="AutoShape 10"/>
          <p:cNvSpPr>
            <a:spLocks noChangeArrowheads="1"/>
          </p:cNvSpPr>
          <p:nvPr/>
        </p:nvSpPr>
        <p:spPr bwMode="auto">
          <a:xfrm>
            <a:off x="4267200" y="5499020"/>
            <a:ext cx="3124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2400"/>
              <a:t>Wireless card (</a:t>
            </a:r>
            <a:r>
              <a:rPr lang="en-US" sz="2400">
                <a:solidFill>
                  <a:srgbClr val="0000FF"/>
                </a:solidFill>
              </a:rPr>
              <a:t>WiFi </a:t>
            </a:r>
          </a:p>
          <a:p>
            <a:pPr algn="ctr"/>
            <a:r>
              <a:rPr lang="en-US" sz="2400">
                <a:solidFill>
                  <a:srgbClr val="0000FF"/>
                </a:solidFill>
              </a:rPr>
              <a:t>adapter card</a:t>
            </a:r>
            <a:r>
              <a:rPr lang="en-US" sz="240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smtClean="0"/>
              <a:t>2016 Summer Camp</a:t>
            </a:r>
            <a:endParaRPr lang="en-US" dirty="0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95504"/>
              </p:ext>
            </p:extLst>
          </p:nvPr>
        </p:nvGraphicFramePr>
        <p:xfrm>
          <a:off x="3668712" y="3962400"/>
          <a:ext cx="9413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" name="Visio" r:id="rId9" imgW="1003097" imgH="1134364" progId="Visio.Drawing.11">
                  <p:embed/>
                </p:oleObj>
              </mc:Choice>
              <mc:Fallback>
                <p:oleObj name="Visio" r:id="rId9" imgW="1003097" imgH="11343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2" y="3962400"/>
                        <a:ext cx="9413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54440"/>
            <a:ext cx="1189512" cy="8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 animBg="1"/>
      <p:bldP spid="2345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1F78FC-772A-4C7A-9946-E44D86EB52F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Typical Wireless LAN Configuration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92150" y="1570038"/>
          <a:ext cx="7607300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Visio" r:id="rId4" imgW="7775143" imgH="5226812" progId="Visio.Drawing.11">
                  <p:embed/>
                </p:oleObj>
              </mc:Choice>
              <mc:Fallback>
                <p:oleObj name="Visio" r:id="rId4" imgW="7775143" imgH="52268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570038"/>
                        <a:ext cx="7607300" cy="5113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9" name="Object 7"/>
          <p:cNvGraphicFramePr>
            <a:graphicFrameLocks noChangeAspect="1"/>
          </p:cNvGraphicFramePr>
          <p:nvPr/>
        </p:nvGraphicFramePr>
        <p:xfrm>
          <a:off x="2286000" y="1066800"/>
          <a:ext cx="9413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Visio" r:id="rId6" imgW="1003097" imgH="1134364" progId="Visio.Drawing.11">
                  <p:embed/>
                </p:oleObj>
              </mc:Choice>
              <mc:Fallback>
                <p:oleObj name="Visio" r:id="rId6" imgW="1003097" imgH="11343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9413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84620"/>
            <a:ext cx="1189512" cy="8891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" y="5562600"/>
            <a:ext cx="37338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How secure are these configurations?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786645"/>
              </p:ext>
            </p:extLst>
          </p:nvPr>
        </p:nvGraphicFramePr>
        <p:xfrm>
          <a:off x="3810000" y="1371600"/>
          <a:ext cx="56583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Image" r:id="rId9" imgW="1244006" imgH="1257143" progId="Photoshop.Image.7">
                  <p:embed/>
                </p:oleObj>
              </mc:Choice>
              <mc:Fallback>
                <p:oleObj name="Image" r:id="rId9" imgW="1244006" imgH="1257143" progId="Photoshop.Image.7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56583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3218630" y="1924050"/>
            <a:ext cx="2265383" cy="1644450"/>
          </a:xfrm>
          <a:custGeom>
            <a:avLst/>
            <a:gdLst>
              <a:gd name="connsiteX0" fmla="*/ 667570 w 2265383"/>
              <a:gd name="connsiteY0" fmla="*/ 0 h 1644450"/>
              <a:gd name="connsiteX1" fmla="*/ 57970 w 2265383"/>
              <a:gd name="connsiteY1" fmla="*/ 1476375 h 1644450"/>
              <a:gd name="connsiteX2" fmla="*/ 1943920 w 2265383"/>
              <a:gd name="connsiteY2" fmla="*/ 1524000 h 1644450"/>
              <a:gd name="connsiteX3" fmla="*/ 2248720 w 2265383"/>
              <a:gd name="connsiteY3" fmla="*/ 695325 h 16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383" h="1644450">
                <a:moveTo>
                  <a:pt x="667570" y="0"/>
                </a:moveTo>
                <a:cubicBezTo>
                  <a:pt x="256407" y="611187"/>
                  <a:pt x="-154755" y="1222375"/>
                  <a:pt x="57970" y="1476375"/>
                </a:cubicBezTo>
                <a:cubicBezTo>
                  <a:pt x="270695" y="1730375"/>
                  <a:pt x="1578795" y="1654175"/>
                  <a:pt x="1943920" y="1524000"/>
                </a:cubicBezTo>
                <a:cubicBezTo>
                  <a:pt x="2309045" y="1393825"/>
                  <a:pt x="2278882" y="1044575"/>
                  <a:pt x="2248720" y="695325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95800" y="5715000"/>
            <a:ext cx="44958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sym typeface="Wingdings 2"/>
              </a:rPr>
              <a:t>Algorithms: WEP, WPA-PSK, WPA2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sym typeface="Wingdings 2"/>
              </a:rPr>
              <a:t>Shared key: how long?</a:t>
            </a:r>
          </a:p>
        </p:txBody>
      </p:sp>
    </p:spTree>
    <p:extLst>
      <p:ext uri="{BB962C8B-B14F-4D97-AF65-F5344CB8AC3E}">
        <p14:creationId xmlns:p14="http://schemas.microsoft.com/office/powerpoint/2010/main" val="37653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55 0.0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Exercises</a:t>
            </a:r>
          </a:p>
          <a:p>
            <a:pPr lvl="1">
              <a:buFont typeface="Wingdings 2" panose="05020102010507070707" pitchFamily="18" charset="2"/>
              <a:buChar char="j"/>
            </a:pPr>
            <a:r>
              <a:rPr lang="en-US" dirty="0"/>
              <a:t>Cracking captured </a:t>
            </a:r>
            <a:r>
              <a:rPr lang="en-US" dirty="0">
                <a:solidFill>
                  <a:srgbClr val="FF0000"/>
                </a:solidFill>
              </a:rPr>
              <a:t>WEP</a:t>
            </a:r>
            <a:r>
              <a:rPr lang="en-US" dirty="0"/>
              <a:t> traffic 1</a:t>
            </a:r>
          </a:p>
          <a:p>
            <a:pPr lvl="1">
              <a:buFont typeface="Wingdings 2" panose="05020102010507070707" pitchFamily="18" charset="2"/>
              <a:buChar char="k"/>
            </a:pPr>
            <a:r>
              <a:rPr lang="en-US" dirty="0"/>
              <a:t>Crack captured </a:t>
            </a:r>
            <a:r>
              <a:rPr lang="en-US" dirty="0">
                <a:solidFill>
                  <a:srgbClr val="0000FF"/>
                </a:solidFill>
              </a:rPr>
              <a:t>WPA-PSK</a:t>
            </a:r>
            <a:r>
              <a:rPr lang="en-US" dirty="0"/>
              <a:t> traffic 2</a:t>
            </a:r>
          </a:p>
          <a:p>
            <a:pPr lvl="1">
              <a:buFont typeface="Wingdings 2" panose="05020102010507070707" pitchFamily="18" charset="2"/>
              <a:buChar char="l"/>
            </a:pPr>
            <a:r>
              <a:rPr lang="en-US" dirty="0"/>
              <a:t>Cracking captured </a:t>
            </a:r>
            <a:r>
              <a:rPr lang="en-US" dirty="0">
                <a:solidFill>
                  <a:srgbClr val="FF0000"/>
                </a:solidFill>
              </a:rPr>
              <a:t>WEP</a:t>
            </a:r>
            <a:r>
              <a:rPr lang="en-US" dirty="0"/>
              <a:t> traffic 3</a:t>
            </a:r>
          </a:p>
          <a:p>
            <a:pPr lvl="1">
              <a:buFont typeface="Wingdings 2" panose="05020102010507070707" pitchFamily="18" charset="2"/>
              <a:buChar char="m"/>
            </a:pPr>
            <a:r>
              <a:rPr lang="en-US" dirty="0"/>
              <a:t>Crack captured </a:t>
            </a:r>
            <a:r>
              <a:rPr lang="en-US" dirty="0">
                <a:solidFill>
                  <a:srgbClr val="0000FF"/>
                </a:solidFill>
              </a:rPr>
              <a:t>WPA-PSK</a:t>
            </a:r>
            <a:r>
              <a:rPr lang="en-US" dirty="0"/>
              <a:t> traffic </a:t>
            </a:r>
            <a:r>
              <a:rPr lang="en-US" dirty="0" smtClean="0"/>
              <a:t>4</a:t>
            </a:r>
          </a:p>
          <a:p>
            <a:r>
              <a:rPr lang="en-US" dirty="0" smtClean="0"/>
              <a:t>Overview of wireless LAN security</a:t>
            </a:r>
          </a:p>
          <a:p>
            <a:pPr lvl="1"/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WPA-PSK</a:t>
            </a:r>
          </a:p>
          <a:p>
            <a:pPr lvl="1"/>
            <a:r>
              <a:rPr lang="en-US" dirty="0" smtClean="0"/>
              <a:t>WPA2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943600" y="1143000"/>
            <a:ext cx="3048000" cy="1828800"/>
          </a:xfrm>
          <a:prstGeom prst="wedgeRoundRectCallout">
            <a:avLst>
              <a:gd name="adj1" fmla="val -79498"/>
              <a:gd name="adj2" fmla="val -27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We will work on captured traffic, </a:t>
            </a:r>
            <a:r>
              <a:rPr lang="en-US" sz="3200" dirty="0" smtClean="0">
                <a:solidFill>
                  <a:srgbClr val="FF0000"/>
                </a:solidFill>
                <a:sym typeface="Wingdings 2"/>
              </a:rPr>
              <a:t>not</a:t>
            </a:r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 live traffic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[</a:t>
            </a:r>
            <a:r>
              <a:rPr lang="en-US" sz="3200" dirty="0" err="1" smtClean="0">
                <a:solidFill>
                  <a:schemeClr val="tx1"/>
                </a:solidFill>
                <a:sym typeface="Wingdings 2"/>
              </a:rPr>
              <a:t>airodump</a:t>
            </a:r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]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810375" y="3429000"/>
            <a:ext cx="2209800" cy="609600"/>
          </a:xfrm>
          <a:prstGeom prst="wedgeRoundRectCallout">
            <a:avLst>
              <a:gd name="adj1" fmla="val -83560"/>
              <a:gd name="adj2" fmla="val -206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Take longer</a:t>
            </a:r>
          </a:p>
        </p:txBody>
      </p:sp>
    </p:spTree>
    <p:extLst>
      <p:ext uri="{BB962C8B-B14F-4D97-AF65-F5344CB8AC3E}">
        <p14:creationId xmlns:p14="http://schemas.microsoft.com/office/powerpoint/2010/main" val="22522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Exercises</a:t>
            </a:r>
          </a:p>
          <a:p>
            <a:pPr lvl="1">
              <a:buFont typeface="Wingdings 2" panose="05020102010507070707" pitchFamily="18" charset="2"/>
              <a:buChar char="j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1</a:t>
            </a:r>
          </a:p>
          <a:p>
            <a:pPr lvl="1">
              <a:buFont typeface="Wingdings 2" panose="05020102010507070707" pitchFamily="18" charset="2"/>
              <a:buChar char="k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2</a:t>
            </a:r>
          </a:p>
          <a:p>
            <a:pPr lvl="1">
              <a:buFont typeface="Wingdings 2" panose="05020102010507070707" pitchFamily="18" charset="2"/>
              <a:buChar char="l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3</a:t>
            </a:r>
          </a:p>
          <a:p>
            <a:pPr lvl="1">
              <a:buFont typeface="Wingdings 2" panose="05020102010507070707" pitchFamily="18" charset="2"/>
              <a:buChar char="m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4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wireless LAN security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WPA-PSK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1676400"/>
            <a:ext cx="6629400" cy="2362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47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Step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Firefox to </a:t>
            </a:r>
            <a:r>
              <a:rPr lang="en-US" dirty="0"/>
              <a:t>log into your </a:t>
            </a:r>
            <a:r>
              <a:rPr lang="en-US" dirty="0" err="1"/>
              <a:t>vCenter</a:t>
            </a:r>
            <a:r>
              <a:rPr lang="en-US" dirty="0"/>
              <a:t> server and find your Windows 2003 VM</a:t>
            </a:r>
          </a:p>
          <a:p>
            <a:r>
              <a:rPr lang="en-US" dirty="0"/>
              <a:t>Use the “</a:t>
            </a:r>
            <a:r>
              <a:rPr lang="en-US" b="1" dirty="0">
                <a:solidFill>
                  <a:srgbClr val="00CC00"/>
                </a:solidFill>
              </a:rPr>
              <a:t>WLAN and Crypto Security</a:t>
            </a:r>
            <a:r>
              <a:rPr lang="en-US" dirty="0"/>
              <a:t>” VM snapshot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50B1-BE24-4FB3-9650-F2E0DAD77E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Aircrack-ng for Windows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</a:t>
            </a:r>
            <a:r>
              <a:rPr lang="en-US" dirty="0" err="1" smtClean="0"/>
              <a:t>aircrack</a:t>
            </a:r>
            <a:r>
              <a:rPr lang="en-US" dirty="0" smtClean="0"/>
              <a:t>-ng for Windows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 can download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aircrack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-ng at  http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www.aircrack-ng.org/doku.php?id=main 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Aircrack-ng</a:t>
            </a:r>
            <a:r>
              <a:rPr lang="en-US" dirty="0" smtClean="0"/>
              <a:t> for Windows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Run </a:t>
            </a:r>
            <a:r>
              <a:rPr lang="en-US" sz="2800" dirty="0" smtClean="0">
                <a:solidFill>
                  <a:srgbClr val="7030A0"/>
                </a:solidFill>
              </a:rPr>
              <a:t>c:\wireless\wireless\</a:t>
            </a:r>
            <a:r>
              <a:rPr lang="en-US" sz="2800" i="1" dirty="0" smtClean="0">
                <a:solidFill>
                  <a:srgbClr val="7030A0"/>
                </a:solidFill>
              </a:rPr>
              <a:t>aircrack-ng-1.1-win\aircrack-ng-1.1-win\</a:t>
            </a:r>
            <a:r>
              <a:rPr lang="en-US" sz="2800" dirty="0" smtClean="0">
                <a:solidFill>
                  <a:srgbClr val="00CC00"/>
                </a:solidFill>
              </a:rPr>
              <a:t>bin\Aircrack-ng </a:t>
            </a:r>
            <a:r>
              <a:rPr lang="en-US" sz="2800" dirty="0">
                <a:solidFill>
                  <a:srgbClr val="00CC00"/>
                </a:solidFill>
              </a:rPr>
              <a:t>GUI.exe</a:t>
            </a:r>
            <a:endParaRPr lang="en-US" sz="2800" dirty="0" smtClean="0">
              <a:solidFill>
                <a:srgbClr val="00CC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You can also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run </a:t>
            </a:r>
            <a:r>
              <a:rPr lang="en-US" sz="2800" dirty="0"/>
              <a:t>it directly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shortcut </a:t>
            </a:r>
            <a:r>
              <a:rPr lang="en-US" sz="2800" dirty="0"/>
              <a:t>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your </a:t>
            </a:r>
            <a:r>
              <a:rPr lang="en-US" sz="2800" dirty="0"/>
              <a:t>Desktop)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89555"/>
            <a:ext cx="5791200" cy="43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772400" y="2895600"/>
            <a:ext cx="990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962400" y="2971800"/>
            <a:ext cx="533400" cy="1592440"/>
          </a:xfrm>
          <a:prstGeom prst="upArrow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9115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module, we will crack some real-world wireless local area networks with traffic </a:t>
            </a:r>
            <a:r>
              <a:rPr lang="en-US" dirty="0" smtClean="0">
                <a:solidFill>
                  <a:srgbClr val="FF0000"/>
                </a:solidFill>
              </a:rPr>
              <a:t>captured </a:t>
            </a:r>
            <a:r>
              <a:rPr lang="en-US" dirty="0" smtClean="0"/>
              <a:t>in files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live traffic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traffic packets were captured with </a:t>
            </a:r>
            <a:r>
              <a:rPr lang="en-US" dirty="0" err="1" smtClean="0">
                <a:solidFill>
                  <a:srgbClr val="00CC00"/>
                </a:solidFill>
              </a:rPr>
              <a:t>airodump</a:t>
            </a:r>
            <a:r>
              <a:rPr lang="en-US" dirty="0" smtClean="0">
                <a:solidFill>
                  <a:srgbClr val="00CC00"/>
                </a:solidFill>
              </a:rPr>
              <a:t>-ng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CC00"/>
                </a:solidFill>
              </a:rPr>
              <a:t>wireshark</a:t>
            </a:r>
            <a:endParaRPr lang="en-US" dirty="0" smtClean="0">
              <a:solidFill>
                <a:srgbClr val="00CC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Exercises</a:t>
            </a:r>
          </a:p>
          <a:p>
            <a:pPr lvl="1">
              <a:buFont typeface="Wingdings 2" panose="05020102010507070707" pitchFamily="18" charset="2"/>
              <a:buChar char="j"/>
            </a:pPr>
            <a:r>
              <a:rPr lang="en-US" dirty="0"/>
              <a:t>Cracking captured WEP traffic 1</a:t>
            </a:r>
          </a:p>
          <a:p>
            <a:pPr lvl="1">
              <a:buFont typeface="Wingdings 2" panose="05020102010507070707" pitchFamily="18" charset="2"/>
              <a:buChar char="k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2</a:t>
            </a:r>
          </a:p>
          <a:p>
            <a:pPr lvl="1">
              <a:buFont typeface="Wingdings 2" panose="05020102010507070707" pitchFamily="18" charset="2"/>
              <a:buChar char="l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3</a:t>
            </a:r>
          </a:p>
          <a:p>
            <a:pPr lvl="1">
              <a:buFont typeface="Wingdings 2" panose="05020102010507070707" pitchFamily="18" charset="2"/>
              <a:buChar char="m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4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wireless LAN security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WPA-PSK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2133600"/>
            <a:ext cx="586740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676400"/>
            <a:ext cx="6629400" cy="2362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2466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>
                <a:sym typeface="Wingdings 2"/>
              </a:rPr>
              <a:t></a:t>
            </a:r>
            <a:r>
              <a:rPr lang="en-US" dirty="0" smtClean="0"/>
              <a:t>: WEP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wireless network is using WEP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How Many Matches are Needed?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800" dirty="0" smtClean="0">
                    <a:ea typeface="SimSun" pitchFamily="2" charset="-122"/>
                  </a:rPr>
                  <a:t>Tennis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2400" dirty="0">
                    <a:ea typeface="SimSun" pitchFamily="2" charset="-122"/>
                  </a:rPr>
                  <a:t>Wimbledon Open (begins on Monday June 27th, 2016)</a:t>
                </a:r>
                <a:endParaRPr lang="en-US" altLang="zh-CN" sz="2400" dirty="0" smtClean="0">
                  <a:ea typeface="SimSun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800" dirty="0" smtClean="0">
                    <a:solidFill>
                      <a:srgbClr val="FF0000"/>
                    </a:solidFill>
                    <a:ea typeface="SimSun" pitchFamily="2" charset="-122"/>
                  </a:rPr>
                  <a:t>125</a:t>
                </a:r>
                <a:r>
                  <a:rPr lang="en-US" altLang="zh-CN" sz="2800" dirty="0" smtClean="0">
                    <a:ea typeface="SimSun" pitchFamily="2" charset="-122"/>
                  </a:rPr>
                  <a:t> players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2800" dirty="0" smtClean="0">
                    <a:ea typeface="SimSun" pitchFamily="2" charset="-122"/>
                  </a:rPr>
                  <a:t>The championship is organized in </a:t>
                </a:r>
                <a:r>
                  <a:rPr lang="en-US" altLang="zh-CN" sz="2800" dirty="0">
                    <a:ea typeface="SimSun" pitchFamily="2" charset="-122"/>
                  </a:rPr>
                  <a:t>(single elimination) rounds</a:t>
                </a:r>
                <a:endParaRPr lang="en-US" altLang="zh-CN" sz="2800" dirty="0" smtClean="0">
                  <a:ea typeface="SimSun" pitchFamily="2" charset="-12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2400" dirty="0" smtClean="0">
                    <a:ea typeface="SimSun" pitchFamily="2" charset="-122"/>
                  </a:rPr>
                  <a:t>In each 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ea typeface="SimSun" pitchFamily="2" charset="-122"/>
                  </a:rPr>
                  <a:t>round</a:t>
                </a:r>
                <a:r>
                  <a:rPr lang="en-US" altLang="zh-CN" sz="2400" dirty="0" smtClean="0">
                    <a:ea typeface="SimSun" pitchFamily="2" charset="-122"/>
                  </a:rPr>
                  <a:t>, players are paired and a 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ea typeface="SimSun" pitchFamily="2" charset="-122"/>
                  </a:rPr>
                  <a:t>match</a:t>
                </a:r>
                <a:r>
                  <a:rPr lang="en-US" altLang="zh-CN" sz="2400" dirty="0" smtClean="0">
                    <a:ea typeface="SimSun" pitchFamily="2" charset="-122"/>
                  </a:rPr>
                  <a:t> is played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CN" sz="2000" dirty="0" smtClean="0">
                    <a:ea typeface="SimSun" pitchFamily="2" charset="-122"/>
                  </a:rPr>
                  <a:t>Winner goes to next round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CN" sz="2000" dirty="0" smtClean="0">
                    <a:ea typeface="SimSun" pitchFamily="2" charset="-122"/>
                  </a:rPr>
                  <a:t>Loser exits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SimSun" pitchFamily="2" charset="-122"/>
                      </a:rPr>
                      <m:t>125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≠</m:t>
                    </m:r>
                    <m:sSup>
                      <m:sSupPr>
                        <m:ctrlPr>
                          <a:rPr lang="en-US" altLang="zh-CN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altLang="zh-CN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800" dirty="0">
                    <a:ea typeface="SimSun" pitchFamily="2" charset="-122"/>
                    <a:sym typeface="Symbol"/>
                  </a:rPr>
                  <a:t> </a:t>
                </a:r>
                <a:r>
                  <a:rPr lang="en-US" altLang="zh-CN" sz="2800" dirty="0">
                    <a:ea typeface="SimSun" pitchFamily="2" charset="-122"/>
                  </a:rPr>
                  <a:t>some guys get a </a:t>
                </a:r>
                <a:r>
                  <a:rPr lang="en-US" altLang="zh-CN" sz="2800" dirty="0">
                    <a:solidFill>
                      <a:srgbClr val="0000FF"/>
                    </a:solidFill>
                    <a:ea typeface="SimSun" pitchFamily="2" charset="-122"/>
                  </a:rPr>
                  <a:t>bye</a:t>
                </a:r>
                <a:r>
                  <a:rPr lang="en-US" altLang="zh-CN" sz="2800" dirty="0">
                    <a:ea typeface="SimSun" pitchFamily="2" charset="-122"/>
                  </a:rPr>
                  <a:t> in the first </a:t>
                </a:r>
                <a:r>
                  <a:rPr lang="en-US" altLang="zh-CN" sz="2800" dirty="0" smtClean="0">
                    <a:ea typeface="SimSun" pitchFamily="2" charset="-122"/>
                  </a:rPr>
                  <a:t>round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2400" dirty="0" smtClean="0">
                    <a:ea typeface="SimSun" pitchFamily="2" charset="-122"/>
                  </a:rPr>
                  <a:t>No matches!</a:t>
                </a:r>
                <a:endParaRPr lang="en-US" altLang="zh-CN" sz="2400" dirty="0">
                  <a:ea typeface="SimSun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800" dirty="0">
                    <a:ea typeface="SimSun" pitchFamily="2" charset="-122"/>
                  </a:rPr>
                  <a:t>Questions</a:t>
                </a:r>
              </a:p>
              <a:p>
                <a:pPr lvl="1">
                  <a:lnSpc>
                    <a:spcPct val="90000"/>
                  </a:lnSpc>
                  <a:buFont typeface="Wingdings 2" pitchFamily="18" charset="2"/>
                  <a:buChar char="u"/>
                </a:pPr>
                <a:r>
                  <a:rPr lang="en-US" altLang="zh-CN" sz="2000" dirty="0">
                    <a:ea typeface="SimSun" pitchFamily="2" charset="-122"/>
                  </a:rPr>
                  <a:t>How many </a:t>
                </a:r>
                <a:r>
                  <a:rPr lang="en-US" altLang="zh-CN" sz="2000" dirty="0">
                    <a:solidFill>
                      <a:srgbClr val="0000FF"/>
                    </a:solidFill>
                    <a:ea typeface="SimSun" pitchFamily="2" charset="-122"/>
                  </a:rPr>
                  <a:t>matches</a:t>
                </a:r>
                <a:r>
                  <a:rPr lang="en-US" altLang="zh-CN" sz="2000" dirty="0">
                    <a:ea typeface="SimSun" pitchFamily="2" charset="-122"/>
                  </a:rPr>
                  <a:t> are needed to decide a champion?</a:t>
                </a:r>
              </a:p>
              <a:p>
                <a:pPr lvl="1">
                  <a:lnSpc>
                    <a:spcPct val="90000"/>
                  </a:lnSpc>
                  <a:buFont typeface="Wingdings 2" pitchFamily="18" charset="2"/>
                  <a:buChar char="v"/>
                </a:pPr>
                <a:r>
                  <a:rPr lang="en-US" sz="2000" dirty="0">
                    <a:ea typeface="SimSun" pitchFamily="2" charset="-122"/>
                  </a:rPr>
                  <a:t>How many rounds are needed?</a:t>
                </a:r>
              </a:p>
              <a:p>
                <a:pPr lvl="1">
                  <a:lnSpc>
                    <a:spcPct val="90000"/>
                  </a:lnSpc>
                  <a:buFont typeface="Wingdings 2" pitchFamily="18" charset="2"/>
                  <a:buChar char="w"/>
                </a:pPr>
                <a:r>
                  <a:rPr lang="en-US" sz="2000" dirty="0">
                    <a:solidFill>
                      <a:srgbClr val="FF0000"/>
                    </a:solidFill>
                    <a:ea typeface="SimSun" pitchFamily="2" charset="-122"/>
                  </a:rPr>
                  <a:t>AFTER</a:t>
                </a:r>
                <a:r>
                  <a:rPr lang="en-US" sz="2000" dirty="0">
                    <a:ea typeface="SimSun" pitchFamily="2" charset="-122"/>
                  </a:rPr>
                  <a:t> the tournament, how many </a:t>
                </a:r>
                <a:r>
                  <a:rPr lang="en-US" sz="2000" b="1" dirty="0">
                    <a:solidFill>
                      <a:srgbClr val="00CC00"/>
                    </a:solidFill>
                    <a:ea typeface="SimSun" pitchFamily="2" charset="-122"/>
                  </a:rPr>
                  <a:t>more</a:t>
                </a:r>
                <a:r>
                  <a:rPr lang="en-US" sz="2000" dirty="0">
                    <a:ea typeface="SimSun" pitchFamily="2" charset="-122"/>
                  </a:rPr>
                  <a:t> matches are needed to determine the </a:t>
                </a:r>
                <a:r>
                  <a:rPr lang="en-US" sz="2000" dirty="0">
                    <a:solidFill>
                      <a:srgbClr val="FF0000"/>
                    </a:solidFill>
                    <a:ea typeface="SimSun" pitchFamily="2" charset="-122"/>
                  </a:rPr>
                  <a:t>second</a:t>
                </a:r>
                <a:r>
                  <a:rPr lang="en-US" sz="2000" dirty="0">
                    <a:ea typeface="SimSun" pitchFamily="2" charset="-122"/>
                  </a:rPr>
                  <a:t>-best player</a:t>
                </a:r>
                <a:r>
                  <a:rPr lang="en-US" sz="2000" dirty="0" smtClean="0">
                    <a:ea typeface="SimSun" pitchFamily="2" charset="-122"/>
                  </a:rPr>
                  <a:t>?</a:t>
                </a:r>
              </a:p>
              <a:p>
                <a:pPr lvl="1">
                  <a:lnSpc>
                    <a:spcPct val="90000"/>
                  </a:lnSpc>
                  <a:buFont typeface="Wingdings 2" panose="05020102010507070707" pitchFamily="18" charset="2"/>
                  <a:buChar char=""/>
                </a:pPr>
                <a:r>
                  <a:rPr lang="en-US" altLang="zh-CN" sz="2100" dirty="0" smtClean="0">
                    <a:ea typeface="SimSun" pitchFamily="2" charset="-122"/>
                  </a:rPr>
                  <a:t>Who is the biggest loser?</a:t>
                </a:r>
                <a:r>
                  <a:rPr lang="en-US" altLang="zh-CN" sz="2100" dirty="0">
                    <a:ea typeface="SimSun" pitchFamily="2" charset="-122"/>
                  </a:rPr>
                  <a:t> </a:t>
                </a:r>
                <a:r>
                  <a:rPr lang="en-US" altLang="zh-CN" sz="2100" dirty="0" smtClean="0">
                    <a:ea typeface="SimSun" pitchFamily="2" charset="-122"/>
                  </a:rPr>
                  <a:t>Are there any? If yes, how to find one?</a:t>
                </a:r>
              </a:p>
            </p:txBody>
          </p:sp>
        </mc:Choice>
        <mc:Fallback xmlns="">
          <p:sp>
            <p:nvSpPr>
              <p:cNvPr id="11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1111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867400" y="5791200"/>
            <a:ext cx="19050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Not the runner-up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8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WEP Cracking Steps with Live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492875"/>
            <a:ext cx="2895600" cy="365125"/>
          </a:xfrm>
        </p:spPr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" y="12954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a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Purchase a wireless card that supports injection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" y="28956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b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 Select platform to run </a:t>
            </a:r>
            <a:r>
              <a:rPr lang="en-US" dirty="0" err="1" smtClean="0">
                <a:solidFill>
                  <a:schemeClr val="tx1"/>
                </a:solidFill>
                <a:sym typeface="Wingdings 2"/>
              </a:rPr>
              <a:t>Aircrack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-ng; Kali is the best; Ubuntu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38300" y="19812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6700" y="42672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 Start the wireless interface in monitor mode on AP channel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6700" y="56388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 Test Wireless Device Packet Injection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1100" y="1638300"/>
            <a:ext cx="2743200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 Start </a:t>
            </a:r>
            <a:r>
              <a:rPr lang="en-US" b="1" dirty="0" err="1">
                <a:solidFill>
                  <a:srgbClr val="00CC00"/>
                </a:solidFill>
                <a:sym typeface="Wingdings 2"/>
              </a:rPr>
              <a:t>airodump-ng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 to capture the IVs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91100" y="28956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 Use </a:t>
            </a:r>
            <a:r>
              <a:rPr lang="en-US" b="1" dirty="0" err="1">
                <a:solidFill>
                  <a:srgbClr val="7030A0"/>
                </a:solidFill>
                <a:sym typeface="Wingdings 2"/>
              </a:rPr>
              <a:t>aireplay-ng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 to do a fake authentication with the access point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91100" y="42672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 Start </a:t>
            </a:r>
            <a:r>
              <a:rPr lang="en-US" b="1" dirty="0" err="1">
                <a:solidFill>
                  <a:srgbClr val="7030A0"/>
                </a:solidFill>
                <a:sym typeface="Wingdings 2"/>
              </a:rPr>
              <a:t>aireplay-ng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in ARP request replay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91100" y="5791200"/>
            <a:ext cx="27432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 Run </a:t>
            </a:r>
            <a:r>
              <a:rPr lang="en-US" b="1" dirty="0" err="1">
                <a:solidFill>
                  <a:srgbClr val="FF0000"/>
                </a:solidFill>
                <a:sym typeface="Wingdings 2"/>
              </a:rPr>
              <a:t>aircrack-ng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 to obtain the WEP key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>
            <a:off x="1638300" y="38100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2" idx="0"/>
          </p:cNvCxnSpPr>
          <p:nvPr/>
        </p:nvCxnSpPr>
        <p:spPr>
          <a:xfrm>
            <a:off x="1638300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638300" y="1066800"/>
            <a:ext cx="4724400" cy="5638800"/>
            <a:chOff x="1638300" y="1066800"/>
            <a:chExt cx="4724400" cy="5638800"/>
          </a:xfrm>
        </p:grpSpPr>
        <p:cxnSp>
          <p:nvCxnSpPr>
            <p:cNvPr id="22" name="Straight Connector 21"/>
            <p:cNvCxnSpPr>
              <a:stCxn id="12" idx="2"/>
            </p:cNvCxnSpPr>
            <p:nvPr/>
          </p:nvCxnSpPr>
          <p:spPr>
            <a:xfrm>
              <a:off x="1638300" y="63246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38300" y="6705600"/>
              <a:ext cx="2247900" cy="0"/>
            </a:xfrm>
            <a:prstGeom prst="line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886200" y="1066800"/>
              <a:ext cx="0" cy="5638800"/>
            </a:xfrm>
            <a:prstGeom prst="line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86200" y="1066800"/>
              <a:ext cx="2476500" cy="0"/>
            </a:xfrm>
            <a:prstGeom prst="line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3" idx="0"/>
            </p:cNvCxnSpPr>
            <p:nvPr/>
          </p:nvCxnSpPr>
          <p:spPr>
            <a:xfrm>
              <a:off x="6362700" y="1066800"/>
              <a:ext cx="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>
            <a:stCxn id="13" idx="2"/>
            <a:endCxn id="14" idx="0"/>
          </p:cNvCxnSpPr>
          <p:nvPr/>
        </p:nvCxnSpPr>
        <p:spPr>
          <a:xfrm>
            <a:off x="6362700" y="24384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5" idx="0"/>
          </p:cNvCxnSpPr>
          <p:nvPr/>
        </p:nvCxnSpPr>
        <p:spPr>
          <a:xfrm>
            <a:off x="6362700" y="38100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2"/>
            <a:endCxn id="16" idx="0"/>
          </p:cNvCxnSpPr>
          <p:nvPr/>
        </p:nvCxnSpPr>
        <p:spPr>
          <a:xfrm>
            <a:off x="6362700" y="4953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WEP Cracking Steps with Captured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492875"/>
            <a:ext cx="2895600" cy="365125"/>
          </a:xfrm>
        </p:spPr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" y="12954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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Purchase a wireless card that supports injection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" y="28956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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 Select platform to run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Aircrack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-ng; Kali is the best; Ubuntu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38300" y="1981200"/>
            <a:ext cx="0" cy="9144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6700" y="42672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 Start the wireless interface in monitor mode on AP channel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6700" y="56388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 Test Wireless Device Packet Injection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1100" y="1638300"/>
            <a:ext cx="2743200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 Start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sym typeface="Wingdings 2"/>
              </a:rPr>
              <a:t>airodump-ng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 to capture the IVs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91100" y="28956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 Use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sym typeface="Wingdings 2"/>
              </a:rPr>
              <a:t>aireplay-ng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 to do a fake authentication with the access point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91100" y="42672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 Start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sym typeface="Wingdings 2"/>
              </a:rPr>
              <a:t>aireplay-ng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in ARP request replay mode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91100" y="5791200"/>
            <a:ext cx="27432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 Run </a:t>
            </a:r>
            <a:r>
              <a:rPr lang="en-US" b="1" dirty="0" err="1">
                <a:solidFill>
                  <a:srgbClr val="FF0000"/>
                </a:solidFill>
                <a:sym typeface="Wingdings 2"/>
              </a:rPr>
              <a:t>aircrack-ng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 to obtain the WEP key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>
            <a:off x="1638300" y="3810000"/>
            <a:ext cx="0" cy="4572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2" idx="0"/>
          </p:cNvCxnSpPr>
          <p:nvPr/>
        </p:nvCxnSpPr>
        <p:spPr>
          <a:xfrm>
            <a:off x="1638300" y="5181600"/>
            <a:ext cx="0" cy="4572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638300" y="1066800"/>
            <a:ext cx="4724400" cy="5638800"/>
            <a:chOff x="1638300" y="1066800"/>
            <a:chExt cx="4724400" cy="5638800"/>
          </a:xfrm>
        </p:grpSpPr>
        <p:cxnSp>
          <p:nvCxnSpPr>
            <p:cNvPr id="22" name="Straight Connector 21"/>
            <p:cNvCxnSpPr>
              <a:stCxn id="12" idx="2"/>
            </p:cNvCxnSpPr>
            <p:nvPr/>
          </p:nvCxnSpPr>
          <p:spPr>
            <a:xfrm>
              <a:off x="1638300" y="6324600"/>
              <a:ext cx="0" cy="38100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38300" y="6705600"/>
              <a:ext cx="224790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886200" y="1066800"/>
              <a:ext cx="0" cy="563880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86200" y="1066800"/>
              <a:ext cx="247650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3" idx="0"/>
            </p:cNvCxnSpPr>
            <p:nvPr/>
          </p:nvCxnSpPr>
          <p:spPr>
            <a:xfrm>
              <a:off x="6362700" y="1066800"/>
              <a:ext cx="0" cy="571500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>
            <a:stCxn id="13" idx="2"/>
            <a:endCxn id="14" idx="0"/>
          </p:cNvCxnSpPr>
          <p:nvPr/>
        </p:nvCxnSpPr>
        <p:spPr>
          <a:xfrm>
            <a:off x="6362700" y="2438400"/>
            <a:ext cx="0" cy="4572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5" idx="0"/>
          </p:cNvCxnSpPr>
          <p:nvPr/>
        </p:nvCxnSpPr>
        <p:spPr>
          <a:xfrm>
            <a:off x="6362700" y="3810000"/>
            <a:ext cx="0" cy="4572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2"/>
            <a:endCxn id="16" idx="0"/>
          </p:cNvCxnSpPr>
          <p:nvPr/>
        </p:nvCxnSpPr>
        <p:spPr>
          <a:xfrm>
            <a:off x="6362700" y="4953000"/>
            <a:ext cx="0" cy="8382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2795232" y="2209800"/>
            <a:ext cx="2329218" cy="1600199"/>
          </a:xfrm>
          <a:prstGeom prst="wedgeRoundRectCallout">
            <a:avLst>
              <a:gd name="adj1" fmla="val 46550"/>
              <a:gd name="adj2" fmla="val 16911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Skip steps  ~  &amp;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Do  only</a:t>
            </a:r>
          </a:p>
        </p:txBody>
      </p:sp>
    </p:spTree>
    <p:extLst>
      <p:ext uri="{BB962C8B-B14F-4D97-AF65-F5344CB8AC3E}">
        <p14:creationId xmlns:p14="http://schemas.microsoft.com/office/powerpoint/2010/main" val="34011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>
                <a:sym typeface="Wingdings 2"/>
              </a:rPr>
              <a:t></a:t>
            </a:r>
            <a:r>
              <a:rPr lang="en-US" dirty="0" smtClean="0"/>
              <a:t>: WEP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Filename(s) </a:t>
            </a:r>
            <a:r>
              <a:rPr lang="en-US" sz="2800" dirty="0">
                <a:solidFill>
                  <a:srgbClr val="7030A0"/>
                </a:solidFill>
              </a:rPr>
              <a:t>c:\</a:t>
            </a:r>
            <a:r>
              <a:rPr lang="en-US" sz="2800" dirty="0" smtClean="0">
                <a:solidFill>
                  <a:srgbClr val="7030A0"/>
                </a:solidFill>
              </a:rPr>
              <a:t>wireless\wireless</a:t>
            </a:r>
            <a:r>
              <a:rPr lang="en-US" sz="2800" dirty="0" smtClean="0">
                <a:solidFill>
                  <a:srgbClr val="00CC00"/>
                </a:solidFill>
              </a:rPr>
              <a:t>\WEPFile01\wep3-01.cap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83815"/>
            <a:ext cx="6324600" cy="46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467600" y="6231704"/>
            <a:ext cx="1066800" cy="55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124200"/>
            <a:ext cx="3657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0781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5788"/>
            <a:ext cx="8863012" cy="31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971800" y="4267199"/>
            <a:ext cx="16764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0" y="5867400"/>
            <a:ext cx="48768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Now, close </a:t>
            </a:r>
            <a:r>
              <a:rPr lang="en-US" sz="2800" dirty="0" err="1">
                <a:solidFill>
                  <a:schemeClr val="tx1"/>
                </a:solidFill>
              </a:rPr>
              <a:t>Aircrack-ng</a:t>
            </a:r>
            <a:r>
              <a:rPr lang="en-US" sz="2800" dirty="0">
                <a:solidFill>
                  <a:schemeClr val="tx1"/>
                </a:solidFill>
              </a:rPr>
              <a:t> GUI.exe</a:t>
            </a:r>
            <a:endParaRPr lang="en-US" sz="2800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953000"/>
            <a:ext cx="5334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41574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use the cracked WEP key </a:t>
            </a:r>
          </a:p>
          <a:p>
            <a:pPr lvl="1"/>
            <a:r>
              <a:rPr lang="en-US" dirty="0" smtClean="0"/>
              <a:t>To connect to the target AP</a:t>
            </a:r>
            <a:endParaRPr lang="en-US" dirty="0" smtClean="0">
              <a:solidFill>
                <a:srgbClr val="00CC00"/>
              </a:solidFill>
            </a:endParaRPr>
          </a:p>
          <a:p>
            <a:pPr lvl="1"/>
            <a:r>
              <a:rPr lang="en-US" dirty="0" smtClean="0"/>
              <a:t>To find other vulnerable computers on the network</a:t>
            </a:r>
          </a:p>
          <a:p>
            <a:pPr lvl="1"/>
            <a:r>
              <a:rPr lang="en-US" dirty="0" smtClean="0"/>
              <a:t>To steal data from the target network</a:t>
            </a:r>
          </a:p>
          <a:p>
            <a:endParaRPr lang="en-US" i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Exercises</a:t>
            </a:r>
          </a:p>
          <a:p>
            <a:pPr lvl="1">
              <a:buFont typeface="Wingdings 2" panose="05020102010507070707" pitchFamily="18" charset="2"/>
              <a:buChar char="j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1</a:t>
            </a:r>
          </a:p>
          <a:p>
            <a:pPr lvl="1">
              <a:buFont typeface="Wingdings 2" panose="05020102010507070707" pitchFamily="18" charset="2"/>
              <a:buChar char="k"/>
            </a:pPr>
            <a:r>
              <a:rPr lang="en-US" dirty="0"/>
              <a:t>Crack captured WPA-PSK traffic 2</a:t>
            </a:r>
          </a:p>
          <a:p>
            <a:pPr lvl="1">
              <a:buFont typeface="Wingdings 2" panose="05020102010507070707" pitchFamily="18" charset="2"/>
              <a:buChar char="l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3</a:t>
            </a:r>
          </a:p>
          <a:p>
            <a:pPr lvl="1">
              <a:buFont typeface="Wingdings 2" panose="05020102010507070707" pitchFamily="18" charset="2"/>
              <a:buChar char="m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wireless LAN security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WPA-PSK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2590800"/>
            <a:ext cx="5867400" cy="457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676400"/>
            <a:ext cx="6629400" cy="2362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7336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>
                <a:sym typeface="Wingdings 2"/>
              </a:rPr>
              <a:t></a:t>
            </a:r>
            <a:r>
              <a:rPr lang="en-US" dirty="0" smtClean="0"/>
              <a:t>: WPA-PSK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wireless network is using WPA-PSK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WPA-PSK Cracking Steps with Live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492875"/>
            <a:ext cx="2895600" cy="365125"/>
          </a:xfrm>
        </p:spPr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" y="12954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a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Purchase a wireless card that supports injection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" y="28956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b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 Select platform to run </a:t>
            </a:r>
            <a:r>
              <a:rPr lang="en-US" dirty="0" err="1" smtClean="0">
                <a:solidFill>
                  <a:schemeClr val="tx1"/>
                </a:solidFill>
                <a:sym typeface="Wingdings 2"/>
              </a:rPr>
              <a:t>Aircrack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-ng; Kali is the best; Ubuntu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38300" y="19812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6700" y="42672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 </a:t>
            </a:r>
            <a:r>
              <a:rPr lang="en-US" dirty="0">
                <a:solidFill>
                  <a:schemeClr val="tx1"/>
                </a:solidFill>
              </a:rPr>
              <a:t>start the wireless interface in monitor mode on AP channel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" y="56388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 </a:t>
            </a:r>
            <a:r>
              <a:rPr lang="en-US" dirty="0">
                <a:solidFill>
                  <a:schemeClr val="tx1"/>
                </a:solidFill>
              </a:rPr>
              <a:t>start </a:t>
            </a:r>
            <a:r>
              <a:rPr lang="en-US" b="1" dirty="0" err="1">
                <a:solidFill>
                  <a:srgbClr val="0000FF"/>
                </a:solidFill>
              </a:rPr>
              <a:t>airdump-ng</a:t>
            </a:r>
            <a:r>
              <a:rPr lang="en-US" dirty="0">
                <a:solidFill>
                  <a:schemeClr val="tx1"/>
                </a:solidFill>
              </a:rPr>
              <a:t> to capture the </a:t>
            </a:r>
            <a:r>
              <a:rPr lang="en-US" dirty="0" err="1">
                <a:solidFill>
                  <a:schemeClr val="tx1"/>
                </a:solidFill>
              </a:rPr>
              <a:t>Ivs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1100" y="1638300"/>
            <a:ext cx="2743200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  <a:sym typeface="Wingdings 2"/>
              </a:rPr>
              <a:t> </a:t>
            </a: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b="1" dirty="0" err="1">
                <a:solidFill>
                  <a:srgbClr val="00CC00"/>
                </a:solidFill>
              </a:rPr>
              <a:t>aireplay-ng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>
                <a:solidFill>
                  <a:schemeClr val="tx1"/>
                </a:solidFill>
              </a:rPr>
              <a:t>deauthenticate</a:t>
            </a:r>
            <a:r>
              <a:rPr lang="en-US" dirty="0">
                <a:solidFill>
                  <a:schemeClr val="tx1"/>
                </a:solidFill>
              </a:rPr>
              <a:t> the wireless client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91100" y="3276600"/>
            <a:ext cx="27432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 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Run </a:t>
            </a:r>
            <a:r>
              <a:rPr lang="en-US" b="1" dirty="0" err="1">
                <a:solidFill>
                  <a:srgbClr val="FF0000"/>
                </a:solidFill>
                <a:sym typeface="Wingdings 2"/>
              </a:rPr>
              <a:t>aircrack-ng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crack the pre-shared key</a:t>
            </a:r>
          </a:p>
        </p:txBody>
      </p: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>
            <a:off x="1638300" y="38100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2" idx="0"/>
          </p:cNvCxnSpPr>
          <p:nvPr/>
        </p:nvCxnSpPr>
        <p:spPr>
          <a:xfrm>
            <a:off x="1638300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638300" y="1066800"/>
            <a:ext cx="4724400" cy="5638800"/>
            <a:chOff x="1638300" y="1066800"/>
            <a:chExt cx="4724400" cy="5638800"/>
          </a:xfrm>
        </p:grpSpPr>
        <p:cxnSp>
          <p:nvCxnSpPr>
            <p:cNvPr id="22" name="Straight Connector 21"/>
            <p:cNvCxnSpPr>
              <a:stCxn id="12" idx="2"/>
            </p:cNvCxnSpPr>
            <p:nvPr/>
          </p:nvCxnSpPr>
          <p:spPr>
            <a:xfrm>
              <a:off x="1638300" y="63246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38300" y="6705600"/>
              <a:ext cx="2247900" cy="0"/>
            </a:xfrm>
            <a:prstGeom prst="line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886200" y="1066800"/>
              <a:ext cx="0" cy="5638800"/>
            </a:xfrm>
            <a:prstGeom prst="line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86200" y="1066800"/>
              <a:ext cx="2476500" cy="0"/>
            </a:xfrm>
            <a:prstGeom prst="line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3" idx="0"/>
            </p:cNvCxnSpPr>
            <p:nvPr/>
          </p:nvCxnSpPr>
          <p:spPr>
            <a:xfrm>
              <a:off x="6362700" y="1066800"/>
              <a:ext cx="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>
            <a:stCxn id="13" idx="2"/>
            <a:endCxn id="16" idx="0"/>
          </p:cNvCxnSpPr>
          <p:nvPr/>
        </p:nvCxnSpPr>
        <p:spPr>
          <a:xfrm>
            <a:off x="6362700" y="24384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4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</a:t>
            </a:r>
            <a:r>
              <a:rPr lang="en-US" dirty="0" smtClean="0">
                <a:sym typeface="Wingdings 2"/>
              </a:rPr>
              <a:t>: </a:t>
            </a:r>
            <a:r>
              <a:rPr lang="en-US" dirty="0"/>
              <a:t>WPA-PSK Cracking </a:t>
            </a:r>
            <a:r>
              <a:rPr lang="en-US" dirty="0" smtClean="0"/>
              <a:t>with captured traffic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492875"/>
            <a:ext cx="2895600" cy="365125"/>
          </a:xfrm>
        </p:spPr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" y="12954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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Purchase a wireless card that supports injection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" y="28956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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 Select platform to run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Aircrack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-ng; Kali is the best; Ubuntu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38300" y="1981200"/>
            <a:ext cx="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6700" y="4267200"/>
            <a:ext cx="2743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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start the wireless interface in monitor mode on AP channel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" y="5638800"/>
            <a:ext cx="2743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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start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airdump-ng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capture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Ivs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1100" y="1638300"/>
            <a:ext cx="2743200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 2"/>
              </a:rPr>
              <a:t>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use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aireplay-ng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deauthenticate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the wireless client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91100" y="3276600"/>
            <a:ext cx="27432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 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Run </a:t>
            </a:r>
            <a:r>
              <a:rPr lang="en-US" b="1" dirty="0" err="1">
                <a:solidFill>
                  <a:srgbClr val="FF0000"/>
                </a:solidFill>
                <a:sym typeface="Wingdings 2"/>
              </a:rPr>
              <a:t>aircrack-ng</a:t>
            </a:r>
            <a:r>
              <a:rPr lang="en-US" dirty="0">
                <a:solidFill>
                  <a:schemeClr val="tx1"/>
                </a:solidFill>
                <a:sym typeface="Wingdings 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crack the pre-shared key</a:t>
            </a:r>
          </a:p>
        </p:txBody>
      </p: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>
            <a:off x="1638300" y="3810000"/>
            <a:ext cx="0" cy="4572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2" idx="0"/>
          </p:cNvCxnSpPr>
          <p:nvPr/>
        </p:nvCxnSpPr>
        <p:spPr>
          <a:xfrm>
            <a:off x="1638300" y="5181600"/>
            <a:ext cx="0" cy="4572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638300" y="1066800"/>
            <a:ext cx="4724400" cy="5638800"/>
            <a:chOff x="1638300" y="1066800"/>
            <a:chExt cx="4724400" cy="5638800"/>
          </a:xfrm>
        </p:grpSpPr>
        <p:cxnSp>
          <p:nvCxnSpPr>
            <p:cNvPr id="22" name="Straight Connector 21"/>
            <p:cNvCxnSpPr>
              <a:stCxn id="12" idx="2"/>
            </p:cNvCxnSpPr>
            <p:nvPr/>
          </p:nvCxnSpPr>
          <p:spPr>
            <a:xfrm>
              <a:off x="1638300" y="6324600"/>
              <a:ext cx="0" cy="381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38300" y="6705600"/>
              <a:ext cx="22479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886200" y="1066800"/>
              <a:ext cx="0" cy="5638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86200" y="1066800"/>
              <a:ext cx="2476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3" idx="0"/>
            </p:cNvCxnSpPr>
            <p:nvPr/>
          </p:nvCxnSpPr>
          <p:spPr>
            <a:xfrm>
              <a:off x="6362700" y="1066800"/>
              <a:ext cx="0" cy="57150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>
            <a:stCxn id="13" idx="2"/>
            <a:endCxn id="16" idx="0"/>
          </p:cNvCxnSpPr>
          <p:nvPr/>
        </p:nvCxnSpPr>
        <p:spPr>
          <a:xfrm>
            <a:off x="6362700" y="2438400"/>
            <a:ext cx="0" cy="8382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3157182" y="4724401"/>
            <a:ext cx="2329218" cy="1600199"/>
          </a:xfrm>
          <a:prstGeom prst="wedgeRoundRectCallout">
            <a:avLst>
              <a:gd name="adj1" fmla="val 37761"/>
              <a:gd name="adj2" fmla="val -9101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Skip steps  ~  &amp;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sym typeface="Wingdings 2"/>
              </a:rPr>
              <a:t>Do  only</a:t>
            </a:r>
          </a:p>
        </p:txBody>
      </p:sp>
    </p:spTree>
    <p:extLst>
      <p:ext uri="{BB962C8B-B14F-4D97-AF65-F5344CB8AC3E}">
        <p14:creationId xmlns:p14="http://schemas.microsoft.com/office/powerpoint/2010/main" val="19291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51926"/>
            <a:ext cx="5305425" cy="395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</a:t>
            </a:r>
            <a:r>
              <a:rPr lang="en-US" dirty="0" smtClean="0"/>
              <a:t>: WPA-PSK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Filename(s): </a:t>
            </a:r>
            <a:r>
              <a:rPr lang="en-US" dirty="0">
                <a:solidFill>
                  <a:srgbClr val="7030A0"/>
                </a:solidFill>
              </a:rPr>
              <a:t>c:\</a:t>
            </a:r>
            <a:r>
              <a:rPr lang="en-US" dirty="0" smtClean="0">
                <a:solidFill>
                  <a:srgbClr val="7030A0"/>
                </a:solidFill>
              </a:rPr>
              <a:t>wireless\wireless</a:t>
            </a:r>
            <a:r>
              <a:rPr lang="en-US" dirty="0" smtClean="0">
                <a:solidFill>
                  <a:srgbClr val="00CC00"/>
                </a:solidFill>
              </a:rPr>
              <a:t>\WPA-PSK-File02\team1.output.capture.wpa-01.cap</a:t>
            </a:r>
          </a:p>
          <a:p>
            <a:r>
              <a:rPr lang="en-US" dirty="0" smtClean="0"/>
              <a:t>Wordlist: </a:t>
            </a:r>
            <a:br>
              <a:rPr lang="en-US" dirty="0" smtClean="0"/>
            </a:br>
            <a:r>
              <a:rPr lang="en-US" sz="2800" dirty="0">
                <a:solidFill>
                  <a:srgbClr val="7030A0"/>
                </a:solidFill>
              </a:rPr>
              <a:t>c:\wireless</a:t>
            </a:r>
            <a:r>
              <a:rPr lang="en-US" sz="2800" dirty="0" smtClean="0">
                <a:solidFill>
                  <a:srgbClr val="7030A0"/>
                </a:solidFill>
              </a:rPr>
              <a:t>\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wireless</a:t>
            </a:r>
            <a:r>
              <a:rPr lang="en-US" sz="2800" dirty="0" smtClean="0">
                <a:solidFill>
                  <a:srgbClr val="00CC00"/>
                </a:solidFill>
              </a:rPr>
              <a:t>\</a:t>
            </a:r>
            <a:br>
              <a:rPr lang="en-US" sz="2800" dirty="0" smtClean="0">
                <a:solidFill>
                  <a:srgbClr val="00CC00"/>
                </a:solidFill>
              </a:rPr>
            </a:br>
            <a:r>
              <a:rPr lang="en-US" sz="2800" dirty="0" smtClean="0">
                <a:solidFill>
                  <a:srgbClr val="00CC00"/>
                </a:solidFill>
              </a:rPr>
              <a:t>WPA-PSK-File02</a:t>
            </a:r>
            <a:br>
              <a:rPr lang="en-US" sz="2800" dirty="0" smtClean="0">
                <a:solidFill>
                  <a:srgbClr val="00CC00"/>
                </a:solidFill>
              </a:rPr>
            </a:br>
            <a:r>
              <a:rPr lang="en-US" sz="2800" dirty="0" smtClean="0">
                <a:solidFill>
                  <a:srgbClr val="00CC00"/>
                </a:solidFill>
              </a:rPr>
              <a:t>\all-</a:t>
            </a:r>
            <a:r>
              <a:rPr lang="en-US" sz="2800" dirty="0" err="1" smtClean="0">
                <a:solidFill>
                  <a:srgbClr val="00CC00"/>
                </a:solidFill>
              </a:rPr>
              <a:t>edit.lst</a:t>
            </a:r>
            <a:endParaRPr lang="en-US" sz="2800" dirty="0" smtClean="0">
              <a:solidFill>
                <a:srgbClr val="00CC00"/>
              </a:solidFill>
            </a:endParaRPr>
          </a:p>
          <a:p>
            <a:pPr lvl="1"/>
            <a:r>
              <a:rPr lang="en-US" sz="2400" dirty="0" smtClean="0"/>
              <a:t>Do </a:t>
            </a:r>
            <a:r>
              <a:rPr lang="en-US" sz="2400" b="1" u="sng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use </a:t>
            </a:r>
            <a:r>
              <a:rPr lang="en-US" sz="2400" dirty="0" err="1" smtClean="0"/>
              <a:t>all.lst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72400" y="6248400"/>
            <a:ext cx="1066800" cy="438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3886200"/>
            <a:ext cx="91440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4114800"/>
            <a:ext cx="457200" cy="0"/>
          </a:xfrm>
          <a:prstGeom prst="straightConnector1">
            <a:avLst/>
          </a:prstGeom>
          <a:ln w="4445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19600" y="32766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40386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9184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Solution!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Simplicity</a:t>
            </a:r>
            <a:r>
              <a:rPr lang="en-US" dirty="0" smtClean="0"/>
              <a:t> is important for security too</a:t>
            </a:r>
          </a:p>
          <a:p>
            <a:pPr lvl="1"/>
            <a:r>
              <a:rPr lang="en-US" dirty="0" smtClean="0"/>
              <a:t>Complexity is big enemy for security</a:t>
            </a:r>
          </a:p>
          <a:p>
            <a:r>
              <a:rPr lang="en-US" dirty="0" smtClean="0"/>
              <a:t>Too complex security solutions?</a:t>
            </a:r>
          </a:p>
          <a:p>
            <a:pPr lvl="1"/>
            <a:r>
              <a:rPr lang="en-US" dirty="0" smtClean="0"/>
              <a:t>People will give up</a:t>
            </a:r>
          </a:p>
          <a:p>
            <a:pPr lvl="1"/>
            <a:r>
              <a:rPr lang="en-US" dirty="0" smtClean="0"/>
              <a:t>People will bypass</a:t>
            </a:r>
          </a:p>
          <a:p>
            <a:r>
              <a:rPr lang="en-US" dirty="0" smtClean="0"/>
              <a:t>Effective security measures?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As simple as possible, but not simpler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Simple for </a:t>
            </a:r>
            <a:r>
              <a:rPr lang="en-US" dirty="0" smtClean="0">
                <a:solidFill>
                  <a:srgbClr val="0000FF"/>
                </a:solidFill>
              </a:rPr>
              <a:t>developers</a:t>
            </a:r>
          </a:p>
          <a:p>
            <a:pPr lvl="1"/>
            <a:r>
              <a:rPr lang="en-US" dirty="0" smtClean="0"/>
              <a:t>Simple for </a:t>
            </a:r>
            <a:r>
              <a:rPr lang="en-US" dirty="0" smtClean="0">
                <a:solidFill>
                  <a:srgbClr val="0000FF"/>
                </a:solidFill>
              </a:rPr>
              <a:t>end users</a:t>
            </a:r>
          </a:p>
          <a:p>
            <a:r>
              <a:rPr lang="en-US" dirty="0" smtClean="0"/>
              <a:t>Cybersecurity principle #9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</a:t>
            </a:r>
            <a:r>
              <a:rPr lang="en-US" dirty="0" smtClean="0"/>
              <a:t>: </a:t>
            </a:r>
            <a:r>
              <a:rPr lang="en-US" dirty="0"/>
              <a:t>WPA-PSK Cracking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index 2 if you get prompted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</a:t>
            </a:r>
            <a:r>
              <a:rPr lang="en-US" dirty="0" smtClean="0">
                <a:sym typeface="Wingdings 2"/>
              </a:rPr>
              <a:t>: What did you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95600" y="6324600"/>
            <a:ext cx="48768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Now, close </a:t>
            </a:r>
            <a:r>
              <a:rPr lang="en-US" sz="2800" dirty="0" err="1">
                <a:solidFill>
                  <a:schemeClr val="tx1"/>
                </a:solidFill>
              </a:rPr>
              <a:t>Aircrack-ng</a:t>
            </a:r>
            <a:r>
              <a:rPr lang="en-US" sz="2800" dirty="0">
                <a:solidFill>
                  <a:schemeClr val="tx1"/>
                </a:solidFill>
              </a:rPr>
              <a:t> GUI.exe</a:t>
            </a:r>
            <a:endParaRPr lang="en-US" sz="2800" dirty="0" smtClean="0">
              <a:solidFill>
                <a:schemeClr val="tx1"/>
              </a:solidFill>
              <a:sym typeface="Wingdings 2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6826"/>
            <a:ext cx="7620204" cy="415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2819400"/>
            <a:ext cx="990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2057400"/>
            <a:ext cx="38100" cy="838200"/>
          </a:xfrm>
          <a:prstGeom prst="straightConnector1">
            <a:avLst/>
          </a:prstGeom>
          <a:ln w="3810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81800" y="3276600"/>
            <a:ext cx="685800" cy="0"/>
          </a:xfrm>
          <a:prstGeom prst="straightConnector1">
            <a:avLst/>
          </a:prstGeom>
          <a:ln w="508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2667000" y="1219200"/>
            <a:ext cx="4267200" cy="533400"/>
          </a:xfrm>
          <a:prstGeom prst="wedgeRoundRectCallout">
            <a:avLst>
              <a:gd name="adj1" fmla="val -20833"/>
              <a:gd name="adj2" fmla="val 22502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This is almost 10 minutes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4876800"/>
            <a:ext cx="5029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967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use the cracked WPA-PSK key </a:t>
            </a:r>
          </a:p>
          <a:p>
            <a:pPr lvl="1"/>
            <a:r>
              <a:rPr lang="en-US" dirty="0" smtClean="0"/>
              <a:t>To connect to the target AP</a:t>
            </a:r>
            <a:endParaRPr lang="en-US" dirty="0" smtClean="0">
              <a:solidFill>
                <a:srgbClr val="00CC00"/>
              </a:solidFill>
            </a:endParaRPr>
          </a:p>
          <a:p>
            <a:pPr lvl="1"/>
            <a:r>
              <a:rPr lang="en-US" dirty="0" smtClean="0"/>
              <a:t>To find other vulnerable computers on the network</a:t>
            </a:r>
          </a:p>
          <a:p>
            <a:pPr lvl="1"/>
            <a:r>
              <a:rPr lang="en-US" dirty="0" smtClean="0"/>
              <a:t>To steal data from the target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Exercises</a:t>
            </a:r>
          </a:p>
          <a:p>
            <a:pPr lvl="1">
              <a:buFont typeface="Wingdings 2" panose="05020102010507070707" pitchFamily="18" charset="2"/>
              <a:buChar char="j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1</a:t>
            </a:r>
          </a:p>
          <a:p>
            <a:pPr lvl="1">
              <a:buFont typeface="Wingdings 2" panose="05020102010507070707" pitchFamily="18" charset="2"/>
              <a:buChar char="k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2</a:t>
            </a:r>
          </a:p>
          <a:p>
            <a:pPr lvl="1">
              <a:buFont typeface="Wingdings 2" panose="05020102010507070707" pitchFamily="18" charset="2"/>
              <a:buChar char="l"/>
            </a:pPr>
            <a:r>
              <a:rPr lang="en-US" dirty="0"/>
              <a:t>Cracking captured WEP traffic 3</a:t>
            </a:r>
          </a:p>
          <a:p>
            <a:pPr lvl="1">
              <a:buFont typeface="Wingdings 2" panose="05020102010507070707" pitchFamily="18" charset="2"/>
              <a:buChar char="m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wireless LAN security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WPA-PSK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124200"/>
            <a:ext cx="58674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676400"/>
            <a:ext cx="6629400" cy="2362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4277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</a:t>
            </a:r>
            <a:r>
              <a:rPr lang="en-US" dirty="0" smtClean="0"/>
              <a:t>: </a:t>
            </a:r>
            <a:r>
              <a:rPr lang="en-US" dirty="0"/>
              <a:t>WEP </a:t>
            </a:r>
            <a:r>
              <a:rPr lang="en-US" dirty="0" smtClean="0"/>
              <a:t>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wireless network is using WEP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</a:t>
            </a:r>
            <a:r>
              <a:rPr lang="en-US" dirty="0" smtClean="0"/>
              <a:t>: WEP Cracking – File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Filename(s) </a:t>
            </a:r>
            <a:r>
              <a:rPr lang="en-US" sz="2400" dirty="0">
                <a:solidFill>
                  <a:srgbClr val="7030A0"/>
                </a:solidFill>
              </a:rPr>
              <a:t>c:\</a:t>
            </a:r>
            <a:r>
              <a:rPr lang="en-US" sz="2400" dirty="0" smtClean="0">
                <a:solidFill>
                  <a:srgbClr val="7030A0"/>
                </a:solidFill>
              </a:rPr>
              <a:t>wireless\wireless</a:t>
            </a:r>
            <a:r>
              <a:rPr lang="en-US" sz="2400" dirty="0" smtClean="0">
                <a:solidFill>
                  <a:srgbClr val="00CC00"/>
                </a:solidFill>
              </a:rPr>
              <a:t>\WEPFile03\team4.output.capture-03.cap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62" y="2497903"/>
            <a:ext cx="5767138" cy="428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239000" y="6231704"/>
            <a:ext cx="1066800" cy="55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4460" y="3084575"/>
            <a:ext cx="3886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4365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</a:t>
            </a:r>
            <a:r>
              <a:rPr lang="en-US" dirty="0" smtClean="0"/>
              <a:t>: </a:t>
            </a:r>
            <a:r>
              <a:rPr lang="en-US" dirty="0"/>
              <a:t>WEP Cracking – File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index 2 if you get prompted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447925"/>
            <a:ext cx="882124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971800" y="4190999"/>
            <a:ext cx="16764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5715001"/>
            <a:ext cx="48768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Now, close </a:t>
            </a:r>
            <a:r>
              <a:rPr lang="en-US" sz="2800" dirty="0" err="1">
                <a:solidFill>
                  <a:schemeClr val="tx1"/>
                </a:solidFill>
              </a:rPr>
              <a:t>Aircrack-ng</a:t>
            </a:r>
            <a:r>
              <a:rPr lang="en-US" sz="2800" dirty="0">
                <a:solidFill>
                  <a:schemeClr val="tx1"/>
                </a:solidFill>
              </a:rPr>
              <a:t> GUI.exe</a:t>
            </a:r>
            <a:endParaRPr lang="en-US" sz="2800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724400"/>
            <a:ext cx="5334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324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use the cracked WEP key </a:t>
            </a:r>
          </a:p>
          <a:p>
            <a:pPr lvl="1"/>
            <a:r>
              <a:rPr lang="en-US" dirty="0" smtClean="0"/>
              <a:t>To connect to the target AP</a:t>
            </a:r>
            <a:endParaRPr lang="en-US" dirty="0" smtClean="0">
              <a:solidFill>
                <a:srgbClr val="00CC00"/>
              </a:solidFill>
            </a:endParaRPr>
          </a:p>
          <a:p>
            <a:pPr lvl="1"/>
            <a:r>
              <a:rPr lang="en-US" dirty="0" smtClean="0"/>
              <a:t>To find other vulnerable computers on the network</a:t>
            </a:r>
          </a:p>
          <a:p>
            <a:pPr lvl="1"/>
            <a:r>
              <a:rPr lang="en-US" dirty="0" smtClean="0"/>
              <a:t>To steal data from the target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likes a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of the following wireless security algorithms </a:t>
            </a:r>
            <a:r>
              <a:rPr lang="en-US" dirty="0" smtClean="0"/>
              <a:t>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considered weak: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WEP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WPA-PSK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WPA2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WPA-TKIP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None of the above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lowchart: Preparation 5"/>
          <p:cNvSpPr/>
          <p:nvPr/>
        </p:nvSpPr>
        <p:spPr>
          <a:xfrm>
            <a:off x="533400" y="152400"/>
            <a:ext cx="1371600" cy="1181100"/>
          </a:xfrm>
          <a:prstGeom prst="flowChartPrepara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Quiz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Wireless LAN (1/2)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you </a:t>
            </a:r>
            <a:r>
              <a:rPr lang="en-US" b="1" u="sng" dirty="0" smtClean="0">
                <a:solidFill>
                  <a:srgbClr val="FF0000"/>
                </a:solidFill>
              </a:rPr>
              <a:t>used</a:t>
            </a:r>
            <a:r>
              <a:rPr lang="en-US" dirty="0" smtClean="0"/>
              <a:t> a wireless local area network before?</a:t>
            </a:r>
          </a:p>
          <a:p>
            <a:pPr lvl="1"/>
            <a:r>
              <a:rPr lang="en-US" dirty="0" smtClean="0"/>
              <a:t>At home?</a:t>
            </a:r>
          </a:p>
          <a:p>
            <a:pPr lvl="1"/>
            <a:r>
              <a:rPr lang="en-US" dirty="0" smtClean="0"/>
              <a:t>At work?</a:t>
            </a:r>
          </a:p>
          <a:p>
            <a:pPr lvl="1"/>
            <a:r>
              <a:rPr lang="en-US" dirty="0" smtClean="0"/>
              <a:t>With your cell phone?</a:t>
            </a:r>
          </a:p>
          <a:p>
            <a:r>
              <a:rPr lang="en-US" dirty="0" smtClean="0"/>
              <a:t>Have </a:t>
            </a:r>
            <a:r>
              <a:rPr lang="en-US" dirty="0"/>
              <a:t>you </a:t>
            </a:r>
            <a:r>
              <a:rPr lang="en-US" b="1" u="sng" dirty="0">
                <a:solidFill>
                  <a:srgbClr val="FF0000"/>
                </a:solidFill>
              </a:rPr>
              <a:t>configured</a:t>
            </a:r>
            <a:r>
              <a:rPr lang="en-US" dirty="0"/>
              <a:t> a wireless AP before?</a:t>
            </a:r>
          </a:p>
          <a:p>
            <a:r>
              <a:rPr lang="en-US" dirty="0"/>
              <a:t>Which </a:t>
            </a:r>
            <a:r>
              <a:rPr lang="en-US" dirty="0" smtClean="0"/>
              <a:t>one do you use, WEP, WPA, or WPA2?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secure is it?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Exercises</a:t>
            </a:r>
          </a:p>
          <a:p>
            <a:pPr lvl="1">
              <a:buFont typeface="Wingdings 2" panose="05020102010507070707" pitchFamily="18" charset="2"/>
              <a:buChar char="j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1</a:t>
            </a:r>
          </a:p>
          <a:p>
            <a:pPr lvl="1">
              <a:buFont typeface="Wingdings 2" panose="05020102010507070707" pitchFamily="18" charset="2"/>
              <a:buChar char="k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2</a:t>
            </a:r>
          </a:p>
          <a:p>
            <a:pPr lvl="1">
              <a:buFont typeface="Wingdings 2" panose="05020102010507070707" pitchFamily="18" charset="2"/>
              <a:buChar char="l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3</a:t>
            </a:r>
          </a:p>
          <a:p>
            <a:pPr lvl="1">
              <a:buFont typeface="Wingdings 2" panose="05020102010507070707" pitchFamily="18" charset="2"/>
              <a:buChar char="m"/>
            </a:pPr>
            <a:r>
              <a:rPr lang="en-US" dirty="0"/>
              <a:t>Crack captured WPA-PSK traffic </a:t>
            </a:r>
            <a:r>
              <a:rPr lang="en-US" dirty="0" smtClean="0"/>
              <a:t>4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 of wireless LAN security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WPA-PSK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581400"/>
            <a:ext cx="58674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676400"/>
            <a:ext cx="6629400" cy="2362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775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</a:t>
            </a:r>
            <a:r>
              <a:rPr lang="en-US" dirty="0" smtClean="0"/>
              <a:t>: WPA-PSK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wireless network is using WPA-PSK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43091"/>
            <a:ext cx="5410200" cy="40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</a:t>
            </a:r>
            <a:r>
              <a:rPr lang="en-US" dirty="0" smtClean="0"/>
              <a:t>: WPA-PSK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Filename(s) </a:t>
            </a:r>
            <a:r>
              <a:rPr lang="en-US" dirty="0">
                <a:solidFill>
                  <a:srgbClr val="7030A0"/>
                </a:solidFill>
              </a:rPr>
              <a:t>c:\</a:t>
            </a:r>
            <a:r>
              <a:rPr lang="en-US" dirty="0" smtClean="0">
                <a:solidFill>
                  <a:srgbClr val="7030A0"/>
                </a:solidFill>
              </a:rPr>
              <a:t>wireless\wireless</a:t>
            </a:r>
            <a:r>
              <a:rPr lang="en-US" dirty="0" smtClean="0">
                <a:solidFill>
                  <a:srgbClr val="00CC00"/>
                </a:solidFill>
              </a:rPr>
              <a:t>\WPA-PSK-File04\wpa_handshake.pcap</a:t>
            </a:r>
          </a:p>
          <a:p>
            <a:r>
              <a:rPr lang="en-US" dirty="0" smtClean="0"/>
              <a:t>Wordlist: </a:t>
            </a:r>
            <a:br>
              <a:rPr lang="en-US" dirty="0" smtClean="0"/>
            </a:br>
            <a:r>
              <a:rPr lang="en-US" sz="2800" dirty="0">
                <a:solidFill>
                  <a:srgbClr val="7030A0"/>
                </a:solidFill>
              </a:rPr>
              <a:t>c:\wireless</a:t>
            </a:r>
            <a:r>
              <a:rPr lang="en-US" sz="2800" dirty="0" smtClean="0">
                <a:solidFill>
                  <a:srgbClr val="7030A0"/>
                </a:solidFill>
              </a:rPr>
              <a:t>\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wireless</a:t>
            </a:r>
            <a:r>
              <a:rPr lang="en-US" sz="2800" dirty="0" smtClean="0">
                <a:solidFill>
                  <a:srgbClr val="00CC00"/>
                </a:solidFill>
              </a:rPr>
              <a:t>\</a:t>
            </a:r>
            <a:br>
              <a:rPr lang="en-US" sz="2800" dirty="0" smtClean="0">
                <a:solidFill>
                  <a:srgbClr val="00CC00"/>
                </a:solidFill>
              </a:rPr>
            </a:br>
            <a:r>
              <a:rPr lang="en-US" sz="2800" dirty="0" smtClean="0">
                <a:solidFill>
                  <a:srgbClr val="00CC00"/>
                </a:solidFill>
              </a:rPr>
              <a:t>WPA-PSK-File04</a:t>
            </a:r>
            <a:br>
              <a:rPr lang="en-US" sz="2800" dirty="0" smtClean="0">
                <a:solidFill>
                  <a:srgbClr val="00CC00"/>
                </a:solidFill>
              </a:rPr>
            </a:br>
            <a:r>
              <a:rPr lang="en-US" sz="2800" dirty="0" smtClean="0">
                <a:solidFill>
                  <a:srgbClr val="00CC00"/>
                </a:solidFill>
              </a:rPr>
              <a:t>\</a:t>
            </a:r>
            <a:r>
              <a:rPr lang="en-US" sz="2800" dirty="0" err="1" smtClean="0">
                <a:solidFill>
                  <a:srgbClr val="00CC00"/>
                </a:solidFill>
              </a:rPr>
              <a:t>all.lst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172200"/>
            <a:ext cx="1066800" cy="438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3810000"/>
            <a:ext cx="91440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4038600"/>
            <a:ext cx="457200" cy="0"/>
          </a:xfrm>
          <a:prstGeom prst="straightConnector1">
            <a:avLst/>
          </a:prstGeom>
          <a:ln w="4445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19600" y="3200400"/>
            <a:ext cx="8382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4000500"/>
            <a:ext cx="8382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472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</a:t>
            </a:r>
            <a:r>
              <a:rPr lang="en-US" dirty="0" smtClean="0">
                <a:sym typeface="Wingdings 2"/>
              </a:rPr>
              <a:t>: What did you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74826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5524500"/>
            <a:ext cx="48768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1513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143347"/>
            <a:ext cx="6191250" cy="461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</a:t>
            </a:r>
            <a:r>
              <a:rPr lang="en-US" dirty="0" smtClean="0"/>
              <a:t>: </a:t>
            </a:r>
            <a:r>
              <a:rPr lang="en-US" dirty="0"/>
              <a:t>WPA-PSK Cracking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6267228"/>
            <a:ext cx="1066800" cy="438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3962400"/>
            <a:ext cx="91440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95400" y="4191000"/>
            <a:ext cx="457200" cy="0"/>
          </a:xfrm>
          <a:prstGeom prst="straightConnector1">
            <a:avLst/>
          </a:prstGeom>
          <a:ln w="4445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4419600"/>
            <a:ext cx="457200" cy="0"/>
          </a:xfrm>
          <a:prstGeom prst="straightConnector1">
            <a:avLst/>
          </a:prstGeom>
          <a:ln w="4445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8400" y="2781300"/>
            <a:ext cx="99060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3619500"/>
            <a:ext cx="990600" cy="190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29000" y="5334000"/>
            <a:ext cx="2743200" cy="381000"/>
          </a:xfrm>
          <a:prstGeom prst="wedgeRoundRectCallout">
            <a:avLst>
              <a:gd name="adj1" fmla="val -40208"/>
              <a:gd name="adj2" fmla="val -23360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This BSSID is from last slide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572000" y="4572000"/>
            <a:ext cx="2209800" cy="381000"/>
          </a:xfrm>
          <a:prstGeom prst="wedgeRoundRectCallout">
            <a:avLst>
              <a:gd name="adj1" fmla="val -63585"/>
              <a:gd name="adj2" fmla="val -11827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This ESSID is guessed</a:t>
            </a:r>
          </a:p>
        </p:txBody>
      </p:sp>
    </p:spTree>
    <p:extLst>
      <p:ext uri="{BB962C8B-B14F-4D97-AF65-F5344CB8AC3E}">
        <p14:creationId xmlns:p14="http://schemas.microsoft.com/office/powerpoint/2010/main" val="30785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39" y="2057400"/>
            <a:ext cx="767233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>
                <a:solidFill>
                  <a:srgbClr val="FF0000"/>
                </a:solidFill>
                <a:sym typeface="Wingdings 2"/>
              </a:rPr>
              <a:t></a:t>
            </a:r>
            <a:r>
              <a:rPr lang="en-US" dirty="0" smtClean="0">
                <a:sym typeface="Wingdings 2"/>
              </a:rPr>
              <a:t>: What did you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95600" y="5867400"/>
            <a:ext cx="48768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Now, close </a:t>
            </a:r>
            <a:r>
              <a:rPr lang="en-US" sz="2800" dirty="0" err="1">
                <a:solidFill>
                  <a:schemeClr val="tx1"/>
                </a:solidFill>
              </a:rPr>
              <a:t>Aircrack-ng</a:t>
            </a:r>
            <a:r>
              <a:rPr lang="en-US" sz="2800" dirty="0">
                <a:solidFill>
                  <a:schemeClr val="tx1"/>
                </a:solidFill>
              </a:rPr>
              <a:t> GUI.exe</a:t>
            </a:r>
            <a:endParaRPr lang="en-US" sz="2800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0" y="3276599"/>
            <a:ext cx="16764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2819400"/>
            <a:ext cx="990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52900" y="2057400"/>
            <a:ext cx="38100" cy="838200"/>
          </a:xfrm>
          <a:prstGeom prst="straightConnector1">
            <a:avLst/>
          </a:prstGeom>
          <a:ln w="3810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2057400" y="1371600"/>
            <a:ext cx="4267200" cy="533400"/>
          </a:xfrm>
          <a:prstGeom prst="wedgeRoundRectCallout">
            <a:avLst>
              <a:gd name="adj1" fmla="val -20833"/>
              <a:gd name="adj2" fmla="val 22502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This is almost 1.5 hours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4953000"/>
            <a:ext cx="4800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8568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use the cracked WPA-PSK key </a:t>
            </a:r>
          </a:p>
          <a:p>
            <a:pPr lvl="1"/>
            <a:r>
              <a:rPr lang="en-US" dirty="0" smtClean="0"/>
              <a:t>To connect to the target AP</a:t>
            </a:r>
            <a:endParaRPr lang="en-US" dirty="0" smtClean="0">
              <a:solidFill>
                <a:srgbClr val="00CC00"/>
              </a:solidFill>
            </a:endParaRPr>
          </a:p>
          <a:p>
            <a:pPr lvl="1"/>
            <a:r>
              <a:rPr lang="en-US" dirty="0" smtClean="0"/>
              <a:t>To find other vulnerable computers on the network</a:t>
            </a:r>
          </a:p>
          <a:p>
            <a:pPr lvl="1"/>
            <a:r>
              <a:rPr lang="en-US" dirty="0" smtClean="0"/>
              <a:t>To steal data from the target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to protect your wireless 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WPA2 if you can</a:t>
            </a:r>
          </a:p>
          <a:p>
            <a:pPr lvl="1"/>
            <a:r>
              <a:rPr lang="en-US" dirty="0" smtClean="0"/>
              <a:t>Definitely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WEP</a:t>
            </a:r>
          </a:p>
          <a:p>
            <a:pPr lvl="1"/>
            <a:r>
              <a:rPr lang="en-US" dirty="0" smtClean="0"/>
              <a:t>Avoid WPA-PSK if you can</a:t>
            </a:r>
          </a:p>
          <a:p>
            <a:r>
              <a:rPr lang="en-US" dirty="0" smtClean="0"/>
              <a:t>Use a long passphrase for WPA2-PSK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8 ~ 63 characters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4505325" cy="30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629400" y="5334000"/>
            <a:ext cx="642938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77000" y="5638800"/>
            <a:ext cx="642938" cy="114300"/>
          </a:xfrm>
          <a:prstGeom prst="straightConnector1">
            <a:avLst/>
          </a:prstGeom>
          <a:ln w="4445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Exercises</a:t>
            </a:r>
          </a:p>
          <a:p>
            <a:pPr lvl="1">
              <a:buFont typeface="Wingdings 2" panose="05020102010507070707" pitchFamily="18" charset="2"/>
              <a:buChar char="j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1</a:t>
            </a:r>
          </a:p>
          <a:p>
            <a:pPr lvl="1">
              <a:buFont typeface="Wingdings 2" panose="05020102010507070707" pitchFamily="18" charset="2"/>
              <a:buChar char="k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2</a:t>
            </a:r>
          </a:p>
          <a:p>
            <a:pPr lvl="1">
              <a:buFont typeface="Wingdings 2" panose="05020102010507070707" pitchFamily="18" charset="2"/>
              <a:buChar char="l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3</a:t>
            </a:r>
          </a:p>
          <a:p>
            <a:pPr lvl="1">
              <a:buFont typeface="Wingdings 2" panose="05020102010507070707" pitchFamily="18" charset="2"/>
              <a:buChar char="m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4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Overview of wireless LAN security</a:t>
            </a:r>
          </a:p>
          <a:p>
            <a:pPr lvl="1"/>
            <a:r>
              <a:rPr lang="en-US" dirty="0" smtClean="0"/>
              <a:t>WEP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WPA-PSK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4038600"/>
            <a:ext cx="6629400" cy="2133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09800" y="1143000"/>
            <a:ext cx="6705600" cy="2438400"/>
          </a:xfrm>
          <a:prstGeom prst="wedgeRoundRectCallout">
            <a:avLst>
              <a:gd name="adj1" fmla="val -58023"/>
              <a:gd name="adj2" fmla="val 6639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sym typeface="Wingdings 2"/>
              </a:rPr>
              <a:t>If you reach here, you are done with this exercise</a:t>
            </a:r>
          </a:p>
          <a:p>
            <a:pPr algn="ctr"/>
            <a:endParaRPr lang="en-US" sz="3200" b="1" dirty="0">
              <a:solidFill>
                <a:srgbClr val="FF0000"/>
              </a:solidFill>
              <a:sym typeface="Wingdings 2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sym typeface="Wingdings 2"/>
              </a:rPr>
              <a:t>The rest of the slides are for your information at home only</a:t>
            </a:r>
          </a:p>
        </p:txBody>
      </p:sp>
    </p:spTree>
    <p:extLst>
      <p:ext uri="{BB962C8B-B14F-4D97-AF65-F5344CB8AC3E}">
        <p14:creationId xmlns:p14="http://schemas.microsoft.com/office/powerpoint/2010/main" val="36874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Exercises</a:t>
            </a:r>
          </a:p>
          <a:p>
            <a:pPr lvl="1">
              <a:buFont typeface="Wingdings 2" panose="05020102010507070707" pitchFamily="18" charset="2"/>
              <a:buChar char="j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1</a:t>
            </a:r>
          </a:p>
          <a:p>
            <a:pPr lvl="1">
              <a:buFont typeface="Wingdings 2" panose="05020102010507070707" pitchFamily="18" charset="2"/>
              <a:buChar char="k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2</a:t>
            </a:r>
          </a:p>
          <a:p>
            <a:pPr lvl="1">
              <a:buFont typeface="Wingdings 2" panose="05020102010507070707" pitchFamily="18" charset="2"/>
              <a:buChar char="l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Cracking captured WEP traffic 3</a:t>
            </a:r>
          </a:p>
          <a:p>
            <a:pPr lvl="1">
              <a:buFont typeface="Wingdings 2" panose="05020102010507070707" pitchFamily="18" charset="2"/>
              <a:buChar char="m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Crack captured WPA-PSK traffic 4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Overview of wireless LAN security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WPA-PSK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WPA2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</a:t>
            </a:r>
            <a:r>
              <a:rPr lang="en-US" dirty="0"/>
              <a:t>Wireless LAN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you heard these terminologies before?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WiFi</a:t>
            </a:r>
            <a:r>
              <a:rPr lang="en-US" dirty="0" smtClean="0">
                <a:solidFill>
                  <a:srgbClr val="0000FF"/>
                </a:solidFill>
              </a:rPr>
              <a:t> (Wi</a:t>
            </a:r>
            <a:r>
              <a:rPr lang="en-US" dirty="0" smtClean="0"/>
              <a:t>reless</a:t>
            </a:r>
            <a:r>
              <a:rPr lang="en-US" dirty="0" smtClean="0">
                <a:solidFill>
                  <a:srgbClr val="0000FF"/>
                </a:solidFill>
              </a:rPr>
              <a:t> Fi</a:t>
            </a:r>
            <a:r>
              <a:rPr lang="en-US" dirty="0" smtClean="0"/>
              <a:t>delity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Wireless a</a:t>
            </a:r>
            <a:r>
              <a:rPr lang="en-US" dirty="0" smtClean="0"/>
              <a:t>ccess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oint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Service set id</a:t>
            </a:r>
            <a:r>
              <a:rPr lang="en-US" dirty="0" smtClean="0"/>
              <a:t>entification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SSID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Hot </a:t>
            </a:r>
            <a:r>
              <a:rPr lang="en-US" dirty="0" smtClean="0">
                <a:solidFill>
                  <a:srgbClr val="0000FF"/>
                </a:solidFill>
              </a:rPr>
              <a:t>spots, evil twins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WEP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dirty="0" smtClean="0"/>
              <a:t>ired 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quivalent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rivacy)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WPA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dirty="0" smtClean="0"/>
              <a:t>ireless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rotected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ccess)</a:t>
            </a:r>
          </a:p>
          <a:p>
            <a:pPr lvl="2"/>
            <a:r>
              <a:rPr lang="en-US" dirty="0" smtClean="0"/>
              <a:t>WPA-</a:t>
            </a:r>
            <a:r>
              <a:rPr lang="en-US" dirty="0" smtClean="0">
                <a:solidFill>
                  <a:srgbClr val="0000FF"/>
                </a:solidFill>
              </a:rPr>
              <a:t>PSK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re-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hared </a:t>
            </a:r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dirty="0" smtClean="0"/>
              <a:t>ey)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WPA2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57600" y="5410200"/>
            <a:ext cx="3962400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Use different algorithms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43400" y="6096000"/>
            <a:ext cx="3276600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Evolved over years</a:t>
            </a:r>
          </a:p>
        </p:txBody>
      </p:sp>
    </p:spTree>
    <p:extLst>
      <p:ext uri="{BB962C8B-B14F-4D97-AF65-F5344CB8AC3E}">
        <p14:creationId xmlns:p14="http://schemas.microsoft.com/office/powerpoint/2010/main" val="15085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Wired</a:t>
            </a:r>
            <a:r>
              <a:rPr lang="en-US" dirty="0" smtClean="0"/>
              <a:t> Computer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mature but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20567"/>
              </p:ext>
            </p:extLst>
          </p:nvPr>
        </p:nvGraphicFramePr>
        <p:xfrm>
          <a:off x="457200" y="1905000"/>
          <a:ext cx="8522564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Visio" r:id="rId3" imgW="9885500" imgH="5303148" progId="Visio.Drawing.11">
                  <p:embed/>
                </p:oleObj>
              </mc:Choice>
              <mc:Fallback>
                <p:oleObj name="Visio" r:id="rId3" imgW="9885500" imgH="530314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05000"/>
                        <a:ext cx="8522564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8001000" y="4038600"/>
            <a:ext cx="990600" cy="990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4191000"/>
            <a:ext cx="1447800" cy="990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2857500"/>
            <a:ext cx="990600" cy="4953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Wired Computer Network: </a:t>
            </a:r>
            <a:r>
              <a:rPr lang="en-US" dirty="0" smtClean="0">
                <a:solidFill>
                  <a:srgbClr val="FF0000"/>
                </a:solidFill>
              </a:rPr>
              <a:t>Inconvenience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mature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468-6E8F-4FF7-8B8E-236A48C2649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18283"/>
              </p:ext>
            </p:extLst>
          </p:nvPr>
        </p:nvGraphicFramePr>
        <p:xfrm>
          <a:off x="457200" y="1905000"/>
          <a:ext cx="8522564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Visio" r:id="rId3" imgW="9885500" imgH="5303148" progId="Visio.Drawing.11">
                  <p:embed/>
                </p:oleObj>
              </mc:Choice>
              <mc:Fallback>
                <p:oleObj name="Visio" r:id="rId3" imgW="9885500" imgH="530314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05000"/>
                        <a:ext cx="8522564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811667" cy="78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4838E-6 L 0.33907 0.19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9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07 0.19843 L 0.55573 0.276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  <a:noFill/>
        </p:spPr>
        <p:txBody>
          <a:bodyPr/>
          <a:lstStyle/>
          <a:p>
            <a:pPr algn="r"/>
            <a:fld id="{911F78FC-772A-4C7A-9946-E44D86EB52FC}" type="slidenum">
              <a:rPr lang="en-US" smtClean="0"/>
              <a:pPr algn="r"/>
              <a:t>8</a:t>
            </a:fld>
            <a:endParaRPr lang="en-US" dirty="0" smtClean="0"/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Wireless Would be Nice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92150" y="1570038"/>
          <a:ext cx="7607300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Visio" r:id="rId4" imgW="7775143" imgH="5226812" progId="Visio.Drawing.11">
                  <p:embed/>
                </p:oleObj>
              </mc:Choice>
              <mc:Fallback>
                <p:oleObj name="Visio" r:id="rId4" imgW="7775143" imgH="52268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570038"/>
                        <a:ext cx="7607300" cy="5113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9" name="Object 7"/>
          <p:cNvGraphicFramePr>
            <a:graphicFrameLocks noChangeAspect="1"/>
          </p:cNvGraphicFramePr>
          <p:nvPr/>
        </p:nvGraphicFramePr>
        <p:xfrm>
          <a:off x="2286000" y="1066800"/>
          <a:ext cx="9413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Visio" r:id="rId6" imgW="1003097" imgH="1134364" progId="Visio.Drawing.11">
                  <p:embed/>
                </p:oleObj>
              </mc:Choice>
              <mc:Fallback>
                <p:oleObj name="Visio" r:id="rId6" imgW="1003097" imgH="11343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9413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smtClean="0"/>
              <a:t>2016 Summer Camp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34200" y="2514600"/>
            <a:ext cx="1524000" cy="2514600"/>
          </a:xfrm>
          <a:prstGeom prst="ellipse">
            <a:avLst/>
          </a:prstGeom>
          <a:noFill/>
          <a:ln w="444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2133600"/>
            <a:ext cx="1447800" cy="2514600"/>
          </a:xfrm>
          <a:prstGeom prst="ellipse">
            <a:avLst/>
          </a:prstGeom>
          <a:noFill/>
          <a:ln w="444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84620"/>
            <a:ext cx="1189512" cy="8891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352800" y="914400"/>
            <a:ext cx="5029200" cy="685800"/>
          </a:xfrm>
          <a:prstGeom prst="wedgeRoundRectCallout">
            <a:avLst>
              <a:gd name="adj1" fmla="val -49567"/>
              <a:gd name="adj2" fmla="val 156547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sym typeface="Wingdings 2"/>
              </a:rPr>
              <a:t>ESSID: name; JMU Official Wireless; </a:t>
            </a:r>
            <a:r>
              <a:rPr lang="en-US" sz="2400" dirty="0" err="1" smtClean="0">
                <a:solidFill>
                  <a:schemeClr val="tx1"/>
                </a:solidFill>
                <a:sym typeface="Wingdings 2"/>
              </a:rPr>
              <a:t>LionsDen</a:t>
            </a:r>
            <a:endParaRPr lang="en-US" sz="2400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881" y="1038225"/>
            <a:ext cx="1752600" cy="1447800"/>
          </a:xfrm>
          <a:prstGeom prst="roundRect">
            <a:avLst>
              <a:gd name="adj" fmla="val 1206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Home use: share the same secret (</a:t>
            </a:r>
            <a:r>
              <a:rPr lang="en-US" dirty="0" smtClean="0">
                <a:solidFill>
                  <a:srgbClr val="00CC00"/>
                </a:solidFill>
                <a:sym typeface="Wingdings 2"/>
              </a:rPr>
              <a:t>p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rivate-</a:t>
            </a:r>
            <a:r>
              <a:rPr lang="en-US" dirty="0" smtClean="0">
                <a:solidFill>
                  <a:srgbClr val="00CC00"/>
                </a:solidFill>
                <a:sym typeface="Wingdings 2"/>
              </a:rPr>
              <a:t>s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hared </a:t>
            </a:r>
            <a:r>
              <a:rPr lang="en-US" dirty="0" smtClean="0">
                <a:solidFill>
                  <a:srgbClr val="00CC00"/>
                </a:solidFill>
                <a:sym typeface="Wingdings 2"/>
              </a:rPr>
              <a:t>k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ey [</a:t>
            </a:r>
            <a:r>
              <a:rPr lang="en-US" dirty="0" smtClean="0">
                <a:solidFill>
                  <a:srgbClr val="00CC00"/>
                </a:solidFill>
                <a:sym typeface="Wingdings 2"/>
              </a:rPr>
              <a:t>PSK</a:t>
            </a:r>
            <a:r>
              <a:rPr lang="en-US" dirty="0" smtClean="0">
                <a:solidFill>
                  <a:schemeClr val="tx1"/>
                </a:solidFill>
                <a:sym typeface="Wingdings 2"/>
              </a:rPr>
              <a:t>])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905000" y="1524000"/>
            <a:ext cx="304800" cy="228600"/>
          </a:xfrm>
          <a:prstGeom prst="wedgeRoundRectCallout">
            <a:avLst>
              <a:gd name="adj1" fmla="val 12500"/>
              <a:gd name="adj2" fmla="val 24583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W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057400" y="990600"/>
            <a:ext cx="304800" cy="228600"/>
          </a:xfrm>
          <a:prstGeom prst="wedgeRoundRectCallout">
            <a:avLst>
              <a:gd name="adj1" fmla="val 125000"/>
              <a:gd name="adj2" fmla="val 15000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W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676400" y="4191000"/>
            <a:ext cx="304800" cy="228600"/>
          </a:xfrm>
          <a:prstGeom prst="wedgeRoundRectCallout">
            <a:avLst>
              <a:gd name="adj1" fmla="val 12500"/>
              <a:gd name="adj2" fmla="val 24583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W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33400" y="3276600"/>
            <a:ext cx="304800" cy="228600"/>
          </a:xfrm>
          <a:prstGeom prst="wedgeRoundRectCallout">
            <a:avLst>
              <a:gd name="adj1" fmla="val 125000"/>
              <a:gd name="adj2" fmla="val 15000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W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239000" y="5359480"/>
            <a:ext cx="304800" cy="228600"/>
          </a:xfrm>
          <a:prstGeom prst="wedgeRoundRectCallout">
            <a:avLst>
              <a:gd name="adj1" fmla="val -156250"/>
              <a:gd name="adj2" fmla="val -12500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W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5486400" y="5224030"/>
            <a:ext cx="304800" cy="228600"/>
          </a:xfrm>
          <a:prstGeom prst="wedgeRoundRectCallout">
            <a:avLst>
              <a:gd name="adj1" fmla="val 205410"/>
              <a:gd name="adj2" fmla="val -34925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?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962400" y="2514600"/>
            <a:ext cx="304800" cy="228600"/>
          </a:xfrm>
          <a:prstGeom prst="wedgeRoundRectCallout">
            <a:avLst>
              <a:gd name="adj1" fmla="val -256250"/>
              <a:gd name="adj2" fmla="val 20833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W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629400" y="2514600"/>
            <a:ext cx="304800" cy="228600"/>
          </a:xfrm>
          <a:prstGeom prst="wedgeRoundRectCallout">
            <a:avLst>
              <a:gd name="adj1" fmla="val 303125"/>
              <a:gd name="adj2" fmla="val 37083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W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17340"/>
              </p:ext>
            </p:extLst>
          </p:nvPr>
        </p:nvGraphicFramePr>
        <p:xfrm>
          <a:off x="6096000" y="4076700"/>
          <a:ext cx="565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Image" r:id="rId9" imgW="1244006" imgH="1257143" progId="Photoshop.Image.7">
                  <p:embed/>
                </p:oleObj>
              </mc:Choice>
              <mc:Fallback>
                <p:oleObj name="Image" r:id="rId9" imgW="1244006" imgH="1257143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76700"/>
                        <a:ext cx="565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6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55 0.0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  <a:noFill/>
        </p:spPr>
        <p:txBody>
          <a:bodyPr/>
          <a:lstStyle/>
          <a:p>
            <a:pPr algn="r"/>
            <a:fld id="{911F78FC-772A-4C7A-9946-E44D86EB52FC}" type="slidenum">
              <a:rPr lang="en-US" smtClean="0"/>
              <a:pPr algn="r"/>
              <a:t>9</a:t>
            </a:fld>
            <a:endParaRPr lang="en-US" dirty="0" smtClean="0"/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Wireless Would be Nice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438818"/>
              </p:ext>
            </p:extLst>
          </p:nvPr>
        </p:nvGraphicFramePr>
        <p:xfrm>
          <a:off x="692150" y="1570038"/>
          <a:ext cx="7605713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Visio" r:id="rId4" imgW="7775367" imgH="5226957" progId="Visio.Drawing.11">
                  <p:embed/>
                </p:oleObj>
              </mc:Choice>
              <mc:Fallback>
                <p:oleObj name="Visio" r:id="rId4" imgW="7775367" imgH="52269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570038"/>
                        <a:ext cx="7605713" cy="5113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9" name="Object 7"/>
          <p:cNvGraphicFramePr>
            <a:graphicFrameLocks noChangeAspect="1"/>
          </p:cNvGraphicFramePr>
          <p:nvPr/>
        </p:nvGraphicFramePr>
        <p:xfrm>
          <a:off x="2286000" y="1066800"/>
          <a:ext cx="9413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Visio" r:id="rId6" imgW="1003097" imgH="1134364" progId="Visio.Drawing.11">
                  <p:embed/>
                </p:oleObj>
              </mc:Choice>
              <mc:Fallback>
                <p:oleObj name="Visio" r:id="rId6" imgW="1003097" imgH="11343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9413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smtClean="0"/>
              <a:t>2016 Summer Camp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34200" y="2514600"/>
            <a:ext cx="1524000" cy="2514600"/>
          </a:xfrm>
          <a:prstGeom prst="ellipse">
            <a:avLst/>
          </a:prstGeom>
          <a:noFill/>
          <a:ln w="444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2133600"/>
            <a:ext cx="1447800" cy="2514600"/>
          </a:xfrm>
          <a:prstGeom prst="ellipse">
            <a:avLst/>
          </a:prstGeom>
          <a:noFill/>
          <a:ln w="444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84620"/>
            <a:ext cx="1189512" cy="8891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95800" y="914400"/>
            <a:ext cx="2895600" cy="457200"/>
          </a:xfrm>
          <a:prstGeom prst="wedgeRoundRectCallout">
            <a:avLst>
              <a:gd name="adj1" fmla="val -91014"/>
              <a:gd name="adj2" fmla="val 28571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sym typeface="Wingdings 2"/>
              </a:rPr>
              <a:t>JMU Official Wireless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" y="5334000"/>
            <a:ext cx="1752600" cy="1295400"/>
          </a:xfrm>
          <a:prstGeom prst="roundRect">
            <a:avLst>
              <a:gd name="adj" fmla="val 1206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 2"/>
              </a:rPr>
              <a:t>Enterprise: Use the help of an authentication server;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495800" y="914400"/>
            <a:ext cx="2895600" cy="457200"/>
          </a:xfrm>
          <a:prstGeom prst="wedgeRoundRectCallout">
            <a:avLst>
              <a:gd name="adj1" fmla="val 60960"/>
              <a:gd name="adj2" fmla="val 53363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sym typeface="Wingdings 2"/>
              </a:rPr>
              <a:t>JMU-Official-Wireless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17340"/>
              </p:ext>
            </p:extLst>
          </p:nvPr>
        </p:nvGraphicFramePr>
        <p:xfrm>
          <a:off x="6096000" y="4076700"/>
          <a:ext cx="565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Image" r:id="rId9" imgW="1244006" imgH="1257143" progId="Photoshop.Image.7">
                  <p:embed/>
                </p:oleObj>
              </mc:Choice>
              <mc:Fallback>
                <p:oleObj name="Image" r:id="rId9" imgW="1244006" imgH="1257143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76700"/>
                        <a:ext cx="565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5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tx1"/>
          </a:solidFill>
        </a:ln>
      </a:spPr>
      <a:bodyPr rtlCol="0" anchor="ctr" anchorCtr="1"/>
      <a:lstStyle>
        <a:defPPr algn="ctr">
          <a:defRPr dirty="0" smtClean="0">
            <a:solidFill>
              <a:schemeClr val="tx1"/>
            </a:solidFill>
            <a:sym typeface="Wingdings 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1896</Words>
  <Application>Microsoft Office PowerPoint</Application>
  <PresentationFormat>On-screen Show (4:3)</PresentationFormat>
  <Paragraphs>447</Paragraphs>
  <Slides>49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Office Theme</vt:lpstr>
      <vt:lpstr>Visio</vt:lpstr>
      <vt:lpstr>Image</vt:lpstr>
      <vt:lpstr>Image Document</vt:lpstr>
      <vt:lpstr>2016 Summer Camp: Wireless LAN Security Exercises</vt:lpstr>
      <vt:lpstr>How Many Matches are Needed?</vt:lpstr>
      <vt:lpstr>Simple Solution!</vt:lpstr>
      <vt:lpstr>Questions on Wireless LAN (1/2)</vt:lpstr>
      <vt:lpstr>Questions on Wireless LAN (2/2)</vt:lpstr>
      <vt:lpstr>Wired Computer Networks</vt:lpstr>
      <vt:lpstr>Wired Computer Network: Inconvenience</vt:lpstr>
      <vt:lpstr>Wireless Would be Nice</vt:lpstr>
      <vt:lpstr>Wireless Would be Nice</vt:lpstr>
      <vt:lpstr>Hardware?</vt:lpstr>
      <vt:lpstr>Typical Wireless LAN Configuration</vt:lpstr>
      <vt:lpstr>Organization</vt:lpstr>
      <vt:lpstr>Road Map</vt:lpstr>
      <vt:lpstr>Step 0</vt:lpstr>
      <vt:lpstr>Aircrack-ng for Windows (1/2)</vt:lpstr>
      <vt:lpstr>Aircrack-ng for Windows (2/2)</vt:lpstr>
      <vt:lpstr>Exercises</vt:lpstr>
      <vt:lpstr>Road Map</vt:lpstr>
      <vt:lpstr>Task : WEP Cracking</vt:lpstr>
      <vt:lpstr>WEP Cracking Steps with Live Traffic</vt:lpstr>
      <vt:lpstr>WEP Cracking Steps with Captured Traffic</vt:lpstr>
      <vt:lpstr>Task : WEP Cracking</vt:lpstr>
      <vt:lpstr>What did you get?</vt:lpstr>
      <vt:lpstr>Now What?</vt:lpstr>
      <vt:lpstr>Road Map</vt:lpstr>
      <vt:lpstr>Task : WPA-PSK Cracking</vt:lpstr>
      <vt:lpstr>WPA-PSK Cracking Steps with Live Traffic</vt:lpstr>
      <vt:lpstr>Task : WPA-PSK Cracking with captured traffic Steps</vt:lpstr>
      <vt:lpstr>Task : WPA-PSK Cracking</vt:lpstr>
      <vt:lpstr>Task : WPA-PSK Cracking</vt:lpstr>
      <vt:lpstr>Task : What did you get?</vt:lpstr>
      <vt:lpstr>Now What?</vt:lpstr>
      <vt:lpstr>Road Map</vt:lpstr>
      <vt:lpstr>Task : WEP Cracking</vt:lpstr>
      <vt:lpstr>Task : WEP Cracking – File 3</vt:lpstr>
      <vt:lpstr>Task : WEP Cracking – File 3</vt:lpstr>
      <vt:lpstr>What did you get?</vt:lpstr>
      <vt:lpstr>Now What?</vt:lpstr>
      <vt:lpstr>Everybody likes a quiz</vt:lpstr>
      <vt:lpstr>Road Map</vt:lpstr>
      <vt:lpstr>Task : WPA-PSK Cracking</vt:lpstr>
      <vt:lpstr>Task : WPA-PSK Cracking</vt:lpstr>
      <vt:lpstr>Task : What did you get?</vt:lpstr>
      <vt:lpstr>Task : WPA-PSK Cracking</vt:lpstr>
      <vt:lpstr>Task : What did you get?</vt:lpstr>
      <vt:lpstr>Now What?</vt:lpstr>
      <vt:lpstr>Lesson to protect your wireless LAN?</vt:lpstr>
      <vt:lpstr>Road Map</vt:lpstr>
      <vt:lpstr>Summary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LAN Security Lab</dc:title>
  <dc:creator>Xunhua Wang</dc:creator>
  <cp:lastModifiedBy>Xunhua Wang</cp:lastModifiedBy>
  <cp:revision>227</cp:revision>
  <cp:lastPrinted>2016-05-06T22:39:24Z</cp:lastPrinted>
  <dcterms:created xsi:type="dcterms:W3CDTF">2011-03-05T15:25:39Z</dcterms:created>
  <dcterms:modified xsi:type="dcterms:W3CDTF">2016-06-25T11:48:23Z</dcterms:modified>
</cp:coreProperties>
</file>