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sldIdLst>
    <p:sldId id="257" r:id="rId2"/>
    <p:sldId id="294" r:id="rId3"/>
    <p:sldId id="280" r:id="rId4"/>
    <p:sldId id="260" r:id="rId5"/>
    <p:sldId id="261" r:id="rId6"/>
    <p:sldId id="293" r:id="rId7"/>
    <p:sldId id="262" r:id="rId8"/>
    <p:sldId id="282" r:id="rId9"/>
    <p:sldId id="263" r:id="rId10"/>
    <p:sldId id="283" r:id="rId11"/>
    <p:sldId id="284" r:id="rId12"/>
    <p:sldId id="281" r:id="rId13"/>
    <p:sldId id="287" r:id="rId14"/>
    <p:sldId id="285" r:id="rId15"/>
    <p:sldId id="286" r:id="rId16"/>
    <p:sldId id="292" r:id="rId17"/>
    <p:sldId id="288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76F3-1814-4F06-92AA-AF2CA8793BE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6074-BC66-425C-A569-B4A4D7117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4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175"/>
            <a:ext cx="914409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3356057" y="3175"/>
            <a:ext cx="5787945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28" y="2220169"/>
            <a:ext cx="1183456" cy="1183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51" y="2138428"/>
            <a:ext cx="1293158" cy="129057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4294967295" hasCustomPrompt="1"/>
          </p:nvPr>
        </p:nvSpPr>
        <p:spPr>
          <a:xfrm>
            <a:off x="265569" y="6013971"/>
            <a:ext cx="5887983" cy="857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Subtitle Text here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265567" y="3613046"/>
            <a:ext cx="7317105" cy="22865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Text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3"/>
            <a:ext cx="2238528" cy="1200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0" y="2057043"/>
            <a:ext cx="3795511" cy="253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5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 marL="520700" indent="-320675">
              <a:defRPr sz="2400"/>
            </a:lvl2pPr>
            <a:lvl3pPr marL="635000" indent="-250825">
              <a:defRPr sz="1800"/>
            </a:lvl3pPr>
            <a:lvl4pPr marL="800100" indent="-233363">
              <a:defRPr sz="1800"/>
            </a:lvl4pPr>
            <a:lvl5pPr marL="1028700" indent="-2794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styles. This is an example of extended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nectsafely.org/pdfs/fbparent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bullying.org/re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deo.search.yahoo.com/yhs/search;_ylt=A0geKVUstSpboswAmfknnIlQ;_ylu=X3oDMTByMjB0aG5zBGNvbG8DYmYxBHBvcwMxBHZ0aWQDBHNlYwNzYw--?p=The+Amanda+Todd+Story&amp;fr=yhs-mozilla-001&amp;hspart=mozilla&amp;hsimp=yhs-001#id=5&amp;vid=165cd76e170aeef830da3b02fd2f10bc&amp;action=view" TargetMode="External"/><Relationship Id="rId5" Type="http://schemas.openxmlformats.org/officeDocument/2006/relationships/hyperlink" Target="https://www.ted.com/talks/monica_lewinsky_the_price_of_shame" TargetMode="External"/><Relationship Id="rId4" Type="http://schemas.openxmlformats.org/officeDocument/2006/relationships/hyperlink" Target="https://www.freespirit.com/bullying-prevention-conflict-resolutio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>
            <a:normAutofit/>
          </a:bodyPr>
          <a:lstStyle/>
          <a:p>
            <a:r>
              <a:rPr lang="en-US" b="1" dirty="0" smtClean="0"/>
              <a:t>Cyberspace Risks and Defenses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Facebook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000" dirty="0" err="1" smtClean="0">
                <a:solidFill>
                  <a:srgbClr val="000000"/>
                </a:solidFill>
              </a:rPr>
              <a:t>Snapchat</a:t>
            </a:r>
            <a:endParaRPr lang="en-US" sz="4000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P2P </a:t>
            </a:r>
            <a:r>
              <a:rPr lang="en-US" sz="4000" dirty="0" err="1" smtClean="0">
                <a:solidFill>
                  <a:srgbClr val="000000"/>
                </a:solidFill>
              </a:rPr>
              <a:t>filesharing</a:t>
            </a:r>
            <a:endParaRPr lang="en-US" sz="4000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Apps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Craigslist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Scams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775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Craigslist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800" dirty="0" smtClean="0">
                <a:solidFill>
                  <a:srgbClr val="000000"/>
                </a:solidFill>
              </a:rPr>
              <a:t>Free advertisement website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800" dirty="0" smtClean="0">
                <a:solidFill>
                  <a:srgbClr val="000000"/>
                </a:solidFill>
              </a:rPr>
              <a:t>Rules of thumb: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Deal locally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Face-to-face (but safely!)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Craigslist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https://www.craigslist.org/about/</a:t>
            </a:r>
            <a:r>
              <a:rPr lang="en-US" dirty="0" smtClean="0">
                <a:solidFill>
                  <a:srgbClr val="000000"/>
                </a:solidFill>
              </a:rPr>
              <a:t>scams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To these we add: use common sense when arranging to meet someone face-to-face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5-07-25 at 8.0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8" y="2218544"/>
            <a:ext cx="8321041" cy="28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Scams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78898"/>
            <a:ext cx="7721434" cy="463196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Before we get into specifics some rules of thumb: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Protect your passwords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Understand what information is private  (SSN, account information, passwords) and be very suspicious when someone asks for it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Check out requests and find out who you are </a:t>
            </a:r>
            <a:r>
              <a:rPr lang="en-US" sz="2000" i="1" dirty="0" smtClean="0">
                <a:solidFill>
                  <a:srgbClr val="000000"/>
                </a:solidFill>
              </a:rPr>
              <a:t>really</a:t>
            </a:r>
            <a:r>
              <a:rPr lang="en-US" sz="2000" dirty="0" smtClean="0">
                <a:solidFill>
                  <a:srgbClr val="000000"/>
                </a:solidFill>
              </a:rPr>
              <a:t> dealing with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If warranted, give personal information over encrypted web connections only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If something sounds too good to be true it probably is (</a:t>
            </a:r>
            <a:r>
              <a:rPr lang="en-US" sz="2800" b="1" u="sng" dirty="0" smtClean="0">
                <a:solidFill>
                  <a:srgbClr val="000000"/>
                </a:solidFill>
              </a:rPr>
              <a:t>especially on the Internet!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/>
          <a:lstStyle/>
          <a:p>
            <a:r>
              <a:rPr lang="en-US" b="1" dirty="0" smtClean="0"/>
              <a:t>Scams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Common things to stop and think about: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Screen Shot 2015-07-26 at 12.13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4" y="2568032"/>
            <a:ext cx="7358937" cy="29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</a:t>
            </a:r>
            <a:r>
              <a:rPr lang="en-US" dirty="0" err="1" smtClean="0"/>
              <a:t>Scareware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5-07-26 at 12.08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" y="1845734"/>
            <a:ext cx="8089900" cy="43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</a:t>
            </a:r>
            <a:r>
              <a:rPr lang="en-US" dirty="0" err="1" smtClean="0"/>
              <a:t>Scareware</a:t>
            </a:r>
            <a:r>
              <a:rPr lang="en-US" dirty="0" smtClean="0"/>
              <a:t> Defenses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Shot 2015-07-26 at 12.1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9" y="1737361"/>
            <a:ext cx="8153400" cy="45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Nigerian Prince Scam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+shot+2011-03-01+at+11.26.05+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4" y="1807387"/>
            <a:ext cx="6426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5-07-26 at 12.1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3" y="1808585"/>
            <a:ext cx="7415209" cy="4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5-07-26 at 12.2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1822069"/>
            <a:ext cx="8454454" cy="44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 Defenses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61405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Be cautious/suspicious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JMU policy: we will never ask you for your password over the phone or e-mail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JMU policy: only a few trusted JMU websites as for your password</a:t>
            </a:r>
          </a:p>
          <a:p>
            <a:pPr>
              <a:buFont typeface="Arial"/>
              <a:buChar char="•"/>
            </a:pPr>
            <a:r>
              <a:rPr lang="en-US" dirty="0" smtClean="0"/>
              <a:t>Look where you are going: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Before clicking on a link hover over it with the mouse and view the URL</a:t>
            </a:r>
          </a:p>
          <a:p>
            <a:pPr>
              <a:buFont typeface="Arial"/>
              <a:buChar char="•"/>
            </a:pPr>
            <a:r>
              <a:rPr lang="en-US" dirty="0" smtClean="0"/>
              <a:t>Look where you are at: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If you click a link, check the address bar and make sure it took you to the proper domain and you weren’t redirected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/>
          <a:lstStyle/>
          <a:p>
            <a:r>
              <a:rPr lang="en-US" b="1" dirty="0"/>
              <a:t>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98821"/>
            <a:ext cx="7586404" cy="4467068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Facebook is a popular social media platform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Minimum </a:t>
            </a:r>
            <a:r>
              <a:rPr lang="en-US" sz="3200" dirty="0">
                <a:solidFill>
                  <a:srgbClr val="000000"/>
                </a:solidFill>
              </a:rPr>
              <a:t>age is 13 years old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Many students use it to: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Stay in touch with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Share news, pictures, and (cat) videos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Chat, Etc.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hlinkClick r:id="rId2"/>
              </a:rPr>
              <a:t>A Parent’s Guide to Facebook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 of Cyberspace Risks and Defenses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3514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Be careful/suspicious:</a:t>
            </a:r>
            <a:endParaRPr lang="en-US" sz="3600" dirty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Facebook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err="1" smtClean="0">
                <a:solidFill>
                  <a:srgbClr val="000000"/>
                </a:solidFill>
              </a:rPr>
              <a:t>Snapchat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P2P </a:t>
            </a:r>
            <a:r>
              <a:rPr lang="en-US" sz="3200" dirty="0" err="1" smtClean="0">
                <a:solidFill>
                  <a:srgbClr val="000000"/>
                </a:solidFill>
              </a:rPr>
              <a:t>filesharing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Apps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Craigslist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Scams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Special protections for users 13-17: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not listed in public searches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Only friends and friends of friends can “tag” teens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cannot share with “the public” (only friends and friends of friends)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Location sharing is off by default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Friend requests only from friends and friends of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can only chat with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Messaging is off by default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No ads about adult content, alcohol, dating, gambling, and subscription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Posting information about themselves that: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Could be used to embarrass or manipulate them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Could cause psychological harm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Could be used by criminals to steal their identity or property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Could be used by criminals to determine their physical location to cause physical harm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Risks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Damage to reputation or future prospects: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Unkind or angry posts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Compromising photos or videos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Group conflict depicted in text and/or imagery</a:t>
            </a:r>
          </a:p>
          <a:p>
            <a:pPr>
              <a:buFont typeface="Arial"/>
              <a:buChar char="•"/>
            </a:pPr>
            <a:r>
              <a:rPr lang="en-US" dirty="0" smtClean="0"/>
              <a:t>Spending “too much time online” (subjective)</a:t>
            </a:r>
          </a:p>
          <a:p>
            <a:pPr>
              <a:buFont typeface="Arial"/>
              <a:buChar char="•"/>
            </a:pPr>
            <a:r>
              <a:rPr lang="en-US" dirty="0" smtClean="0"/>
              <a:t>Exposure to inappropriate content (subjective)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Potential for inappropriate contact </a:t>
            </a:r>
            <a:r>
              <a:rPr lang="en-US" smtClean="0"/>
              <a:t>with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Risks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706444" cy="446512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Harassment </a:t>
            </a:r>
            <a:r>
              <a:rPr lang="en-US" sz="3600" dirty="0">
                <a:solidFill>
                  <a:srgbClr val="000000"/>
                </a:solidFill>
              </a:rPr>
              <a:t>or online bullying (cyberbullying)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</a:rPr>
              <a:t>Perpetrator and/or </a:t>
            </a:r>
            <a:r>
              <a:rPr lang="en-US" sz="3600" dirty="0" smtClean="0">
                <a:solidFill>
                  <a:srgbClr val="000000"/>
                </a:solidFill>
              </a:rPr>
              <a:t>victim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This website contains downloadable tip sheets, cyberbullying stats, and a downloadable PDF book entitled, </a:t>
            </a:r>
            <a:r>
              <a:rPr lang="en-US" sz="3600" i="1" dirty="0"/>
              <a:t>Words Wound: Delete Cyberbullying and Make Kindness Go Viral</a:t>
            </a:r>
            <a:r>
              <a:rPr lang="en-US" sz="3600" dirty="0"/>
              <a:t>. </a:t>
            </a:r>
            <a:r>
              <a:rPr lang="en-US" sz="3600" dirty="0">
                <a:hlinkClick r:id="rId3"/>
              </a:rPr>
              <a:t>https://</a:t>
            </a:r>
            <a:r>
              <a:rPr lang="en-US" sz="3600" dirty="0" smtClean="0">
                <a:hlinkClick r:id="rId3"/>
              </a:rPr>
              <a:t>cyberbullying.org/resources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hlinkClick r:id="rId4"/>
              </a:rPr>
              <a:t>Link to PDF of book that could be used for journal activities</a:t>
            </a:r>
            <a:r>
              <a:rPr lang="en-US" sz="3600" dirty="0"/>
              <a:t>: </a:t>
            </a:r>
            <a:r>
              <a:rPr lang="en-US" sz="3600" dirty="0" smtClean="0"/>
              <a:t> 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hlinkClick r:id="rId5"/>
              </a:rPr>
              <a:t>The Price of Shame: Monica Lewinsky </a:t>
            </a:r>
            <a:r>
              <a:rPr lang="en-US" sz="3600" dirty="0" err="1">
                <a:hlinkClick r:id="rId5"/>
              </a:rPr>
              <a:t>TedTalk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hlinkClick r:id="rId6"/>
              </a:rPr>
              <a:t>The Amanda Todd Story </a:t>
            </a:r>
            <a:endParaRPr lang="en-US" sz="3600" dirty="0"/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Snapchat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(Mobile) users take a photo or video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Add a caption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Send it to friends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User sets a time limit (1-10 seconds) of how long recipient can view photo/video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Unless they take a screenshot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Many application programs (“apps”) can be installed via phone or social networking page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Risks include: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Accidentally sharing information about yourself and your friends with the app developer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 can contain spyware or malware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You could wind up paying a lot for “free” apps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Ads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In-app purchase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</a:t>
            </a:r>
            <a:r>
              <a:rPr lang="en-US" dirty="0" err="1" smtClean="0"/>
              <a:t>Filesharing</a:t>
            </a:r>
            <a:r>
              <a:rPr lang="en-US" dirty="0" smtClean="0"/>
              <a:t>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Many easy-to-use apps allow people to share music, movies, and software online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Risks include: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Accidentally sharing private files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Legal issues from copyright violations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Shared software could include spyware or malware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1632</TotalTime>
  <Words>884</Words>
  <Application>Microsoft Office PowerPoint</Application>
  <PresentationFormat>On-screen Show (4:3)</PresentationFormat>
  <Paragraphs>195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Retrospect</vt:lpstr>
      <vt:lpstr>Cyberspace Risks and Defenses</vt:lpstr>
      <vt:lpstr>Facebook</vt:lpstr>
      <vt:lpstr>Facebook (cont)</vt:lpstr>
      <vt:lpstr>Social Networking Risks</vt:lpstr>
      <vt:lpstr>Social Networking Risks (cont.)</vt:lpstr>
      <vt:lpstr>Social Networking Risks (cont.)</vt:lpstr>
      <vt:lpstr>Snapchat</vt:lpstr>
      <vt:lpstr>Apps</vt:lpstr>
      <vt:lpstr>P2P Filesharing Risks</vt:lpstr>
      <vt:lpstr>Craigslist</vt:lpstr>
      <vt:lpstr>Craigslist (cont)</vt:lpstr>
      <vt:lpstr>Scams</vt:lpstr>
      <vt:lpstr>Scams (cont)</vt:lpstr>
      <vt:lpstr>Scams – Scareware</vt:lpstr>
      <vt:lpstr>Scams – Scareware Defenses</vt:lpstr>
      <vt:lpstr>Scams – Nigerian Prince Scam</vt:lpstr>
      <vt:lpstr>Scams – Phishing</vt:lpstr>
      <vt:lpstr>Scams – Phishing (cont)</vt:lpstr>
      <vt:lpstr>Scams – Phishing Defenses</vt:lpstr>
      <vt:lpstr>Summary of Cyberspace Risks and Defenses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Heydari, M. Hossain - heydarmh</cp:lastModifiedBy>
  <cp:revision>43</cp:revision>
  <dcterms:created xsi:type="dcterms:W3CDTF">2015-06-04T22:29:04Z</dcterms:created>
  <dcterms:modified xsi:type="dcterms:W3CDTF">2018-06-28T22:47:15Z</dcterms:modified>
</cp:coreProperties>
</file>