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0" d="100"/>
          <a:sy n="140" d="100"/>
        </p:scale>
        <p:origin x="-14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3538B-E31E-0E49-A49D-41C6F3982027}" type="datetimeFigureOut">
              <a:rPr lang="en-US" smtClean="0"/>
              <a:t>2/16/15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30107B-28BB-CD4D-83AE-819AB02D7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047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1525693F-D161-344E-A149-2A4C7DB549C4}" type="slidenum">
              <a:rPr lang="en-US" sz="1200"/>
              <a:pPr eaLnBrk="1" hangingPunct="1"/>
              <a:t>4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E8296-755F-F849-AD7B-58B53650FD6C}" type="datetimeFigureOut">
              <a:rPr lang="en-US" smtClean="0"/>
              <a:t>2/16/15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65DBB-B463-CD42-BFF1-BCF5D5DD1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214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E8296-755F-F849-AD7B-58B53650FD6C}" type="datetimeFigureOut">
              <a:rPr lang="en-US" smtClean="0"/>
              <a:t>2/16/15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65DBB-B463-CD42-BFF1-BCF5D5DD1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71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E8296-755F-F849-AD7B-58B53650FD6C}" type="datetimeFigureOut">
              <a:rPr lang="en-US" smtClean="0"/>
              <a:t>2/16/15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65DBB-B463-CD42-BFF1-BCF5D5DD1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439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E8296-755F-F849-AD7B-58B53650FD6C}" type="datetimeFigureOut">
              <a:rPr lang="en-US" smtClean="0"/>
              <a:t>2/16/15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65DBB-B463-CD42-BFF1-BCF5D5DD1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448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E8296-755F-F849-AD7B-58B53650FD6C}" type="datetimeFigureOut">
              <a:rPr lang="en-US" smtClean="0"/>
              <a:t>2/16/15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65DBB-B463-CD42-BFF1-BCF5D5DD1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016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E8296-755F-F849-AD7B-58B53650FD6C}" type="datetimeFigureOut">
              <a:rPr lang="en-US" smtClean="0"/>
              <a:t>2/16/15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65DBB-B463-CD42-BFF1-BCF5D5DD1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853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E8296-755F-F849-AD7B-58B53650FD6C}" type="datetimeFigureOut">
              <a:rPr lang="en-US" smtClean="0"/>
              <a:t>2/16/15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65DBB-B463-CD42-BFF1-BCF5D5DD1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015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E8296-755F-F849-AD7B-58B53650FD6C}" type="datetimeFigureOut">
              <a:rPr lang="en-US" smtClean="0"/>
              <a:t>2/16/15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65DBB-B463-CD42-BFF1-BCF5D5DD1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12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E8296-755F-F849-AD7B-58B53650FD6C}" type="datetimeFigureOut">
              <a:rPr lang="en-US" smtClean="0"/>
              <a:t>2/16/15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65DBB-B463-CD42-BFF1-BCF5D5DD1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131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E8296-755F-F849-AD7B-58B53650FD6C}" type="datetimeFigureOut">
              <a:rPr lang="en-US" smtClean="0"/>
              <a:t>2/16/15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65DBB-B463-CD42-BFF1-BCF5D5DD1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52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E8296-755F-F849-AD7B-58B53650FD6C}" type="datetimeFigureOut">
              <a:rPr lang="en-US" smtClean="0"/>
              <a:t>2/16/15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65DBB-B463-CD42-BFF1-BCF5D5DD1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290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E8296-755F-F849-AD7B-58B53650FD6C}" type="datetimeFigureOut">
              <a:rPr lang="en-US" smtClean="0"/>
              <a:t>2/16/15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65DBB-B463-CD42-BFF1-BCF5D5DD1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539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4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0354"/>
            <a:ext cx="7772400" cy="1470025"/>
          </a:xfrm>
        </p:spPr>
        <p:txBody>
          <a:bodyPr/>
          <a:lstStyle/>
          <a:p>
            <a:r>
              <a:rPr lang="en-US" dirty="0" smtClean="0"/>
              <a:t>In case of snow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2942" y="2913742"/>
            <a:ext cx="5872842" cy="3463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170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individually to test yourself, then work with your group to figure out the answers.</a:t>
            </a:r>
          </a:p>
          <a:p>
            <a:r>
              <a:rPr lang="en-US" dirty="0" smtClean="0"/>
              <a:t>This will be graded so do your best.</a:t>
            </a:r>
          </a:p>
          <a:p>
            <a:r>
              <a:rPr lang="en-US" dirty="0" smtClean="0"/>
              <a:t>There will be a question like this on </a:t>
            </a:r>
            <a:r>
              <a:rPr lang="en-US" smtClean="0"/>
              <a:t>the midterm.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980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Deep and deeper – method calls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77571" y="1895928"/>
            <a:ext cx="4572000" cy="8980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Courier New"/>
                <a:cs typeface="Courier New"/>
              </a:rPr>
              <a:t>SOP(“I am in main”);</a:t>
            </a:r>
          </a:p>
          <a:p>
            <a:r>
              <a:rPr lang="en-US" dirty="0" smtClean="0">
                <a:solidFill>
                  <a:schemeClr val="tx1"/>
                </a:solidFill>
                <a:latin typeface="Courier New"/>
                <a:cs typeface="Courier New"/>
              </a:rPr>
              <a:t>deep();</a:t>
            </a:r>
          </a:p>
          <a:p>
            <a:r>
              <a:rPr lang="en-US" dirty="0" smtClean="0">
                <a:solidFill>
                  <a:schemeClr val="tx1"/>
                </a:solidFill>
                <a:latin typeface="Courier New"/>
                <a:cs typeface="Courier New"/>
              </a:rPr>
              <a:t>SOP (“I’m back in main”);</a:t>
            </a:r>
            <a:endParaRPr lang="en-US" dirty="0">
              <a:solidFill>
                <a:schemeClr val="tx1"/>
              </a:solidFill>
              <a:latin typeface="Courier New"/>
              <a:cs typeface="Courier New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77571" y="3112923"/>
            <a:ext cx="4572000" cy="7892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0000"/>
                </a:solidFill>
                <a:latin typeface="Courier New"/>
                <a:cs typeface="Courier New"/>
              </a:rPr>
              <a:t>SOP(“I am in deep”);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/>
                <a:cs typeface="Courier New"/>
              </a:rPr>
              <a:t>deeper();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/>
                <a:cs typeface="Courier New"/>
              </a:rPr>
              <a:t>SOP (“I’m back in deep”);</a:t>
            </a:r>
            <a:endParaRPr lang="en-US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77571" y="4323442"/>
            <a:ext cx="4572000" cy="7892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0000"/>
                </a:solidFill>
                <a:latin typeface="Courier New"/>
                <a:cs typeface="Courier New"/>
              </a:rPr>
              <a:t>SOP(“I am in deeper”);</a:t>
            </a:r>
            <a:endParaRPr lang="en-US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77571" y="1526597"/>
            <a:ext cx="653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77571" y="2718191"/>
            <a:ext cx="656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deep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977571" y="3963181"/>
            <a:ext cx="88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deeper</a:t>
            </a:r>
            <a:endParaRPr lang="en-US" dirty="0"/>
          </a:p>
        </p:txBody>
      </p:sp>
      <p:sp>
        <p:nvSpPr>
          <p:cNvPr id="12" name="Curved Right Arrow 11"/>
          <p:cNvSpPr/>
          <p:nvPr/>
        </p:nvSpPr>
        <p:spPr>
          <a:xfrm>
            <a:off x="1514929" y="2286000"/>
            <a:ext cx="362857" cy="898071"/>
          </a:xfrm>
          <a:prstGeom prst="curved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13" name="Curved Right Arrow 12"/>
          <p:cNvSpPr/>
          <p:nvPr/>
        </p:nvSpPr>
        <p:spPr>
          <a:xfrm>
            <a:off x="1522187" y="3514145"/>
            <a:ext cx="362857" cy="898071"/>
          </a:xfrm>
          <a:prstGeom prst="curved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Curved Right Arrow 13"/>
          <p:cNvSpPr/>
          <p:nvPr/>
        </p:nvSpPr>
        <p:spPr>
          <a:xfrm>
            <a:off x="6549571" y="3365500"/>
            <a:ext cx="399143" cy="1747156"/>
          </a:xfrm>
          <a:prstGeom prst="curvedRightArrow">
            <a:avLst/>
          </a:prstGeom>
          <a:scene3d>
            <a:camera prst="orthographicFront">
              <a:rot lat="10800000" lon="10800000" rev="0"/>
            </a:camera>
            <a:lightRig rig="threePt" dir="t"/>
          </a:scene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Curved Right Arrow 14"/>
          <p:cNvSpPr/>
          <p:nvPr/>
        </p:nvSpPr>
        <p:spPr>
          <a:xfrm>
            <a:off x="6549571" y="2285999"/>
            <a:ext cx="399143" cy="1536699"/>
          </a:xfrm>
          <a:prstGeom prst="curvedRightArrow">
            <a:avLst/>
          </a:prstGeom>
          <a:scene3d>
            <a:camera prst="orthographicFront">
              <a:rot lat="10800000" lon="10800000" rev="0"/>
            </a:camera>
            <a:lightRig rig="threePt" dir="t"/>
          </a:scene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312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200">
                <a:latin typeface="Arial" charset="0"/>
              </a:rPr>
              <a:t>5-</a:t>
            </a:r>
            <a:fld id="{F5B104F7-20DB-864C-B91A-8F948E6A75EE}" type="slidenum">
              <a:rPr lang="en-US" sz="1200">
                <a:latin typeface="Arial" charset="0"/>
              </a:rPr>
              <a:pPr/>
              <a:t>4</a:t>
            </a:fld>
            <a:endParaRPr lang="en-US" sz="1200">
              <a:latin typeface="Arial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Passing Multiple Arguments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600200"/>
            <a:ext cx="8229600" cy="4724400"/>
          </a:xfrm>
        </p:spPr>
        <p:txBody>
          <a:bodyPr/>
          <a:lstStyle/>
          <a:p>
            <a:pPr>
              <a:buFontTx/>
              <a:buNone/>
            </a:pPr>
            <a:endParaRPr lang="en-US" sz="2400" b="1" dirty="0">
              <a:latin typeface="Courier New" charset="0"/>
            </a:endParaRPr>
          </a:p>
          <a:p>
            <a:pPr>
              <a:buFontTx/>
              <a:buNone/>
            </a:pPr>
            <a:endParaRPr lang="en-US" sz="2400" b="1" dirty="0">
              <a:latin typeface="Courier New" charset="0"/>
            </a:endParaRPr>
          </a:p>
          <a:p>
            <a:pPr>
              <a:buFontTx/>
              <a:buNone/>
            </a:pPr>
            <a:r>
              <a:rPr lang="en-US" sz="2000" b="1" dirty="0" err="1">
                <a:latin typeface="Courier New" charset="0"/>
              </a:rPr>
              <a:t>showSum</a:t>
            </a:r>
            <a:r>
              <a:rPr lang="en-US" sz="2000" b="1" dirty="0">
                <a:latin typeface="Courier New" charset="0"/>
              </a:rPr>
              <a:t>(5, 10);  </a:t>
            </a:r>
          </a:p>
          <a:p>
            <a:pPr>
              <a:buFontTx/>
              <a:buNone/>
            </a:pPr>
            <a:endParaRPr lang="en-US" sz="2000" b="1" dirty="0">
              <a:latin typeface="Courier New" charset="0"/>
            </a:endParaRPr>
          </a:p>
          <a:p>
            <a:pPr>
              <a:buFontTx/>
              <a:buNone/>
            </a:pPr>
            <a:r>
              <a:rPr lang="en-US" sz="2000" b="1" dirty="0">
                <a:latin typeface="Courier New" charset="0"/>
              </a:rPr>
              <a:t>public static void </a:t>
            </a:r>
            <a:r>
              <a:rPr lang="en-US" sz="2000" b="1" dirty="0" err="1">
                <a:latin typeface="Courier New" charset="0"/>
              </a:rPr>
              <a:t>showSum</a:t>
            </a:r>
            <a:r>
              <a:rPr lang="en-US" sz="2000" b="1" dirty="0">
                <a:latin typeface="Courier New" charset="0"/>
              </a:rPr>
              <a:t>(double num1, double num2)</a:t>
            </a:r>
          </a:p>
          <a:p>
            <a:pPr>
              <a:buFontTx/>
              <a:buNone/>
            </a:pPr>
            <a:r>
              <a:rPr lang="en-US" sz="2000" b="1" dirty="0">
                <a:latin typeface="Courier New" charset="0"/>
              </a:rPr>
              <a:t>{</a:t>
            </a:r>
          </a:p>
          <a:p>
            <a:pPr lvl="1">
              <a:buFontTx/>
              <a:buNone/>
            </a:pPr>
            <a:r>
              <a:rPr lang="en-US" sz="2000" b="1" dirty="0">
                <a:latin typeface="Courier New" charset="0"/>
              </a:rPr>
              <a:t>double sum;	//to hold the sum</a:t>
            </a:r>
          </a:p>
          <a:p>
            <a:pPr lvl="1">
              <a:buFontTx/>
              <a:buNone/>
            </a:pPr>
            <a:r>
              <a:rPr lang="en-US" sz="2000" b="1" dirty="0">
                <a:latin typeface="Courier New" charset="0"/>
              </a:rPr>
              <a:t>sum = num1 + num2;</a:t>
            </a:r>
          </a:p>
          <a:p>
            <a:pPr lvl="1">
              <a:buFontTx/>
              <a:buNone/>
            </a:pPr>
            <a:r>
              <a:rPr lang="en-US" sz="2000" b="1" dirty="0" err="1">
                <a:latin typeface="Courier New" charset="0"/>
              </a:rPr>
              <a:t>System.out.println</a:t>
            </a:r>
            <a:r>
              <a:rPr lang="en-US" sz="2000" b="1" dirty="0">
                <a:latin typeface="Courier New" charset="0"/>
              </a:rPr>
              <a:t>("The sum is " + sum);</a:t>
            </a:r>
          </a:p>
          <a:p>
            <a:pPr>
              <a:buFontTx/>
              <a:buNone/>
            </a:pPr>
            <a:r>
              <a:rPr lang="en-US" sz="2000" b="1" dirty="0">
                <a:latin typeface="Courier New" charset="0"/>
              </a:rPr>
              <a:t>} 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3124200" y="1447800"/>
            <a:ext cx="56388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dirty="0">
                <a:solidFill>
                  <a:srgbClr val="FF3300"/>
                </a:solidFill>
              </a:rPr>
              <a:t>The argument 5 is </a:t>
            </a:r>
            <a:r>
              <a:rPr lang="en-US" sz="2000" b="1" dirty="0">
                <a:solidFill>
                  <a:srgbClr val="FF3300"/>
                </a:solidFill>
              </a:rPr>
              <a:t>copied</a:t>
            </a:r>
            <a:r>
              <a:rPr lang="en-US" sz="2000" dirty="0">
                <a:solidFill>
                  <a:srgbClr val="FF3300"/>
                </a:solidFill>
              </a:rPr>
              <a:t> into the </a:t>
            </a:r>
            <a:r>
              <a:rPr lang="en-US" sz="2000" b="1" dirty="0">
                <a:solidFill>
                  <a:srgbClr val="FF3300"/>
                </a:solidFill>
                <a:latin typeface="Courier New" charset="0"/>
              </a:rPr>
              <a:t>num1</a:t>
            </a:r>
            <a:r>
              <a:rPr lang="en-US" sz="2000" dirty="0">
                <a:solidFill>
                  <a:srgbClr val="FF3300"/>
                </a:solidFill>
              </a:rPr>
              <a:t> parameter.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dirty="0">
                <a:solidFill>
                  <a:srgbClr val="FF3300"/>
                </a:solidFill>
              </a:rPr>
              <a:t>The argument 10 is</a:t>
            </a:r>
            <a:r>
              <a:rPr lang="en-US" sz="2000" b="1" dirty="0">
                <a:solidFill>
                  <a:srgbClr val="FF3300"/>
                </a:solidFill>
              </a:rPr>
              <a:t> copied </a:t>
            </a:r>
            <a:r>
              <a:rPr lang="en-US" sz="2000" dirty="0">
                <a:solidFill>
                  <a:srgbClr val="FF3300"/>
                </a:solidFill>
              </a:rPr>
              <a:t>into the </a:t>
            </a:r>
            <a:r>
              <a:rPr lang="en-US" sz="2000" b="1" dirty="0">
                <a:solidFill>
                  <a:srgbClr val="FF3300"/>
                </a:solidFill>
                <a:latin typeface="Courier New" charset="0"/>
              </a:rPr>
              <a:t>num2</a:t>
            </a:r>
            <a:r>
              <a:rPr lang="en-US" sz="2000" dirty="0">
                <a:solidFill>
                  <a:srgbClr val="FF3300"/>
                </a:solidFill>
              </a:rPr>
              <a:t> parameter.</a:t>
            </a:r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2057400" y="2971800"/>
            <a:ext cx="41148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>
            <a:off x="2057400" y="2819400"/>
            <a:ext cx="0" cy="152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2590800" y="2819400"/>
            <a:ext cx="0" cy="76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2590800" y="2895600"/>
            <a:ext cx="56388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172200" y="2971800"/>
            <a:ext cx="0" cy="2286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8229600" y="2895600"/>
            <a:ext cx="0" cy="304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3429000" y="2362200"/>
            <a:ext cx="396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NOTE:  Order matters!</a:t>
            </a:r>
          </a:p>
        </p:txBody>
      </p:sp>
    </p:spTree>
    <p:extLst>
      <p:ext uri="{BB962C8B-B14F-4D97-AF65-F5344CB8AC3E}">
        <p14:creationId xmlns:p14="http://schemas.microsoft.com/office/powerpoint/2010/main" val="1164634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call stack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9434096"/>
              </p:ext>
            </p:extLst>
          </p:nvPr>
        </p:nvGraphicFramePr>
        <p:xfrm>
          <a:off x="1377950" y="2216150"/>
          <a:ext cx="6388100" cy="242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Document" r:id="rId3" imgW="6388100" imgH="2425700" progId="Word.Document.12">
                  <p:embed/>
                </p:oleObj>
              </mc:Choice>
              <mc:Fallback>
                <p:oleObj name="Document" r:id="rId3" imgW="6388100" imgH="24257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77950" y="2216150"/>
                        <a:ext cx="6388100" cy="2425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75302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166</Words>
  <Application>Microsoft Macintosh PowerPoint</Application>
  <PresentationFormat>On-screen Show (4:3)</PresentationFormat>
  <Paragraphs>33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Microsoft Word Document</vt:lpstr>
      <vt:lpstr>In case of snow</vt:lpstr>
      <vt:lpstr>Quiz</vt:lpstr>
      <vt:lpstr>Deep and deeper – method calls</vt:lpstr>
      <vt:lpstr>Passing Multiple Arguments</vt:lpstr>
      <vt:lpstr>The call stack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case of snow</dc:title>
  <dc:creator>Nancy Harris</dc:creator>
  <cp:lastModifiedBy>Nancy Harris</cp:lastModifiedBy>
  <cp:revision>3</cp:revision>
  <dcterms:created xsi:type="dcterms:W3CDTF">2015-02-16T14:13:10Z</dcterms:created>
  <dcterms:modified xsi:type="dcterms:W3CDTF">2015-02-16T14:38:36Z</dcterms:modified>
</cp:coreProperties>
</file>