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75" r:id="rId3"/>
    <p:sldId id="277" r:id="rId4"/>
    <p:sldId id="264" r:id="rId5"/>
    <p:sldId id="265" r:id="rId6"/>
    <p:sldId id="276" r:id="rId7"/>
    <p:sldId id="266" r:id="rId8"/>
    <p:sldId id="278" r:id="rId9"/>
    <p:sldId id="257" r:id="rId10"/>
    <p:sldId id="279" r:id="rId11"/>
    <p:sldId id="269" r:id="rId12"/>
    <p:sldId id="280" r:id="rId13"/>
    <p:sldId id="281" r:id="rId14"/>
    <p:sldId id="282" r:id="rId15"/>
    <p:sldId id="274" r:id="rId16"/>
    <p:sldId id="283" r:id="rId17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576" y="62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42FEB-8A03-4761-A9C7-0C4F4A088ECE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4B018-D904-4146-B6E9-DDCEA66CB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230" y="3602038"/>
            <a:ext cx="912137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9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4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487" y="365125"/>
            <a:ext cx="1966797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096" y="365125"/>
            <a:ext cx="57483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64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9" y="6400800"/>
            <a:ext cx="12158671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1" y="6334125"/>
            <a:ext cx="12158671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5099" y="4343400"/>
            <a:ext cx="985140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566" y="758952"/>
            <a:ext cx="10033516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29" y="4455620"/>
            <a:ext cx="1003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EFB6BF-EEF7-4642-9C0C-91021C22C560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4906B-B17D-4027-B0E4-EECCFC71C8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745A8-58D3-432A-B5E4-93527D67594F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F2451-3FAB-43FB-A483-3FA85D751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9" y="6400800"/>
            <a:ext cx="12158671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1" y="6334125"/>
            <a:ext cx="12158671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5099" y="4343400"/>
            <a:ext cx="985140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566" y="758952"/>
            <a:ext cx="10033516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4566" y="4453128"/>
            <a:ext cx="10033516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2611E1-786A-4130-857C-73DD28A721A9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13381-9D57-4DC9-8842-8C260E6A62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4566" y="286605"/>
            <a:ext cx="10033516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4564" y="1845734"/>
            <a:ext cx="4925544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538" y="1845735"/>
            <a:ext cx="4925544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B6C0E-E9E3-4714-A1D6-1A02262F5EF2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264A3-6532-43B8-BA6A-8216782D83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4566" y="286605"/>
            <a:ext cx="10033516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4566" y="1846052"/>
            <a:ext cx="492554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4566" y="2582334"/>
            <a:ext cx="4925544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2538" y="1846052"/>
            <a:ext cx="492554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538" y="2582334"/>
            <a:ext cx="4925544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3E6397-226F-4CB4-8FFD-203622CA0192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DC258-78F7-4B90-9C50-2C97ED6C5D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68306-C0F5-4E78-9538-C06576B4C5F8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6A2C9-24AA-491A-8E44-4F60E31D95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9" y="6400800"/>
            <a:ext cx="12158671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1" y="6334125"/>
            <a:ext cx="12158671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07501-DE1E-4689-84FF-E2296BFE3E80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FDCED-45B0-4B7F-A495-5C179B9F4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4041277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30194" y="0"/>
            <a:ext cx="63343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69" y="594359"/>
            <a:ext cx="3192482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724" y="731520"/>
            <a:ext cx="6476179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069" y="2926080"/>
            <a:ext cx="3192482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3988" y="6459540"/>
            <a:ext cx="2612895" cy="365125"/>
          </a:xfrm>
        </p:spPr>
        <p:txBody>
          <a:bodyPr/>
          <a:lstStyle>
            <a:lvl1pPr>
              <a:defRPr/>
            </a:lvl1pPr>
          </a:lstStyle>
          <a:p>
            <a:fld id="{2336D174-DA23-4160-9AF5-9795EECF58EC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88724" y="6459540"/>
            <a:ext cx="46367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AD1B32-BF6C-42B3-B6E3-2BD55293D3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99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4953000"/>
            <a:ext cx="12158671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" y="4914900"/>
            <a:ext cx="12158671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565" y="5074920"/>
            <a:ext cx="100882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61823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4565" y="5907023"/>
            <a:ext cx="10088245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B7ECFD-E654-409C-A85E-6A777AFB0DA3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423F5-2AB4-4CD4-95A5-8E0864AD5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C28518-A845-43C0-9D2A-38C526426D7C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30BD-0086-4DC1-B51C-9FD51BC10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9" y="6400800"/>
            <a:ext cx="1215867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1" y="6334125"/>
            <a:ext cx="12158671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3316" y="414780"/>
            <a:ext cx="2622396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127" y="414778"/>
            <a:ext cx="7715166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6B8554-C3AC-4CE5-84F8-D926B40C0502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EE925-FC28-4061-BEAA-6A89A9D9B2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93" y="1709740"/>
            <a:ext cx="1048958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793" y="4589465"/>
            <a:ext cx="1048958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6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095" y="1825625"/>
            <a:ext cx="3857584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701" y="1825625"/>
            <a:ext cx="3857584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4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365127"/>
            <a:ext cx="1048958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12" y="1681163"/>
            <a:ext cx="514502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7712" y="2505075"/>
            <a:ext cx="514502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0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7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7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365" y="987427"/>
            <a:ext cx="615693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711" y="2057400"/>
            <a:ext cx="392250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9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0365" y="987427"/>
            <a:ext cx="615693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711" y="2057400"/>
            <a:ext cx="392250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127" y="365127"/>
            <a:ext cx="104895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127" y="1825625"/>
            <a:ext cx="104895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126" y="6356352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8D354-9CA3-42E2-ADFB-84177CBDB789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28609" y="6356352"/>
            <a:ext cx="410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298" y="6356352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3A166-95C1-4CE7-BFEE-F253835CDF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3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61838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7"/>
            <a:ext cx="12161838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4249" y="287340"/>
            <a:ext cx="10033516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4249" y="1846265"/>
            <a:ext cx="10033516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4250" y="6459540"/>
            <a:ext cx="246720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fld id="{9666A6A6-563E-4E1F-94D6-74C3A308F5ED}" type="datetimeFigureOut">
              <a:rPr lang="en-US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7057" y="6459540"/>
            <a:ext cx="4810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76744" y="6459540"/>
            <a:ext cx="130803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EC0912C5-B94F-4E8E-B51A-06C59DB9CDF9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0847" y="1738313"/>
            <a:ext cx="994166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MS PGothic" pitchFamily="34" charset="-128"/>
          <a:cs typeface="ＭＳ Ｐゴシック" charset="0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Style guide in JAVA</a:t>
            </a:r>
            <a:endParaRPr lang="en-US" sz="6600" dirty="0"/>
          </a:p>
        </p:txBody>
      </p:sp>
      <p:sp>
        <p:nvSpPr>
          <p:cNvPr id="2" name="TextBox 1"/>
          <p:cNvSpPr txBox="1"/>
          <p:nvPr/>
        </p:nvSpPr>
        <p:spPr>
          <a:xfrm>
            <a:off x="518319" y="5943600"/>
            <a:ext cx="296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a lecture by Dr. Rahman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05396" y="111126"/>
            <a:ext cx="1144606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latin typeface="+mj-lt"/>
              </a:rPr>
              <a:t>Why Have Coding Standards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05395" y="1447800"/>
            <a:ext cx="11446064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 dirty="0"/>
              <a:t>Greater </a:t>
            </a:r>
            <a:r>
              <a:rPr lang="en-US" sz="2400" dirty="0">
                <a:solidFill>
                  <a:srgbClr val="FF0000"/>
                </a:solidFill>
              </a:rPr>
              <a:t>consistency</a:t>
            </a:r>
            <a:r>
              <a:rPr lang="en-US" sz="2400" dirty="0"/>
              <a:t> between developers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 dirty="0"/>
              <a:t>Easier to develop and </a:t>
            </a:r>
            <a:r>
              <a:rPr lang="en-US" sz="2400" dirty="0">
                <a:solidFill>
                  <a:srgbClr val="FF0000"/>
                </a:solidFill>
              </a:rPr>
              <a:t>maintain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400" dirty="0"/>
              <a:t>Saves </a:t>
            </a:r>
            <a:r>
              <a:rPr lang="en-US" sz="2400" dirty="0">
                <a:solidFill>
                  <a:srgbClr val="FF0000"/>
                </a:solidFill>
              </a:rPr>
              <a:t>time</a:t>
            </a:r>
            <a:r>
              <a:rPr lang="en-US" sz="2400" dirty="0"/>
              <a:t> and </a:t>
            </a:r>
            <a:r>
              <a:rPr lang="en-US" sz="2400" dirty="0" smtClean="0"/>
              <a:t>money</a:t>
            </a:r>
            <a:endParaRPr lang="en-US" sz="2400" dirty="0"/>
          </a:p>
        </p:txBody>
      </p:sp>
      <p:pic>
        <p:nvPicPr>
          <p:cNvPr id="1026" name="Picture 2" descr="https://encrypted-tbn2.gstatic.com/images?q=tbn:ANd9GcTkMUzCtTfONRMFEXf1Eguttore-mrOxp4qY-1QQAvSsCB7Err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19319" y="4235001"/>
            <a:ext cx="2527684" cy="1565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three payroll solutions. They all do the same thing. </a:t>
            </a:r>
          </a:p>
          <a:p>
            <a:endParaRPr lang="en-US" dirty="0"/>
          </a:p>
          <a:p>
            <a:r>
              <a:rPr lang="en-US" dirty="0" smtClean="0"/>
              <a:t>What do you like better and why?</a:t>
            </a:r>
          </a:p>
          <a:p>
            <a:endParaRPr lang="en-US" dirty="0"/>
          </a:p>
          <a:p>
            <a:r>
              <a:rPr lang="en-US" dirty="0" smtClean="0"/>
              <a:t>What is an example of one good practice?</a:t>
            </a:r>
          </a:p>
          <a:p>
            <a:endParaRPr lang="en-US" dirty="0"/>
          </a:p>
          <a:p>
            <a:r>
              <a:rPr lang="en-US" dirty="0" smtClean="0"/>
              <a:t>What is an example of one bad practice?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4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the checklist to the last problem.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one point for each instance of a problem for a maximum of 2 and 5 points for any one category, how would you score it. </a:t>
            </a:r>
          </a:p>
          <a:p>
            <a:endParaRPr lang="en-US" dirty="0"/>
          </a:p>
          <a:p>
            <a:r>
              <a:rPr lang="en-US" dirty="0" smtClean="0"/>
              <a:t>Put answers on the board. Presenter, be prepared to defend your answer.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40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one or two examples of </a:t>
            </a:r>
            <a:r>
              <a:rPr lang="en-US" dirty="0" err="1" smtClean="0"/>
              <a:t>SecondsToHours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Each pair (or solo) should score their program. Then share your code and score with the group. </a:t>
            </a:r>
          </a:p>
          <a:p>
            <a:r>
              <a:rPr lang="en-US" dirty="0" smtClean="0"/>
              <a:t>Each team should try to help the others on the team achieve a perfect style score. </a:t>
            </a:r>
          </a:p>
          <a:p>
            <a:endParaRPr lang="en-US" dirty="0"/>
          </a:p>
          <a:p>
            <a:r>
              <a:rPr lang="en-US" dirty="0" smtClean="0"/>
              <a:t>What common errors did you find?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4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Homework</a:t>
            </a:r>
            <a:endParaRPr lang="en-US" dirty="0">
              <a:ea typeface="ＭＳ Ｐゴシック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Resubmit your SecondsToHours.java program to </a:t>
            </a:r>
            <a:r>
              <a:rPr lang="en-US" sz="2400" dirty="0" err="1" smtClean="0">
                <a:solidFill>
                  <a:srgbClr val="FF0000"/>
                </a:solidFill>
              </a:rPr>
              <a:t>WebCAT</a:t>
            </a:r>
            <a:r>
              <a:rPr lang="en-US" sz="2400" dirty="0" smtClean="0"/>
              <a:t>, taking care to both get the 100% correct and to follow the Style Guide. 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The assignment to submit to is </a:t>
            </a:r>
            <a:r>
              <a:rPr lang="en-US" sz="2400" dirty="0" err="1" smtClean="0"/>
              <a:t>SecondsToHours</a:t>
            </a:r>
            <a:r>
              <a:rPr lang="en-US" sz="2400" dirty="0" smtClean="0"/>
              <a:t> V2. </a:t>
            </a:r>
            <a:endParaRPr lang="en-US" sz="2400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This assignment will be </a:t>
            </a:r>
            <a:r>
              <a:rPr lang="en-US" sz="2400" dirty="0" smtClean="0">
                <a:solidFill>
                  <a:srgbClr val="FF0000"/>
                </a:solidFill>
              </a:rPr>
              <a:t>graded</a:t>
            </a:r>
            <a:r>
              <a:rPr lang="en-US" sz="2400" dirty="0" smtClean="0"/>
              <a:t> just like we would grade a </a:t>
            </a:r>
            <a:r>
              <a:rPr lang="en-US" sz="2400" dirty="0" smtClean="0">
                <a:solidFill>
                  <a:srgbClr val="FF0000"/>
                </a:solidFill>
              </a:rPr>
              <a:t>PA for Style</a:t>
            </a:r>
            <a:r>
              <a:rPr lang="en-US" sz="2400" dirty="0" smtClean="0"/>
              <a:t>. 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You will be able to see the </a:t>
            </a:r>
            <a:r>
              <a:rPr lang="en-US" sz="2400" dirty="0" smtClean="0">
                <a:solidFill>
                  <a:srgbClr val="FF0000"/>
                </a:solidFill>
              </a:rPr>
              <a:t>feedback</a:t>
            </a:r>
            <a:r>
              <a:rPr lang="en-US" sz="2400" dirty="0" smtClean="0"/>
              <a:t> in </a:t>
            </a:r>
            <a:r>
              <a:rPr lang="en-US" sz="2400" dirty="0" err="1" smtClean="0"/>
              <a:t>WebCAT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No credit will be given for Lab 2 if you do not get 10 points on V1. (no credit for V1 late, but its your entrance pass to V2).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you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Erase the whiteboard and fill in the exit pass for today. </a:t>
            </a:r>
          </a:p>
          <a:p>
            <a:endParaRPr lang="en-US" dirty="0"/>
          </a:p>
          <a:p>
            <a:r>
              <a:rPr lang="en-US" dirty="0" smtClean="0"/>
              <a:t>What is still fuzzy about operations, data, and now Style?</a:t>
            </a:r>
          </a:p>
          <a:p>
            <a:endParaRPr lang="en-US" dirty="0"/>
          </a:p>
          <a:p>
            <a:r>
              <a:rPr lang="en-US" dirty="0" smtClean="0"/>
              <a:t>What is going well? OR What did </a:t>
            </a:r>
            <a:r>
              <a:rPr lang="en-US" smtClean="0"/>
              <a:t>you learn?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9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Followup</a:t>
            </a:r>
            <a:r>
              <a:rPr lang="en-US" dirty="0" smtClean="0"/>
              <a:t> from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you have done this without integer division? </a:t>
            </a:r>
          </a:p>
          <a:p>
            <a:endParaRPr lang="en-US" dirty="0" smtClean="0"/>
          </a:p>
          <a:p>
            <a:r>
              <a:rPr lang="en-US" dirty="0" smtClean="0"/>
              <a:t>Is it easier with integer division? </a:t>
            </a:r>
          </a:p>
          <a:p>
            <a:endParaRPr lang="en-US" dirty="0"/>
          </a:p>
          <a:p>
            <a:r>
              <a:rPr lang="en-US" dirty="0" smtClean="0"/>
              <a:t>If you have not yet done this lab…make sure you do so before part 2. You will not get credit for part 2 if you do not get 10 points on part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3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719" y="1447800"/>
            <a:ext cx="9830819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/>
              </a:rPr>
              <a:t>public class </a:t>
            </a:r>
            <a:r>
              <a:rPr lang="en-US" sz="2400" dirty="0" err="1" smtClean="0">
                <a:latin typeface="Courier New"/>
              </a:rPr>
              <a:t>anyclass</a:t>
            </a:r>
            <a:endParaRPr lang="en-US" sz="2400" dirty="0" smtClean="0">
              <a:latin typeface="Courier New"/>
            </a:endParaRPr>
          </a:p>
          <a:p>
            <a:pPr>
              <a:buNone/>
            </a:pPr>
            <a:r>
              <a:rPr lang="en-US" sz="2400" dirty="0" smtClean="0">
                <a:latin typeface="Courier New"/>
              </a:rPr>
              <a:t>{</a:t>
            </a:r>
            <a:br>
              <a:rPr lang="en-US" sz="24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public static void main (String [] </a:t>
            </a:r>
            <a:r>
              <a:rPr lang="en-US" sz="2000" dirty="0" err="1" smtClean="0">
                <a:latin typeface="Courier New"/>
              </a:rPr>
              <a:t>args</a:t>
            </a:r>
            <a:r>
              <a:rPr lang="en-US" sz="2000" dirty="0" smtClean="0">
                <a:latin typeface="Courier New"/>
              </a:rPr>
              <a:t>) {</a:t>
            </a:r>
            <a:br>
              <a:rPr lang="en-US" sz="2000" dirty="0" smtClean="0">
                <a:latin typeface="Courier New"/>
              </a:rPr>
            </a:br>
            <a:r>
              <a:rPr lang="en-US" sz="2000" dirty="0" err="1" smtClean="0">
                <a:latin typeface="Courier New"/>
              </a:rPr>
              <a:t>int</a:t>
            </a:r>
            <a:r>
              <a:rPr lang="en-US" sz="2000" dirty="0" smtClean="0">
                <a:latin typeface="Courier New"/>
              </a:rPr>
              <a:t> a;</a:t>
            </a:r>
            <a:br>
              <a:rPr lang="en-US" sz="20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           double b;</a:t>
            </a:r>
            <a:br>
              <a:rPr lang="en-US" sz="20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	final double c=2.54;</a:t>
            </a:r>
            <a:br>
              <a:rPr lang="en-US" sz="20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   Scanner d ;</a:t>
            </a:r>
            <a:br>
              <a:rPr lang="en-US" sz="20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        d=new Scanner(</a:t>
            </a:r>
            <a:r>
              <a:rPr lang="en-US" sz="2000" dirty="0" err="1" smtClean="0">
                <a:latin typeface="Courier New"/>
              </a:rPr>
              <a:t>System.in</a:t>
            </a:r>
            <a:r>
              <a:rPr lang="en-US" sz="2000" dirty="0" smtClean="0">
                <a:latin typeface="Courier New"/>
              </a:rPr>
              <a:t>)  ;</a:t>
            </a: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 a=</a:t>
            </a:r>
            <a:r>
              <a:rPr lang="en-US" sz="2000" dirty="0" err="1" smtClean="0">
                <a:latin typeface="Courier New"/>
              </a:rPr>
              <a:t>d.nextInt</a:t>
            </a:r>
            <a:r>
              <a:rPr lang="en-US" sz="2000" dirty="0" smtClean="0">
                <a:latin typeface="Courier New"/>
              </a:rPr>
              <a:t>(); </a:t>
            </a:r>
            <a:r>
              <a:rPr lang="en-US" sz="2000" dirty="0" err="1" smtClean="0">
                <a:latin typeface="Courier New"/>
              </a:rPr>
              <a:t>System.out.print</a:t>
            </a:r>
            <a:r>
              <a:rPr lang="en-US" sz="2000" dirty="0" smtClean="0">
                <a:latin typeface="Courier New"/>
              </a:rPr>
              <a:t>(" How many inches ?");</a:t>
            </a:r>
            <a:br>
              <a:rPr lang="en-US" sz="20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            b=a*c;</a:t>
            </a:r>
            <a:br>
              <a:rPr lang="en-US" sz="2000" dirty="0" smtClean="0">
                <a:latin typeface="Courier New"/>
              </a:rPr>
            </a:br>
            <a:r>
              <a:rPr lang="en-US" sz="2000" dirty="0" smtClean="0">
                <a:latin typeface="Courier New"/>
              </a:rPr>
              <a:t>     </a:t>
            </a:r>
            <a:r>
              <a:rPr lang="en-US" sz="2000" dirty="0" err="1" smtClean="0">
                <a:latin typeface="Courier New"/>
              </a:rPr>
              <a:t>System.out.print</a:t>
            </a:r>
            <a:r>
              <a:rPr lang="en-US" sz="2000" dirty="0" smtClean="0">
                <a:latin typeface="Courier New"/>
              </a:rPr>
              <a:t>(a+ “ in= “)  ;</a:t>
            </a:r>
            <a:br>
              <a:rPr lang="en-US" sz="2000" dirty="0" smtClean="0">
                <a:latin typeface="Courier New"/>
              </a:rPr>
            </a:br>
            <a:r>
              <a:rPr lang="en-US" sz="2000" dirty="0" err="1" smtClean="0">
                <a:latin typeface="Courier New"/>
              </a:rPr>
              <a:t>System.out.println</a:t>
            </a:r>
            <a:r>
              <a:rPr lang="en-US" sz="2000" dirty="0" smtClean="0">
                <a:latin typeface="Courier New"/>
              </a:rPr>
              <a:t>(b+“ cm”);</a:t>
            </a:r>
            <a:r>
              <a:rPr lang="en-US" sz="2400" dirty="0" smtClean="0">
                <a:latin typeface="Courier New"/>
              </a:rPr>
              <a:t/>
            </a:r>
            <a:br>
              <a:rPr lang="en-US" sz="2400" dirty="0" smtClean="0">
                <a:latin typeface="Courier New"/>
              </a:rPr>
            </a:br>
            <a:r>
              <a:rPr lang="en-US" sz="2400" dirty="0" smtClean="0">
                <a:latin typeface="Courier New"/>
              </a:rPr>
              <a:t>}</a:t>
            </a:r>
            <a:br>
              <a:rPr lang="en-US" sz="2400" dirty="0" smtClean="0">
                <a:latin typeface="Courier New"/>
              </a:rPr>
            </a:br>
            <a:r>
              <a:rPr lang="en-US" sz="2400" dirty="0" smtClean="0">
                <a:latin typeface="Courier New"/>
              </a:rPr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789" y="381000"/>
            <a:ext cx="10337562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Joe’s code has a bug, now fix it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046" y="0"/>
            <a:ext cx="11021666" cy="6629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/**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* Application converts inches to centimeters.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*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* @author Farzana Rahman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* @version 09/13/2014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*/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ConvertInches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{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main ( String []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) </a:t>
            </a:r>
            <a:endParaRPr lang="en-US" sz="1600" dirty="0" smtClean="0">
              <a:solidFill>
                <a:srgbClr val="000000"/>
              </a:solidFill>
              <a:latin typeface="Courier New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	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{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/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err="1" smtClean="0">
                <a:solidFill>
                  <a:srgbClr val="941EDF"/>
                </a:solidFill>
                <a:latin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inch;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cent;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final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CENT_PER_INCH;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CENT_PER_INCH = 2.54;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// create a scanner for standard input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Scanner keyboard;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keyboard = </a:t>
            </a:r>
            <a:r>
              <a:rPr lang="en-US" sz="1600" dirty="0" smtClean="0">
                <a:solidFill>
                  <a:srgbClr val="941EDF"/>
                </a:solidFill>
                <a:latin typeface="Courier New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Scanner( System.in );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// prompt the user and get the value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System.out.print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dirty="0" smtClean="0">
                <a:solidFill>
                  <a:srgbClr val="00CB00"/>
                </a:solidFill>
                <a:latin typeface="Courier New"/>
              </a:rPr>
              <a:t>" How many inches ? "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inch =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keyboard.nextInt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();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smtClean="0">
                <a:solidFill>
                  <a:srgbClr val="FA6400"/>
                </a:solidFill>
                <a:latin typeface="Courier New"/>
              </a:rPr>
              <a:t>// convert and output the result</a:t>
            </a:r>
            <a:br>
              <a:rPr lang="en-US" sz="1600" dirty="0" smtClean="0">
                <a:solidFill>
                  <a:srgbClr val="FA64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cent = inch * CENT_PER_INCH;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System.out.print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 inch + </a:t>
            </a:r>
            <a:r>
              <a:rPr lang="en-US" sz="1600" dirty="0" smtClean="0">
                <a:solidFill>
                  <a:srgbClr val="00CB00"/>
                </a:solidFill>
                <a:latin typeface="Courier New"/>
              </a:rPr>
              <a:t>" in = "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 cent + </a:t>
            </a:r>
            <a:r>
              <a:rPr lang="en-US" sz="1600" dirty="0" smtClean="0">
                <a:solidFill>
                  <a:srgbClr val="00CB00"/>
                </a:solidFill>
                <a:latin typeface="Courier New"/>
              </a:rPr>
              <a:t>" cm"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);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  }</a:t>
            </a:r>
            <a:br>
              <a:rPr lang="en-US" sz="1600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do you prefer?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47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2138" y="1"/>
            <a:ext cx="1048958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What are Coding Standards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743" y="1447800"/>
            <a:ext cx="10945654" cy="5029200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en-US" sz="2400" dirty="0"/>
              <a:t>Coding standards are guidelines for </a:t>
            </a:r>
            <a:r>
              <a:rPr lang="en-US" sz="2400" dirty="0">
                <a:solidFill>
                  <a:srgbClr val="FF0000"/>
                </a:solidFill>
              </a:rPr>
              <a:t>code style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documentation</a:t>
            </a:r>
            <a:r>
              <a:rPr lang="en-US" sz="2400" dirty="0"/>
              <a:t>.  </a:t>
            </a:r>
            <a:endParaRPr lang="en-US" sz="2400" dirty="0" smtClean="0"/>
          </a:p>
          <a:p>
            <a:pPr algn="just">
              <a:spcBef>
                <a:spcPts val="1800"/>
              </a:spcBef>
            </a:pPr>
            <a:endParaRPr lang="en-US" sz="2400" dirty="0" smtClean="0"/>
          </a:p>
          <a:p>
            <a:pPr algn="just"/>
            <a:r>
              <a:rPr lang="en-US" sz="2400" dirty="0" smtClean="0"/>
              <a:t>This course will more or less follow </a:t>
            </a:r>
            <a:r>
              <a:rPr lang="en-US" sz="2400" dirty="0" smtClean="0">
                <a:solidFill>
                  <a:srgbClr val="FF0000"/>
                </a:solidFill>
              </a:rPr>
              <a:t>industry standard </a:t>
            </a:r>
            <a:r>
              <a:rPr lang="en-US" sz="2400" dirty="0" smtClean="0"/>
              <a:t>Code Conventions for the Java.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Some portion of the grade for PA is based on conformance to these standards. </a:t>
            </a:r>
          </a:p>
          <a:p>
            <a:pPr algn="just">
              <a:spcBef>
                <a:spcPts val="1800"/>
              </a:spcBef>
            </a:pPr>
            <a:endParaRPr lang="en-US" sz="2400" dirty="0" smtClean="0"/>
          </a:p>
          <a:p>
            <a:r>
              <a:rPr lang="en-US" sz="2400" dirty="0" smtClean="0"/>
              <a:t>Program Design</a:t>
            </a:r>
          </a:p>
          <a:p>
            <a:r>
              <a:rPr lang="en-US" sz="2400" dirty="0" smtClean="0"/>
              <a:t>Naming Conventions</a:t>
            </a:r>
          </a:p>
          <a:p>
            <a:r>
              <a:rPr lang="en-US" sz="2400" dirty="0" smtClean="0"/>
              <a:t>Formatting Conventions</a:t>
            </a:r>
          </a:p>
          <a:p>
            <a:r>
              <a:rPr lang="en-US" sz="2400" dirty="0" smtClean="0"/>
              <a:t>Documentation</a:t>
            </a:r>
          </a:p>
          <a:p>
            <a:r>
              <a:rPr lang="en-US" sz="2400" dirty="0" smtClean="0"/>
              <a:t>Declaration…</a:t>
            </a:r>
            <a:endParaRPr lang="en-US" sz="2400" dirty="0"/>
          </a:p>
          <a:p>
            <a:pPr algn="just">
              <a:spcBef>
                <a:spcPts val="1800"/>
              </a:spcBef>
              <a:buNone/>
            </a:pPr>
            <a:endParaRPr lang="en-US" sz="2400" dirty="0"/>
          </a:p>
        </p:txBody>
      </p:sp>
      <p:pic>
        <p:nvPicPr>
          <p:cNvPr id="2052" name="Picture 4" descr="https://encrypted-tbn0.gstatic.com/images?q=tbn:ANd9GcRvJRhLBhfWVcIeMWFtGpIm5KaikemOydXEcCEQaY7NszJ2sk_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8452" y="4343400"/>
            <a:ext cx="3623214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class Style Guide is found in the Resources tab of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checklist in your packet follows this exactly.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6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127" y="123827"/>
            <a:ext cx="10489585" cy="89217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Style guide </a:t>
            </a:r>
            <a:r>
              <a:rPr lang="en-US" sz="4000" b="1" dirty="0" smtClean="0"/>
              <a:t>highlights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27" y="1016002"/>
            <a:ext cx="10489585" cy="5371151"/>
          </a:xfrm>
        </p:spPr>
        <p:txBody>
          <a:bodyPr>
            <a:normAutofit/>
          </a:bodyPr>
          <a:lstStyle/>
          <a:p>
            <a:r>
              <a:rPr lang="en-US" sz="2000" dirty="0"/>
              <a:t>A.1 All names should be descriptive and readable</a:t>
            </a:r>
            <a:r>
              <a:rPr lang="en-US" sz="2000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500" dirty="0" smtClean="0"/>
          </a:p>
          <a:p>
            <a:r>
              <a:rPr lang="en-US" sz="2000" dirty="0" smtClean="0"/>
              <a:t>B.1 </a:t>
            </a:r>
            <a:r>
              <a:rPr lang="en-US" sz="2000" dirty="0"/>
              <a:t>In CS 139, do NOT combine declaration and assignment.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 smtClean="0"/>
              <a:t>B.2 </a:t>
            </a:r>
            <a:r>
              <a:rPr lang="en-US" sz="2000" dirty="0"/>
              <a:t>All constants/variables must be declared at the top.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60340"/>
              </p:ext>
            </p:extLst>
          </p:nvPr>
        </p:nvGraphicFramePr>
        <p:xfrm>
          <a:off x="1891841" y="1498600"/>
          <a:ext cx="7634931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309"/>
                <a:gridCol w="2762962"/>
                <a:gridCol w="2795660"/>
              </a:tblGrid>
              <a:tr h="3587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800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800" dirty="0" smtClean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sz="1800" dirty="0" smtClean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</a:tr>
              <a:tr h="3587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h;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hrs</a:t>
                      </a:r>
                      <a:r>
                        <a:rPr lang="en-US" sz="1800" dirty="0" smtClean="0"/>
                        <a:t>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hours;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</a:tr>
              <a:tr h="35877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m;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mns</a:t>
                      </a:r>
                      <a:r>
                        <a:rPr lang="en-US" sz="1800" dirty="0" smtClean="0"/>
                        <a:t>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minutes;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</a:tr>
              <a:tr h="35877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s;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scs</a:t>
                      </a:r>
                      <a:r>
                        <a:rPr lang="en-US" sz="1800" dirty="0" smtClean="0"/>
                        <a:t>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int</a:t>
                      </a:r>
                      <a:r>
                        <a:rPr lang="en-US" sz="1800" dirty="0" smtClean="0"/>
                        <a:t> seconds;</a:t>
                      </a:r>
                      <a:endParaRPr lang="en-US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618" marR="121618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699300"/>
              </p:ext>
            </p:extLst>
          </p:nvPr>
        </p:nvGraphicFramePr>
        <p:xfrm>
          <a:off x="996595" y="3614420"/>
          <a:ext cx="10168648" cy="2070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5328"/>
                <a:gridCol w="4993320"/>
              </a:tblGrid>
              <a:tr h="379032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</a:t>
                      </a:r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OK</a:t>
                      </a:r>
                      <a:endParaRPr lang="en-US" sz="1800" dirty="0"/>
                    </a:p>
                  </a:txBody>
                  <a:tcPr marL="121618" marR="121618"/>
                </a:tc>
              </a:tr>
              <a:tr h="16910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 smtClean="0"/>
                        <a:t>Scanner input = new Scanner(System.in);</a:t>
                      </a:r>
                    </a:p>
                    <a:p>
                      <a:pPr marL="0" indent="0">
                        <a:buNone/>
                      </a:pPr>
                      <a:endParaRPr lang="en-US" sz="900" dirty="0" smtClean="0"/>
                    </a:p>
                    <a:p>
                      <a:pPr marL="0" indent="0">
                        <a:buNone/>
                      </a:pPr>
                      <a:r>
                        <a:rPr lang="en-US" sz="2000" dirty="0" err="1" smtClean="0"/>
                        <a:t>int</a:t>
                      </a:r>
                      <a:r>
                        <a:rPr lang="en-US" sz="2000" dirty="0" smtClean="0"/>
                        <a:t> total = </a:t>
                      </a:r>
                      <a:r>
                        <a:rPr lang="en-US" sz="2000" dirty="0" err="1" smtClean="0"/>
                        <a:t>input.nextInt</a:t>
                      </a:r>
                      <a:r>
                        <a:rPr lang="en-US" sz="2000" dirty="0" smtClean="0"/>
                        <a:t>();</a:t>
                      </a:r>
                    </a:p>
                    <a:p>
                      <a:endParaRPr lang="en-US" sz="2000" dirty="0"/>
                    </a:p>
                  </a:txBody>
                  <a:tcPr marL="121618" marR="12161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Scanner input;</a:t>
                      </a:r>
                    </a:p>
                    <a:p>
                      <a:r>
                        <a:rPr lang="en-US" sz="2000" dirty="0" err="1" smtClean="0"/>
                        <a:t>int</a:t>
                      </a:r>
                      <a:r>
                        <a:rPr lang="en-US" sz="2000" dirty="0" smtClean="0"/>
                        <a:t> total;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input = new Scanner(System.in);</a:t>
                      </a:r>
                    </a:p>
                    <a:p>
                      <a:r>
                        <a:rPr lang="en-US" sz="2000" dirty="0" smtClean="0"/>
                        <a:t>total = </a:t>
                      </a:r>
                      <a:r>
                        <a:rPr lang="en-US" sz="2000" dirty="0" err="1" smtClean="0"/>
                        <a:t>input.nextInt</a:t>
                      </a:r>
                      <a:r>
                        <a:rPr lang="en-US" sz="2000" dirty="0" smtClean="0"/>
                        <a:t>();</a:t>
                      </a:r>
                    </a:p>
                  </a:txBody>
                  <a:tcPr marL="121618" marR="1216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8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Constants – any value that you can describe should be a constant. For this program, the constants would be either the 60 conversion factor if you used it only or both the 3600 and the 60 you used. </a:t>
            </a:r>
          </a:p>
          <a:p>
            <a:endParaRPr lang="en-US" dirty="0"/>
          </a:p>
          <a:p>
            <a:r>
              <a:rPr lang="en-US" dirty="0" smtClean="0"/>
              <a:t>Constants make a program more readable than the corresponding literal. </a:t>
            </a:r>
          </a:p>
          <a:p>
            <a:endParaRPr lang="en-US" dirty="0"/>
          </a:p>
          <a:p>
            <a:r>
              <a:rPr lang="en-US" dirty="0" smtClean="0"/>
              <a:t>Constants should be declared and initialized at the top of the program.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605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589</Words>
  <Application>Microsoft Office PowerPoint</Application>
  <PresentationFormat>Custom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1_Office Theme</vt:lpstr>
      <vt:lpstr>Retrospect</vt:lpstr>
      <vt:lpstr>Style guide in JAVA</vt:lpstr>
      <vt:lpstr>Followup from lab</vt:lpstr>
      <vt:lpstr>PowerPoint Presentation</vt:lpstr>
      <vt:lpstr>PowerPoint Presentation</vt:lpstr>
      <vt:lpstr>Which do you prefer? Why?</vt:lpstr>
      <vt:lpstr>What are Coding Standards</vt:lpstr>
      <vt:lpstr>Our class Style Guide is found in the Resources tab of Java</vt:lpstr>
      <vt:lpstr>Style guide highlights</vt:lpstr>
      <vt:lpstr>Other notes</vt:lpstr>
      <vt:lpstr>PowerPoint Presentation</vt:lpstr>
      <vt:lpstr>In your groups</vt:lpstr>
      <vt:lpstr>Apply the checklist to the last problem.</vt:lpstr>
      <vt:lpstr>In your groups</vt:lpstr>
      <vt:lpstr>Homework</vt:lpstr>
      <vt:lpstr>As you leave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139 – Algorithm Development Lecture 04A – Sept 17, 2014</dc:title>
  <dc:creator>farzana</dc:creator>
  <cp:lastModifiedBy>sysop</cp:lastModifiedBy>
  <cp:revision>8</cp:revision>
  <dcterms:created xsi:type="dcterms:W3CDTF">2006-08-16T00:00:00Z</dcterms:created>
  <dcterms:modified xsi:type="dcterms:W3CDTF">2015-02-01T21:07:07Z</dcterms:modified>
</cp:coreProperties>
</file>