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0"/>
  </p:notesMasterIdLst>
  <p:sldIdLst>
    <p:sldId id="256" r:id="rId4"/>
    <p:sldId id="263" r:id="rId5"/>
    <p:sldId id="264" r:id="rId6"/>
    <p:sldId id="289" r:id="rId7"/>
    <p:sldId id="266" r:id="rId8"/>
    <p:sldId id="273" r:id="rId9"/>
    <p:sldId id="295" r:id="rId10"/>
    <p:sldId id="268" r:id="rId11"/>
    <p:sldId id="269" r:id="rId12"/>
    <p:sldId id="271" r:id="rId13"/>
    <p:sldId id="287" r:id="rId14"/>
    <p:sldId id="297" r:id="rId15"/>
    <p:sldId id="298" r:id="rId16"/>
    <p:sldId id="291" r:id="rId17"/>
    <p:sldId id="292" r:id="rId18"/>
    <p:sldId id="29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434" autoAdjust="0"/>
  </p:normalViewPr>
  <p:slideViewPr>
    <p:cSldViewPr snapToGrid="0">
      <p:cViewPr>
        <p:scale>
          <a:sx n="50" d="100"/>
          <a:sy n="50" d="100"/>
        </p:scale>
        <p:origin x="-1528" y="-1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FD772-681F-4829-9350-34BF82064C77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E0287-1899-49BF-A596-04568EA6A3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2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E0287-1899-49BF-A596-04568EA6A3E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10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jpe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9B82-FC57-4114-9BEC-B1D57EA3E38B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8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9B82-FC57-4114-9BEC-B1D57EA3E38B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9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9B82-FC57-4114-9BEC-B1D57EA3E38B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26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8AFD-392A-4969-9BF9-C884FA192002}" type="datetime1">
              <a:rPr lang="en-US" smtClean="0">
                <a:solidFill>
                  <a:srgbClr val="726D26"/>
                </a:solidFill>
              </a:rPr>
              <a:pPr/>
              <a:t>4/6/15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1F56-8874-411A-B41A-5C92562555E0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90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5B08-D097-48AC-9E2C-CC310E834F74}" type="datetime1">
              <a:rPr lang="en-US" smtClean="0">
                <a:solidFill>
                  <a:srgbClr val="726D26"/>
                </a:solidFill>
              </a:rPr>
              <a:pPr/>
              <a:t>4/6/15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0AA4-8E13-438B-8EF1-1F8712998A9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564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BF81-5BFB-4852-825D-BFBF292D5C0A}" type="datetime1">
              <a:rPr lang="en-US" smtClean="0">
                <a:solidFill>
                  <a:srgbClr val="726D26"/>
                </a:solidFill>
              </a:rPr>
              <a:pPr/>
              <a:t>4/6/15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35EE-28B9-4987-A449-C5303498B8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364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67945-3D75-4039-B504-AE0795BE99DE}" type="datetime1">
              <a:rPr lang="en-US" smtClean="0">
                <a:solidFill>
                  <a:srgbClr val="726D26"/>
                </a:solidFill>
              </a:rPr>
              <a:pPr/>
              <a:t>4/6/15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1C900-0AB7-4643-AC05-57F42F05D4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935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F81A-52AB-487D-A8F9-FD49B499D6A3}" type="datetime1">
              <a:rPr lang="en-US" smtClean="0">
                <a:solidFill>
                  <a:srgbClr val="726D26"/>
                </a:solidFill>
              </a:rPr>
              <a:pPr/>
              <a:t>4/6/15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0A887-356F-47B1-A12D-EE3BAE52D4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459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D4A52-24A1-44E5-866C-34821993A1CF}" type="datetime1">
              <a:rPr lang="en-US" smtClean="0">
                <a:solidFill>
                  <a:srgbClr val="726D26"/>
                </a:solidFill>
              </a:rPr>
              <a:pPr/>
              <a:t>4/6/15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2C5F-B85E-425E-A51C-BDCC964592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9902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B772-31DD-4A39-A922-0A8EB9E7058F}" type="datetime1">
              <a:rPr lang="en-US" smtClean="0">
                <a:solidFill>
                  <a:srgbClr val="726D26"/>
                </a:solidFill>
              </a:rPr>
              <a:pPr/>
              <a:t>4/6/15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7BACA-4288-4F6B-AF28-E73EACAF50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137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66A0-A994-4FB9-B26E-3F983BFAED9D}" type="datetime1">
              <a:rPr lang="en-US" smtClean="0">
                <a:solidFill>
                  <a:srgbClr val="726D26"/>
                </a:solidFill>
              </a:rPr>
              <a:pPr/>
              <a:t>4/6/15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4C7F1-B570-40C3-942F-9C6E0418A6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07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9B82-FC57-4114-9BEC-B1D57EA3E38B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27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BFF1-123C-4198-958E-B407E55B365A}" type="datetime1">
              <a:rPr lang="en-US" smtClean="0">
                <a:solidFill>
                  <a:srgbClr val="726D26"/>
                </a:solidFill>
              </a:rPr>
              <a:pPr/>
              <a:t>4/6/15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AE73-0329-4EDB-8B66-43F4EC2D6B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955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45EA-27FA-4883-B883-EB713624CD9B}" type="datetime1">
              <a:rPr lang="en-US" smtClean="0">
                <a:solidFill>
                  <a:srgbClr val="726D26"/>
                </a:solidFill>
              </a:rPr>
              <a:pPr/>
              <a:t>4/6/15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3D74E-6796-4DD9-9F4A-A55CF71D39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7945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8E3B-DA9D-4947-A888-874463DE3379}" type="datetime1">
              <a:rPr lang="en-US" smtClean="0">
                <a:solidFill>
                  <a:srgbClr val="726D26"/>
                </a:solidFill>
              </a:rPr>
              <a:pPr/>
              <a:t>4/6/15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2601-2A0D-4325-8276-1FD74E73F6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6342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9C8D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066" y="4343400"/>
            <a:ext cx="740687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557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316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066" y="4343400"/>
            <a:ext cx="740687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11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41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157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372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51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9B82-FC57-4114-9BEC-B1D57EA3E38B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187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030141" y="0"/>
            <a:ext cx="47625" cy="68580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8854" y="6459539"/>
            <a:ext cx="1964531" cy="365125"/>
          </a:xfrm>
        </p:spPr>
        <p:txBody>
          <a:bodyPr/>
          <a:lstStyle>
            <a:lvl1pPr algn="l">
              <a:defRPr/>
            </a:lvl1pPr>
          </a:lstStyle>
          <a:p>
            <a:fld id="{714B63C6-2687-194D-A93A-75C446FEBF0A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9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0803C3-9856-B040-AF71-F6D570AEE8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215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4948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3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995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189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8"/>
            <a:ext cx="5800725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275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19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6010" y="6246814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7773" y="6246814"/>
            <a:ext cx="2896790" cy="4714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6772" y="6246814"/>
            <a:ext cx="2127647" cy="471487"/>
          </a:xfrm>
        </p:spPr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9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9B82-FC57-4114-9BEC-B1D57EA3E38B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4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9B82-FC57-4114-9BEC-B1D57EA3E38B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2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9B82-FC57-4114-9BEC-B1D57EA3E38B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0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9B82-FC57-4114-9BEC-B1D57EA3E38B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9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9B82-FC57-4114-9BEC-B1D57EA3E38B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4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9B82-FC57-4114-9BEC-B1D57EA3E38B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55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29B82-FC57-4114-9BEC-B1D57EA3E38B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5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09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6"/>
            <a:ext cx="9144000" cy="66675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722" y="287339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722" y="1846264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723" y="6459539"/>
            <a:ext cx="1854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14B63C6-2687-194D-A93A-75C446FEBF0A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2" y="6459539"/>
            <a:ext cx="36171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929" y="6459539"/>
            <a:ext cx="983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10803C3-9856-B040-AF71-F6D570AEE8A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47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90488" indent="-90488" algn="l" rtl="0" eaLnBrk="1" fontAlgn="base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charset="0"/>
        <a:buChar char=" "/>
        <a:defRPr sz="2000" kern="1200">
          <a:solidFill>
            <a:srgbClr val="404040"/>
          </a:solidFill>
          <a:latin typeface="+mn-lt"/>
          <a:ea typeface="ＭＳ Ｐゴシック" charset="0"/>
          <a:cs typeface="ＭＳ Ｐゴシック" charset="0"/>
        </a:defRPr>
      </a:lvl1pPr>
      <a:lvl2pPr marL="38258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kern="1200">
          <a:solidFill>
            <a:srgbClr val="404040"/>
          </a:solidFill>
          <a:latin typeface="+mn-lt"/>
          <a:ea typeface="ＭＳ Ｐゴシック" charset="0"/>
          <a:cs typeface="+mn-cs"/>
        </a:defRPr>
      </a:lvl2pPr>
      <a:lvl3pPr marL="56673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3pPr>
      <a:lvl4pPr marL="749300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4pPr>
      <a:lvl5pPr marL="931863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1428750" y="1600200"/>
            <a:ext cx="6343650" cy="97155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>
              <a:buClr>
                <a:srgbClr val="6FB7D7"/>
              </a:buClr>
              <a:buFont typeface="Wingdings 2" charset="2"/>
              <a:buNone/>
            </a:pPr>
            <a:r>
              <a:rPr lang="en-US" dirty="0" smtClean="0"/>
              <a:t>CS 139</a:t>
            </a:r>
            <a:br>
              <a:rPr lang="en-US" dirty="0" smtClean="0"/>
            </a:br>
            <a:r>
              <a:rPr lang="en-US" dirty="0" smtClean="0"/>
              <a:t>Objects</a:t>
            </a:r>
          </a:p>
        </p:txBody>
      </p:sp>
      <p:sp>
        <p:nvSpPr>
          <p:cNvPr id="34818" name="AutoShape 2" descr="data:image/jpeg;base64,/9j/4AAQSkZJRgABAQAAAQABAAD/2wCEAAkGBxQTEhUUEhQVFRQXGB8aFxYYGBgcHhodIB4YHBoYFx0ZHCoiHB4lHBgbITEhJSkrLi4uHSAzODMvNyotLisBCgoKDg0OGxAQGywkICYsLC4tNCwsLCwsLS8sLCwsLCwsLCwyNDUsLCwsLC80LC0sLCwsLCwsLCwsLCwsLCwsLP/AABEIAJkBSAMBIgACEQEDEQH/xAAcAAACAwEBAQEAAAAAAAAAAAAABgQFBwMBAgj/xABHEAACAQIEAwUEBQgJAwUBAAABAgMAEQQFEiEGMUETUWFxgQciMpEUQlKhsSMkM3JzgrLBFTQ1Q2KSorPRU8LhJWN0k/AW/8QAGQEBAQEBAQEAAAAAAAAAAAAAAAECAwQF/8QALxEAAgECBAMHBAIDAAAAAAAAAAECAxESITFBBFFhEzJxgbHB0SKRofAz8RQj4f/aAAwDAQACEQMRAD8A3GiiigCig0oZj7QcMjmNFkmINroBa/cCTc+grUYSl3UBtkcKCSQAOZJsBSvmPH+DiNgzykf9Nbj5sQD6GkHi7iSfEvoZXij20xEEE9xe4BYnoOX40z8M+z1NIkxfvMd+yBsF8GI3J8Bt516ewjCOKo/JEvyLHC+0bCMbN2sfiygj/QWpiGbRmFpo27RFUtdPevYXIHj4VxXh7CgWGHht3dmv/FVWL4U7ImXAN2EvVNzFJ/hdenmOVcn2TeV14jMk5PxnhMQQqyaHPJZPdJ8jyPoaYBWI5rl8bzqFth2kk0Swv/cuSLsvRoze4PTlTzgstzDBAdnIuLiHOJrqwH/tkk/In0rpVoQVnF+T+QmOtFR8BiO0jV9LJqF9LizDwYd9SK8pQooooAooooAooooAooooAooooAooooAooooAooooAooooAooooAooooAooooAooooAooooAooooAoorxjQFHxXjJlhZIIZJXkRlBW1kJFrtc363Fu6lXgHhl4XbEYlOzCLZA1ha/NjvtYbDzNK2dZrPi8SwDO2pyscYJAteygLyva29fPDuQS412RGAVLF2ckgXvYW6nY19GNHBTabSvqZuTMI7Y3NFNy6mbUCd7Ro2oW7lt072FbNS/wrwtFg1JUl5GFmkPd9lR0F6YK8teoptYdEVBRRRXApRcQ8KwYvSZAVYfXQgEj7JuDcfh0q7jSwA7q+qKrk2rMETNElMT9gwWW3uFhcX7j4HlXDIM2GJhEgGlgSsiHmjjZlPkfutVlWfT5iMFmzhmCwzqGe/JWsQH/wAyn/Ma3CONNLXUhoNFc4JldQyMGUi4INwR3giulcyhRRRQBRRRQBRRRQBRRRQBRRRQBRRRQBRRRQBRRRQBRRRQBRRRQBRRRQBRRRQBRRRQBRRRQBVPxNjI0is+J+jFjs4sW8dIIPz6VbmsU49xJfHTEsGC2C2IIA0jbw3vfxrvw9LtJ2Iy/bNMBgoT9FImxJBCylTcE/WZiBYDuG9K2VZz2MGIh0ahMFAbURoK3sdufPw3tTJlHs9M2HSRpTHI41BdNwAeV9wb23r4Tg7DwzxxYnEl3c+7FHG1zva7EX0rz7uR32r2RlSV1dt/BnMfODp3fBQNISWKbk8zuQCfMAVc1zgjCqFUAACwA6AcrUTuVUlV1EAkKLC56AE7b182Tu2zZ0opPi41d3aNMFiGkT41Gn3f1u6l/C8e4qCQpiYtW/wkaHAJ25Czd3LfvrquHm/7Jc1CiuOEn1orlWTUAdLCxXwbxpFzz2hkOY8JF2jAka2DEEjYhUXc+ZI8qxCnKbsi3GXjDOHwuGMsaqzBlFmvbc26Gsz4txv0ydJIgGIwys4U/DYOzi5+zep2N42xhXTPh4dDbFXhkAbw957VD4MiWbGOoURpJFKNIJIUMtrXPOwNe6lTdKLk1pcy3cZPZPj3KSxEMUUhlboL8159SL/OtBrBIcQ+DxF45AzRt8SNdXA6eINyPP51vET6lBHIgH51w4qFpYloypn3RRRXlKFFFFAFFFFAFFFFAFFFFAFFFFAFFFFAFFFFAFFFFAFFFFAFFFFAFFFFAFFFFAFFFFAeGkziTBLG+qCLLb8ysqIrlrm5B2Hdzqw9oGPeHBu0ZKsWVdQ5qCdyPHp61jsGHeRiEV5HO5CqzHzNrn1NezhqLksVzLY54zj93w00LoUnPuK8RsoF7Eje4NrgWveo/swP528jnZYyCzH6zMgXc9TYgUcHcJO8vaYuIpAgLESC2o9BpO+kbk3quxnFbvZVjjjgEiyCONAt9LBlDHqdvCvRhi1KFNeI8TbKgZvgZJVAjneAg7lVUkju94beld8vxazRrIhujgMD4H+dSK+YrpmhCzLg4wxPIuIZ5NauTMToa2xEgX4r35m9vCq3hHhkSOsrPDNpf8oN5E0EH3ASuktqN9j7u3fWnEVwweDSJdMahVuWsO8m5Pqa7f5EsLRLHcDasTfAs2OmALoO3de0W/usxcRgkcgx2v3XrbDWax5gcJnEq2uk7qGH6wUqw8mJ9L1rhpNYrcgyhxsWIRJu3YxRlbdm0naB3FgAoZmPO7Fvq71UZbjWiLsguWjZDz2DCxbbupw9peSwQiOSJAjyO2oDkdrk25A6rcu+qngPLfpEs0dyqth3UsOmopb8PuNe2E4uk5bGdxci5jlzHO9vW29q/QOAmDxoysrAqCGT4Tt9XwrEuJMjfBzdm7BrrqVgLXFyNx0NxWheyuYnCMp5JKwXyIVvxY1y4tKUFNFQ51Q5rxZBh20zLKl72JjazW52I2NX1IPtdH5GH9of4TXjoxUpqLKxxyzMVnQOquqncF106gdwQD0qbUXKh+Ri/Zr/AAipVc3qUgZxm8eGRXlNgzqg8z1PgBcnwFT6zf2h68TI8Ufw4WHtZPFmPw+YTf501cFZp9IwkbE3ZRofzXa58xY+tdZUrU1L96EuX1c8RMEVnPJQSfIC5rpVRxbNowWJP/tOB6ggfjXKKu0ikzK8ek8SSx/C4uL8/I+IO3pUus39l2bFWfCSbf3kYPiAWUeYIYetaRW6sME2iIKg4TNEklliW5aHTr7rsCQB5W386+M/zNcNBJM31BsO9uSj1JApG9mUz/S8Sst+0ZdT356g29/V6sKeKEpchc0iRrAmxNhyHM+VLuK41w0b9nIJkk290xNffla3P0pkrN+L/wC2MJ5xf7hq0YKbafIMYpeOcKouwmA7zDIPxFXuW41ZoklQEK6hhqFjY8riu8iAgg7gixrhl2EEMaRLfSihRfnYC29YbjbJFIucZ7DhtIkJLt8EaKWdv1VG/ryqqxHGqRi82GxcSfbeKw/iqoyvFr/TWIExs2nRFfyU2HiVufU074/CLLE8bfC6lT6i1bcYwspLr/RDpBKHVWHJgCPI7iulcsNFoRVvfSoF/IWrrXFlCiiigCiiigCiiigCiiigKDjPBxy4ciedoIgbuV0+99lTqBJ96xAG96oOCMzy+FmihkfW5HvyjTq7lU8gPA251Ve1XGsZ44b+6qa7d5YsL+gW3rXLhTgdMVAJpJWUMSAqBTaxt7xa+57q90YRVG820mZ3G3ivC46cPFAIVhYWLF21spG4tpsvUdaTDw8MICJws2JkUrBh0u4udu0fbkOnj91jHOuBYAz5kiK3J410MAeS6trHwr54m44M0bLhY3UWtJMRuFJ+EWvpudrk1acZr6Y6fYMd+E8CYMJDExuyj3rb2JJJHoTb0q4rO/ZLjvdmgJ3BEijwI0tbyIHzrRK8taLjNplQUXoqEc1g7UwmVO1G5QsNXfy8q5pXKfK5zAZ/o4kUzWvo++1+V7b250j8aiNczwjA+/dO0FtgNY0G/edx5AU4TS4YmSKOWFJpAb6WTXqItqsDckD8Kx3iLAmDENGZe2YWu4JvfuNySCPOvXw0E5csiMvPafji+L7P6sSgW8WsxPyKj0qR7OsLK8WKGHl7GW8dn0htvfutm2376V85zV8S4kkA1hFUkfWt9Y+JqfkHEr4SMrCAHdwXdxqGkCwAA3uCSTXqdOSoqC1yM7nXivOWnWNZomTExDSzk2Dfa9zSOtjcHqac/ZdmSPhzCF0vGbt/iDEnV/L0FQ+J8xiky89tPDPKxBiMa6SNx9UsSLC9727qrPZOh+lSHoIjf1Zbfga4ySlQeVrF3NVpC9rv6CH9of4TT7SF7Xf0EP7Q/wAJry8P/IivQc8r/QxfqL/CK64mcIrOxsqgknwAua55Z+hj/UX+EUue0XGkYdYE/SYhxGB4baj+A9axGOKVinHgXTJFPiJSurEyMxBIB0C6qpv6+hqo4AxH0bGT4NjdSToN+ZXcW803/dppg4MwQUBsPGxAALEbk25nzpQ43ytcDPh8ThkCKG3VeWob/wCpbj0r0xcZuUVvp5aGTT6WPaRPowE3jpH+pf5XphweIWRFdDdWUMD4EXFKXtSN8NHH/wBSZR9zfztXCiv9i8SvQpOMcubCnCYyIWKKiN5qo0381DKfStFy3GrNEkqG6uoYevT0O1cM4yxcRA8LcmFge481PoQPlSJwPn30VMTh8QbGHU6jxGzoPM2I/WNdP5afVeg0LzPfzvGxYUbxQ/lp/E/3aH53t3GqrJ/yeeTj7asPmI3/AJGr/gbBMsLTy/psSxlfwB+BfABenjS7mJ7PPoj9oD/UjJ+IrUH3oLZMGjisz45ZhmuGKKGcCPSpNgT2jWBPS561pa1nHGH9sYTzi/3DWOG778GGXeYZ5mEaM5wSWUEkiYNYDrYKCbUyZfIzRoXtqKKWtyuQCbetd3QEEEXBFiD3daEAGwrlKSa0sUTOPOE2nIxGH/TKBdRtqA5FT0Yff8qi8G8bFmGHxe0l9KyEWueWlx0bx6/eXuGZXF1II33HgSD94NI3tNyJDEcUg0yKQHI21AkAE/4h0P8A4rtTmprs5+XQjH2iq3hvENJhYHfdmjUk95sLn151ZV52rOxQoooqAKKKKAKKKKAKKKKARvaFwtJiCs0A1Oo0slwCRe4K3sCRc7Xqp4T4Sxnva5ZcIncre8577A2G3U1p9Fd1xE1DASwr5plww+DxGuSfE6k0hZDrux2UKAOZZhSXjstdVhy2GxnciTEG+2qxKqT3KN/8p61p2c5kmHheV+SC9u89FHiTtSl7OcE0hlxsu8kzEL4C/vW9QF8lrdKbUHJ/r2+wsL/DOUS6DNhGIxcDsssLWs47h52IsTuQdxtWhcO8QJikO3ZyptLE3xIfXmO4/Ox2pez8HAY1cWv6Cf3Jx3N0f5C/o3fV9mWRpMyTxP2c62KzIAbj7Ljk6kdPlSrJTs3vo/ZhF3S3i+CcLKZGlDs8jli+o3FzyXoABYWt0q/xOJWNC8jBVUXZjyA7zXKLMI2ZVDA6l1IRyYf4TyJ8BvuK88ZSjnEokZt/RODYQvAJHXc2XUR1GtmYedvupVlwEOLxenBjsoiNTdoVXQB8ZUXNxYjbc8+lavmOHwhde3WDW3w6wlzbuvuayrjzDwpi2EGnToBYJawbe4FtuWk+te7h54nbO9t80ZYvta5sduh8Oh+VN3CHBrzPrxMbrBouN7FybabW3t16dK48A8OLipWeX9FFa6/bY3sp8BbfzFbCBatcTxDj9EdQkYdmWBEsoTCYSdDuCramJPQm493bxrT+COHvokJD2Mrm726dyA+G/qTV9iH0qWPIAn5VR8EZ8cXhg727VTpkA235ggdxFvvrzVK06kNMkXcYaz72uv8Ak8OvUsxt5AD/ALqfpZAoLMQABckmwA7yaUDl5x+LTEOCuFh2iBG8rXuXA6Je3PnburFB4ZYnogxnVjHELKzlVA0ra5sALDUQPvpPxUOLlx8WIkwknYQghF1QlrkH3iO0te9tr9BVvk/EPb47EQLbs4lGk97A2c37rkD0NMlRN03ms2vUangqk4zyw4jCSIilpNigFviBH2iByuDvyvV5StlnFHaZhNhttCiyHvZf0gv15/6T31mClfFHbMpF4LbF4eJYJ8LJpB9xw0J0gnkw7S9he9xevjjLC4nESwdlhpCkMmtiWiGuxHwgyX5A8wOdOwqPjUkK/kmVG72QsPkGX8a32v147L8kse4KcumpkeMn6r6bjz0Mw++lDiXg3t8ZFMoHZt+n5fV5HxLCy+lRcr4lx8+JkwyjCq8eq7MklvdYKbAOeZPKrmUZoN1OCfwtKv8A3VpRlTlk0mNRmApD4xyXFPjYsRh4dYjVfroLlWLW95geRteu3/8AcSwSCPHYVor/AF0OoHxA6jyJPhThg8WkqB42DIwuGHI1lY6LxW+BqcMvxruDrgkiI6OYzf8AVKO332pE4ky3GzY1MTFhWAj0aQ7xAkq2rcCQ2BO1NnFeMngheaExWjW7I6Mb7jkyuLbdLGovBma4jFR9tKYgmoqERGvtbcsZD16Wq024JzVuW4PDn2Ot/Zz3/bR2qw4YjlEOrELolkd3Zfs3Y6V2PRQtTszx6QRPLIbKguf+B4nlS7gZcfikEqyRYWNt0QxmRivQsSQBfuAqd6OiS8/+gi5VjcZhC8UuEkmj1s0ckRUmzMWsRfx8K+80hxWYaYjC2Gw2oNI0hXW9twqqpNt+p/8AFTcixeMXFNBijE69lrSRFILe8F33257i3dvTI7gAk7Acyasp4ZXSV+eYPnDxBFVVFlUAAdwGwHyrpelQcRTYp2XARoUU2bESkhL9yKN2rs2AzG1xjISfs/R7L89ZNY7O3eaRRlopKXi6bDSCLMIQoblNFcqfGx3t63HdTlDKrqGUhlIuCNwQeRFSUHHUH3eilPinig4PEwKwBhdW17e8NwAw8u7rTPh51dVdCGVhcEciKjg0k3uDrReg0n8YZxi8GqyKYHRn0hTG4K3BIuRLY7KegpCLk7IDhRUXLVlCflmRn70UqOQ2sWY+t68rIJdRcxikaMiFxG+1mZdYHf7txfapVFE7ARs24KxOJI7fHagOS9lZR5KHtfx51c8N5LPhgsbYhZIVBATstJFzf4tR259KYKK6utJxwvTwRLELN8uTEQvFJ8LC3iD0I8QaS+BOIOydsDOw1I7JE3QkEgp5bHT4bdBTJnGVYqVj2WL7GMj4REpI7/evfekXPOEmwAjxXbdpolQsNJH1r3vqN9wPnXWioyi4N66a6hmrMt9jShxDwRHILwSGBg2oICez1HqFv7rHvX5U3q1xcVFzPLo8RGY5lDobGx7xuCCNwQetcITcXdMplM/AeOY+8Ffpcy3/AIt7VAw2EjwwnOIVXmicRpCWGksQSXYDdlUDlyJNqaMblqwuyBs30qdjHdkt/hbmRS3wxw8cdNINbKqjUzsNTbmyg78zvfyNfRjUbi3J5fYwaVwFl6RYKPQQxkHaMw6s1tvQWX0pipLyvgqbD/oMc6A7lezBUnv0liKb8KjKih21sAAWta56mw5eVfPq2crp3NkHiabRhMQ3dE9vPSbVmvB+JbBYqESG0WJjQ36e98J9GuPI3p59oc2nATeIVfmyj8KpeLMi15ZA6j38PEh25ldIDj0Hvfu13otKFno3YjHuSIMpVgCDzBAI9QaqOK81+jYZ3Hxn3Ix3u2wsPDn6Vx4Jzn6ThUZjeRPck8xbf1Fj61BkP0vMgOcODFz3GZuX+UfeK4xhaTUttf3qBc4GwzYbMnhc3bsiGPexCOfPe+/hWo1nOM/J59GftgffGyfitaNW+Id3GXNIIr8+zAYeCSY/UUkDvPJR6kisxzDL3wSYHF76z70pPMsbvY+aMy+lM3tExepoMKFdw79pIiLqYop5AeO5/drnxVmv0rCvEMHjVbYqTBsCpuL2bkdx61uinFLrr4afJGPGGlDorKbqwBB8DuK6UnezLNO1wvZk3aE6f3Tcp/Mfu0415pxwycTRnHBn9r4zyl/3VrR6zjgz+18Z5S/7q1o9deI73kiRIGdZVHiYmilFweR6qejKehFIHs+xj4bGSYKQ7EsAO513uPBlBPoK06sznjvn66ejAn/6TetUXeMovS1/sGOHG39QxH7M/wAqr/Zh/UV/aP8AjVhxr/UMR+zP8qr/AGYf1Ff2j/jUX8D8fYbkvj3CNJgZVQXIAaw6hWDH7gahcA8RxzQpCSFmjQKV+0qiwZe/a1x0purOeLuCmRjicFcEHUY1NiD9qK3z0/LupScZRwSy5MM0IRDVqsNVrX62NiR5bCkn2nZmwWPCxmzTH3vK4AX1Y/dbrUvgLik4pTHL+mQXJH115ardDfn5jvpd9ojacxw7n4QsZ+UjFv5VaNNqraWwbyNGyrALBEkSCyoLefefMnepdeCva8zd82UqeJspXE4d4yPetdD3MOR/l5GlP2UZqzLJh2v7nvJfoCbMvobH1NaFWYezdL4/EsPhCt98gt+B+VeinnSkntmTcteMcvTEY/CQvfS8couOYIBII8iKp8jzWXK8QcNibmAm4boL/wB4n+E9V6G/W92HPmtmuA/Vk/harniTIUxcRR9mG6P1U9/l3itqolGMZaNe7zJYtYpAwDKQQRcEG4I6EGlD2pj81j/bp/C9UXDOeyZfMcJjNowfdbol+TA/9M/dv41f+0w3wiEcu2T/ALv+azGm4VY8ti3yG5KK9FFeYp7RRRQBRRRQEXMZ3RCyRtKwtZAVUn1YgUi8U/0li07IYTs4rgkdpGxa24udQAF+n31odqLV0p1MDvZAoOEZ8V2YjxUHZlFAD6kOu224UmxtbwNMFeWr2sSd3cHHGThEdzyVSx9Bf+VJPsoj/IzSHm8tj6C+/q5ph4jyJsUNP0iSKO1mRAtm/WuL+l7VUZdwKYCTDjJ4yedgtj5gixrtBx7Nq+bt+CMcqKg5VhJI1Ikneck3DMqKQLAWGgDz376nVxZRN9qcn5mq/blUfcx/ECm1YvcCkXFrW9LVQ8RcMHFle0ndVU3VFVNjtuSRcn/mrvBROq2kftD9rSF+4bV0k1gST5gy5cS2U4ydAC0boSg7+ZjPobqafeEcqOHwyh95XJklPe7bm/kLD0rtm+QxYiSGSQG8L6ha2/8AhbwuAfTxNWoFaqVccVz38iWM442PZ5rhJO/s/kJCD9xrR70u8T8JJjHR3lkQopA0aepvfcXvXebJ52jMZxkliLFhHGHt5gW5dbXpOUZRir6ApuFD9Jx2KxfNVPYxHwHMj5A/vGnS1UfDXD/0NSiSs8ZJOllW9zYXBHgOVXtYqyTlloEZjlx+gZu0Z2im5d1n3Q+j3X51poNLfFHCKYyRHaR0KLpGkLvvfcnf/wDGrLCYGZIyhxDObAK7ItxbvtYMbVqrKM0nfPcCRwa//q+L8e1/3V/4rSqSYuANEnax4uZZbk6gF5nnytz7uVWQybG8v6Qa3/x4r/OtVXCbunt1+Ai3zXM48PG0kraVHzJ6ADqT3Up8B5c8k0uPmXS0t+zU9FJ3PyAA8A3fVph+D4i4kxLyYpxy7UgqD/hQAAeRvTIFrGJRi1HfUpScbn8xxH7M/iKrvZgfzEftH/GrfiDKGxKGPtWjRviCqpLb35nlyqLw9w42EGiOd2j1aijInrYjcX2+VVSXZON87k3LHMcwETwKf71yl72t7jt67qB61OvVPxNkC4xFVnaMo2tGW1wbEdfOoEeRY62lsxYr3iGMPb9Yk7+POsqMWtbPzKU+T4QDOpzEPcVCXtyDMEuPPVc+hqf7SMhbEQCSMXeK5sObIfiA8RYH51f5HksWFQrGCSxu7sbs7d7HrVlWnWampR2JYVuBeI1xMKozfloxZh9oDk47/HuN6aL0s5twTBLJ2sRfDy3vriNrnvI7/K168jyTHgW/pE27/o8Zb5k86SUJO8Xbo7+wJvFmeLhYGa/5RhpiXqzHlt3DnUD2e5CcNhyZBaWWzMDzUfVU+O5J86mZbwvFHJ20jPPN0klNyP1ANlq9NRzSjhj5lEriY2zXAfvffenUUsZjwm00yTviZBJHbRpRAFsb8iDf1phwkbqtnfWftaQv3Ck2nGNnovciKnirhtMZHpNlkXdH7j3HvU93rzrNcbmE0UJwGIU3SRCh7gDyv1UjkfTy2eqTiThyLFquu6upusg5jfdT3g91bo1sOUtPQWLoUULRXnKe0UUUAUUUUAUUUUAUUUUAUUUUAUUUUAs5lnc8eNhwyiIrMCwYq11ADGxGrf4ee1SuJ80lw6I8YQ6pFjIYNzY2BBB6d1t6p+Im0ZrgXbZSrLfpezC3zZancc7xwIPifExBR32a5+QF674VeHVfJBkivYarE9bCwv4C9Qc/xxgw8sqgFo0LAHkSOQNqsBVFxsfzDE/szXKCvJFJHD2eR4uLXGbMNnQ80buPh3HrXHJMxmlmxEcnZ2hYJdVYFiVDX3Y22NrVRZvkssLLjcF+k0gzRdJBYXIA6+HPqN9jN4Fx64hsXMoIDyqbHmD2aAj5iurhHC5R09MyDXS3m+dzRYyDDoIys17MytddIJPJrG9vCmSkziP+1cB5P+BrFJJvPk/QMcgaXeMc5nwkYmjWN4wQGBDXF/rXDbi+1rdaYlqLmmBWaKSJ+TqVPh3H0O9Zg0pK+hWQs3zYxYRp1KsQgZdjZibaQADf3iQBv1qbljymNTNpDkAkKCAL9Nyb276Q+F3kn7DCSg/mjs03cShtCn+Yk+SCtHrdSKh9P70IQM8xLxQSSR6dUaM9mBIOlSbbEd1U+RZti544ZtMHZufeA16lFyCdzY8qteJv6pif2Mn8DUt8GYAjC4ab6RKqgm8ZYaDcuoW1r/EQefOrFLs23z9huOoqj4wziTCQGaMIwUgFWDb3IGxB2+VXi0qe0/8As+T9ZP4hWKSTmk+YZ0HEE8WJghxCRlZwezeMtsRa4YN5jfxHjTRSHJM8ONwz40q8ZQrBKqlVjdrag4JO5FgGv6c7PlaqpK1gip4nzj6LAZLBiWCqCbC56segHM0ZdLiu10zdk8ZQsHjVhZrr7p1Mbgg3B8DXTPMPFLGIJt1lOlR11AM4sehAQn0pc4RE2Fxb4F37WIRdrE3VV1aQD3X328NudqRinB8/YDqaXM/zqaHEYeJBGROxALK11tpvybf4vCmOk7jA/n2W/tH/ABjqUknLPr6FHBfGoGaPiLoMOsZuTrMmqwFtgNO9yT9xqworCdgKGAzzGy4ieBVwwaG2ontLG/dbembLnkMamZQslveC8gd+V+lK3DP9qZh+5+FOVdKtk7JbL0Iij4qzHEYeJpYERwgu6sGvbqwIPIdR9+1c8w4gIw0UsGl5JiqxIQfeZuY2NxYBie61Xzi4IO47qQ+C8Cq43FR3JTDMRCpOydoTqI8bIB8++rBRcW3t+QPGE16R2ukv10ggelyTRUWXNFD6Lev4kDuG9/I17XKzKT6KKKgCiiigCiiigCiiigCiiigCiiigIWaZXFiE0TIHW9xfoe8Ebg+VR8BkEMTh1DM4Fg0jvIVHcpdjp9KtaK1iaVrgKh5llsc6FJQWQ811MAfA6SLjwqZRWU7aA44TDLGgRb6RyuzMfK7En7654LL44i5jUKZG1NbkWsBe3TlUqirdgKrMZkMEsoldWMi/C3aSDT+rZgF9Ks6KJtaA8UWFq9ooqAi4bARxvI6KA0hBc/aIFh9wqVRRS4I+PwSTIY5ASjbEBmW45EEqQbVWYfhTCoVKIw0sGUdpKVBBuDpL2578qu6K0pNKyYAVAzbKIsSuiZSy89OpgPUKRf1qfRUTazQK+fJ4Xi7F11x/Zcs3luxvt513wGBSFdEerSOQZ3a3gC5JA8Kk0Uu9AQs0yuPEKFlBIVgykMylWFwGVlIINifnXzluURQFigOpvidmZ2NuV2ck2HdU+imJ2sAqsx+QwzSLJIrF0+Ah5Bp5brpYAHYfIVZ0UTa0B8xpYW/E3+87mvSK9oqAq8LkEEchlRWEjfE3aSHV+tdrH1q0ooqtt6g8YVWYLIIIpGljVg7fE3aSHVz+IFiG59atKKJtAiyYBC2o8738CehoqVRUuD//2Q==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pic>
        <p:nvPicPr>
          <p:cNvPr id="34820" name="Picture 4" descr="http://tw.rpi.edu/img_org/jmu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7650" y="893445"/>
            <a:ext cx="1265029" cy="592455"/>
          </a:xfrm>
          <a:prstGeom prst="rect">
            <a:avLst/>
          </a:prstGeom>
          <a:noFill/>
        </p:spPr>
      </p:pic>
      <p:sp>
        <p:nvSpPr>
          <p:cNvPr id="34822" name="AutoShape 6" descr="data:image/jpeg;base64,/9j/4AAQSkZJRgABAQAAAQABAAD/2wCEAAkGBhMRERUTExIWFRUUEhsVFRcUFxcYGBkRGRIWFRcUFBYXICgfHBwjHRcXIDIgIycvLCwtFR4xQTMqNSYrLCkBCQoKBQUFDQUFDSkYEhgpKSkpKSkpKSkpKSkpKSkpKSkpKSkpKSkpKSkpKSkpKSkpKSkpKSkpKSkpKSkpKSkpKf/AABEIAKgBLAMBIgACEQEDEQH/xAAcAAEAAgMBAQEAAAAAAAAAAAAABAUDBgcCCAH/xABFEAACAQMDAgQEAgYFCQkAAAABAgMABBEFEiETMQYiQVEHFDJhI3FCUmKBkaEVJHKSsRYzNUOCorO00SU0NkRUY3OU8P/EABQBAQAAAAAAAAAAAAAAAAAAAAD/xAAUEQEAAAAAAAAAAAAAAAAAAAAA/9oADAMBAAIRAxEAPwDuNKUoFKUoFKUoFKUoFKUoFKUoFKUoFKUoFKUoFKUoFKUoFKUoFKUoFKUoFKUoFKUoFKUoFKUoFKUoFKUoFKUoFKUoFKUoFKUoFKUoFKUoFKUoFKUoFKUoFKUoFKUoFKUoFKUoFKUoFKUoFKUoFKUoFKUoFKUoFKUoFKUoFKUoFKUoFKUoFKxPdKHVCwDMCVHuBjP+NYItWibGGPO3GVZchjtUruAyCSORxzQTKUpQKVr/AIpnVWg3NGqlnyZiQn+byM4I59qhz3G9VSN4ypEWWhGVO686bKCSeOeR9j70G2UrUDqcsOcMBueYhn43Ok7RiP6TnhR5RhiDx2rYdKkLCTPpMw/mKCdSlKBSlKBSlKBSlKBSlKBSlKBSlKBSlKBSlKBSlKBSlKBSlKBSleZJQoyxAHAyTgZJwO/3IH76D1WC8ViuEYK2Rgn8+f5ZrPVDrXWlaLoxhkBEyyiRAu4Ry4XnJ5JjwwDDzHOMeYJKQXQ/1kZ49Qc5/cBxUyLqLzI6YA5wpHOF9Sf7Xp6j2rV9NstQ2gOXG6bad7rlbdo4WeQEO/mDJIoG7/XZ4AAEcaZeyb+vHIy743VQ8LMH/HEhjErNG4w0XDBBjJCqyjIbHd6KzymXqkMGQxgfSETuGHqW3SDPs49qr7Xw1KgG2SPcgjUcOQxjkV8vljg4BGFx9Z78YgHTb5Y9qKyt8uRF0pI0jjbZNw8Zzl8mIjblQRgFVB3epra7W56aGbbnejCRdgXfCu6bdy/lEg28nntyGUM3iDX7yK5tbWAW5knjlZjL1AgMYU8bTkcE+hrDc+KL2yaNr+GA28kgjM1s0n4TscKZFkGdpPGR2/gDUpavDqekROGDLb3gO5t54Awd2TkHuPsRwOwsfjFdL/RjwDmW5kjhgT9J5TMh8o+wBP8AD3oNvvtThgAaaVIgTgGR1QE+wLEVV+K/EXy1hLdQ7JNiqyknchBkVc5U8jn0NaBf2txcazdILW1uzbQwJGl45ASNotzPEm0htzk5bGRgD1qFqFjNbaVq8cgt403QukFtN1BA7SJ1FKkAoGwrBfucUHX59Tijz1JY02qHbc6rhCdoY5PAJ4yah61rgispbmJkkCRM6kHchIHup5H5GtTvNLguNfCTqrhdMR0jflWcXEg3FTw20E4B7bs+lU+rIluNcgtwFgSzjlKL9Edw8b7lUdhkBSR+VB0uy1iJ9imWPqsisYw67uVDfRnNZYZ2MzqWjKqqkBSeoCc5Lj0B9P31z3xJolvbaZbTxRKsqS2zCUD8Qu8kYZmfu2dx71sOjy51i/X2t7b+YkoLm/1gRypHxg438HgO2xMEcfVnOfQGo0evkAlxxsZl8rLkq6oFU5O7JYe3ce/EfxN4ss7JxHcA7p1JwsZfcq+U7sD71U2Pj/STIBkRMzcNLCyDdu3fURgc85OBkZoNgGtMwXaMsVfICO3nRlXAGQVB3ZyfQirdCcDIwccj2PtUC7vI4nUiNmeQMfw03MVUIGJPt/mx+4e1ejrsHTSXqqEcqFJOMlyoUYPI+pe/bPOKCfSoMGtwOnUEqBRjJZlG0nsGyfKfsakJdoWKB1LAZKhgWA45I7+o/jQZqUpQKUpQKUpQKUpQKUpQKUpQKUqPBfxOxVJEZl+oKykj08wB4oJFUcl9cKM7CcIeNuQXyrAkLz2bbx6hvapd1bymYMp8g2ZAJB+p92Odvqucg5Gcc4qn16XGqacv6wuf5QCg9ya7cuWEUe4oVyoBGD1SpRmOR9K5yMY3eneq/wAaM900VokLzDpGedUZYyAVaOAnqMADvLOBnIMArPd+M7kvKLXTJZ44XKM5kSLc6/V0kcbnH3HevVn46hc2MqwkR6juQSnAKSorFYpBjkkhwMHuD70FPF4peb5dLi7NkUglE7BoRuv4JUjkjLSBl2gZk2D6lcHsK1u68UyQWECw3LxtBpUEoUPbQx9QxOVJEoaSfdtA6aKAMYzlvL0S916Bbx7Y24cRW/zs0gUNtYHankAJaUhSR64UVrd147eONLqfRHjswABMzwGSOFyFBNuBuVSCMjPrQdFt5Nyq3uoP8Rmqfxd4yt9Mg61w3c4RF5d2xnag/wASeBV0gAAx2xxjtj0xXzlr7Nr3iL5YsRBHK0Ix+jBDkysv3cq2D+0vtQWz/GHWNQZhp9nhAcZSNpmH9uQ4QH7YFY5vifr9hh7y1zHkZMsBRfyEkeAD+efyrumm6bFbxLDDGscaDCqowAP+v37mslxbLIjI6hkYFWVgCpUjBBB4IoOfaPdab4lRJnWRZrcFWjEro8e/GSDGRuU7eG+3Ydq2DRfhxYWkonjhJlXhZJZJJWX08nUYhfzHPNaN4U+Et3p+sNcW7xraB2G1nbe1u4yY9oB5U4wWIyYwa6/Qa/4i8DWt66yyqyyou1ZYZHikCZztLIRkcng9sn3NeIfh/ZJZyWaxEQzHdL533u+4NueTO4nKj1qq+M2oywaTLJDK8Th4wHjZkYAyqDhlIPIqV8Jr6SbSLWSWR5HZX3PIxZjieQDLNyeAB+6gr9a8Ei81gvNE/QGnIscqMUZLhblzhHU7g2xj9sE1f2fga0itJbRIiIpwer5mLuWGGZ5CdxP3zV/SgrNS8OwTwLbyKTGhQgBiDmMhk5BzwVFZbfRYkuJblQerMqJIckgrHnbhew+o9q5PrfiC5XxVFbrcTCEtFmISOIzmDJymdvJ57V2ag594okx4h0oe8Vx/wmrctc0aO7geCVQyupHPcNjh19iDyD9q558RdXjtNb0y4l3CKOKfeVVnI3IyjhRnuRUrVvi/FNE8Wnw3FxcupWMLC6qrEYDuWAwB3/d6DkA+FkIvtOtnuAJPljNAFcBgRuTaef1VAUfapWoalbrc3DEyLHE0a9SKGSWGGSNopJDKyKFXiKBSoJ2iMklc1dfDzwudO0+G3YgyAF5CO3VdizAH1AyFz67aq9N1J7KCW1ktLiWUSzGPpwu8c6zTySo3WA6aZ6gDdQjBB7jGQm2ekxmQJDOOrbxQ8mMMhDLc7W7gNuWRzweNoPqQZ+k6MkRG1nxE5Xzptz+BFHwxxuGEHmHGcj0rQZ/DLxJJDJZyzXA0+2gtZo0LIl3HC671lOOltfa3U44XGfQ5tVsJZZJDhnhTUZhMEgFz+IbW2Ebtbn6lH4g4BKlwceoDqZNRxqCFmUZJWQRttVjtcoJBuwOBtZTntyK59DpZjSH5q0uLmL5V0hQxhnjlM8jbWjRiIiYzEqtnyCPBKmptvpbLcti2dC19byMdpcGE2eHzL2fEvU3HPdsn6qDfaA1ow026MUybXzax/LwnjMsfWDuyZIBJhWJO4828ZFWPh61lAkMRMYJTHWtukpIDbtkKupB5UFjgHb696DYZL1QSvJI77QTgffHasyOCAQcgjIP2qoiuzA8qukjb33o0cbMGyigr5c7SCp+rAxjmrS3JKLuUKcDKg5wfbP2oMlKUoFKUoFU15YXJJ6cwAL/pZyIzksOx5yxAxjAVee9XNKCqazuGtpo3kXqOsgjZcgLuTCZIAPB5z/jVNdszrFss5o/l1YuECq2zoOnQgZG8xZipBU7RszkECturWbq9vkBKx7zh9oxnJ6jbN4GCMqFAwT9XOO4CFFeXUFjLLDHNLOrq5inEreTK744OodzbUzz6tk45CiHbasdS1S0lhhnWG0jmMrzRNGN8sYRY13d2Hc4q5+fvQ5PTBBUHHTOEXqSgsDvyzBRGdndt3GOay22p3jOitCFBbzsUbAj2RkEefgkmQY524HfHmDnUtw80k6Xw1WS66zrHa2/Ujt2j3ER7XTC7MYy7N7nn1tNK8PzS+G4owjJdW26eJWUh1uYbmSRQFPOWAIH9ut3j8Sl3wltM8QmMJmXYV6gk6bEJu3lFfKltvG0nlRmvFr4zt2jEkjLEpVSA7LuJcygLtXJyek2PfBxnBoNa8Ox3Zsb/AFBImS9vC8kMbr50jiQxW8ZVvUAFgDwd4rn+u2vzVg4RdXurvpq0ouOqsMLgqZPJwp9QqDJ5+1dtbxZZgxj5mLMoVo/MPMrsVRvsCwKgn1478V6Pia1DSKbiMGEM0mWwFVDhySePKSA2PpJwcUE+3fKKfdQfb0Hoa+evgOP+2p9/1fLzd/1+vFn+W6voS0u0lRZI23Kwyp55H76+d7+X+gvEplcEQSStJkD/AMtPu3ED12MTx/7VB9HUrHb3CyKrowZWUMrKQQVIyCCO4PvXqSQKCSQABkk8AAdyTQeq0T4o6/qdqLf+joDNvMnVxC0u3HT2fT2zlvzx9q0qz+Jd7fa+ILGb+qGUKQURlMEYzLKCRkbsMQcj6lruFB80+N/FuuXFm8d7aNHAWUs5t3jwQ4K+c8DJxWXwf4w16Czijs7NpLdQ3TcWzuCDIxbzjg+YsP3V1H46/wChpv8A5Iv+MtSvgz/oW0/syf8AMS0Hv4Za3qF1DK2owGF1kAQGJosptBJw3fn1rRdW8c+I0nlWKxdo1ldYz8rIcxhyFOc85GOa7bTFB8oX+vam2rpcSW5F8Cu2LosCSI8L+F3OV5rd/wDL/wATf+gf/wCpJ/1r91//AMYw/wBuL/l67tigo/EviNrboxRRda5uXKQxlti+Vd8kkj4OEReTgE8gAc1F07Vr+O4jhvLeNkm3bZrQyskbqu7ZOrrlQRnD5xkYwM1G8aK0F1ZX+xnitzNHP01LskU0agTBF5KqyDOAThs+lZrTx3Hd3EUNkPmEJLXEwDrHDGFOBvIwZGbACD2OcUHvRvHMLWEd5dSRW4kZ18z4G5ZXQBS3JJCZwPvViviyzMIuPmoeizbRJ1F2bwCxXcTjOATjvxXMNP1M29rpu7pW3/e8XdxBJKImNyw6SKpUK7jnLHkLgVjsIjJgPvl3eI7eQs8HR3obVSJTDjyq2MjPcYJ5JoOoad4iincmOaB4OgsqssmXx1JFZmGMCPyYDZ7qw4xWHwxq2nOGhsZYG2ku6Qsp5ZvM5A5OSfq/KtR8dabLLPqCwozFtLtvKmcuq3szyxrjuzIGGPXd96lnV7a+vrA2ILfLGRpnWNkENsbd0ED7gMFnKYj7jZnAxQbRbeM7GSVYUvIHkcAoiyKSwIyMAHuRzjvisbeJj1cbIxH8x8uGeZUkeQEKxjjZcMAxxjcGODgHgNo+m6cF0PS8R4YXto58vIc3Y3ufUHBOT7Vv2o6JCN8/TdiD1jGkkgV5UAKsYgwRn8i4JHdV9hgI58cW2GOZPKcMBG5YARtJuKgZA2ox55G3GM4B9/5XRdQLtkC4bcxRxsKtGPOuOFIlRtx9D9jiotbfTkJQI4VtsSEvK6sjRyRAKSx2qAZU9OVP2NZr25sN3UIcsRvADSqH/AhlCsuQpBRIuGGMjB7nIWr+LLcFgWYFXCEFSDlt+OD2z034ODx25GbgGtVNjao8sXTkAXYjYlmJbIykaKD9P45GM+p44Bqy/wAooVVRGNwGBjBUAGIyKBuHJKgED9ods0FzSokGpo5AGckkcqRyCwx/uN/d/LOW1uhIu4fz9iAR/I0GalKUClKUClKUClK8uCQQDg44PsffmgpItBmjJSO5CQGczbRH+KN0vVeNZd2NjMW7oSAxGexFO3g6aF7doZFLI8YLNHlVWOG+G9l3gkE3CrgEEd/yv8XO4n0KHgbMB/MBgnk/on27/lWEx3ZLAtjyEIUEeN4DYY7skZwvGDjJ/Ogpl8GTb5YusBDLBGs7mIEyO11eTzCLD/h8zcZDACQdyM15f4bZ6w6y7ZFmCExuXUzuWbczSFSBuYeVVJBGScc4vGczSTBEMrNZxCaMpHI4a+LK0Yk6SkDyKwOcDFx9qtG1ye6kjS0kjiVrVbkvLGZCd7lUjCh1xja245z2FBtFar8QPh9Dq0ARzslTJilAyVJ7hh+kpwMjPoKoNVv7lWv5JjBIq2NqxhKvJFvaSUHaxcZXcHOdoLZTts81hqHii7WO5vEMIt7W4eIwFGMkkcUgjlfrbwFckMVXYRwue/Ac1tPCHiTScpaMZIs8CJ45I+fURTcqT9l/fS+0HxPqY6VwWSI8NvaKGPH7axeZx9sGukN4nvfxJ90HQi1P5PpdJ97xNdpb9Qy78Kw3g424O374Ft45043EUUStEWNwrCCdisdyqI7NbsVycYG/sR+GMgjNBX/DX4aQ6TEWDCWeQYklxgbc56cY9Fzz7kgE9gButc2ttWWw+ZEdl8ncskG233o1oxkuRbLcRmIDGGkUOMKSFXjPNWuq6nqFqEjaa2kea6hhSQROpVZeoHLw9Q/SVBUh/NyDjGaDcZYVYYZQw9iAR/A1+xxBRhQAB2AGB/AVoT63dRzyQxfL9Z9QgtnmMTANu0sTNMyB8lgVwBu7KFz+lUXWNXvXeK3M0aywarDC8ixuElSS368ZaMSDGNxDJkgkKcig6QzADJ4A7/lXJ774o32oXD2+i2yukZw9zL9PfAK5IVQcHGclgOwrafi3qLQaPdMhwzIsWftLIkbf7rNWL4O6StvpFttADTKZnPuzkkE/ku1f9mg03UNT8Q6d/WrmC2uo05kKIm5UHc7kCsMD9LDAevFdN8IeK4dStUuYcgN5WU/Ukg+pGx6jIP3BB9auJIwwKkAgjBB5BB4IIrTpfh6LWylt9LkNpJI6v1C8j8qwz3JxlRjge1B++L/Fk8GoadZ2+zN1Kxm3KSRAm0nbyMEjqc/s1+eLfFk8Go6dZ2+z+syMZtwLEQJtJ28jBIEnP2rl1t4T1S41iSH+ks3NlAP6wQ2FEgB6a8ZBIkb+BpaeE9UudXliGpZubKEf1ghsBZAD014yOJG/gaDs2ta9PHcRW9vbpM8kMkxMkxiCpG8SEZEb5JMo9uxpoXipZ8pKohmW4e2Me8SAzJEJj05FA3DYc8gEYIIyKh3/AILW6nt2u0juEispIn6gyTcM9uRIoxxxHJzkEbhUG18JXNskCQLA62V07wBmMXUtpIJI8SskZxKpk+rad+3JwSaC01Dx5bQzIjuNjxzHqDc2JIJ0heMIqljgs5J7ARn05FmPENtskcTIUijWR2ByBE6b0fI7qy8gjOcVrFh4dvrdopUW2kkVbsOrSSIubm+FwpRgjHAA5BH2+9Rk8N7J7O0V9xS3QXmFIBhglE8J9gDNvULnlXf9U0HQaUpQQf6Dt8KOimFxtAUYABJAx7ZYnH3rwPDtsP8AUJ/dH6u3+S8D2BI9asaUGCWyRgwZAQ5DNx3YBQGP3G1ef2RXmHTYkOVjVSPVQB6EDt9iR++pNKDCtmgYMEAIzg49ySf5s394+9e4oQowoA/KvdKBSlKBSlKBSlKBSlKBSlKCJCsURfHBdy75J5cqBnJ+wAx7CqqXQbQjC71Kl+YZJVYLI+90zGc7S2Tt7D0xV80QPcA/mK8C1T9Ree/AoNefRdPbI4CtbrAY1d1Uwo26MdMHuuTg4zhj6Gvy+0GwbddOW2NIsjqJJei84ZVR3gU7XfcEHK8kDOSK2D5CPOemvP7IqLqmkCWHpLhAZY3O3K8JPHI2CuCCQhAI9cUFfbW1jLG0akFXnN067nB60c6Ss5BOVw+w7eO44waapeWF4BBLIG8yuhBdCsvTEqNHMuNr7G3Da2cE+ma/LjwejSblZwOlIpxNOHaWQxed3V9zDEYGCTwABwKpodNggEgnZjghVYmQwCSOxjiYmFXBYjYTnaPqGDkZAWuk+G7GWGXaHnWdRHI9w8zu0Y8yqHlO4KN24bcDJyOeaobLV9CVgfnUd+qknUmuZXffFuEe6SRvpXe2FJx5j6mrzwhdxLujWRNzuWWKISdNFSONWCFwO58/p9Z78sdS8EXl6+kR28WnrKjxSIsktxGsZDSSAl48F8DJ4xk4oNt17wbHctG6cBrxLmdhJIpYJavAjRMhyrD8MgqR9Oc57yz4Ltuj0cSY6wn6nVk6xuBx1TNu3lsccntx2rTp5ri2eDTVku9lrYRGR7GJHkeUlkGWkB2RgRnAAyc/apdtqV/ObOCSWa3MktxHI5iRJZIY4w8cmxgVRyMA44zu+2AuPHtkt/p97axMHljUZUckSrsnRD92AX+9VZ8GNeSfTY4d34tsDG6+uzcTG+PYqQM+6mrnwrblLm/BYsevCCzYyxFlApZsADJxngY5qo1z4WxSTG6tZ2tZSSzGP6dxPmI2lSpJ74OPtQbpf38cEbyyMFRFLMx7AD/929a0DQfFWparZXD26RW8izKsEjZwV3bpAwdXGQhUZA5JPbFfj/C6acgXupSTIpB2Dd39PrYgH77Sa3m10mOG3+XgAjVUKLjnaSD5jzknJzycmg4t4J0zWZ2uby1uIVaabZM8gXLvGMgoDEwC+f0x+XFevBOl6zObm7tLiFWnm2zPIFy7oMgqDEwC+f0x+XFdZ8O+FhZ2XyqSZOH/ABNuPO5J3bc+mR6/o1F0Pwj8nDFCh6qpuOSzR/iNLv6mFJzx5e/6OOzGgsZLq4jWMFBI3TUuyg43qPxO2O5K44/WPpio58QzbR/VJNxIBGG4zjnO3n19vp9MisMdndoNoY4VU7FeeWDAErnd9ByfQH98yC0ud43y+XIyBjO0AcZx3znJwM5/cAjRa7cgHdasx3NjarqAApIByDnJwMjjnjNSjqkxRyICGGNu4OcgvjOAOcDnAOeDwOM29KDzGxIBIwccj2PtXqlKBSlKBSlKBSlKBSlKBSlKBSlKBSlKBSlKBSlKBSlKBUWbS4XLFoY2LYDFkUkgcDcSOcVKpQRodMiQ7kijVh6qig8gA8gewH8Kw6FosdnbpbxbtkYIXccnlixyfzJqfSgqNW8NRzyLMHlhlVCnUgfYxjJzsbIIZc88jg9sUsvC0EJhKBswmRgSxJZ5RiR5CeWY981b0oIPyHT6zxf5yYhjk8bxGI1P5YUVBj0qSOJ4AAyOMAjy7dy4bKknPILE57v2q8pQU39GPukYqrdYMrqeOO0e855CjjgfpHvU3S7QxoVbk7iS/q+ceZvv6f7I9OBMpQKUpQKUpQKUpQKUpQKUpQKUpQKUpQKUpQKUpQKUpQKUpQKUpQKUpQKUpQKUpQKUpQKUpQKUpQKUpQKUpQKUpQKUpQKUpQKUpQKUpQKUpQKUpQKUpQKUpQKUpQKUpQKUpQKUpQKUpQKUpQKUpQKUpQKUpQKUpQKUpQKUpQKUpQKUpQKUpQKUpQKUpQf/2Q==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pic>
        <p:nvPicPr>
          <p:cNvPr id="34824" name="Picture 8" descr="http://wp.learnnowonline.com/wp-content/uploads/2013/08/url3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7000"/>
          </a:blip>
          <a:srcRect/>
          <a:stretch>
            <a:fillRect/>
          </a:stretch>
        </p:blipFill>
        <p:spPr bwMode="auto">
          <a:xfrm>
            <a:off x="2257425" y="3221420"/>
            <a:ext cx="4943475" cy="2779331"/>
          </a:xfrm>
          <a:prstGeom prst="rect">
            <a:avLst/>
          </a:prstGeom>
          <a:noFill/>
          <a:effectLst>
            <a:outerShdw blurRad="12700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2171700" y="2628900"/>
            <a:ext cx="4800600" cy="1314450"/>
          </a:xfrm>
        </p:spPr>
        <p:txBody>
          <a:bodyPr>
            <a:normAutofit lnSpcReduction="10000"/>
          </a:bodyPr>
          <a:lstStyle/>
          <a:p>
            <a:pPr marL="47625">
              <a:buClr>
                <a:srgbClr val="6FB7D7"/>
              </a:buClr>
            </a:pPr>
            <a:r>
              <a:rPr lang="en-US" sz="2100" b="1" dirty="0" smtClean="0">
                <a:solidFill>
                  <a:srgbClr val="904EC2"/>
                </a:solidFill>
              </a:rPr>
              <a:t>Based on a lecture by Dr</a:t>
            </a:r>
            <a:r>
              <a:rPr lang="en-US" sz="2100" b="1" dirty="0">
                <a:solidFill>
                  <a:srgbClr val="904EC2"/>
                </a:solidFill>
              </a:rPr>
              <a:t>. Farzana Rahman</a:t>
            </a:r>
          </a:p>
          <a:p>
            <a:pPr marL="47625">
              <a:spcBef>
                <a:spcPts val="0"/>
              </a:spcBef>
              <a:buClr>
                <a:srgbClr val="6FB7D7"/>
              </a:buClr>
            </a:pPr>
            <a:r>
              <a:rPr lang="en-US" sz="2100" dirty="0">
                <a:solidFill>
                  <a:srgbClr val="813EB4"/>
                </a:solidFill>
              </a:rPr>
              <a:t>Assistant Professor</a:t>
            </a:r>
          </a:p>
          <a:p>
            <a:pPr marL="47625">
              <a:spcBef>
                <a:spcPts val="0"/>
              </a:spcBef>
              <a:buClr>
                <a:srgbClr val="6FB7D7"/>
              </a:buClr>
            </a:pPr>
            <a:r>
              <a:rPr lang="en-US" sz="2100" dirty="0">
                <a:solidFill>
                  <a:srgbClr val="813EB4"/>
                </a:solidFill>
              </a:rPr>
              <a:t>Department of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77041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2228" y="152400"/>
            <a:ext cx="8793163" cy="990600"/>
          </a:xfrm>
        </p:spPr>
        <p:txBody>
          <a:bodyPr>
            <a:normAutofit/>
          </a:bodyPr>
          <a:lstStyle/>
          <a:p>
            <a:r>
              <a:rPr lang="en-AU" altLang="en-AU" sz="3600" dirty="0" smtClean="0"/>
              <a:t>Assigning one object to the other</a:t>
            </a:r>
            <a:endParaRPr lang="en-AU" altLang="en-AU" sz="3600" dirty="0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07975" y="4016375"/>
            <a:ext cx="1368425" cy="1774825"/>
            <a:chOff x="194" y="2530"/>
            <a:chExt cx="862" cy="1118"/>
          </a:xfrm>
        </p:grpSpPr>
        <p:sp>
          <p:nvSpPr>
            <p:cNvPr id="425994" name="Rectangle 10"/>
            <p:cNvSpPr>
              <a:spLocks noChangeArrowheads="1"/>
            </p:cNvSpPr>
            <p:nvPr/>
          </p:nvSpPr>
          <p:spPr bwMode="auto">
            <a:xfrm>
              <a:off x="390" y="2891"/>
              <a:ext cx="261" cy="2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5995" name="AutoShape 11"/>
            <p:cNvSpPr>
              <a:spLocks noChangeArrowheads="1"/>
            </p:cNvSpPr>
            <p:nvPr/>
          </p:nvSpPr>
          <p:spPr bwMode="auto">
            <a:xfrm>
              <a:off x="465" y="3135"/>
              <a:ext cx="111" cy="366"/>
            </a:xfrm>
            <a:prstGeom prst="curvedRightArrow">
              <a:avLst>
                <a:gd name="adj1" fmla="val 65946"/>
                <a:gd name="adj2" fmla="val 131892"/>
                <a:gd name="adj3" fmla="val 33333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5996" name="Oval 12"/>
            <p:cNvSpPr>
              <a:spLocks noChangeArrowheads="1"/>
            </p:cNvSpPr>
            <p:nvPr/>
          </p:nvSpPr>
          <p:spPr bwMode="auto">
            <a:xfrm>
              <a:off x="576" y="3168"/>
              <a:ext cx="48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/>
                <a:t>P</a:t>
              </a:r>
            </a:p>
          </p:txBody>
        </p:sp>
        <p:sp>
          <p:nvSpPr>
            <p:cNvPr id="426001" name="AutoShape 17"/>
            <p:cNvSpPr>
              <a:spLocks noChangeArrowheads="1"/>
            </p:cNvSpPr>
            <p:nvPr/>
          </p:nvSpPr>
          <p:spPr bwMode="auto">
            <a:xfrm>
              <a:off x="432" y="2928"/>
              <a:ext cx="192" cy="19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002" name="Text Box 18"/>
            <p:cNvSpPr txBox="1">
              <a:spLocks noChangeArrowheads="1"/>
            </p:cNvSpPr>
            <p:nvPr/>
          </p:nvSpPr>
          <p:spPr bwMode="auto">
            <a:xfrm>
              <a:off x="194" y="2530"/>
              <a:ext cx="6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aCircle</a:t>
              </a:r>
            </a:p>
          </p:txBody>
        </p:sp>
      </p:grpSp>
      <p:sp>
        <p:nvSpPr>
          <p:cNvPr id="426010" name="Rectangle 26"/>
          <p:cNvSpPr>
            <a:spLocks noChangeArrowheads="1"/>
          </p:cNvSpPr>
          <p:nvPr/>
        </p:nvSpPr>
        <p:spPr bwMode="auto">
          <a:xfrm>
            <a:off x="2673350" y="4611688"/>
            <a:ext cx="414338" cy="387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6011" name="AutoShape 27"/>
          <p:cNvSpPr>
            <a:spLocks noChangeArrowheads="1"/>
          </p:cNvSpPr>
          <p:nvPr/>
        </p:nvSpPr>
        <p:spPr bwMode="auto">
          <a:xfrm>
            <a:off x="2792413" y="4999038"/>
            <a:ext cx="176212" cy="581025"/>
          </a:xfrm>
          <a:prstGeom prst="curvedRightArrow">
            <a:avLst>
              <a:gd name="adj1" fmla="val 65946"/>
              <a:gd name="adj2" fmla="val 131892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6012" name="Oval 28"/>
          <p:cNvSpPr>
            <a:spLocks noChangeArrowheads="1"/>
          </p:cNvSpPr>
          <p:nvPr/>
        </p:nvSpPr>
        <p:spPr bwMode="auto">
          <a:xfrm>
            <a:off x="2968625" y="5051425"/>
            <a:ext cx="762000" cy="7620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Q</a:t>
            </a:r>
          </a:p>
        </p:txBody>
      </p:sp>
      <p:sp>
        <p:nvSpPr>
          <p:cNvPr id="426013" name="AutoShape 29"/>
          <p:cNvSpPr>
            <a:spLocks noChangeArrowheads="1"/>
          </p:cNvSpPr>
          <p:nvPr/>
        </p:nvSpPr>
        <p:spPr bwMode="auto">
          <a:xfrm>
            <a:off x="2740025" y="4670425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6014" name="Text Box 30"/>
          <p:cNvSpPr txBox="1">
            <a:spLocks noChangeArrowheads="1"/>
          </p:cNvSpPr>
          <p:nvPr/>
        </p:nvSpPr>
        <p:spPr bwMode="auto">
          <a:xfrm>
            <a:off x="2357438" y="4038600"/>
            <a:ext cx="108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bCircle</a:t>
            </a:r>
          </a:p>
        </p:txBody>
      </p:sp>
      <p:sp>
        <p:nvSpPr>
          <p:cNvPr id="426015" name="Text Box 31"/>
          <p:cNvSpPr txBox="1">
            <a:spLocks noChangeArrowheads="1"/>
          </p:cNvSpPr>
          <p:nvPr/>
        </p:nvSpPr>
        <p:spPr bwMode="auto">
          <a:xfrm>
            <a:off x="647700" y="3330575"/>
            <a:ext cx="2701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Before Assignment</a:t>
            </a:r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5037138" y="4092575"/>
            <a:ext cx="1368425" cy="1774825"/>
            <a:chOff x="194" y="2530"/>
            <a:chExt cx="862" cy="1118"/>
          </a:xfrm>
        </p:grpSpPr>
        <p:sp>
          <p:nvSpPr>
            <p:cNvPr id="426017" name="Rectangle 33"/>
            <p:cNvSpPr>
              <a:spLocks noChangeArrowheads="1"/>
            </p:cNvSpPr>
            <p:nvPr/>
          </p:nvSpPr>
          <p:spPr bwMode="auto">
            <a:xfrm>
              <a:off x="390" y="2891"/>
              <a:ext cx="261" cy="2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018" name="AutoShape 34"/>
            <p:cNvSpPr>
              <a:spLocks noChangeArrowheads="1"/>
            </p:cNvSpPr>
            <p:nvPr/>
          </p:nvSpPr>
          <p:spPr bwMode="auto">
            <a:xfrm>
              <a:off x="465" y="3135"/>
              <a:ext cx="111" cy="366"/>
            </a:xfrm>
            <a:prstGeom prst="curvedRightArrow">
              <a:avLst>
                <a:gd name="adj1" fmla="val 65946"/>
                <a:gd name="adj2" fmla="val 131892"/>
                <a:gd name="adj3" fmla="val 33333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019" name="Oval 35"/>
            <p:cNvSpPr>
              <a:spLocks noChangeArrowheads="1"/>
            </p:cNvSpPr>
            <p:nvPr/>
          </p:nvSpPr>
          <p:spPr bwMode="auto">
            <a:xfrm>
              <a:off x="576" y="3168"/>
              <a:ext cx="48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/>
                <a:t>P</a:t>
              </a:r>
            </a:p>
          </p:txBody>
        </p:sp>
        <p:sp>
          <p:nvSpPr>
            <p:cNvPr id="426020" name="AutoShape 36"/>
            <p:cNvSpPr>
              <a:spLocks noChangeArrowheads="1"/>
            </p:cNvSpPr>
            <p:nvPr/>
          </p:nvSpPr>
          <p:spPr bwMode="auto">
            <a:xfrm>
              <a:off x="432" y="2928"/>
              <a:ext cx="192" cy="19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021" name="Text Box 37"/>
            <p:cNvSpPr txBox="1">
              <a:spLocks noChangeArrowheads="1"/>
            </p:cNvSpPr>
            <p:nvPr/>
          </p:nvSpPr>
          <p:spPr bwMode="auto">
            <a:xfrm>
              <a:off x="194" y="2530"/>
              <a:ext cx="6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aCircle</a:t>
              </a:r>
            </a:p>
          </p:txBody>
        </p:sp>
      </p:grpSp>
      <p:sp>
        <p:nvSpPr>
          <p:cNvPr id="426022" name="Rectangle 38"/>
          <p:cNvSpPr>
            <a:spLocks noChangeArrowheads="1"/>
          </p:cNvSpPr>
          <p:nvPr/>
        </p:nvSpPr>
        <p:spPr bwMode="auto">
          <a:xfrm>
            <a:off x="7402513" y="4687888"/>
            <a:ext cx="414337" cy="387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6024" name="Oval 40"/>
          <p:cNvSpPr>
            <a:spLocks noChangeArrowheads="1"/>
          </p:cNvSpPr>
          <p:nvPr/>
        </p:nvSpPr>
        <p:spPr bwMode="auto">
          <a:xfrm>
            <a:off x="7924800" y="5105400"/>
            <a:ext cx="762000" cy="7620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Q</a:t>
            </a:r>
          </a:p>
        </p:txBody>
      </p:sp>
      <p:sp>
        <p:nvSpPr>
          <p:cNvPr id="426025" name="AutoShape 41"/>
          <p:cNvSpPr>
            <a:spLocks noChangeArrowheads="1"/>
          </p:cNvSpPr>
          <p:nvPr/>
        </p:nvSpPr>
        <p:spPr bwMode="auto">
          <a:xfrm>
            <a:off x="7469188" y="4746625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6026" name="Text Box 42"/>
          <p:cNvSpPr txBox="1">
            <a:spLocks noChangeArrowheads="1"/>
          </p:cNvSpPr>
          <p:nvPr/>
        </p:nvSpPr>
        <p:spPr bwMode="auto">
          <a:xfrm>
            <a:off x="7086600" y="4114800"/>
            <a:ext cx="108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bCircle</a:t>
            </a:r>
          </a:p>
        </p:txBody>
      </p:sp>
      <p:sp>
        <p:nvSpPr>
          <p:cNvPr id="426027" name="Text Box 43"/>
          <p:cNvSpPr txBox="1">
            <a:spLocks noChangeArrowheads="1"/>
          </p:cNvSpPr>
          <p:nvPr/>
        </p:nvSpPr>
        <p:spPr bwMode="auto">
          <a:xfrm>
            <a:off x="5376863" y="3406775"/>
            <a:ext cx="2701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Before Assignment</a:t>
            </a:r>
          </a:p>
        </p:txBody>
      </p:sp>
      <p:sp>
        <p:nvSpPr>
          <p:cNvPr id="426029" name="Line 45"/>
          <p:cNvSpPr>
            <a:spLocks noChangeShapeType="1"/>
          </p:cNvSpPr>
          <p:nvPr/>
        </p:nvSpPr>
        <p:spPr bwMode="auto">
          <a:xfrm flipH="1">
            <a:off x="6400800" y="4953000"/>
            <a:ext cx="914400" cy="38100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26030" name="Line 46"/>
          <p:cNvSpPr>
            <a:spLocks noChangeShapeType="1"/>
          </p:cNvSpPr>
          <p:nvPr/>
        </p:nvSpPr>
        <p:spPr bwMode="auto">
          <a:xfrm>
            <a:off x="4267200" y="32004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26032" name="Line 48"/>
          <p:cNvSpPr>
            <a:spLocks noChangeShapeType="1"/>
          </p:cNvSpPr>
          <p:nvPr/>
        </p:nvSpPr>
        <p:spPr bwMode="auto">
          <a:xfrm>
            <a:off x="228600" y="320040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609590" y="1300318"/>
            <a:ext cx="7443019" cy="169495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 eaLnBrk="0" hangingPunct="0"/>
            <a:r>
              <a:rPr lang="en-AU" altLang="en-AU" sz="2800" dirty="0" err="1">
                <a:latin typeface="Courier New" pitchFamily="49" charset="0"/>
                <a:cs typeface="Courier New" pitchFamily="49" charset="0"/>
              </a:rPr>
              <a:t>aCircle</a:t>
            </a:r>
            <a:r>
              <a:rPr lang="en-AU" altLang="en-AU" sz="2800" dirty="0">
                <a:latin typeface="Courier New" pitchFamily="49" charset="0"/>
                <a:cs typeface="Courier New" pitchFamily="49" charset="0"/>
              </a:rPr>
              <a:t> = new Circle();</a:t>
            </a:r>
          </a:p>
          <a:p>
            <a:pPr algn="l" eaLnBrk="0" hangingPunct="0"/>
            <a:r>
              <a:rPr lang="en-AU" altLang="en-AU" sz="2800" dirty="0" err="1">
                <a:latin typeface="Courier New" pitchFamily="49" charset="0"/>
                <a:cs typeface="Courier New" pitchFamily="49" charset="0"/>
              </a:rPr>
              <a:t>bCircle</a:t>
            </a:r>
            <a:r>
              <a:rPr lang="en-AU" altLang="en-AU" sz="2800" dirty="0">
                <a:latin typeface="Courier New" pitchFamily="49" charset="0"/>
                <a:cs typeface="Courier New" pitchFamily="49" charset="0"/>
              </a:rPr>
              <a:t> = new Circle() ;</a:t>
            </a:r>
          </a:p>
          <a:p>
            <a:pPr algn="l" eaLnBrk="0" hangingPunct="0"/>
            <a:endParaRPr lang="en-AU" altLang="en-AU" sz="2400" dirty="0"/>
          </a:p>
          <a:p>
            <a:pPr algn="l" eaLnBrk="0" hangingPunct="0"/>
            <a:r>
              <a:rPr lang="en-AU" altLang="en-AU" sz="2400" dirty="0" err="1">
                <a:latin typeface="Times New Roman" pitchFamily="18" charset="0"/>
              </a:rPr>
              <a:t>bCircle</a:t>
            </a:r>
            <a:r>
              <a:rPr lang="en-AU" altLang="en-AU" sz="2400" dirty="0">
                <a:latin typeface="Times New Roman" pitchFamily="18" charset="0"/>
              </a:rPr>
              <a:t> = </a:t>
            </a:r>
            <a:r>
              <a:rPr lang="en-AU" altLang="en-AU" sz="2400" dirty="0" err="1">
                <a:latin typeface="Times New Roman" pitchFamily="18" charset="0"/>
              </a:rPr>
              <a:t>aCircle</a:t>
            </a:r>
            <a:r>
              <a:rPr lang="en-AU" altLang="en-AU" sz="2400" dirty="0">
                <a:latin typeface="Times New Roman" pitchFamily="18" charset="0"/>
              </a:rPr>
              <a:t>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dirty="0"/>
              <a:t>Garbage Collection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953000"/>
          </a:xfrm>
        </p:spPr>
        <p:txBody>
          <a:bodyPr>
            <a:normAutofit/>
          </a:bodyPr>
          <a:lstStyle/>
          <a:p>
            <a:pPr algn="just">
              <a:spcBef>
                <a:spcPts val="2400"/>
              </a:spcBef>
            </a:pPr>
            <a:r>
              <a:rPr lang="en-US" dirty="0">
                <a:latin typeface="+mj-lt"/>
                <a:cs typeface="Times New Roman" pitchFamily="18" charset="0"/>
              </a:rPr>
              <a:t> </a:t>
            </a:r>
            <a:r>
              <a:rPr lang="en-US" dirty="0" smtClean="0">
                <a:latin typeface="+mj-lt"/>
                <a:cs typeface="Times New Roman" pitchFamily="18" charset="0"/>
              </a:rPr>
              <a:t>As </a:t>
            </a:r>
            <a:r>
              <a:rPr lang="en-US" dirty="0">
                <a:latin typeface="+mj-lt"/>
                <a:cs typeface="Times New Roman" pitchFamily="18" charset="0"/>
              </a:rPr>
              <a:t>shown in the previous figure, after the assignment statement </a:t>
            </a:r>
            <a:r>
              <a:rPr lang="en-AU" altLang="en-AU" dirty="0" err="1" smtClean="0">
                <a:latin typeface="Times New Roman" pitchFamily="18" charset="0"/>
              </a:rPr>
              <a:t>bCircle</a:t>
            </a:r>
            <a:r>
              <a:rPr lang="en-AU" altLang="en-AU" dirty="0" smtClean="0">
                <a:latin typeface="Times New Roman" pitchFamily="18" charset="0"/>
              </a:rPr>
              <a:t> = </a:t>
            </a:r>
            <a:r>
              <a:rPr lang="en-AU" altLang="en-AU" dirty="0" err="1" smtClean="0">
                <a:latin typeface="Times New Roman" pitchFamily="18" charset="0"/>
              </a:rPr>
              <a:t>aCircle</a:t>
            </a:r>
            <a:r>
              <a:rPr lang="en-AU" altLang="en-AU" dirty="0" smtClean="0">
                <a:latin typeface="Times New Roman" pitchFamily="18" charset="0"/>
              </a:rPr>
              <a:t>, </a:t>
            </a:r>
            <a:r>
              <a:rPr lang="en-AU" altLang="en-AU" dirty="0" err="1" smtClean="0">
                <a:latin typeface="Times New Roman" pitchFamily="18" charset="0"/>
              </a:rPr>
              <a:t>aCircle</a:t>
            </a:r>
            <a:r>
              <a:rPr lang="en-AU" altLang="en-AU" dirty="0" smtClean="0"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points</a:t>
            </a:r>
            <a:r>
              <a:rPr lang="en-US" dirty="0" smtClean="0">
                <a:latin typeface="+mj-lt"/>
                <a:cs typeface="Times New Roman" pitchFamily="18" charset="0"/>
              </a:rPr>
              <a:t> </a:t>
            </a:r>
            <a:r>
              <a:rPr lang="en-US" dirty="0">
                <a:latin typeface="+mj-lt"/>
                <a:cs typeface="Times New Roman" pitchFamily="18" charset="0"/>
              </a:rPr>
              <a:t>to the </a:t>
            </a:r>
            <a:r>
              <a:rPr lang="en-US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same</a:t>
            </a:r>
            <a:r>
              <a:rPr lang="en-US" dirty="0">
                <a:latin typeface="+mj-lt"/>
                <a:cs typeface="Times New Roman" pitchFamily="18" charset="0"/>
              </a:rPr>
              <a:t> object referenced by </a:t>
            </a:r>
            <a:r>
              <a:rPr lang="en-AU" altLang="en-AU" dirty="0" err="1" smtClean="0">
                <a:latin typeface="Times New Roman" pitchFamily="18" charset="0"/>
              </a:rPr>
              <a:t>bCircle</a:t>
            </a:r>
            <a:r>
              <a:rPr lang="en-AU" altLang="en-AU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+mj-lt"/>
                <a:cs typeface="Times New Roman" pitchFamily="18" charset="0"/>
              </a:rPr>
              <a:t>. </a:t>
            </a:r>
          </a:p>
          <a:p>
            <a:pPr algn="just">
              <a:spcBef>
                <a:spcPts val="2400"/>
              </a:spcBef>
            </a:pPr>
            <a:r>
              <a:rPr lang="en-US" dirty="0" smtClean="0">
                <a:latin typeface="+mj-lt"/>
                <a:cs typeface="Times New Roman" pitchFamily="18" charset="0"/>
              </a:rPr>
              <a:t>The </a:t>
            </a:r>
            <a:r>
              <a:rPr lang="en-US" dirty="0">
                <a:latin typeface="+mj-lt"/>
                <a:cs typeface="Times New Roman" pitchFamily="18" charset="0"/>
              </a:rPr>
              <a:t>object previously </a:t>
            </a:r>
            <a:r>
              <a:rPr lang="en-US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referenced</a:t>
            </a:r>
            <a:r>
              <a:rPr lang="en-US" dirty="0">
                <a:latin typeface="+mj-lt"/>
                <a:cs typeface="Times New Roman" pitchFamily="18" charset="0"/>
              </a:rPr>
              <a:t> by </a:t>
            </a:r>
            <a:r>
              <a:rPr lang="en-AU" altLang="en-AU" dirty="0" err="1" smtClean="0">
                <a:latin typeface="Times New Roman" pitchFamily="18" charset="0"/>
              </a:rPr>
              <a:t>aCircle</a:t>
            </a:r>
            <a:r>
              <a:rPr lang="en-AU" altLang="en-AU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+mj-lt"/>
                <a:cs typeface="Times New Roman" pitchFamily="18" charset="0"/>
              </a:rPr>
              <a:t>is </a:t>
            </a:r>
            <a:r>
              <a:rPr lang="en-US" dirty="0">
                <a:latin typeface="+mj-lt"/>
                <a:cs typeface="Times New Roman" pitchFamily="18" charset="0"/>
              </a:rPr>
              <a:t>no longer useful. </a:t>
            </a:r>
            <a:endParaRPr lang="en-US" dirty="0" smtClean="0">
              <a:latin typeface="+mj-lt"/>
              <a:cs typeface="Times New Roman" pitchFamily="18" charset="0"/>
            </a:endParaRPr>
          </a:p>
          <a:p>
            <a:pPr algn="just">
              <a:spcBef>
                <a:spcPts val="2400"/>
              </a:spcBef>
            </a:pPr>
            <a:r>
              <a:rPr lang="en-US" dirty="0" smtClean="0">
                <a:latin typeface="+mj-lt"/>
                <a:cs typeface="Times New Roman" pitchFamily="18" charset="0"/>
              </a:rPr>
              <a:t>This </a:t>
            </a:r>
            <a:r>
              <a:rPr lang="en-US" dirty="0">
                <a:latin typeface="+mj-lt"/>
                <a:cs typeface="Times New Roman" pitchFamily="18" charset="0"/>
              </a:rPr>
              <a:t>object is known as </a:t>
            </a:r>
            <a:r>
              <a:rPr lang="en-US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garbage</a:t>
            </a:r>
            <a:r>
              <a:rPr lang="en-US" dirty="0">
                <a:latin typeface="+mj-lt"/>
                <a:cs typeface="Times New Roman" pitchFamily="18" charset="0"/>
              </a:rPr>
              <a:t>. </a:t>
            </a:r>
            <a:endParaRPr lang="en-US" dirty="0" smtClean="0">
              <a:latin typeface="+mj-lt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/>
              <a:t>Java automatically collects </a:t>
            </a:r>
            <a:r>
              <a:rPr lang="en-US" dirty="0" smtClean="0">
                <a:solidFill>
                  <a:srgbClr val="FF0000"/>
                </a:solidFill>
              </a:rPr>
              <a:t>garbage periodically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releases</a:t>
            </a:r>
            <a:r>
              <a:rPr lang="en-US" dirty="0" smtClean="0"/>
              <a:t> the memory used to be used in  the future.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65123"/>
          </a:xfrm>
        </p:spPr>
        <p:txBody>
          <a:bodyPr>
            <a:normAutofit/>
          </a:bodyPr>
          <a:lstStyle/>
          <a:p>
            <a:r>
              <a:rPr lang="en-US" sz="4400" dirty="0"/>
              <a:t>Constructors</a:t>
            </a:r>
            <a:endParaRPr lang="en-US" sz="4400" b="1" dirty="0">
              <a:latin typeface="Book Antiqua" pitchFamily="18" charset="0"/>
            </a:endParaRP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5175" y="1415845"/>
            <a:ext cx="7772400" cy="4953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>
                <a:latin typeface="Courier New" pitchFamily="49" charset="0"/>
              </a:rPr>
              <a:t>Circle(double r) { 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dirty="0">
                <a:latin typeface="Courier New" pitchFamily="49" charset="0"/>
              </a:rPr>
              <a:t>  radius = r;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dirty="0">
                <a:latin typeface="Courier New" pitchFamily="49" charset="0"/>
              </a:rPr>
              <a:t>Circle() {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dirty="0">
                <a:latin typeface="Courier New" pitchFamily="49" charset="0"/>
              </a:rPr>
              <a:t>  radius = 1.0;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dirty="0" err="1">
                <a:latin typeface="Courier New" pitchFamily="49" charset="0"/>
              </a:rPr>
              <a:t>myCircle</a:t>
            </a:r>
            <a:r>
              <a:rPr lang="en-US" dirty="0">
                <a:latin typeface="Courier New" pitchFamily="49" charset="0"/>
              </a:rPr>
              <a:t> = new Circle(5.0);</a:t>
            </a:r>
            <a:r>
              <a:rPr lang="en-US" sz="3600" dirty="0">
                <a:latin typeface="Book Antiqua" pitchFamily="18" charset="0"/>
              </a:rPr>
              <a:t> </a:t>
            </a:r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4768644" y="1811597"/>
            <a:ext cx="3741176" cy="120032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Constructors are a special kind of methods that are invoked to construct objects.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>
            <a:normAutofit/>
          </a:bodyPr>
          <a:lstStyle/>
          <a:p>
            <a:r>
              <a:rPr lang="en-US" sz="4000" dirty="0"/>
              <a:t>Constructors, cont.</a:t>
            </a:r>
            <a:endParaRPr lang="en-US" sz="4000" b="1" dirty="0">
              <a:latin typeface="Book Antiqua" pitchFamily="18" charset="0"/>
            </a:endParaRPr>
          </a:p>
        </p:txBody>
      </p:sp>
      <p:sp>
        <p:nvSpPr>
          <p:cNvPr id="287748" name="Text Box 4"/>
          <p:cNvSpPr txBox="1">
            <a:spLocks noChangeArrowheads="1"/>
          </p:cNvSpPr>
          <p:nvPr/>
        </p:nvSpPr>
        <p:spPr bwMode="auto">
          <a:xfrm>
            <a:off x="366252" y="1570703"/>
            <a:ext cx="8534400" cy="34624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ts val="3000"/>
              </a:spcBef>
              <a:buFont typeface="Arial" pitchFamily="34" charset="0"/>
              <a:buChar char="•"/>
            </a:pPr>
            <a:r>
              <a:rPr lang="en-US" sz="2400" dirty="0">
                <a:latin typeface="+mj-lt"/>
                <a:cs typeface="Times New Roman" pitchFamily="18" charset="0"/>
              </a:rPr>
              <a:t>A constructor with no parameters is referred to as a </a:t>
            </a:r>
            <a:r>
              <a:rPr lang="en-US" sz="24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default</a:t>
            </a:r>
            <a:r>
              <a:rPr lang="en-US" sz="2400" i="1" dirty="0">
                <a:latin typeface="+mj-lt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constructor</a:t>
            </a:r>
            <a:r>
              <a:rPr lang="en-US" sz="2400" dirty="0">
                <a:latin typeface="+mj-lt"/>
                <a:cs typeface="Times New Roman" pitchFamily="18" charset="0"/>
              </a:rPr>
              <a:t>. </a:t>
            </a:r>
          </a:p>
          <a:p>
            <a:pPr>
              <a:spcBef>
                <a:spcPts val="3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Constructors</a:t>
            </a:r>
            <a:r>
              <a:rPr lang="en-US" sz="2400" dirty="0" smtClean="0">
                <a:latin typeface="+mj-lt"/>
                <a:cs typeface="Times New Roman" pitchFamily="18" charset="0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</a:rPr>
              <a:t>must have the </a:t>
            </a:r>
            <a:r>
              <a:rPr lang="en-US" sz="24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same na</a:t>
            </a:r>
            <a:r>
              <a:rPr lang="en-US" sz="2400" dirty="0">
                <a:latin typeface="+mj-lt"/>
                <a:cs typeface="Times New Roman" pitchFamily="18" charset="0"/>
              </a:rPr>
              <a:t>me as the class itself. </a:t>
            </a:r>
          </a:p>
          <a:p>
            <a:pPr>
              <a:spcBef>
                <a:spcPts val="30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+mj-lt"/>
                <a:cs typeface="Times New Roman" pitchFamily="18" charset="0"/>
              </a:rPr>
              <a:t>Constructors </a:t>
            </a:r>
            <a:r>
              <a:rPr lang="en-US" sz="2400" dirty="0">
                <a:latin typeface="+mj-lt"/>
                <a:cs typeface="Times New Roman" pitchFamily="18" charset="0"/>
              </a:rPr>
              <a:t>do not have a </a:t>
            </a:r>
            <a:r>
              <a:rPr lang="en-US" sz="24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return 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type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— 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not </a:t>
            </a:r>
            <a:r>
              <a:rPr lang="en-US" sz="24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even void</a:t>
            </a:r>
            <a:r>
              <a:rPr lang="en-US" sz="2400" dirty="0">
                <a:latin typeface="+mj-lt"/>
                <a:cs typeface="Times New Roman" pitchFamily="18" charset="0"/>
              </a:rPr>
              <a:t>. </a:t>
            </a:r>
          </a:p>
          <a:p>
            <a:pPr>
              <a:spcBef>
                <a:spcPts val="30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+mj-lt"/>
                <a:cs typeface="Times New Roman" pitchFamily="18" charset="0"/>
              </a:rPr>
              <a:t>Constructors </a:t>
            </a:r>
            <a:r>
              <a:rPr lang="en-US" sz="2400" dirty="0">
                <a:latin typeface="+mj-lt"/>
                <a:cs typeface="Times New Roman" pitchFamily="18" charset="0"/>
              </a:rPr>
              <a:t>are </a:t>
            </a:r>
            <a:r>
              <a:rPr lang="en-US" sz="24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invoked</a:t>
            </a:r>
            <a:r>
              <a:rPr lang="en-US" sz="2400" dirty="0">
                <a:latin typeface="+mj-lt"/>
                <a:cs typeface="Times New Roman" pitchFamily="18" charset="0"/>
              </a:rPr>
              <a:t> using the new operator when an </a:t>
            </a:r>
            <a:r>
              <a:rPr lang="en-US" sz="24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object</a:t>
            </a:r>
            <a:r>
              <a:rPr lang="en-US" sz="2400" dirty="0">
                <a:latin typeface="+mj-lt"/>
                <a:cs typeface="Times New Roman" pitchFamily="18" charset="0"/>
              </a:rPr>
              <a:t> is </a:t>
            </a:r>
            <a:r>
              <a:rPr lang="en-US" sz="24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created</a:t>
            </a:r>
            <a:r>
              <a:rPr lang="en-US" sz="2400" dirty="0">
                <a:latin typeface="+mj-lt"/>
                <a:cs typeface="Times New Roman" pitchFamily="18" charset="0"/>
              </a:rPr>
              <a:t>. Constructors play the role of </a:t>
            </a:r>
            <a:r>
              <a:rPr lang="en-US" sz="24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initializing objects</a:t>
            </a:r>
            <a:r>
              <a:rPr lang="en-US" sz="2400" dirty="0">
                <a:latin typeface="+mj-lt"/>
                <a:cs typeface="Times New Roman" pitchFamily="18" charset="0"/>
              </a:rPr>
              <a:t>.</a:t>
            </a:r>
          </a:p>
        </p:txBody>
      </p:sp>
      <p:sp>
        <p:nvSpPr>
          <p:cNvPr id="4" name="5-Point Star 3"/>
          <p:cNvSpPr/>
          <p:nvPr/>
        </p:nvSpPr>
        <p:spPr>
          <a:xfrm>
            <a:off x="6400801" y="383457"/>
            <a:ext cx="840658" cy="663677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304" y="132732"/>
            <a:ext cx="6484374" cy="556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public class Word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private String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public Word(String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makePossessive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+“’s” 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859594" y="1234440"/>
            <a:ext cx="687766" cy="44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04676" y="691208"/>
            <a:ext cx="3104044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Different objects will have different instance variables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796116" y="3983048"/>
            <a:ext cx="3104044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Different objects will execute their own method</a:t>
            </a:r>
            <a:endParaRPr lang="en-US" sz="28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118674" y="4221480"/>
            <a:ext cx="687766" cy="44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808220" y="3909060"/>
            <a:ext cx="5943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28600" y="1062335"/>
            <a:ext cx="6083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Word name = new Word(“Farzana”);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52400" y="3119735"/>
            <a:ext cx="5530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Word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new Word(“Bob”);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8600" y="5181600"/>
            <a:ext cx="5530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Word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aname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new Word(“Cat”);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25"/>
          <p:cNvGrpSpPr/>
          <p:nvPr/>
        </p:nvGrpSpPr>
        <p:grpSpPr>
          <a:xfrm>
            <a:off x="6705600" y="228600"/>
            <a:ext cx="1981200" cy="1905000"/>
            <a:chOff x="6705600" y="228600"/>
            <a:chExt cx="1981200" cy="1905000"/>
          </a:xfrm>
        </p:grpSpPr>
        <p:grpSp>
          <p:nvGrpSpPr>
            <p:cNvPr id="3" name="Group 16"/>
            <p:cNvGrpSpPr/>
            <p:nvPr/>
          </p:nvGrpSpPr>
          <p:grpSpPr>
            <a:xfrm>
              <a:off x="6705600" y="228600"/>
              <a:ext cx="1981200" cy="1905000"/>
              <a:chOff x="6705600" y="304800"/>
              <a:chExt cx="1981200" cy="19050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6705600" y="304800"/>
                <a:ext cx="1981200" cy="1905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6705600" y="304800"/>
                <a:ext cx="1295400" cy="381000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Farzana</a:t>
                </a:r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705600" y="990600"/>
                <a:ext cx="1813445" cy="369332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makePossessive</a:t>
                </a:r>
                <a:r>
                  <a:rPr lang="en-US" dirty="0" smtClean="0"/>
                  <a:t>()</a:t>
                </a:r>
                <a:endParaRPr lang="en-US" dirty="0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7391400" y="1371600"/>
              <a:ext cx="461665" cy="255839"/>
            </a:xfrm>
            <a:prstGeom prst="rect">
              <a:avLst/>
            </a:prstGeom>
            <a:noFill/>
          </p:spPr>
          <p:txBody>
            <a:bodyPr vert="vert"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</p:grpSp>
      <p:grpSp>
        <p:nvGrpSpPr>
          <p:cNvPr id="4" name="Group 26"/>
          <p:cNvGrpSpPr/>
          <p:nvPr/>
        </p:nvGrpSpPr>
        <p:grpSpPr>
          <a:xfrm>
            <a:off x="6781800" y="2438400"/>
            <a:ext cx="1981200" cy="1905000"/>
            <a:chOff x="6781800" y="2438400"/>
            <a:chExt cx="1981200" cy="1905000"/>
          </a:xfrm>
        </p:grpSpPr>
        <p:grpSp>
          <p:nvGrpSpPr>
            <p:cNvPr id="12" name="Group 17"/>
            <p:cNvGrpSpPr/>
            <p:nvPr/>
          </p:nvGrpSpPr>
          <p:grpSpPr>
            <a:xfrm>
              <a:off x="6781800" y="2438400"/>
              <a:ext cx="1981200" cy="1905000"/>
              <a:chOff x="6781800" y="2438400"/>
              <a:chExt cx="1981200" cy="19050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781800" y="2438400"/>
                <a:ext cx="1981200" cy="1905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6781800" y="2438400"/>
                <a:ext cx="1295400" cy="381000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Bob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781800" y="2971800"/>
                <a:ext cx="1813445" cy="369332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makePossessive</a:t>
                </a:r>
                <a:r>
                  <a:rPr lang="en-US" dirty="0" smtClean="0"/>
                  <a:t>()</a:t>
                </a:r>
                <a:endParaRPr lang="en-US" dirty="0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7315200" y="3429000"/>
              <a:ext cx="461665" cy="255839"/>
            </a:xfrm>
            <a:prstGeom prst="rect">
              <a:avLst/>
            </a:prstGeom>
            <a:noFill/>
          </p:spPr>
          <p:txBody>
            <a:bodyPr vert="vert"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</p:grpSp>
      <p:grpSp>
        <p:nvGrpSpPr>
          <p:cNvPr id="14" name="Group 27"/>
          <p:cNvGrpSpPr/>
          <p:nvPr/>
        </p:nvGrpSpPr>
        <p:grpSpPr>
          <a:xfrm>
            <a:off x="6781800" y="4724400"/>
            <a:ext cx="1981200" cy="1905000"/>
            <a:chOff x="6781800" y="4724400"/>
            <a:chExt cx="1981200" cy="1905000"/>
          </a:xfrm>
        </p:grpSpPr>
        <p:grpSp>
          <p:nvGrpSpPr>
            <p:cNvPr id="16" name="Group 18"/>
            <p:cNvGrpSpPr/>
            <p:nvPr/>
          </p:nvGrpSpPr>
          <p:grpSpPr>
            <a:xfrm>
              <a:off x="6781800" y="4724400"/>
              <a:ext cx="1981200" cy="1905000"/>
              <a:chOff x="6781800" y="4648200"/>
              <a:chExt cx="1981200" cy="19050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81800" y="4648200"/>
                <a:ext cx="1981200" cy="1905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6781800" y="4648200"/>
                <a:ext cx="1295400" cy="381000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Cat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781800" y="5345668"/>
                <a:ext cx="1813445" cy="369332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makePossessive</a:t>
                </a:r>
                <a:r>
                  <a:rPr lang="en-US" dirty="0" smtClean="0"/>
                  <a:t>()</a:t>
                </a:r>
                <a:endParaRPr lang="en-US" dirty="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7315200" y="5867400"/>
              <a:ext cx="461665" cy="255839"/>
            </a:xfrm>
            <a:prstGeom prst="rect">
              <a:avLst/>
            </a:prstGeom>
            <a:noFill/>
          </p:spPr>
          <p:txBody>
            <a:bodyPr vert="vert"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</p:grpSp>
      <p:cxnSp>
        <p:nvCxnSpPr>
          <p:cNvPr id="27" name="Straight Connector 26"/>
          <p:cNvCxnSpPr/>
          <p:nvPr/>
        </p:nvCxnSpPr>
        <p:spPr>
          <a:xfrm>
            <a:off x="5501146" y="442450"/>
            <a:ext cx="1120878" cy="1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85652" y="58992"/>
            <a:ext cx="2344993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Instance variable tied to name object</a:t>
            </a:r>
            <a:endParaRPr lang="en-US" sz="2200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5604385" y="2595715"/>
            <a:ext cx="1120878" cy="1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141407" y="2212257"/>
            <a:ext cx="2492478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Instance variable tied to </a:t>
            </a:r>
            <a:r>
              <a:rPr lang="en-US" sz="2200" dirty="0" err="1" smtClean="0"/>
              <a:t>fname</a:t>
            </a:r>
            <a:r>
              <a:rPr lang="en-US" sz="2200" dirty="0" smtClean="0"/>
              <a:t> object</a:t>
            </a:r>
            <a:endParaRPr lang="en-US" sz="2200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5633882" y="4852219"/>
            <a:ext cx="1120878" cy="1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156156" y="4380273"/>
            <a:ext cx="2507226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Instance variable tied to </a:t>
            </a:r>
            <a:r>
              <a:rPr lang="en-US" sz="2200" dirty="0" err="1" smtClean="0"/>
              <a:t>aname</a:t>
            </a:r>
            <a:r>
              <a:rPr lang="en-US" sz="2200" dirty="0" smtClean="0"/>
              <a:t> object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07937" y="990600"/>
            <a:ext cx="4240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name.makePossessive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31747" y="3119735"/>
            <a:ext cx="4424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fname.makePossessive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52191" y="5253335"/>
            <a:ext cx="4424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aname.makePossessive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grpSp>
        <p:nvGrpSpPr>
          <p:cNvPr id="2" name="Group 25"/>
          <p:cNvGrpSpPr/>
          <p:nvPr/>
        </p:nvGrpSpPr>
        <p:grpSpPr>
          <a:xfrm>
            <a:off x="6705600" y="228600"/>
            <a:ext cx="1981200" cy="1905000"/>
            <a:chOff x="6705600" y="228600"/>
            <a:chExt cx="1981200" cy="1905000"/>
          </a:xfrm>
        </p:grpSpPr>
        <p:grpSp>
          <p:nvGrpSpPr>
            <p:cNvPr id="3" name="Group 16"/>
            <p:cNvGrpSpPr/>
            <p:nvPr/>
          </p:nvGrpSpPr>
          <p:grpSpPr>
            <a:xfrm>
              <a:off x="6705600" y="228600"/>
              <a:ext cx="1981200" cy="1905000"/>
              <a:chOff x="6705600" y="304800"/>
              <a:chExt cx="1981200" cy="19050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6705600" y="304800"/>
                <a:ext cx="1981200" cy="1905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6705600" y="304800"/>
                <a:ext cx="1295400" cy="381000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Farzana</a:t>
                </a:r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705600" y="990600"/>
                <a:ext cx="1813445" cy="369332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makePossessive</a:t>
                </a:r>
                <a:r>
                  <a:rPr lang="en-US" dirty="0" smtClean="0"/>
                  <a:t>()</a:t>
                </a:r>
                <a:endParaRPr lang="en-US" dirty="0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7391400" y="1371600"/>
              <a:ext cx="461665" cy="255839"/>
            </a:xfrm>
            <a:prstGeom prst="rect">
              <a:avLst/>
            </a:prstGeom>
            <a:noFill/>
          </p:spPr>
          <p:txBody>
            <a:bodyPr vert="vert"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</p:grpSp>
      <p:grpSp>
        <p:nvGrpSpPr>
          <p:cNvPr id="4" name="Group 26"/>
          <p:cNvGrpSpPr/>
          <p:nvPr/>
        </p:nvGrpSpPr>
        <p:grpSpPr>
          <a:xfrm>
            <a:off x="6781800" y="2438400"/>
            <a:ext cx="1981200" cy="1905000"/>
            <a:chOff x="6781800" y="2438400"/>
            <a:chExt cx="1981200" cy="1905000"/>
          </a:xfrm>
        </p:grpSpPr>
        <p:grpSp>
          <p:nvGrpSpPr>
            <p:cNvPr id="12" name="Group 17"/>
            <p:cNvGrpSpPr/>
            <p:nvPr/>
          </p:nvGrpSpPr>
          <p:grpSpPr>
            <a:xfrm>
              <a:off x="6781800" y="2438400"/>
              <a:ext cx="1981200" cy="1905000"/>
              <a:chOff x="6781800" y="2438400"/>
              <a:chExt cx="1981200" cy="19050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781800" y="2438400"/>
                <a:ext cx="1981200" cy="1905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6781800" y="2438400"/>
                <a:ext cx="1295400" cy="381000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Bob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781800" y="2971800"/>
                <a:ext cx="1813445" cy="369332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makePossessive</a:t>
                </a:r>
                <a:r>
                  <a:rPr lang="en-US" dirty="0" smtClean="0"/>
                  <a:t>()</a:t>
                </a:r>
                <a:endParaRPr lang="en-US" dirty="0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7315200" y="3429000"/>
              <a:ext cx="461665" cy="255839"/>
            </a:xfrm>
            <a:prstGeom prst="rect">
              <a:avLst/>
            </a:prstGeom>
            <a:noFill/>
          </p:spPr>
          <p:txBody>
            <a:bodyPr vert="vert"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</p:grpSp>
      <p:grpSp>
        <p:nvGrpSpPr>
          <p:cNvPr id="14" name="Group 27"/>
          <p:cNvGrpSpPr/>
          <p:nvPr/>
        </p:nvGrpSpPr>
        <p:grpSpPr>
          <a:xfrm>
            <a:off x="6781800" y="4724400"/>
            <a:ext cx="1981200" cy="1905000"/>
            <a:chOff x="6781800" y="4724400"/>
            <a:chExt cx="1981200" cy="1905000"/>
          </a:xfrm>
        </p:grpSpPr>
        <p:grpSp>
          <p:nvGrpSpPr>
            <p:cNvPr id="16" name="Group 18"/>
            <p:cNvGrpSpPr/>
            <p:nvPr/>
          </p:nvGrpSpPr>
          <p:grpSpPr>
            <a:xfrm>
              <a:off x="6781800" y="4724400"/>
              <a:ext cx="1981200" cy="1905000"/>
              <a:chOff x="6781800" y="4648200"/>
              <a:chExt cx="1981200" cy="19050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81800" y="4648200"/>
                <a:ext cx="1981200" cy="1905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6781800" y="4648200"/>
                <a:ext cx="1295400" cy="381000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Cat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781800" y="5345668"/>
                <a:ext cx="1813445" cy="369332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makePossessive</a:t>
                </a:r>
                <a:r>
                  <a:rPr lang="en-US" dirty="0" smtClean="0"/>
                  <a:t>()</a:t>
                </a:r>
                <a:endParaRPr lang="en-US" dirty="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7315200" y="5867400"/>
              <a:ext cx="461665" cy="255839"/>
            </a:xfrm>
            <a:prstGeom prst="rect">
              <a:avLst/>
            </a:prstGeom>
            <a:noFill/>
          </p:spPr>
          <p:txBody>
            <a:bodyPr vert="vert"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1066800" y="1447800"/>
            <a:ext cx="16002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Farzana’s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43000" y="3581400"/>
            <a:ext cx="16002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Bob’s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08644" y="5715000"/>
            <a:ext cx="16002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Cat’s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0" idx="3"/>
          </p:cNvCxnSpPr>
          <p:nvPr/>
        </p:nvCxnSpPr>
        <p:spPr>
          <a:xfrm flipV="1">
            <a:off x="4648200" y="1219200"/>
            <a:ext cx="2057400" cy="22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1" idx="1"/>
            <a:endCxn id="8" idx="1"/>
          </p:cNvCxnSpPr>
          <p:nvPr/>
        </p:nvCxnSpPr>
        <p:spPr>
          <a:xfrm rot="10800000">
            <a:off x="6705600" y="419100"/>
            <a:ext cx="1588" cy="679966"/>
          </a:xfrm>
          <a:prstGeom prst="bentConnector3">
            <a:avLst>
              <a:gd name="adj1" fmla="val 1439546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4648200" y="3352800"/>
            <a:ext cx="2057400" cy="22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Elbow Connector 39"/>
          <p:cNvCxnSpPr/>
          <p:nvPr/>
        </p:nvCxnSpPr>
        <p:spPr>
          <a:xfrm rot="10800000">
            <a:off x="6705600" y="2552700"/>
            <a:ext cx="1588" cy="679966"/>
          </a:xfrm>
          <a:prstGeom prst="bentConnector3">
            <a:avLst>
              <a:gd name="adj1" fmla="val 1439546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4724400" y="5560367"/>
            <a:ext cx="2057400" cy="22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rot="10800000">
            <a:off x="6705600" y="4800600"/>
            <a:ext cx="1588" cy="679966"/>
          </a:xfrm>
          <a:prstGeom prst="bentConnector3">
            <a:avLst>
              <a:gd name="adj1" fmla="val 1439546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43" idx="3"/>
          </p:cNvCxnSpPr>
          <p:nvPr/>
        </p:nvCxnSpPr>
        <p:spPr>
          <a:xfrm rot="10800000" flipV="1">
            <a:off x="5648632" y="1253608"/>
            <a:ext cx="1135628" cy="10041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>
            <a:off x="5766619" y="2433485"/>
            <a:ext cx="1076636" cy="6046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816941" y="1873045"/>
            <a:ext cx="2831691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Method works on object’s attribute</a:t>
            </a:r>
            <a:endParaRPr lang="en-US" sz="2200" dirty="0"/>
          </a:p>
        </p:txBody>
      </p:sp>
      <p:cxnSp>
        <p:nvCxnSpPr>
          <p:cNvPr id="48" name="Straight Arrow Connector 47"/>
          <p:cNvCxnSpPr>
            <a:stCxn id="15" idx="1"/>
          </p:cNvCxnSpPr>
          <p:nvPr/>
        </p:nvCxnSpPr>
        <p:spPr>
          <a:xfrm rot="10800000">
            <a:off x="5840362" y="2816942"/>
            <a:ext cx="941439" cy="27895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7703" y="0"/>
            <a:ext cx="8229600" cy="1047750"/>
          </a:xfrm>
        </p:spPr>
        <p:txBody>
          <a:bodyPr>
            <a:normAutofit/>
          </a:bodyPr>
          <a:lstStyle/>
          <a:p>
            <a:r>
              <a:rPr lang="en-AU" altLang="en-AU" sz="3600" dirty="0"/>
              <a:t>Classes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8141"/>
            <a:ext cx="8229600" cy="5182269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AU" altLang="en-AU" sz="2000" dirty="0"/>
              <a:t>A </a:t>
            </a:r>
            <a:r>
              <a:rPr lang="en-AU" altLang="en-AU" sz="2000" i="1" dirty="0">
                <a:solidFill>
                  <a:srgbClr val="FF0000"/>
                </a:solidFill>
              </a:rPr>
              <a:t>class</a:t>
            </a:r>
            <a:r>
              <a:rPr lang="en-AU" altLang="en-AU" sz="2000" dirty="0">
                <a:solidFill>
                  <a:schemeClr val="hlink"/>
                </a:solidFill>
              </a:rPr>
              <a:t> </a:t>
            </a:r>
            <a:r>
              <a:rPr lang="en-AU" altLang="en-AU" sz="2000" dirty="0"/>
              <a:t>is a collection of </a:t>
            </a:r>
            <a:r>
              <a:rPr lang="en-AU" altLang="en-AU" sz="2000" i="1" dirty="0">
                <a:solidFill>
                  <a:srgbClr val="FF0000"/>
                </a:solidFill>
              </a:rPr>
              <a:t>fields</a:t>
            </a:r>
            <a:r>
              <a:rPr lang="en-AU" altLang="en-AU" sz="2000" dirty="0"/>
              <a:t> (data) and </a:t>
            </a:r>
            <a:r>
              <a:rPr lang="en-AU" altLang="en-AU" sz="2000" i="1" dirty="0">
                <a:solidFill>
                  <a:srgbClr val="FF0000"/>
                </a:solidFill>
              </a:rPr>
              <a:t>methods</a:t>
            </a:r>
            <a:r>
              <a:rPr lang="en-AU" altLang="en-AU" sz="2000" dirty="0">
                <a:solidFill>
                  <a:schemeClr val="hlink"/>
                </a:solidFill>
              </a:rPr>
              <a:t> </a:t>
            </a:r>
            <a:r>
              <a:rPr lang="en-AU" altLang="en-AU" sz="2000" dirty="0"/>
              <a:t>(procedure or function) that operate on that data.</a:t>
            </a:r>
          </a:p>
          <a:p>
            <a:pPr>
              <a:lnSpc>
                <a:spcPct val="90000"/>
              </a:lnSpc>
            </a:pPr>
            <a:r>
              <a:rPr lang="en-AU" altLang="en-AU" sz="2000" dirty="0"/>
              <a:t>The basic syntax for a class definition:</a:t>
            </a:r>
          </a:p>
          <a:p>
            <a:pPr>
              <a:lnSpc>
                <a:spcPct val="90000"/>
              </a:lnSpc>
            </a:pPr>
            <a:endParaRPr lang="en-AU" altLang="en-AU" sz="2400" dirty="0"/>
          </a:p>
          <a:p>
            <a:pPr>
              <a:lnSpc>
                <a:spcPct val="90000"/>
              </a:lnSpc>
            </a:pPr>
            <a:endParaRPr lang="en-AU" altLang="en-AU" sz="2400" dirty="0"/>
          </a:p>
          <a:p>
            <a:pPr>
              <a:lnSpc>
                <a:spcPct val="90000"/>
              </a:lnSpc>
            </a:pPr>
            <a:endParaRPr lang="en-AU" altLang="en-AU" sz="2400" dirty="0"/>
          </a:p>
          <a:p>
            <a:pPr>
              <a:lnSpc>
                <a:spcPct val="90000"/>
              </a:lnSpc>
            </a:pPr>
            <a:endParaRPr lang="en-AU" altLang="en-AU" sz="2400" dirty="0"/>
          </a:p>
          <a:p>
            <a:pPr>
              <a:lnSpc>
                <a:spcPct val="90000"/>
              </a:lnSpc>
            </a:pPr>
            <a:endParaRPr lang="en-AU" altLang="en-AU" sz="2400" dirty="0" smtClean="0"/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AU" altLang="en-AU" sz="2400" dirty="0" smtClean="0"/>
              <a:t>Bare </a:t>
            </a:r>
            <a:r>
              <a:rPr lang="en-AU" altLang="en-AU" sz="2400" dirty="0"/>
              <a:t>bone class – no fields, no methods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AU" altLang="en-AU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AU" altLang="en-AU" sz="2400" dirty="0"/>
              <a:t> </a:t>
            </a:r>
          </a:p>
        </p:txBody>
      </p:sp>
      <p:sp>
        <p:nvSpPr>
          <p:cNvPr id="402436" name="Text Box 4"/>
          <p:cNvSpPr txBox="1">
            <a:spLocks noChangeArrowheads="1"/>
          </p:cNvSpPr>
          <p:nvPr/>
        </p:nvSpPr>
        <p:spPr bwMode="auto">
          <a:xfrm>
            <a:off x="5257800" y="4724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endParaRPr lang="en-AU" altLang="en-AU" sz="2400">
              <a:latin typeface="Times" pitchFamily="18" charset="0"/>
            </a:endParaRPr>
          </a:p>
        </p:txBody>
      </p:sp>
      <p:sp>
        <p:nvSpPr>
          <p:cNvPr id="402437" name="Text Box 5"/>
          <p:cNvSpPr txBox="1">
            <a:spLocks noChangeArrowheads="1"/>
          </p:cNvSpPr>
          <p:nvPr/>
        </p:nvSpPr>
        <p:spPr bwMode="auto">
          <a:xfrm>
            <a:off x="1177412" y="5115332"/>
            <a:ext cx="6064045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AU" altLang="en-AU" sz="2400" dirty="0">
                <a:latin typeface="Courier New" pitchFamily="49" charset="0"/>
                <a:cs typeface="Courier New" pitchFamily="49" charset="0"/>
              </a:rPr>
              <a:t>public class Circle </a:t>
            </a:r>
            <a:endParaRPr lang="en-AU" altLang="en-AU" sz="2400" dirty="0" smtClean="0">
              <a:latin typeface="Courier New" pitchFamily="49" charset="0"/>
              <a:cs typeface="Courier New" pitchFamily="49" charset="0"/>
            </a:endParaRPr>
          </a:p>
          <a:p>
            <a:pPr algn="l" eaLnBrk="0" hangingPunct="0"/>
            <a:r>
              <a:rPr lang="en-AU" altLang="en-AU" sz="24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AU" altLang="en-AU" sz="2400" dirty="0">
              <a:latin typeface="Courier New" pitchFamily="49" charset="0"/>
              <a:cs typeface="Courier New" pitchFamily="49" charset="0"/>
            </a:endParaRPr>
          </a:p>
          <a:p>
            <a:pPr algn="l" eaLnBrk="0" hangingPunct="0"/>
            <a:r>
              <a:rPr lang="en-AU" altLang="en-AU" sz="2400" dirty="0">
                <a:latin typeface="Courier New" pitchFamily="49" charset="0"/>
                <a:cs typeface="Courier New" pitchFamily="49" charset="0"/>
              </a:rPr>
              <a:t>        // my circle class</a:t>
            </a:r>
          </a:p>
          <a:p>
            <a:pPr algn="l" eaLnBrk="0" hangingPunct="0"/>
            <a:r>
              <a:rPr lang="en-AU" altLang="en-AU" sz="2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02438" name="Text Box 6"/>
          <p:cNvSpPr txBox="1">
            <a:spLocks noChangeArrowheads="1"/>
          </p:cNvSpPr>
          <p:nvPr/>
        </p:nvSpPr>
        <p:spPr bwMode="auto">
          <a:xfrm>
            <a:off x="988149" y="2396610"/>
            <a:ext cx="6563032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 algn="l"/>
            <a:r>
              <a:rPr lang="en-AU" altLang="en-AU" sz="2200" dirty="0" smtClean="0">
                <a:solidFill>
                  <a:srgbClr val="FF0000"/>
                </a:solidFill>
              </a:rPr>
              <a:t>public class</a:t>
            </a:r>
            <a:r>
              <a:rPr lang="en-AU" altLang="en-AU" sz="2200" dirty="0" smtClean="0"/>
              <a:t>  </a:t>
            </a:r>
            <a:r>
              <a:rPr lang="en-AU" altLang="en-AU" sz="2200" i="1" dirty="0" err="1" smtClean="0"/>
              <a:t>ClassName</a:t>
            </a:r>
            <a:endParaRPr lang="en-AU" altLang="en-AU" sz="2200" dirty="0" smtClean="0"/>
          </a:p>
          <a:p>
            <a:pPr lvl="1" algn="l"/>
            <a:r>
              <a:rPr lang="en-AU" altLang="en-AU" sz="2200" dirty="0" smtClean="0"/>
              <a:t>{</a:t>
            </a:r>
            <a:endParaRPr lang="en-AU" altLang="en-AU" sz="2200" dirty="0"/>
          </a:p>
          <a:p>
            <a:pPr lvl="2" algn="l"/>
            <a:r>
              <a:rPr lang="en-AU" altLang="en-AU" sz="2200" dirty="0"/>
              <a:t>         [</a:t>
            </a:r>
            <a:r>
              <a:rPr lang="en-AU" altLang="en-AU" sz="2200" dirty="0" smtClean="0"/>
              <a:t>fields/</a:t>
            </a:r>
            <a:r>
              <a:rPr lang="en-AU" altLang="en-AU" sz="2200" dirty="0" err="1" smtClean="0"/>
              <a:t>var</a:t>
            </a:r>
            <a:r>
              <a:rPr lang="en-AU" altLang="en-AU" sz="2200" dirty="0" smtClean="0"/>
              <a:t> </a:t>
            </a:r>
            <a:r>
              <a:rPr lang="en-AU" altLang="en-AU" sz="2200" dirty="0"/>
              <a:t>declaration]</a:t>
            </a:r>
          </a:p>
          <a:p>
            <a:pPr lvl="2" algn="l"/>
            <a:r>
              <a:rPr lang="en-AU" altLang="en-AU" sz="2200" dirty="0"/>
              <a:t>         [methods declaration]</a:t>
            </a:r>
          </a:p>
          <a:p>
            <a:pPr algn="l"/>
            <a:r>
              <a:rPr lang="en-AU" altLang="en-AU" sz="2200" dirty="0" smtClean="0"/>
              <a:t>       }</a:t>
            </a:r>
            <a:endParaRPr lang="en-AU" altLang="en-AU" sz="22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AU" altLang="en-AU" sz="3600" dirty="0"/>
              <a:t>Adding Fields: Class Circle with fields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2"/>
            <a:ext cx="91440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altLang="en-AU" dirty="0"/>
              <a:t>Add </a:t>
            </a:r>
            <a:r>
              <a:rPr lang="en-AU" altLang="en-AU" i="1" dirty="0">
                <a:solidFill>
                  <a:srgbClr val="FF0000"/>
                </a:solidFill>
              </a:rPr>
              <a:t>fields</a:t>
            </a:r>
            <a:r>
              <a:rPr lang="en-AU" altLang="en-AU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endParaRPr lang="en-AU" altLang="en-AU" sz="2800" dirty="0"/>
          </a:p>
          <a:p>
            <a:pPr>
              <a:lnSpc>
                <a:spcPct val="90000"/>
              </a:lnSpc>
            </a:pPr>
            <a:endParaRPr lang="en-AU" altLang="en-AU" sz="2800" dirty="0"/>
          </a:p>
          <a:p>
            <a:pPr>
              <a:lnSpc>
                <a:spcPct val="90000"/>
              </a:lnSpc>
            </a:pPr>
            <a:endParaRPr lang="en-AU" altLang="en-AU" sz="2800" dirty="0"/>
          </a:p>
          <a:p>
            <a:pPr>
              <a:lnSpc>
                <a:spcPct val="90000"/>
              </a:lnSpc>
            </a:pPr>
            <a:endParaRPr lang="en-AU" altLang="en-AU" sz="2800" dirty="0"/>
          </a:p>
          <a:p>
            <a:pPr>
              <a:lnSpc>
                <a:spcPct val="90000"/>
              </a:lnSpc>
            </a:pPr>
            <a:endParaRPr lang="en-AU" altLang="en-AU" sz="2800" dirty="0" smtClean="0"/>
          </a:p>
          <a:p>
            <a:pPr>
              <a:lnSpc>
                <a:spcPct val="90000"/>
              </a:lnSpc>
            </a:pPr>
            <a:endParaRPr lang="en-AU" altLang="en-AU" sz="2800" dirty="0"/>
          </a:p>
          <a:p>
            <a:pPr>
              <a:lnSpc>
                <a:spcPct val="90000"/>
              </a:lnSpc>
            </a:pPr>
            <a:r>
              <a:rPr lang="en-AU" altLang="en-AU" dirty="0"/>
              <a:t>The fields (data) are also called the </a:t>
            </a:r>
            <a:r>
              <a:rPr lang="en-AU" altLang="en-AU" i="1" dirty="0">
                <a:solidFill>
                  <a:srgbClr val="FF0000"/>
                </a:solidFill>
              </a:rPr>
              <a:t>instance</a:t>
            </a:r>
            <a:r>
              <a:rPr lang="en-AU" altLang="en-AU" i="1" dirty="0">
                <a:solidFill>
                  <a:schemeClr val="hlink"/>
                </a:solidFill>
              </a:rPr>
              <a:t> </a:t>
            </a:r>
            <a:r>
              <a:rPr lang="en-AU" altLang="en-AU" dirty="0" smtClean="0"/>
              <a:t>variables/</a:t>
            </a:r>
            <a:r>
              <a:rPr lang="en-AU" altLang="en-AU" dirty="0" smtClean="0">
                <a:solidFill>
                  <a:srgbClr val="FF0000"/>
                </a:solidFill>
              </a:rPr>
              <a:t>class</a:t>
            </a:r>
            <a:r>
              <a:rPr lang="en-AU" altLang="en-AU" dirty="0" smtClean="0"/>
              <a:t> variables</a:t>
            </a:r>
            <a:endParaRPr lang="en-AU" altLang="en-AU" dirty="0"/>
          </a:p>
          <a:p>
            <a:pPr>
              <a:lnSpc>
                <a:spcPct val="90000"/>
              </a:lnSpc>
            </a:pPr>
            <a:endParaRPr lang="en-AU" altLang="en-AU" sz="2800" dirty="0"/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634181" y="2376948"/>
            <a:ext cx="8228014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AU" altLang="en-AU" sz="2000" dirty="0">
                <a:latin typeface="Courier New" pitchFamily="49" charset="0"/>
                <a:cs typeface="Courier New" pitchFamily="49" charset="0"/>
              </a:rPr>
              <a:t>public class Circle </a:t>
            </a:r>
            <a:endParaRPr lang="en-AU" altLang="en-AU" sz="2000" dirty="0" smtClean="0">
              <a:latin typeface="Courier New" pitchFamily="49" charset="0"/>
              <a:cs typeface="Courier New" pitchFamily="49" charset="0"/>
            </a:endParaRPr>
          </a:p>
          <a:p>
            <a:pPr algn="l" eaLnBrk="0" hangingPunct="0"/>
            <a:r>
              <a:rPr lang="en-AU" altLang="en-AU" sz="20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AU" altLang="en-AU" sz="2000" dirty="0">
              <a:latin typeface="Courier New" pitchFamily="49" charset="0"/>
              <a:cs typeface="Courier New" pitchFamily="49" charset="0"/>
            </a:endParaRPr>
          </a:p>
          <a:p>
            <a:pPr algn="l" eaLnBrk="0" hangingPunct="0"/>
            <a:r>
              <a:rPr lang="en-AU" altLang="en-AU" sz="2000" dirty="0">
                <a:latin typeface="Courier New" pitchFamily="49" charset="0"/>
                <a:cs typeface="Courier New" pitchFamily="49" charset="0"/>
              </a:rPr>
              <a:t>       public double x, y;  // centre coordinate</a:t>
            </a:r>
          </a:p>
          <a:p>
            <a:pPr algn="l" eaLnBrk="0" hangingPunct="0"/>
            <a:r>
              <a:rPr lang="en-AU" altLang="en-AU" sz="2000" dirty="0">
                <a:latin typeface="Courier New" pitchFamily="49" charset="0"/>
                <a:cs typeface="Courier New" pitchFamily="49" charset="0"/>
              </a:rPr>
              <a:t>       public double r;     //  radius of the circle</a:t>
            </a:r>
          </a:p>
          <a:p>
            <a:pPr algn="l" eaLnBrk="0" hangingPunct="0"/>
            <a:endParaRPr lang="en-AU" altLang="en-AU" sz="2000" dirty="0">
              <a:latin typeface="Courier New" pitchFamily="49" charset="0"/>
              <a:cs typeface="Courier New" pitchFamily="49" charset="0"/>
            </a:endParaRPr>
          </a:p>
          <a:p>
            <a:pPr algn="l" eaLnBrk="0" hangingPunct="0"/>
            <a:r>
              <a:rPr lang="en-AU" altLang="en-AU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219200"/>
          </a:xfrm>
        </p:spPr>
        <p:txBody>
          <a:bodyPr>
            <a:normAutofit/>
          </a:bodyPr>
          <a:lstStyle/>
          <a:p>
            <a:r>
              <a:rPr lang="en-US" dirty="0"/>
              <a:t>Instance </a:t>
            </a:r>
            <a:r>
              <a:rPr lang="en-US" dirty="0" smtClean="0"/>
              <a:t> </a:t>
            </a:r>
            <a:r>
              <a:rPr lang="en-US" dirty="0"/>
              <a:t>Variables, and Methods </a:t>
            </a:r>
            <a:br>
              <a:rPr lang="en-US" dirty="0"/>
            </a:br>
            <a:endParaRPr lang="en-US" dirty="0"/>
          </a:p>
        </p:txBody>
      </p:sp>
      <p:sp>
        <p:nvSpPr>
          <p:cNvPr id="204808" name="Rectangle 8"/>
          <p:cNvSpPr>
            <a:spLocks noChangeArrowheads="1"/>
          </p:cNvSpPr>
          <p:nvPr/>
        </p:nvSpPr>
        <p:spPr bwMode="auto">
          <a:xfrm>
            <a:off x="449826" y="1607575"/>
            <a:ext cx="792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t"/>
          <a:lstStyle/>
          <a:p>
            <a:pPr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/>
              <a:t>Instance </a:t>
            </a:r>
            <a:r>
              <a:rPr lang="en-US" sz="2800" dirty="0">
                <a:solidFill>
                  <a:srgbClr val="FF0000"/>
                </a:solidFill>
              </a:rPr>
              <a:t>variables</a:t>
            </a:r>
            <a:r>
              <a:rPr lang="en-US" sz="2800" dirty="0"/>
              <a:t> belong to a </a:t>
            </a:r>
            <a:r>
              <a:rPr lang="en-US" sz="2800" dirty="0">
                <a:solidFill>
                  <a:srgbClr val="FF0000"/>
                </a:solidFill>
              </a:rPr>
              <a:t>specific</a:t>
            </a:r>
            <a:r>
              <a:rPr lang="en-US" sz="2800" dirty="0"/>
              <a:t> </a:t>
            </a:r>
            <a:r>
              <a:rPr lang="en-US" sz="2800" dirty="0" smtClean="0"/>
              <a:t>instance of a class (i.e. any object)</a:t>
            </a:r>
          </a:p>
          <a:p>
            <a:pPr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 smtClean="0"/>
              <a:t>Instance </a:t>
            </a:r>
            <a:r>
              <a:rPr lang="en-US" sz="2800" dirty="0">
                <a:solidFill>
                  <a:srgbClr val="FF0000"/>
                </a:solidFill>
              </a:rPr>
              <a:t>methods</a:t>
            </a:r>
            <a:r>
              <a:rPr lang="en-US" sz="2800" dirty="0"/>
              <a:t> are invoked by an instance of the </a:t>
            </a:r>
            <a:r>
              <a:rPr lang="en-US" sz="2800" dirty="0" smtClean="0">
                <a:solidFill>
                  <a:srgbClr val="FF0000"/>
                </a:solidFill>
              </a:rPr>
              <a:t>class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(i.e. any object)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81" name="Rectangle 13"/>
          <p:cNvSpPr>
            <a:spLocks noGrp="1" noChangeArrowheads="1"/>
          </p:cNvSpPr>
          <p:nvPr>
            <p:ph type="title"/>
          </p:nvPr>
        </p:nvSpPr>
        <p:spPr>
          <a:xfrm>
            <a:off x="471948" y="0"/>
            <a:ext cx="8229600" cy="943897"/>
          </a:xfrm>
        </p:spPr>
        <p:txBody>
          <a:bodyPr>
            <a:normAutofit/>
          </a:bodyPr>
          <a:lstStyle/>
          <a:p>
            <a:r>
              <a:rPr lang="en-AU" altLang="en-AU" sz="3600" dirty="0"/>
              <a:t>Adding Methods to Class Circle</a:t>
            </a: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535864" y="1053588"/>
            <a:ext cx="8342664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public class Circle </a:t>
            </a:r>
            <a:endParaRPr lang="en-AU" altLang="en-AU" sz="2200" dirty="0" smtClean="0">
              <a:latin typeface="Courier New" pitchFamily="49" charset="0"/>
              <a:cs typeface="Courier New" pitchFamily="49" charset="0"/>
            </a:endParaRPr>
          </a:p>
          <a:p>
            <a:pPr algn="l" eaLnBrk="0" hangingPunct="0"/>
            <a:r>
              <a:rPr lang="en-AU" altLang="en-AU" sz="22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AU" altLang="en-AU" sz="2200" dirty="0">
              <a:latin typeface="Courier New" pitchFamily="49" charset="0"/>
              <a:cs typeface="Courier New" pitchFamily="49" charset="0"/>
            </a:endParaRPr>
          </a:p>
          <a:p>
            <a:pPr algn="l" eaLnBrk="0" hangingPunct="0"/>
            <a:endParaRPr lang="en-AU" altLang="en-AU" sz="2200" dirty="0">
              <a:latin typeface="Courier New" pitchFamily="49" charset="0"/>
              <a:cs typeface="Courier New" pitchFamily="49" charset="0"/>
            </a:endParaRPr>
          </a:p>
          <a:p>
            <a:pPr algn="l" eaLnBrk="0" hangingPunct="0"/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AU" altLang="en-AU" sz="22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double x, y; </a:t>
            </a:r>
            <a:r>
              <a:rPr lang="en-AU" altLang="en-AU" sz="2200" dirty="0" smtClean="0">
                <a:latin typeface="Courier New" pitchFamily="49" charset="0"/>
                <a:cs typeface="Courier New" pitchFamily="49" charset="0"/>
              </a:rPr>
              <a:t>   // </a:t>
            </a:r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centre of the circle</a:t>
            </a:r>
          </a:p>
          <a:p>
            <a:pPr algn="l" eaLnBrk="0" hangingPunct="0"/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AU" altLang="en-AU" sz="22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double r;    </a:t>
            </a:r>
            <a:r>
              <a:rPr lang="en-AU" altLang="en-AU" sz="2200" dirty="0" smtClean="0">
                <a:latin typeface="Courier New" pitchFamily="49" charset="0"/>
                <a:cs typeface="Courier New" pitchFamily="49" charset="0"/>
              </a:rPr>
              <a:t>   // </a:t>
            </a:r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radius of circle</a:t>
            </a:r>
          </a:p>
          <a:p>
            <a:pPr algn="l" eaLnBrk="0" hangingPunct="0"/>
            <a:endParaRPr lang="en-AU" altLang="en-AU" sz="2200" dirty="0">
              <a:latin typeface="Courier New" pitchFamily="49" charset="0"/>
              <a:cs typeface="Courier New" pitchFamily="49" charset="0"/>
            </a:endParaRPr>
          </a:p>
          <a:p>
            <a:pPr algn="l" eaLnBrk="0" hangingPunct="0"/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AU" altLang="en-AU" sz="2200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Methods to return circumference and area</a:t>
            </a:r>
          </a:p>
          <a:p>
            <a:pPr algn="l" eaLnBrk="0" hangingPunct="0"/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AU" altLang="en-AU" sz="22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double circumference() </a:t>
            </a:r>
            <a:endParaRPr lang="en-AU" altLang="en-AU" sz="2200" dirty="0" smtClean="0">
              <a:latin typeface="Courier New" pitchFamily="49" charset="0"/>
              <a:cs typeface="Courier New" pitchFamily="49" charset="0"/>
            </a:endParaRPr>
          </a:p>
          <a:p>
            <a:pPr algn="l" eaLnBrk="0" hangingPunct="0"/>
            <a:r>
              <a:rPr lang="en-AU" altLang="en-AU" sz="2200" dirty="0" smtClean="0">
                <a:latin typeface="Courier New" pitchFamily="49" charset="0"/>
                <a:cs typeface="Courier New" pitchFamily="49" charset="0"/>
              </a:rPr>
              <a:t>  { </a:t>
            </a:r>
            <a:endParaRPr lang="en-AU" altLang="en-AU" sz="2200" dirty="0">
              <a:latin typeface="Courier New" pitchFamily="49" charset="0"/>
              <a:cs typeface="Courier New" pitchFamily="49" charset="0"/>
            </a:endParaRPr>
          </a:p>
          <a:p>
            <a:pPr algn="l" eaLnBrk="0" hangingPunct="0"/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AU" altLang="en-AU" sz="2200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2*3.14*r;</a:t>
            </a:r>
          </a:p>
          <a:p>
            <a:pPr algn="l" eaLnBrk="0" hangingPunct="0"/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AU" altLang="en-AU" sz="22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AU" altLang="en-AU" sz="2200" dirty="0">
              <a:latin typeface="Courier New" pitchFamily="49" charset="0"/>
              <a:cs typeface="Courier New" pitchFamily="49" charset="0"/>
            </a:endParaRPr>
          </a:p>
          <a:p>
            <a:pPr algn="l" eaLnBrk="0" hangingPunct="0"/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AU" altLang="en-AU" sz="22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double area() </a:t>
            </a:r>
            <a:endParaRPr lang="en-AU" altLang="en-AU" sz="2200" dirty="0" smtClean="0">
              <a:latin typeface="Courier New" pitchFamily="49" charset="0"/>
              <a:cs typeface="Courier New" pitchFamily="49" charset="0"/>
            </a:endParaRPr>
          </a:p>
          <a:p>
            <a:pPr algn="l" eaLnBrk="0" hangingPunct="0"/>
            <a:r>
              <a:rPr lang="en-AU" altLang="en-AU" sz="2200" dirty="0" smtClean="0">
                <a:latin typeface="Courier New" pitchFamily="49" charset="0"/>
                <a:cs typeface="Courier New" pitchFamily="49" charset="0"/>
              </a:rPr>
              <a:t>  { </a:t>
            </a:r>
            <a:endParaRPr lang="en-AU" altLang="en-AU" sz="2200" dirty="0">
              <a:latin typeface="Courier New" pitchFamily="49" charset="0"/>
              <a:cs typeface="Courier New" pitchFamily="49" charset="0"/>
            </a:endParaRPr>
          </a:p>
          <a:p>
            <a:pPr algn="l" eaLnBrk="0" hangingPunct="0"/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AU" altLang="en-AU" sz="2200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3.14 * r * r; </a:t>
            </a:r>
          </a:p>
          <a:p>
            <a:pPr algn="l" eaLnBrk="0" hangingPunct="0"/>
            <a:r>
              <a:rPr lang="en-AU" altLang="en-AU" sz="22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AU" altLang="en-AU" sz="2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eaLnBrk="0" hangingPunct="0"/>
            <a:r>
              <a:rPr lang="en-AU" altLang="en-AU" sz="22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AU" altLang="en-AU" sz="2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81050"/>
          </a:xfrm>
        </p:spPr>
        <p:txBody>
          <a:bodyPr/>
          <a:lstStyle/>
          <a:p>
            <a:r>
              <a:rPr lang="en-US" dirty="0" smtClean="0"/>
              <a:t>Instantiating Objects</a:t>
            </a:r>
            <a:endParaRPr lang="en-US" dirty="0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77200" cy="4940710"/>
          </a:xfrm>
        </p:spPr>
        <p:txBody>
          <a:bodyPr/>
          <a:lstStyle/>
          <a:p>
            <a:endParaRPr lang="en-US" sz="500" dirty="0"/>
          </a:p>
          <a:p>
            <a:pPr>
              <a:buFont typeface="Monotype Sorts" pitchFamily="2" charset="2"/>
              <a:buNone/>
            </a:pPr>
            <a:r>
              <a:rPr lang="en-US" sz="2800" b="1" dirty="0">
                <a:solidFill>
                  <a:srgbClr val="FF0000"/>
                </a:solidFill>
              </a:rPr>
              <a:t>Example:</a:t>
            </a:r>
          </a:p>
          <a:p>
            <a:pPr>
              <a:buFont typeface="Monotype Sort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Circle </a:t>
            </a:r>
            <a:r>
              <a:rPr lang="en-US" b="1" dirty="0" err="1" smtClean="0">
                <a:latin typeface="Courier New" pitchFamily="49" charset="0"/>
              </a:rPr>
              <a:t>myCircle</a:t>
            </a:r>
            <a:r>
              <a:rPr lang="en-US" b="1" dirty="0" smtClean="0">
                <a:latin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</a:rPr>
              <a:t>new Circle</a:t>
            </a:r>
            <a:r>
              <a:rPr lang="en-US" b="1" dirty="0" smtClean="0">
                <a:latin typeface="Courier New" pitchFamily="49" charset="0"/>
              </a:rPr>
              <a:t>();</a:t>
            </a:r>
          </a:p>
          <a:p>
            <a:pPr>
              <a:buFont typeface="Monotype Sorts" pitchFamily="2" charset="2"/>
              <a:buNone/>
            </a:pPr>
            <a:endParaRPr lang="en-US" b="1" dirty="0" smtClean="0">
              <a:latin typeface="Courier New" pitchFamily="49" charset="0"/>
            </a:endParaRPr>
          </a:p>
          <a:p>
            <a:pPr>
              <a:buFont typeface="Monotype Sorts" pitchFamily="2" charset="2"/>
              <a:buNone/>
            </a:pPr>
            <a:endParaRPr lang="en-US" b="1" dirty="0" smtClean="0">
              <a:latin typeface="Courier New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b="1" dirty="0" err="1" smtClean="0">
                <a:latin typeface="Courier New" pitchFamily="49" charset="0"/>
              </a:rPr>
              <a:t>ClassName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</a:rPr>
              <a:t>var_name</a:t>
            </a:r>
            <a:r>
              <a:rPr lang="en-US" b="1" dirty="0" smtClean="0">
                <a:latin typeface="Courier New" pitchFamily="49" charset="0"/>
              </a:rPr>
              <a:t>;</a:t>
            </a:r>
          </a:p>
          <a:p>
            <a:pPr>
              <a:buFont typeface="Monotype Sorts" pitchFamily="2" charset="2"/>
              <a:buNone/>
            </a:pPr>
            <a:r>
              <a:rPr lang="en-US" b="1" dirty="0" err="1" smtClean="0">
                <a:latin typeface="Courier New" pitchFamily="49" charset="0"/>
              </a:rPr>
              <a:t>var_name</a:t>
            </a:r>
            <a:r>
              <a:rPr lang="en-US" b="1" dirty="0" smtClean="0">
                <a:latin typeface="Courier New" pitchFamily="49" charset="0"/>
              </a:rPr>
              <a:t> = new </a:t>
            </a:r>
            <a:r>
              <a:rPr lang="en-US" b="1" dirty="0" err="1" smtClean="0">
                <a:latin typeface="Courier New" pitchFamily="49" charset="0"/>
              </a:rPr>
              <a:t>ClassName</a:t>
            </a:r>
            <a:r>
              <a:rPr lang="en-US" b="1" dirty="0" smtClean="0">
                <a:latin typeface="Courier New" pitchFamily="49" charset="0"/>
              </a:rPr>
              <a:t>();</a:t>
            </a:r>
          </a:p>
          <a:p>
            <a:endParaRPr lang="en-US" sz="1000" dirty="0" smtClean="0"/>
          </a:p>
          <a:p>
            <a:pPr>
              <a:buFont typeface="Monotype Sorts" pitchFamily="2" charset="2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Example:</a:t>
            </a:r>
          </a:p>
          <a:p>
            <a:pPr>
              <a:buFont typeface="Monotype Sort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Circle </a:t>
            </a:r>
            <a:r>
              <a:rPr lang="en-US" b="1" dirty="0" err="1" smtClean="0">
                <a:latin typeface="Courier New" pitchFamily="49" charset="0"/>
              </a:rPr>
              <a:t>myCircle</a:t>
            </a:r>
            <a:r>
              <a:rPr lang="en-US" b="1" dirty="0" smtClean="0">
                <a:latin typeface="Courier New" pitchFamily="49" charset="0"/>
              </a:rPr>
              <a:t>;</a:t>
            </a:r>
          </a:p>
          <a:p>
            <a:pPr>
              <a:buFont typeface="Monotype Sorts" pitchFamily="2" charset="2"/>
              <a:buNone/>
            </a:pPr>
            <a:r>
              <a:rPr lang="en-US" b="1" dirty="0" err="1" smtClean="0">
                <a:latin typeface="Courier New" pitchFamily="49" charset="0"/>
              </a:rPr>
              <a:t>myCircle</a:t>
            </a:r>
            <a:r>
              <a:rPr lang="en-US" b="1" dirty="0" smtClean="0">
                <a:latin typeface="Courier New" pitchFamily="49" charset="0"/>
              </a:rPr>
              <a:t> = new Circle();</a:t>
            </a:r>
          </a:p>
        </p:txBody>
      </p:sp>
      <p:sp>
        <p:nvSpPr>
          <p:cNvPr id="4" name="Rectangle 3"/>
          <p:cNvSpPr/>
          <p:nvPr/>
        </p:nvSpPr>
        <p:spPr>
          <a:xfrm>
            <a:off x="3194255" y="2667621"/>
            <a:ext cx="100289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or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4683" y="0"/>
            <a:ext cx="8148484" cy="1165123"/>
          </a:xfrm>
        </p:spPr>
        <p:txBody>
          <a:bodyPr>
            <a:noAutofit/>
          </a:bodyPr>
          <a:lstStyle/>
          <a:p>
            <a:r>
              <a:rPr lang="en-US" sz="3600" dirty="0"/>
              <a:t>Visibility </a:t>
            </a:r>
            <a:r>
              <a:rPr lang="en-US" sz="3600" dirty="0" smtClean="0"/>
              <a:t>Modifiers</a:t>
            </a:r>
            <a:endParaRPr lang="en-US" sz="3600" dirty="0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323" y="1179870"/>
            <a:ext cx="8310716" cy="1143000"/>
          </a:xfrm>
        </p:spPr>
        <p:txBody>
          <a:bodyPr>
            <a:normAutofit/>
          </a:bodyPr>
          <a:lstStyle/>
          <a:p>
            <a:pPr marL="0" indent="0">
              <a:spcBef>
                <a:spcPct val="100000"/>
              </a:spcBef>
              <a:buFont typeface="Symbol" pitchFamily="18" charset="2"/>
              <a:buNone/>
            </a:pPr>
            <a:r>
              <a:rPr lang="en-US" dirty="0"/>
              <a:t>By default, the class, variable, or data can </a:t>
            </a:r>
            <a:r>
              <a:rPr lang="en-US" dirty="0" smtClean="0"/>
              <a:t>be accessed </a:t>
            </a:r>
            <a:r>
              <a:rPr lang="en-US" dirty="0"/>
              <a:t>by any class in the same package.</a:t>
            </a:r>
            <a:r>
              <a:rPr lang="en-US" sz="2000" dirty="0"/>
              <a:t> 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457200" y="2234381"/>
            <a:ext cx="7595419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49263" indent="-449263" algn="just"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</a:pP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</a:rPr>
              <a:t>public</a:t>
            </a:r>
            <a:endParaRPr lang="en-US" sz="3000" b="1" dirty="0">
              <a:solidFill>
                <a:srgbClr val="FF0000"/>
              </a:solidFill>
            </a:endParaRPr>
          </a:p>
          <a:p>
            <a:pPr marL="449263" indent="-449263" algn="just">
              <a:spcBef>
                <a:spcPct val="20000"/>
              </a:spcBef>
              <a:buClr>
                <a:schemeClr val="tx2"/>
              </a:buClr>
              <a:buSzPct val="75000"/>
              <a:buFont typeface="Symbol" pitchFamily="18" charset="2"/>
              <a:buNone/>
            </a:pPr>
            <a:r>
              <a:rPr lang="en-US" sz="2600" dirty="0"/>
              <a:t>	The class, data, or method is visible to any class in any package. </a:t>
            </a:r>
          </a:p>
          <a:p>
            <a:pPr marL="449263" indent="-449263" algn="just"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</a:pP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</a:rPr>
              <a:t>private</a:t>
            </a:r>
            <a:r>
              <a:rPr lang="en-US" sz="3200" dirty="0"/>
              <a:t> </a:t>
            </a:r>
            <a:endParaRPr lang="en-US" dirty="0"/>
          </a:p>
          <a:p>
            <a:pPr marL="449263" indent="-449263" algn="just">
              <a:spcBef>
                <a:spcPct val="20000"/>
              </a:spcBef>
              <a:buClr>
                <a:schemeClr val="tx2"/>
              </a:buClr>
              <a:buSzPct val="75000"/>
              <a:buFont typeface="Symbol" pitchFamily="18" charset="2"/>
              <a:buNone/>
            </a:pPr>
            <a:r>
              <a:rPr lang="en-US" dirty="0"/>
              <a:t>	</a:t>
            </a:r>
            <a:r>
              <a:rPr lang="en-US" sz="2600" dirty="0"/>
              <a:t>The data or methods can be accessed only by the declaring class.</a:t>
            </a:r>
          </a:p>
          <a:p>
            <a:pPr marL="449263" indent="-449263" algn="just">
              <a:spcBef>
                <a:spcPts val="1800"/>
              </a:spcBef>
              <a:buClr>
                <a:schemeClr val="tx2"/>
              </a:buClr>
              <a:buSzPct val="75000"/>
              <a:buFont typeface="Arial" pitchFamily="34" charset="0"/>
              <a:buChar char="•"/>
            </a:pPr>
            <a:r>
              <a:rPr lang="en-US" sz="2400" dirty="0"/>
              <a:t>The </a:t>
            </a:r>
            <a:r>
              <a:rPr lang="en-US" sz="2400" dirty="0">
                <a:solidFill>
                  <a:srgbClr val="FF0000"/>
                </a:solidFill>
              </a:rPr>
              <a:t>get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FF0000"/>
                </a:solidFill>
              </a:rPr>
              <a:t>set</a:t>
            </a:r>
            <a:r>
              <a:rPr lang="en-US" sz="2400" dirty="0"/>
              <a:t> methods are used to read and modify private properties.</a:t>
            </a:r>
            <a:r>
              <a:rPr lang="en-US" sz="2600" dirty="0"/>
              <a:t>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8229600" cy="1143000"/>
          </a:xfrm>
        </p:spPr>
        <p:txBody>
          <a:bodyPr>
            <a:normAutofit/>
          </a:bodyPr>
          <a:lstStyle/>
          <a:p>
            <a:r>
              <a:rPr lang="en-AU" altLang="en-AU" sz="4000" dirty="0"/>
              <a:t>Class of </a:t>
            </a:r>
            <a:r>
              <a:rPr lang="en-AU" altLang="en-AU" sz="4000" dirty="0" smtClean="0"/>
              <a:t>Circle</a:t>
            </a:r>
            <a:endParaRPr lang="en-AU" altLang="en-AU" sz="4000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82050" cy="4983165"/>
          </a:xfrm>
        </p:spPr>
        <p:txBody>
          <a:bodyPr/>
          <a:lstStyle/>
          <a:p>
            <a:pPr algn="ctr">
              <a:buNone/>
            </a:pPr>
            <a:r>
              <a:rPr lang="en-AU" altLang="en-AU" dirty="0" smtClean="0">
                <a:latin typeface="Courier New" pitchFamily="49" charset="0"/>
                <a:cs typeface="Courier New" pitchFamily="49" charset="0"/>
              </a:rPr>
              <a:t>Circle </a:t>
            </a:r>
            <a:r>
              <a:rPr lang="en-AU" altLang="en-AU" dirty="0" err="1" smtClean="0">
                <a:latin typeface="Courier New" pitchFamily="49" charset="0"/>
                <a:cs typeface="Courier New" pitchFamily="49" charset="0"/>
              </a:rPr>
              <a:t>aCircle</a:t>
            </a:r>
            <a:r>
              <a:rPr lang="en-AU" altLang="en-AU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ctr">
              <a:buNone/>
            </a:pPr>
            <a:r>
              <a:rPr lang="en-AU" altLang="en-AU" dirty="0" smtClean="0">
                <a:latin typeface="Courier New" pitchFamily="49" charset="0"/>
                <a:cs typeface="Courier New" pitchFamily="49" charset="0"/>
              </a:rPr>
              <a:t>Circle </a:t>
            </a:r>
            <a:r>
              <a:rPr lang="en-AU" altLang="en-AU" dirty="0" err="1" smtClean="0">
                <a:latin typeface="Courier New" pitchFamily="49" charset="0"/>
                <a:cs typeface="Courier New" pitchFamily="49" charset="0"/>
              </a:rPr>
              <a:t>bCircle</a:t>
            </a:r>
            <a:r>
              <a:rPr lang="en-AU" altLang="en-AU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AU" altLang="en-AU" dirty="0" err="1" smtClean="0"/>
              <a:t>aCircle</a:t>
            </a:r>
            <a:r>
              <a:rPr lang="en-AU" altLang="en-AU" dirty="0"/>
              <a:t>, </a:t>
            </a:r>
            <a:r>
              <a:rPr lang="en-AU" altLang="en-AU" dirty="0" err="1"/>
              <a:t>bCircle</a:t>
            </a:r>
            <a:r>
              <a:rPr lang="en-AU" altLang="en-AU" dirty="0"/>
              <a:t> simply refers to a </a:t>
            </a:r>
            <a:r>
              <a:rPr lang="en-AU" altLang="en-AU" dirty="0" smtClean="0"/>
              <a:t>null, not an actual object. </a:t>
            </a:r>
            <a:endParaRPr lang="en-AU" altLang="en-AU" dirty="0"/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1516160" y="2919013"/>
            <a:ext cx="1208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err="1">
                <a:latin typeface="Times New Roman" pitchFamily="18" charset="0"/>
              </a:rPr>
              <a:t>aCircle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1806672" y="3746100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5" name="AutoShape 9"/>
          <p:cNvSpPr>
            <a:spLocks noChangeArrowheads="1"/>
          </p:cNvSpPr>
          <p:nvPr/>
        </p:nvSpPr>
        <p:spPr bwMode="auto">
          <a:xfrm>
            <a:off x="1959072" y="4203300"/>
            <a:ext cx="228600" cy="685800"/>
          </a:xfrm>
          <a:prstGeom prst="curvedRight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6" name="Text Box 10"/>
          <p:cNvSpPr txBox="1">
            <a:spLocks noChangeArrowheads="1"/>
          </p:cNvSpPr>
          <p:nvPr/>
        </p:nvSpPr>
        <p:spPr bwMode="auto">
          <a:xfrm>
            <a:off x="511272" y="5574900"/>
            <a:ext cx="3725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Points to nothing (Null Reference)</a:t>
            </a:r>
          </a:p>
        </p:txBody>
      </p:sp>
      <p:sp>
        <p:nvSpPr>
          <p:cNvPr id="111627" name="Text Box 11"/>
          <p:cNvSpPr txBox="1">
            <a:spLocks noChangeArrowheads="1"/>
          </p:cNvSpPr>
          <p:nvPr/>
        </p:nvSpPr>
        <p:spPr bwMode="auto">
          <a:xfrm>
            <a:off x="6302472" y="2941238"/>
            <a:ext cx="1228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bCircle</a:t>
            </a:r>
          </a:p>
        </p:txBody>
      </p:sp>
      <p:sp>
        <p:nvSpPr>
          <p:cNvPr id="111629" name="Rectangle 13"/>
          <p:cNvSpPr>
            <a:spLocks noChangeArrowheads="1"/>
          </p:cNvSpPr>
          <p:nvPr/>
        </p:nvSpPr>
        <p:spPr bwMode="auto">
          <a:xfrm>
            <a:off x="6604097" y="37683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1" name="AutoShape 15"/>
          <p:cNvSpPr>
            <a:spLocks noChangeArrowheads="1"/>
          </p:cNvSpPr>
          <p:nvPr/>
        </p:nvSpPr>
        <p:spPr bwMode="auto">
          <a:xfrm>
            <a:off x="6756497" y="4225525"/>
            <a:ext cx="228600" cy="685800"/>
          </a:xfrm>
          <a:prstGeom prst="curvedRight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2" name="Text Box 16"/>
          <p:cNvSpPr txBox="1">
            <a:spLocks noChangeArrowheads="1"/>
          </p:cNvSpPr>
          <p:nvPr/>
        </p:nvSpPr>
        <p:spPr bwMode="auto">
          <a:xfrm>
            <a:off x="5083272" y="5574900"/>
            <a:ext cx="3725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Points to nothing (Null Reference)</a:t>
            </a:r>
          </a:p>
        </p:txBody>
      </p:sp>
      <p:sp>
        <p:nvSpPr>
          <p:cNvPr id="111638" name="AutoShape 22"/>
          <p:cNvSpPr>
            <a:spLocks noChangeArrowheads="1"/>
          </p:cNvSpPr>
          <p:nvPr/>
        </p:nvSpPr>
        <p:spPr bwMode="auto">
          <a:xfrm>
            <a:off x="1920972" y="38223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9" name="AutoShape 23"/>
          <p:cNvSpPr>
            <a:spLocks noChangeArrowheads="1"/>
          </p:cNvSpPr>
          <p:nvPr/>
        </p:nvSpPr>
        <p:spPr bwMode="auto">
          <a:xfrm>
            <a:off x="6718397" y="3844525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40" name="Rectangle 24"/>
          <p:cNvSpPr>
            <a:spLocks noChangeArrowheads="1"/>
          </p:cNvSpPr>
          <p:nvPr/>
        </p:nvSpPr>
        <p:spPr bwMode="auto">
          <a:xfrm>
            <a:off x="1425672" y="4965300"/>
            <a:ext cx="1447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null</a:t>
            </a:r>
          </a:p>
        </p:txBody>
      </p:sp>
      <p:sp>
        <p:nvSpPr>
          <p:cNvPr id="111642" name="Rectangle 26"/>
          <p:cNvSpPr>
            <a:spLocks noChangeArrowheads="1"/>
          </p:cNvSpPr>
          <p:nvPr/>
        </p:nvSpPr>
        <p:spPr bwMode="auto">
          <a:xfrm>
            <a:off x="6150072" y="4965300"/>
            <a:ext cx="1447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null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4464" y="0"/>
            <a:ext cx="8229600" cy="1143000"/>
          </a:xfrm>
        </p:spPr>
        <p:txBody>
          <a:bodyPr>
            <a:normAutofit/>
          </a:bodyPr>
          <a:lstStyle/>
          <a:p>
            <a:r>
              <a:rPr lang="en-AU" altLang="en-AU" sz="4000" dirty="0"/>
              <a:t>Creating objects of a class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AU" dirty="0"/>
              <a:t>Objects are created </a:t>
            </a:r>
            <a:r>
              <a:rPr lang="en-AU" altLang="en-AU" dirty="0">
                <a:solidFill>
                  <a:srgbClr val="FF0000"/>
                </a:solidFill>
              </a:rPr>
              <a:t>dynamically</a:t>
            </a:r>
            <a:r>
              <a:rPr lang="en-AU" altLang="en-AU" dirty="0"/>
              <a:t> using the </a:t>
            </a:r>
            <a:r>
              <a:rPr lang="en-AU" altLang="en-AU" i="1" dirty="0">
                <a:solidFill>
                  <a:srgbClr val="FC0128"/>
                </a:solidFill>
              </a:rPr>
              <a:t>new</a:t>
            </a:r>
            <a:r>
              <a:rPr lang="en-AU" altLang="en-AU" dirty="0"/>
              <a:t> keyword</a:t>
            </a:r>
            <a:r>
              <a:rPr lang="en-AU" altLang="en-AU" dirty="0" smtClean="0"/>
              <a:t>.</a:t>
            </a:r>
            <a:endParaRPr lang="en-AU" altLang="en-AU" dirty="0"/>
          </a:p>
        </p:txBody>
      </p:sp>
      <p:sp>
        <p:nvSpPr>
          <p:cNvPr id="352274" name="Text Box 18"/>
          <p:cNvSpPr txBox="1">
            <a:spLocks noChangeArrowheads="1"/>
          </p:cNvSpPr>
          <p:nvPr/>
        </p:nvSpPr>
        <p:spPr bwMode="auto">
          <a:xfrm>
            <a:off x="4616240" y="2534292"/>
            <a:ext cx="4380272" cy="46384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/>
            <a:r>
              <a:rPr lang="en-AU" altLang="en-AU" sz="2400" dirty="0" err="1">
                <a:latin typeface="Courier New" pitchFamily="49" charset="0"/>
                <a:cs typeface="Courier New" pitchFamily="49" charset="0"/>
              </a:rPr>
              <a:t>bCircle</a:t>
            </a:r>
            <a:r>
              <a:rPr lang="en-AU" altLang="en-AU" sz="2400" dirty="0">
                <a:latin typeface="Courier New" pitchFamily="49" charset="0"/>
                <a:cs typeface="Courier New" pitchFamily="49" charset="0"/>
              </a:rPr>
              <a:t> = new Circle</a:t>
            </a:r>
            <a:r>
              <a:rPr lang="en-AU" altLang="en-AU" sz="2400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AU" altLang="en-AU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2260" name="Text Box 4"/>
          <p:cNvSpPr txBox="1">
            <a:spLocks noChangeArrowheads="1"/>
          </p:cNvSpPr>
          <p:nvPr/>
        </p:nvSpPr>
        <p:spPr bwMode="auto">
          <a:xfrm>
            <a:off x="235974" y="2534292"/>
            <a:ext cx="4262284" cy="46384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/>
            <a:r>
              <a:rPr lang="en-AU" altLang="en-AU" sz="2400" dirty="0" err="1">
                <a:latin typeface="Courier New" pitchFamily="49" charset="0"/>
                <a:cs typeface="Courier New" pitchFamily="49" charset="0"/>
              </a:rPr>
              <a:t>aCircle</a:t>
            </a:r>
            <a:r>
              <a:rPr lang="en-AU" altLang="en-AU" sz="2400" dirty="0">
                <a:latin typeface="Courier New" pitchFamily="49" charset="0"/>
                <a:cs typeface="Courier New" pitchFamily="49" charset="0"/>
              </a:rPr>
              <a:t> = new Circle</a:t>
            </a:r>
            <a:r>
              <a:rPr lang="en-AU" altLang="en-AU" sz="2400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AU" altLang="en-AU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2262" name="Rectangle 6"/>
          <p:cNvSpPr>
            <a:spLocks noChangeArrowheads="1"/>
          </p:cNvSpPr>
          <p:nvPr/>
        </p:nvSpPr>
        <p:spPr bwMode="auto">
          <a:xfrm>
            <a:off x="1631950" y="3307405"/>
            <a:ext cx="414338" cy="387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2264" name="AutoShape 8"/>
          <p:cNvSpPr>
            <a:spLocks noChangeArrowheads="1"/>
          </p:cNvSpPr>
          <p:nvPr/>
        </p:nvSpPr>
        <p:spPr bwMode="auto">
          <a:xfrm>
            <a:off x="1751013" y="3694755"/>
            <a:ext cx="177800" cy="581025"/>
          </a:xfrm>
          <a:prstGeom prst="curvedRightArrow">
            <a:avLst>
              <a:gd name="adj1" fmla="val 65357"/>
              <a:gd name="adj2" fmla="val 130714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2265" name="Oval 9"/>
          <p:cNvSpPr>
            <a:spLocks noChangeArrowheads="1"/>
          </p:cNvSpPr>
          <p:nvPr/>
        </p:nvSpPr>
        <p:spPr bwMode="auto">
          <a:xfrm>
            <a:off x="1928813" y="3823342"/>
            <a:ext cx="1181100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2268" name="Rectangle 12"/>
          <p:cNvSpPr>
            <a:spLocks noChangeArrowheads="1"/>
          </p:cNvSpPr>
          <p:nvPr/>
        </p:nvSpPr>
        <p:spPr bwMode="auto">
          <a:xfrm>
            <a:off x="5419725" y="3237555"/>
            <a:ext cx="414338" cy="387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2270" name="AutoShape 14"/>
          <p:cNvSpPr>
            <a:spLocks noChangeArrowheads="1"/>
          </p:cNvSpPr>
          <p:nvPr/>
        </p:nvSpPr>
        <p:spPr bwMode="auto">
          <a:xfrm>
            <a:off x="5538788" y="3624905"/>
            <a:ext cx="176212" cy="581025"/>
          </a:xfrm>
          <a:prstGeom prst="curvedRightArrow">
            <a:avLst>
              <a:gd name="adj1" fmla="val 65946"/>
              <a:gd name="adj2" fmla="val 131892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2271" name="Oval 15"/>
          <p:cNvSpPr>
            <a:spLocks noChangeArrowheads="1"/>
          </p:cNvSpPr>
          <p:nvPr/>
        </p:nvSpPr>
        <p:spPr bwMode="auto">
          <a:xfrm>
            <a:off x="5715000" y="3753492"/>
            <a:ext cx="1182688" cy="122555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2275" name="Line 19"/>
          <p:cNvSpPr>
            <a:spLocks noChangeShapeType="1"/>
          </p:cNvSpPr>
          <p:nvPr/>
        </p:nvSpPr>
        <p:spPr bwMode="auto">
          <a:xfrm flipH="1">
            <a:off x="2873375" y="2921642"/>
            <a:ext cx="473075" cy="9667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52276" name="Line 20"/>
          <p:cNvSpPr>
            <a:spLocks noChangeShapeType="1"/>
          </p:cNvSpPr>
          <p:nvPr/>
        </p:nvSpPr>
        <p:spPr bwMode="auto">
          <a:xfrm flipH="1">
            <a:off x="6705600" y="2991492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52278" name="AutoShape 22"/>
          <p:cNvSpPr>
            <a:spLocks noChangeArrowheads="1"/>
          </p:cNvSpPr>
          <p:nvPr/>
        </p:nvSpPr>
        <p:spPr bwMode="auto">
          <a:xfrm>
            <a:off x="1685925" y="3372492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2279" name="AutoShape 23"/>
          <p:cNvSpPr>
            <a:spLocks noChangeArrowheads="1"/>
          </p:cNvSpPr>
          <p:nvPr/>
        </p:nvSpPr>
        <p:spPr bwMode="auto">
          <a:xfrm>
            <a:off x="5486400" y="3296292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415844" y="5509822"/>
            <a:ext cx="634180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AU" altLang="en-AU" sz="2400" b="1" dirty="0" smtClean="0">
                <a:solidFill>
                  <a:schemeClr val="tx1"/>
                </a:solidFill>
              </a:rPr>
              <a:t>Now </a:t>
            </a:r>
            <a:r>
              <a:rPr lang="en-AU" altLang="en-AU" sz="2400" b="1" dirty="0" err="1" smtClean="0">
                <a:solidFill>
                  <a:schemeClr val="tx1"/>
                </a:solidFill>
              </a:rPr>
              <a:t>aCircle</a:t>
            </a:r>
            <a:r>
              <a:rPr lang="en-AU" altLang="en-AU" sz="2400" b="1" dirty="0" smtClean="0">
                <a:solidFill>
                  <a:schemeClr val="tx1"/>
                </a:solidFill>
              </a:rPr>
              <a:t> and </a:t>
            </a:r>
            <a:r>
              <a:rPr lang="en-AU" altLang="en-AU" sz="2400" b="1" dirty="0" err="1" smtClean="0">
                <a:solidFill>
                  <a:schemeClr val="tx1"/>
                </a:solidFill>
              </a:rPr>
              <a:t>bCircle</a:t>
            </a:r>
            <a:r>
              <a:rPr lang="en-AU" altLang="en-AU" sz="2400" b="1" dirty="0" smtClean="0">
                <a:solidFill>
                  <a:schemeClr val="tx1"/>
                </a:solidFill>
              </a:rPr>
              <a:t> refer to Circle objects</a:t>
            </a:r>
            <a:endParaRPr lang="en-AU" altLang="en-A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3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5EA226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6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S139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683</Words>
  <Application>Microsoft Macintosh PowerPoint</Application>
  <PresentationFormat>On-screen Show (4:3)</PresentationFormat>
  <Paragraphs>179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Theme3</vt:lpstr>
      <vt:lpstr>CS139</vt:lpstr>
      <vt:lpstr>CS 139 Objects</vt:lpstr>
      <vt:lpstr>Classes</vt:lpstr>
      <vt:lpstr>Adding Fields: Class Circle with fields</vt:lpstr>
      <vt:lpstr>Instance  Variables, and Methods  </vt:lpstr>
      <vt:lpstr>Adding Methods to Class Circle</vt:lpstr>
      <vt:lpstr>Instantiating Objects</vt:lpstr>
      <vt:lpstr>Visibility Modifiers</vt:lpstr>
      <vt:lpstr>Class of Circle</vt:lpstr>
      <vt:lpstr>Creating objects of a class</vt:lpstr>
      <vt:lpstr>Assigning one object to the other</vt:lpstr>
      <vt:lpstr>Garbage Collection</vt:lpstr>
      <vt:lpstr>Constructors</vt:lpstr>
      <vt:lpstr>Constructors, cont.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139 – Algorithm Development Lecture 3 – Sept 4, 2013</dc:title>
  <dc:creator>farzana</dc:creator>
  <cp:lastModifiedBy>Nancy Harris</cp:lastModifiedBy>
  <cp:revision>59</cp:revision>
  <dcterms:created xsi:type="dcterms:W3CDTF">2013-08-28T02:16:27Z</dcterms:created>
  <dcterms:modified xsi:type="dcterms:W3CDTF">2015-04-06T17:26:53Z</dcterms:modified>
</cp:coreProperties>
</file>