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3" r:id="rId2"/>
  </p:sldMasterIdLst>
  <p:sldIdLst>
    <p:sldId id="256" r:id="rId3"/>
    <p:sldId id="257" r:id="rId4"/>
    <p:sldId id="258" r:id="rId5"/>
    <p:sldId id="259" r:id="rId6"/>
    <p:sldId id="261" r:id="rId7"/>
    <p:sldId id="260" r:id="rId8"/>
    <p:sldId id="262" r:id="rId9"/>
    <p:sldId id="263" r:id="rId10"/>
    <p:sldId id="264" r:id="rId11"/>
    <p:sldId id="270"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104" y="-7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2382" y="6400800"/>
            <a:ext cx="9141619" cy="4572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1619" cy="63500"/>
          </a:xfrm>
          <a:prstGeom prst="rect">
            <a:avLst/>
          </a:prstGeom>
          <a:solidFill>
            <a:srgbClr val="9C8D1E"/>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066" y="4343400"/>
            <a:ext cx="740687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0"/>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414565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3274218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1619"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8"/>
            <a:ext cx="5800725"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2643327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19" cy="1143480"/>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6010" y="6246814"/>
            <a:ext cx="2128838" cy="471487"/>
          </a:xfrm>
        </p:spPr>
        <p:txBody>
          <a:bodyPr/>
          <a:lstStyle>
            <a:lvl1pPr>
              <a:defRPr/>
            </a:lvl1pPr>
          </a:lstStyle>
          <a:p>
            <a:fld id="{C5FD4AFC-6A49-9146-84C6-8D4E6881BAF3}" type="datetimeFigureOut">
              <a:rPr lang="en-US" smtClean="0"/>
              <a:t>4/6/15</a:t>
            </a:fld>
            <a:endParaRPr lang="en-US"/>
          </a:p>
        </p:txBody>
      </p:sp>
      <p:sp>
        <p:nvSpPr>
          <p:cNvPr id="4" name="Footer Placeholder 3"/>
          <p:cNvSpPr>
            <a:spLocks noGrp="1"/>
          </p:cNvSpPr>
          <p:nvPr>
            <p:ph type="ftr" idx="11"/>
          </p:nvPr>
        </p:nvSpPr>
        <p:spPr>
          <a:xfrm>
            <a:off x="3127773" y="6246814"/>
            <a:ext cx="2896790" cy="471487"/>
          </a:xfrm>
        </p:spPr>
        <p:txBody>
          <a:bodyPr/>
          <a:lstStyle>
            <a:lvl1pPr>
              <a:defRPr/>
            </a:lvl1pPr>
          </a:lstStyle>
          <a:p>
            <a:endParaRPr lang="en-US"/>
          </a:p>
        </p:txBody>
      </p:sp>
      <p:sp>
        <p:nvSpPr>
          <p:cNvPr id="5" name="Slide Number Placeholder 4"/>
          <p:cNvSpPr>
            <a:spLocks noGrp="1"/>
          </p:cNvSpPr>
          <p:nvPr>
            <p:ph type="sldNum" idx="12"/>
          </p:nvPr>
        </p:nvSpPr>
        <p:spPr>
          <a:xfrm>
            <a:off x="6556772" y="6246814"/>
            <a:ext cx="2127647" cy="471487"/>
          </a:xfrm>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3765197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95FD032-112E-F844-9071-A1BE627BB395}" type="datetimeFigureOut">
              <a:rPr lang="en-US"/>
              <a:pPr>
                <a:defRPr/>
              </a:pPr>
              <a:t>4/6/15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B5B9A9-6807-B345-9A0F-EB084C3BB752}" type="slidenum">
              <a:rPr lang="en-US"/>
              <a:pPr>
                <a:defRPr/>
              </a:pPr>
              <a:t>‹#›</a:t>
            </a:fld>
            <a:endParaRPr lang="en-US"/>
          </a:p>
        </p:txBody>
      </p:sp>
    </p:spTree>
    <p:extLst>
      <p:ext uri="{BB962C8B-B14F-4D97-AF65-F5344CB8AC3E}">
        <p14:creationId xmlns:p14="http://schemas.microsoft.com/office/powerpoint/2010/main" val="414223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D7FF0E-2FA5-784D-B1F3-CD5F87F948A7}" type="datetimeFigureOut">
              <a:rPr lang="en-US"/>
              <a:pPr>
                <a:defRPr/>
              </a:pPr>
              <a:t>4/6/15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0BB1CE-5D91-2044-A767-6A4722FD822D}" type="slidenum">
              <a:rPr lang="en-US"/>
              <a:pPr>
                <a:defRPr/>
              </a:pPr>
              <a:t>‹#›</a:t>
            </a:fld>
            <a:endParaRPr lang="en-US"/>
          </a:p>
        </p:txBody>
      </p:sp>
    </p:spTree>
    <p:extLst>
      <p:ext uri="{BB962C8B-B14F-4D97-AF65-F5344CB8AC3E}">
        <p14:creationId xmlns:p14="http://schemas.microsoft.com/office/powerpoint/2010/main" val="1208563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88656F1-599D-184D-9615-096FE69ED5E8}" type="datetimeFigureOut">
              <a:rPr lang="en-US"/>
              <a:pPr>
                <a:defRPr/>
              </a:pPr>
              <a:t>4/6/15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CA9BF09-8162-384A-A479-E90B2930C184}" type="slidenum">
              <a:rPr lang="en-US"/>
              <a:pPr>
                <a:defRPr/>
              </a:pPr>
              <a:t>‹#›</a:t>
            </a:fld>
            <a:endParaRPr lang="en-US"/>
          </a:p>
        </p:txBody>
      </p:sp>
    </p:spTree>
    <p:extLst>
      <p:ext uri="{BB962C8B-B14F-4D97-AF65-F5344CB8AC3E}">
        <p14:creationId xmlns:p14="http://schemas.microsoft.com/office/powerpoint/2010/main" val="3774653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F27E82D-25FE-1246-8351-37D7366364CA}" type="datetimeFigureOut">
              <a:rPr lang="en-US"/>
              <a:pPr>
                <a:defRPr/>
              </a:pPr>
              <a:t>4/6/15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30203A-4E4E-E64D-A77A-484B943F87DB}" type="slidenum">
              <a:rPr lang="en-US"/>
              <a:pPr>
                <a:defRPr/>
              </a:pPr>
              <a:t>‹#›</a:t>
            </a:fld>
            <a:endParaRPr lang="en-US"/>
          </a:p>
        </p:txBody>
      </p:sp>
    </p:spTree>
    <p:extLst>
      <p:ext uri="{BB962C8B-B14F-4D97-AF65-F5344CB8AC3E}">
        <p14:creationId xmlns:p14="http://schemas.microsoft.com/office/powerpoint/2010/main" val="2772724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0B26793-391E-2B48-9ED9-D9D6E93E1DF1}" type="datetimeFigureOut">
              <a:rPr lang="en-US"/>
              <a:pPr>
                <a:defRPr/>
              </a:pPr>
              <a:t>4/6/15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6AF69F1-F75F-F94C-9077-917872B7434E}" type="slidenum">
              <a:rPr lang="en-US"/>
              <a:pPr>
                <a:defRPr/>
              </a:pPr>
              <a:t>‹#›</a:t>
            </a:fld>
            <a:endParaRPr lang="en-US"/>
          </a:p>
        </p:txBody>
      </p:sp>
    </p:spTree>
    <p:extLst>
      <p:ext uri="{BB962C8B-B14F-4D97-AF65-F5344CB8AC3E}">
        <p14:creationId xmlns:p14="http://schemas.microsoft.com/office/powerpoint/2010/main" val="4543619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603B08F-A33D-974F-A238-F40AADA05A98}" type="datetimeFigureOut">
              <a:rPr lang="en-US"/>
              <a:pPr>
                <a:defRPr/>
              </a:pPr>
              <a:t>4/6/15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CAD94D-5E2F-E346-B22C-3D6F21BD499A}" type="slidenum">
              <a:rPr lang="en-US"/>
              <a:pPr>
                <a:defRPr/>
              </a:pPr>
              <a:t>‹#›</a:t>
            </a:fld>
            <a:endParaRPr lang="en-US"/>
          </a:p>
        </p:txBody>
      </p:sp>
    </p:spTree>
    <p:extLst>
      <p:ext uri="{BB962C8B-B14F-4D97-AF65-F5344CB8AC3E}">
        <p14:creationId xmlns:p14="http://schemas.microsoft.com/office/powerpoint/2010/main" val="8104162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D723329-841F-7749-868A-BAA6BB4CADE9}" type="datetimeFigureOut">
              <a:rPr lang="en-US"/>
              <a:pPr>
                <a:defRPr/>
              </a:pPr>
              <a:t>4/6/15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3F1C3F9-BE4C-EE4A-A190-D029CC6FB912}" type="slidenum">
              <a:rPr lang="en-US"/>
              <a:pPr>
                <a:defRPr/>
              </a:pPr>
              <a:t>‹#›</a:t>
            </a:fld>
            <a:endParaRPr lang="en-US"/>
          </a:p>
        </p:txBody>
      </p:sp>
    </p:spTree>
    <p:extLst>
      <p:ext uri="{BB962C8B-B14F-4D97-AF65-F5344CB8AC3E}">
        <p14:creationId xmlns:p14="http://schemas.microsoft.com/office/powerpoint/2010/main" val="2528350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3019631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0F75FA-CB38-3B49-8C46-D2862DE05046}" type="datetimeFigureOut">
              <a:rPr lang="en-US"/>
              <a:pPr>
                <a:defRPr/>
              </a:pPr>
              <a:t>4/6/15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0B2E2B-91D4-7C44-9440-D9614D9050D6}" type="slidenum">
              <a:rPr lang="en-US"/>
              <a:pPr>
                <a:defRPr/>
              </a:pPr>
              <a:t>‹#›</a:t>
            </a:fld>
            <a:endParaRPr lang="en-US"/>
          </a:p>
        </p:txBody>
      </p:sp>
    </p:spTree>
    <p:extLst>
      <p:ext uri="{BB962C8B-B14F-4D97-AF65-F5344CB8AC3E}">
        <p14:creationId xmlns:p14="http://schemas.microsoft.com/office/powerpoint/2010/main" val="29572436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30"/>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2C45A14-5D94-4E44-914E-13553537D798}" type="datetimeFigureOut">
              <a:rPr lang="en-US"/>
              <a:pPr>
                <a:defRPr/>
              </a:pPr>
              <a:t>4/6/15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F0F4AF-D3B1-D64D-969A-4A423BA9B0E5}" type="slidenum">
              <a:rPr lang="en-US"/>
              <a:pPr>
                <a:defRPr/>
              </a:pPr>
              <a:t>‹#›</a:t>
            </a:fld>
            <a:endParaRPr lang="en-US"/>
          </a:p>
        </p:txBody>
      </p:sp>
    </p:spTree>
    <p:extLst>
      <p:ext uri="{BB962C8B-B14F-4D97-AF65-F5344CB8AC3E}">
        <p14:creationId xmlns:p14="http://schemas.microsoft.com/office/powerpoint/2010/main" val="57429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8D65A8-7687-124A-947D-8C3D93AC62DD}" type="datetimeFigureOut">
              <a:rPr lang="en-US"/>
              <a:pPr>
                <a:defRPr/>
              </a:pPr>
              <a:t>4/6/15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9BC5F6-368A-FF4C-8EBA-569DD72E352E}" type="slidenum">
              <a:rPr lang="en-US"/>
              <a:pPr>
                <a:defRPr/>
              </a:pPr>
              <a:t>‹#›</a:t>
            </a:fld>
            <a:endParaRPr lang="en-US"/>
          </a:p>
        </p:txBody>
      </p:sp>
    </p:spTree>
    <p:extLst>
      <p:ext uri="{BB962C8B-B14F-4D97-AF65-F5344CB8AC3E}">
        <p14:creationId xmlns:p14="http://schemas.microsoft.com/office/powerpoint/2010/main" val="1894282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78BDB3D-F631-234D-8C10-F0F5CE5AF144}" type="datetimeFigureOut">
              <a:rPr lang="en-US"/>
              <a:pPr>
                <a:defRPr/>
              </a:pPr>
              <a:t>4/6/15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BB8652-B234-CD41-A8DC-3C85453BE6F1}" type="slidenum">
              <a:rPr lang="en-US"/>
              <a:pPr>
                <a:defRPr/>
              </a:pPr>
              <a:t>‹#›</a:t>
            </a:fld>
            <a:endParaRPr lang="en-US"/>
          </a:p>
        </p:txBody>
      </p:sp>
    </p:spTree>
    <p:extLst>
      <p:ext uri="{BB962C8B-B14F-4D97-AF65-F5344CB8AC3E}">
        <p14:creationId xmlns:p14="http://schemas.microsoft.com/office/powerpoint/2010/main" val="2204968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2382" y="6400800"/>
            <a:ext cx="9141619" cy="4572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1619" cy="63500"/>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066" y="4343400"/>
            <a:ext cx="740687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197981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34706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227861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4215737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2382" y="6400800"/>
            <a:ext cx="9141619" cy="4572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1619" cy="63500"/>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5"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8"/>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1285551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141" y="0"/>
            <a:ext cx="47625" cy="6858000"/>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8854" y="6459539"/>
            <a:ext cx="1964531" cy="365125"/>
          </a:xfrm>
        </p:spPr>
        <p:txBody>
          <a:bodyPr/>
          <a:lstStyle>
            <a:lvl1pPr algn="l">
              <a:defRPr/>
            </a:lvl1pPr>
          </a:lstStyle>
          <a:p>
            <a:fld id="{C5FD4AFC-6A49-9146-84C6-8D4E6881BAF3}" type="datetimeFigureOut">
              <a:rPr lang="en-US" smtClean="0"/>
              <a:t>4/6/15</a:t>
            </a:fld>
            <a:endParaRPr lang="en-US"/>
          </a:p>
        </p:txBody>
      </p:sp>
      <p:sp>
        <p:nvSpPr>
          <p:cNvPr id="8" name="Footer Placeholder 5"/>
          <p:cNvSpPr>
            <a:spLocks noGrp="1"/>
          </p:cNvSpPr>
          <p:nvPr>
            <p:ph type="ftr" sz="quarter" idx="11"/>
          </p:nvPr>
        </p:nvSpPr>
        <p:spPr>
          <a:xfrm>
            <a:off x="3600450" y="6459539"/>
            <a:ext cx="3486150" cy="365125"/>
          </a:xfrm>
        </p:spPr>
        <p:txBody>
          <a:bodyPr/>
          <a:lstStyle>
            <a:lvl1pPr algn="l">
              <a:defRPr>
                <a:solidFill>
                  <a:schemeClr val="tx2"/>
                </a:solidFill>
              </a:defRPr>
            </a:lvl1pPr>
          </a:lstStyle>
          <a:p>
            <a:endParaRPr lang="en-US"/>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378462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1619" cy="19050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1619" cy="63500"/>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4948"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822960" y="5907023"/>
            <a:ext cx="7584948"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fld id="{C5FD4AFC-6A49-9146-84C6-8D4E6881BAF3}" type="datetimeFigureOut">
              <a:rPr lang="en-US" smtClean="0"/>
              <a:t>4/6/15</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272208CA-1876-D548-BDE8-6783A10C09E4}" type="slidenum">
              <a:rPr lang="en-US" smtClean="0"/>
              <a:t>‹#›</a:t>
            </a:fld>
            <a:endParaRPr lang="en-US"/>
          </a:p>
        </p:txBody>
      </p:sp>
    </p:spTree>
    <p:extLst>
      <p:ext uri="{BB962C8B-B14F-4D97-AF65-F5344CB8AC3E}">
        <p14:creationId xmlns:p14="http://schemas.microsoft.com/office/powerpoint/2010/main" val="17290995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9144000" cy="66675"/>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722" y="287339"/>
            <a:ext cx="7543800" cy="14493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722" y="1846264"/>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22723" y="6459539"/>
            <a:ext cx="1854994" cy="365125"/>
          </a:xfrm>
          <a:prstGeom prst="rect">
            <a:avLst/>
          </a:prstGeom>
        </p:spPr>
        <p:txBody>
          <a:bodyPr vert="horz" lIns="91440" tIns="45720" rIns="91440" bIns="45720" rtlCol="0" anchor="ctr"/>
          <a:lstStyle>
            <a:lvl1pPr algn="l" fontAlgn="auto">
              <a:spcBef>
                <a:spcPts val="0"/>
              </a:spcBef>
              <a:spcAft>
                <a:spcPts val="0"/>
              </a:spcAft>
              <a:defRPr sz="900">
                <a:solidFill>
                  <a:srgbClr val="FFFFFF"/>
                </a:solidFill>
                <a:latin typeface="+mn-lt"/>
                <a:ea typeface="+mn-ea"/>
                <a:cs typeface="+mn-cs"/>
              </a:defRPr>
            </a:lvl1pPr>
          </a:lstStyle>
          <a:p>
            <a:fld id="{C5FD4AFC-6A49-9146-84C6-8D4E6881BAF3}" type="datetimeFigureOut">
              <a:rPr lang="en-US" smtClean="0"/>
              <a:t>4/6/15</a:t>
            </a:fld>
            <a:endParaRPr lang="en-US"/>
          </a:p>
        </p:txBody>
      </p:sp>
      <p:sp>
        <p:nvSpPr>
          <p:cNvPr id="5" name="Footer Placeholder 4"/>
          <p:cNvSpPr>
            <a:spLocks noGrp="1"/>
          </p:cNvSpPr>
          <p:nvPr>
            <p:ph type="ftr" sz="quarter" idx="3"/>
          </p:nvPr>
        </p:nvSpPr>
        <p:spPr>
          <a:xfrm>
            <a:off x="2764632" y="6459539"/>
            <a:ext cx="3617119" cy="365125"/>
          </a:xfrm>
          <a:prstGeom prst="rect">
            <a:avLst/>
          </a:prstGeom>
        </p:spPr>
        <p:txBody>
          <a:bodyPr vert="horz" lIns="91440" tIns="45720" rIns="91440" bIns="45720" rtlCol="0" anchor="ctr"/>
          <a:lstStyle>
            <a:lvl1pPr algn="ctr" fontAlgn="auto">
              <a:spcBef>
                <a:spcPts val="0"/>
              </a:spcBef>
              <a:spcAft>
                <a:spcPts val="0"/>
              </a:spcAft>
              <a:defRPr sz="900" cap="all" baseline="0">
                <a:solidFill>
                  <a:srgbClr val="FFFFFF"/>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7425929" y="6459539"/>
            <a:ext cx="983456" cy="365125"/>
          </a:xfrm>
          <a:prstGeom prst="rect">
            <a:avLst/>
          </a:prstGeom>
        </p:spPr>
        <p:txBody>
          <a:bodyPr vert="horz" lIns="91440" tIns="45720" rIns="91440" bIns="45720" rtlCol="0" anchor="ctr"/>
          <a:lstStyle>
            <a:lvl1pPr algn="r" fontAlgn="auto">
              <a:spcBef>
                <a:spcPts val="0"/>
              </a:spcBef>
              <a:spcAft>
                <a:spcPts val="0"/>
              </a:spcAft>
              <a:defRPr sz="1050">
                <a:solidFill>
                  <a:srgbClr val="FFFFFF"/>
                </a:solidFill>
                <a:latin typeface="+mn-lt"/>
                <a:ea typeface="+mn-ea"/>
                <a:cs typeface="+mn-cs"/>
              </a:defRPr>
            </a:lvl1pPr>
          </a:lstStyle>
          <a:p>
            <a:fld id="{272208CA-1876-D548-BDE8-6783A10C09E4}" type="slidenum">
              <a:rPr lang="en-US" smtClean="0"/>
              <a:t>‹#›</a:t>
            </a:fld>
            <a:endParaRPr lang="en-US"/>
          </a:p>
        </p:txBody>
      </p:sp>
      <p:cxnSp>
        <p:nvCxnSpPr>
          <p:cNvPr id="10" name="Straight Connector 9"/>
          <p:cNvCxnSpPr/>
          <p:nvPr/>
        </p:nvCxnSpPr>
        <p:spPr>
          <a:xfrm>
            <a:off x="895350" y="1738313"/>
            <a:ext cx="74747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lnSpc>
          <a:spcPct val="85000"/>
        </a:lnSpc>
        <a:spcBef>
          <a:spcPct val="0"/>
        </a:spcBef>
        <a:spcAft>
          <a:spcPct val="0"/>
        </a:spcAft>
        <a:defRPr sz="4800" kern="1200" spc="-50">
          <a:solidFill>
            <a:srgbClr val="404040"/>
          </a:solidFill>
          <a:latin typeface="+mj-lt"/>
          <a:ea typeface="ＭＳ Ｐゴシック" charset="0"/>
          <a:cs typeface="ＭＳ Ｐゴシック" charset="0"/>
        </a:defRPr>
      </a:lvl1pPr>
      <a:lvl2pPr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2pPr>
      <a:lvl3pPr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3pPr>
      <a:lvl4pPr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4pPr>
      <a:lvl5pPr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5pPr>
      <a:lvl6pPr marL="457200"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6pPr>
      <a:lvl7pPr marL="914400"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7pPr>
      <a:lvl8pPr marL="1371600"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8pPr>
      <a:lvl9pPr marL="1828800"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9pPr>
    </p:titleStyle>
    <p:bodyStyle>
      <a:lvl1pPr marL="90488" indent="-90488" algn="l" rtl="0" eaLnBrk="1" fontAlgn="base" hangingPunct="1">
        <a:lnSpc>
          <a:spcPct val="90000"/>
        </a:lnSpc>
        <a:spcBef>
          <a:spcPts val="1200"/>
        </a:spcBef>
        <a:spcAft>
          <a:spcPts val="200"/>
        </a:spcAft>
        <a:buClr>
          <a:schemeClr val="accent1"/>
        </a:buClr>
        <a:buSzPct val="100000"/>
        <a:buFont typeface="Calibri" charset="0"/>
        <a:buChar char=" "/>
        <a:defRPr sz="2000" kern="1200">
          <a:solidFill>
            <a:srgbClr val="404040"/>
          </a:solidFill>
          <a:latin typeface="+mn-lt"/>
          <a:ea typeface="ＭＳ Ｐゴシック" charset="0"/>
          <a:cs typeface="ＭＳ Ｐゴシック" charset="0"/>
        </a:defRPr>
      </a:lvl1pPr>
      <a:lvl2pPr marL="382588" indent="-182563" algn="l" rtl="0" eaLnBrk="1" fontAlgn="base" hangingPunct="1">
        <a:lnSpc>
          <a:spcPct val="90000"/>
        </a:lnSpc>
        <a:spcBef>
          <a:spcPts val="200"/>
        </a:spcBef>
        <a:spcAft>
          <a:spcPts val="400"/>
        </a:spcAft>
        <a:buClr>
          <a:schemeClr val="accent1"/>
        </a:buClr>
        <a:buFont typeface="Calibri" charset="0"/>
        <a:buChar char="◦"/>
        <a:defRPr kern="1200">
          <a:solidFill>
            <a:srgbClr val="404040"/>
          </a:solidFill>
          <a:latin typeface="+mn-lt"/>
          <a:ea typeface="ＭＳ Ｐゴシック" charset="0"/>
          <a:cs typeface="+mn-cs"/>
        </a:defRPr>
      </a:lvl2pPr>
      <a:lvl3pPr marL="566738" indent="-182563" algn="l" rtl="0" eaLnBrk="1" fontAlgn="base" hangingPunct="1">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3pPr>
      <a:lvl4pPr marL="749300" indent="-182563" algn="l" rtl="0" eaLnBrk="1" fontAlgn="base" hangingPunct="1">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4pPr>
      <a:lvl5pPr marL="931863" indent="-182563" algn="l" rtl="0" eaLnBrk="1" fontAlgn="base" hangingPunct="1">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628650" y="365128"/>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3315"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20959DA3-9C2F-0240-AF3E-80BAA15723A2}" type="datetimeFigureOut">
              <a:rPr lang="en-US"/>
              <a:pPr>
                <a:defRPr/>
              </a:pPr>
              <a:t>4/6/15</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5FB3E2AC-8D45-9F42-951D-D5A04F551C0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xmlns:p14="http://schemas.microsoft.com/office/powerpoint/2010/main" id="1" dur="indefinite" restart="never" nodeType="tmRoot"/>
      </p:par>
    </p:tnLst>
  </p:timing>
  <p:txStyles>
    <p:titleStyle>
      <a:lvl1pPr algn="l" rtl="0" eaLnBrk="1" fontAlgn="base" hangingPunct="1">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ocs.oracle.com/javase/7/docs/api/java/util/Array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Arrays, </a:t>
            </a:r>
            <a:r>
              <a:rPr lang="en-US" dirty="0" err="1" smtClean="0"/>
              <a:t>cont</a:t>
            </a:r>
            <a:r>
              <a:rPr lang="en-US" dirty="0" smtClean="0"/>
              <a:t>	</a:t>
            </a:r>
            <a:endParaRPr lang="en-US" dirty="0"/>
          </a:p>
        </p:txBody>
      </p:sp>
      <p:sp>
        <p:nvSpPr>
          <p:cNvPr id="3" name="Subtitle 2"/>
          <p:cNvSpPr>
            <a:spLocks noGrp="1"/>
          </p:cNvSpPr>
          <p:nvPr>
            <p:ph type="subTitle" idx="1"/>
          </p:nvPr>
        </p:nvSpPr>
        <p:spPr/>
        <p:txBody>
          <a:bodyPr/>
          <a:lstStyle/>
          <a:p>
            <a:r>
              <a:rPr lang="en-US" dirty="0" smtClean="0"/>
              <a:t>Monday – April 6, 2015</a:t>
            </a:r>
            <a:endParaRPr lang="en-US" dirty="0"/>
          </a:p>
        </p:txBody>
      </p:sp>
    </p:spTree>
    <p:extLst>
      <p:ext uri="{BB962C8B-B14F-4D97-AF65-F5344CB8AC3E}">
        <p14:creationId xmlns:p14="http://schemas.microsoft.com/office/powerpoint/2010/main" val="29195333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 Methods	</a:t>
            </a:r>
            <a:endParaRPr lang="en-US" dirty="0"/>
          </a:p>
        </p:txBody>
      </p:sp>
      <p:sp>
        <p:nvSpPr>
          <p:cNvPr id="3" name="Content Placeholder 2"/>
          <p:cNvSpPr>
            <a:spLocks noGrp="1"/>
          </p:cNvSpPr>
          <p:nvPr>
            <p:ph idx="1"/>
          </p:nvPr>
        </p:nvSpPr>
        <p:spPr/>
        <p:txBody>
          <a:bodyPr/>
          <a:lstStyle/>
          <a:p>
            <a:r>
              <a:rPr lang="en-US" dirty="0" smtClean="0"/>
              <a:t>See the Java API</a:t>
            </a:r>
          </a:p>
          <a:p>
            <a:r>
              <a:rPr lang="en-US" dirty="0">
                <a:hlinkClick r:id="rId2"/>
              </a:rPr>
              <a:t>https://docs.oracle.com/javase/7/docs/api/java/util/</a:t>
            </a:r>
            <a:r>
              <a:rPr lang="en-US" dirty="0" smtClean="0">
                <a:hlinkClick r:id="rId2"/>
              </a:rPr>
              <a:t>Arrays.html</a:t>
            </a:r>
            <a:endParaRPr lang="en-US" dirty="0" smtClean="0"/>
          </a:p>
          <a:p>
            <a:endParaRPr lang="en-US" dirty="0"/>
          </a:p>
          <a:p>
            <a:r>
              <a:rPr lang="en-US" dirty="0" smtClean="0"/>
              <a:t>API stands for Application Program Interface</a:t>
            </a:r>
          </a:p>
          <a:p>
            <a:r>
              <a:rPr lang="en-US" dirty="0" smtClean="0"/>
              <a:t>Everything you need to know to use classes in the Java libraries.</a:t>
            </a:r>
          </a:p>
          <a:p>
            <a:endParaRPr lang="en-US" dirty="0"/>
          </a:p>
          <a:p>
            <a:endParaRPr lang="en-US" dirty="0"/>
          </a:p>
        </p:txBody>
      </p:sp>
    </p:spTree>
    <p:extLst>
      <p:ext uri="{BB962C8B-B14F-4D97-AF65-F5344CB8AC3E}">
        <p14:creationId xmlns:p14="http://schemas.microsoft.com/office/powerpoint/2010/main" val="360412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Comparing arrays</a:t>
            </a:r>
            <a:endParaRPr lang="en-US" dirty="0"/>
          </a:p>
        </p:txBody>
      </p:sp>
      <p:sp>
        <p:nvSpPr>
          <p:cNvPr id="3" name="Content Placeholder 2"/>
          <p:cNvSpPr>
            <a:spLocks noGrp="1"/>
          </p:cNvSpPr>
          <p:nvPr>
            <p:ph idx="1"/>
          </p:nvPr>
        </p:nvSpPr>
        <p:spPr/>
        <p:txBody>
          <a:bodyPr/>
          <a:lstStyle/>
          <a:p>
            <a:r>
              <a:rPr lang="en-US" dirty="0" smtClean="0"/>
              <a:t>Write a method, </a:t>
            </a:r>
            <a:r>
              <a:rPr lang="en-US" dirty="0" err="1" smtClean="0"/>
              <a:t>areSame</a:t>
            </a:r>
            <a:r>
              <a:rPr lang="en-US" dirty="0" smtClean="0"/>
              <a:t>, that returns true if the two arrays, array1 and array2 contain the exact same values and false otherwise. </a:t>
            </a:r>
          </a:p>
          <a:p>
            <a:endParaRPr lang="en-US" dirty="0"/>
          </a:p>
          <a:p>
            <a:r>
              <a:rPr lang="en-US" dirty="0" smtClean="0"/>
              <a:t>array1 and array2 are arrays of char type. </a:t>
            </a:r>
          </a:p>
          <a:p>
            <a:endParaRPr lang="en-US" dirty="0"/>
          </a:p>
          <a:p>
            <a:r>
              <a:rPr lang="en-US" dirty="0" smtClean="0"/>
              <a:t>Note: if one or the other of the arrays are null, return false. If they are both null, return true. </a:t>
            </a:r>
            <a:endParaRPr lang="en-US" dirty="0"/>
          </a:p>
        </p:txBody>
      </p:sp>
    </p:spTree>
    <p:extLst>
      <p:ext uri="{BB962C8B-B14F-4D97-AF65-F5344CB8AC3E}">
        <p14:creationId xmlns:p14="http://schemas.microsoft.com/office/powerpoint/2010/main" val="587022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Sum the values</a:t>
            </a:r>
            <a:endParaRPr lang="en-US" dirty="0"/>
          </a:p>
        </p:txBody>
      </p:sp>
      <p:sp>
        <p:nvSpPr>
          <p:cNvPr id="3" name="Content Placeholder 2"/>
          <p:cNvSpPr>
            <a:spLocks noGrp="1"/>
          </p:cNvSpPr>
          <p:nvPr>
            <p:ph idx="1"/>
          </p:nvPr>
        </p:nvSpPr>
        <p:spPr/>
        <p:txBody>
          <a:bodyPr/>
          <a:lstStyle/>
          <a:p>
            <a:r>
              <a:rPr lang="en-US" dirty="0" smtClean="0"/>
              <a:t>Write a method, </a:t>
            </a:r>
            <a:r>
              <a:rPr lang="en-US" dirty="0" err="1" smtClean="0"/>
              <a:t>sumArray</a:t>
            </a:r>
            <a:r>
              <a:rPr lang="en-US" dirty="0" smtClean="0"/>
              <a:t>, that takes in a single array of double and returns the sum of the elements in the array. </a:t>
            </a:r>
          </a:p>
          <a:p>
            <a:endParaRPr lang="en-US" dirty="0"/>
          </a:p>
          <a:p>
            <a:r>
              <a:rPr lang="en-US" dirty="0" smtClean="0"/>
              <a:t>If the array of double is null, return </a:t>
            </a:r>
            <a:r>
              <a:rPr lang="en-US" dirty="0" err="1" smtClean="0"/>
              <a:t>Double.MIN_VALUE</a:t>
            </a:r>
            <a:r>
              <a:rPr lang="en-US" dirty="0" smtClean="0"/>
              <a:t>;</a:t>
            </a:r>
            <a:endParaRPr lang="en-US" dirty="0"/>
          </a:p>
        </p:txBody>
      </p:sp>
    </p:spTree>
    <p:extLst>
      <p:ext uri="{BB962C8B-B14F-4D97-AF65-F5344CB8AC3E}">
        <p14:creationId xmlns:p14="http://schemas.microsoft.com/office/powerpoint/2010/main" val="4163398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a given value</a:t>
            </a:r>
            <a:endParaRPr lang="en-US" dirty="0"/>
          </a:p>
        </p:txBody>
      </p:sp>
      <p:sp>
        <p:nvSpPr>
          <p:cNvPr id="3" name="Content Placeholder 2"/>
          <p:cNvSpPr>
            <a:spLocks noGrp="1"/>
          </p:cNvSpPr>
          <p:nvPr>
            <p:ph idx="1"/>
          </p:nvPr>
        </p:nvSpPr>
        <p:spPr/>
        <p:txBody>
          <a:bodyPr/>
          <a:lstStyle/>
          <a:p>
            <a:r>
              <a:rPr lang="en-US" dirty="0" smtClean="0"/>
              <a:t>Write a java method, </a:t>
            </a:r>
            <a:r>
              <a:rPr lang="en-US" dirty="0" err="1" smtClean="0"/>
              <a:t>findString</a:t>
            </a:r>
            <a:r>
              <a:rPr lang="en-US" dirty="0" smtClean="0"/>
              <a:t>, that takes in an array of String objects and a String search key and returns an </a:t>
            </a:r>
            <a:r>
              <a:rPr lang="en-US" dirty="0" err="1" smtClean="0"/>
              <a:t>int</a:t>
            </a:r>
            <a:r>
              <a:rPr lang="en-US" dirty="0" smtClean="0"/>
              <a:t> with the location of the search key in the array. </a:t>
            </a:r>
          </a:p>
          <a:p>
            <a:endParaRPr lang="en-US" dirty="0"/>
          </a:p>
          <a:p>
            <a:r>
              <a:rPr lang="en-US" dirty="0" smtClean="0"/>
              <a:t>Return -1 if the key is not found in the array.</a:t>
            </a:r>
            <a:endParaRPr lang="en-US" dirty="0"/>
          </a:p>
        </p:txBody>
      </p:sp>
    </p:spTree>
    <p:extLst>
      <p:ext uri="{BB962C8B-B14F-4D97-AF65-F5344CB8AC3E}">
        <p14:creationId xmlns:p14="http://schemas.microsoft.com/office/powerpoint/2010/main" val="4145386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the highest value</a:t>
            </a:r>
            <a:endParaRPr lang="en-US" dirty="0"/>
          </a:p>
        </p:txBody>
      </p:sp>
      <p:sp>
        <p:nvSpPr>
          <p:cNvPr id="3" name="Content Placeholder 2"/>
          <p:cNvSpPr>
            <a:spLocks noGrp="1"/>
          </p:cNvSpPr>
          <p:nvPr>
            <p:ph idx="1"/>
          </p:nvPr>
        </p:nvSpPr>
        <p:spPr/>
        <p:txBody>
          <a:bodyPr/>
          <a:lstStyle/>
          <a:p>
            <a:r>
              <a:rPr lang="en-US" dirty="0" smtClean="0"/>
              <a:t>Write a method, highest, which takes in an array of </a:t>
            </a:r>
            <a:r>
              <a:rPr lang="en-US" dirty="0" err="1" smtClean="0"/>
              <a:t>int</a:t>
            </a:r>
            <a:r>
              <a:rPr lang="en-US" dirty="0" smtClean="0"/>
              <a:t> and returns the largest </a:t>
            </a:r>
            <a:r>
              <a:rPr lang="en-US" dirty="0" err="1" smtClean="0"/>
              <a:t>int</a:t>
            </a:r>
            <a:r>
              <a:rPr lang="en-US" dirty="0" smtClean="0"/>
              <a:t> in the array. </a:t>
            </a:r>
            <a:r>
              <a:rPr lang="en-US" dirty="0"/>
              <a:t> </a:t>
            </a:r>
            <a:r>
              <a:rPr lang="en-US" dirty="0" smtClean="0"/>
              <a:t>If the array is null or has no elements, return </a:t>
            </a:r>
            <a:r>
              <a:rPr lang="en-US" dirty="0" err="1" smtClean="0"/>
              <a:t>Integer.MIN_VALUE</a:t>
            </a:r>
            <a:r>
              <a:rPr lang="en-US" dirty="0" smtClean="0"/>
              <a:t>;</a:t>
            </a:r>
          </a:p>
          <a:p>
            <a:endParaRPr lang="en-US" dirty="0"/>
          </a:p>
        </p:txBody>
      </p:sp>
    </p:spTree>
    <p:extLst>
      <p:ext uri="{BB962C8B-B14F-4D97-AF65-F5344CB8AC3E}">
        <p14:creationId xmlns:p14="http://schemas.microsoft.com/office/powerpoint/2010/main" val="976634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arrays</a:t>
            </a:r>
            <a:endParaRPr lang="en-US" dirty="0"/>
          </a:p>
        </p:txBody>
      </p:sp>
      <p:sp>
        <p:nvSpPr>
          <p:cNvPr id="3" name="Content Placeholder 2"/>
          <p:cNvSpPr>
            <a:spLocks noGrp="1"/>
          </p:cNvSpPr>
          <p:nvPr>
            <p:ph idx="1"/>
          </p:nvPr>
        </p:nvSpPr>
        <p:spPr/>
        <p:txBody>
          <a:bodyPr/>
          <a:lstStyle/>
          <a:p>
            <a:r>
              <a:rPr lang="en-US" dirty="0" smtClean="0"/>
              <a:t>Write a method, </a:t>
            </a:r>
            <a:r>
              <a:rPr lang="en-US" dirty="0" err="1" smtClean="0"/>
              <a:t>arrayConcat</a:t>
            </a:r>
            <a:r>
              <a:rPr lang="en-US" dirty="0" smtClean="0"/>
              <a:t> which takes in two double arrays and returns a new array which is the first array concatenated with the second (in other words, the array will contain all of the elements of the first followed by all of the elements of the second. </a:t>
            </a:r>
          </a:p>
          <a:p>
            <a:r>
              <a:rPr lang="en-US" dirty="0" smtClean="0"/>
              <a:t>It should work properly if either of the arrays is null. If both are null, the method should return null. </a:t>
            </a:r>
            <a:endParaRPr lang="en-US" dirty="0"/>
          </a:p>
        </p:txBody>
      </p:sp>
    </p:spTree>
    <p:extLst>
      <p:ext uri="{BB962C8B-B14F-4D97-AF65-F5344CB8AC3E}">
        <p14:creationId xmlns:p14="http://schemas.microsoft.com/office/powerpoint/2010/main" val="963646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lab</a:t>
            </a:r>
            <a:endParaRPr lang="en-US" dirty="0"/>
          </a:p>
        </p:txBody>
      </p:sp>
      <p:sp>
        <p:nvSpPr>
          <p:cNvPr id="3" name="Content Placeholder 2"/>
          <p:cNvSpPr>
            <a:spLocks noGrp="1"/>
          </p:cNvSpPr>
          <p:nvPr>
            <p:ph idx="1"/>
          </p:nvPr>
        </p:nvSpPr>
        <p:spPr>
          <a:xfrm>
            <a:off x="822722" y="1846264"/>
            <a:ext cx="7543800" cy="603823"/>
          </a:xfrm>
        </p:spPr>
        <p:txBody>
          <a:bodyPr/>
          <a:lstStyle/>
          <a:p>
            <a:r>
              <a:rPr lang="en-US" dirty="0" smtClean="0"/>
              <a:t>Deep </a:t>
            </a:r>
            <a:r>
              <a:rPr lang="en-US" dirty="0" err="1" smtClean="0"/>
              <a:t>vs</a:t>
            </a:r>
            <a:r>
              <a:rPr lang="en-US" dirty="0" smtClean="0"/>
              <a:t> Shallow copy</a:t>
            </a:r>
            <a:endParaRPr lang="en-US" dirty="0"/>
          </a:p>
        </p:txBody>
      </p:sp>
      <p:sp>
        <p:nvSpPr>
          <p:cNvPr id="4" name="Rectangle 3"/>
          <p:cNvSpPr/>
          <p:nvPr/>
        </p:nvSpPr>
        <p:spPr>
          <a:xfrm>
            <a:off x="1039164" y="2706641"/>
            <a:ext cx="2014181" cy="3720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565640" y="2706641"/>
            <a:ext cx="2014181" cy="3720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039164" y="2329560"/>
            <a:ext cx="788234" cy="369332"/>
          </a:xfrm>
          <a:prstGeom prst="rect">
            <a:avLst/>
          </a:prstGeom>
          <a:noFill/>
        </p:spPr>
        <p:txBody>
          <a:bodyPr wrap="none" rtlCol="0">
            <a:spAutoFit/>
          </a:bodyPr>
          <a:lstStyle/>
          <a:p>
            <a:r>
              <a:rPr lang="en-US" dirty="0" smtClean="0"/>
              <a:t>array1</a:t>
            </a:r>
            <a:endParaRPr lang="en-US" dirty="0"/>
          </a:p>
        </p:txBody>
      </p:sp>
      <p:sp>
        <p:nvSpPr>
          <p:cNvPr id="7" name="TextBox 6"/>
          <p:cNvSpPr txBox="1"/>
          <p:nvPr/>
        </p:nvSpPr>
        <p:spPr>
          <a:xfrm>
            <a:off x="4565640" y="2329560"/>
            <a:ext cx="788234" cy="369332"/>
          </a:xfrm>
          <a:prstGeom prst="rect">
            <a:avLst/>
          </a:prstGeom>
          <a:noFill/>
        </p:spPr>
        <p:txBody>
          <a:bodyPr wrap="none" rtlCol="0">
            <a:spAutoFit/>
          </a:bodyPr>
          <a:lstStyle/>
          <a:p>
            <a:r>
              <a:rPr lang="en-US" dirty="0" smtClean="0"/>
              <a:t>array2</a:t>
            </a:r>
            <a:endParaRPr lang="en-US" dirty="0"/>
          </a:p>
        </p:txBody>
      </p:sp>
      <p:sp>
        <p:nvSpPr>
          <p:cNvPr id="8" name="TextBox 7"/>
          <p:cNvSpPr txBox="1"/>
          <p:nvPr/>
        </p:nvSpPr>
        <p:spPr>
          <a:xfrm>
            <a:off x="1820223" y="3732856"/>
            <a:ext cx="788234" cy="1477328"/>
          </a:xfrm>
          <a:prstGeom prst="rect">
            <a:avLst/>
          </a:prstGeom>
          <a:noFill/>
          <a:ln>
            <a:solidFill>
              <a:schemeClr val="accent1"/>
            </a:solidFill>
          </a:ln>
        </p:spPr>
        <p:txBody>
          <a:bodyPr wrap="square" rtlCol="0">
            <a:spAutoFit/>
          </a:bodyPr>
          <a:lstStyle/>
          <a:p>
            <a:r>
              <a:rPr lang="en-US" dirty="0" smtClean="0"/>
              <a:t>25.5</a:t>
            </a:r>
          </a:p>
          <a:p>
            <a:r>
              <a:rPr lang="en-US" dirty="0" smtClean="0"/>
              <a:t>23</a:t>
            </a:r>
          </a:p>
          <a:p>
            <a:r>
              <a:rPr lang="en-US" dirty="0" smtClean="0"/>
              <a:t>15.8</a:t>
            </a:r>
          </a:p>
          <a:p>
            <a:r>
              <a:rPr lang="en-US" dirty="0" smtClean="0"/>
              <a:t>19</a:t>
            </a:r>
          </a:p>
          <a:p>
            <a:r>
              <a:rPr lang="en-US" dirty="0" smtClean="0"/>
              <a:t>22</a:t>
            </a:r>
            <a:endParaRPr lang="en-US" dirty="0"/>
          </a:p>
        </p:txBody>
      </p:sp>
      <p:cxnSp>
        <p:nvCxnSpPr>
          <p:cNvPr id="10" name="Straight Arrow Connector 9"/>
          <p:cNvCxnSpPr/>
          <p:nvPr/>
        </p:nvCxnSpPr>
        <p:spPr>
          <a:xfrm>
            <a:off x="1924377" y="2963195"/>
            <a:ext cx="0" cy="769661"/>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4083814" y="4092030"/>
            <a:ext cx="2168983" cy="1200328"/>
          </a:xfrm>
          <a:prstGeom prst="rect">
            <a:avLst/>
          </a:prstGeom>
          <a:noFill/>
        </p:spPr>
        <p:txBody>
          <a:bodyPr wrap="none" rtlCol="0">
            <a:spAutoFit/>
          </a:bodyPr>
          <a:lstStyle/>
          <a:p>
            <a:r>
              <a:rPr lang="en-US" sz="2400" dirty="0" smtClean="0"/>
              <a:t>array2 = array1;</a:t>
            </a:r>
          </a:p>
          <a:p>
            <a:endParaRPr lang="en-US" sz="2400" dirty="0"/>
          </a:p>
          <a:p>
            <a:r>
              <a:rPr lang="en-US" sz="2400" dirty="0"/>
              <a:t>W</a:t>
            </a:r>
            <a:r>
              <a:rPr lang="en-US" sz="2400" dirty="0" smtClean="0"/>
              <a:t>hat happens?</a:t>
            </a:r>
            <a:endParaRPr lang="en-US" sz="2400" dirty="0"/>
          </a:p>
        </p:txBody>
      </p:sp>
      <p:cxnSp>
        <p:nvCxnSpPr>
          <p:cNvPr id="13" name="Straight Arrow Connector 12"/>
          <p:cNvCxnSpPr/>
          <p:nvPr/>
        </p:nvCxnSpPr>
        <p:spPr>
          <a:xfrm flipH="1">
            <a:off x="1924377" y="2963195"/>
            <a:ext cx="3429498" cy="769661"/>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99872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Shallow copy</a:t>
            </a:r>
            <a:endParaRPr lang="en-US" dirty="0"/>
          </a:p>
        </p:txBody>
      </p:sp>
      <p:sp>
        <p:nvSpPr>
          <p:cNvPr id="3" name="Content Placeholder 2"/>
          <p:cNvSpPr>
            <a:spLocks noGrp="1"/>
          </p:cNvSpPr>
          <p:nvPr>
            <p:ph idx="1"/>
          </p:nvPr>
        </p:nvSpPr>
        <p:spPr/>
        <p:txBody>
          <a:bodyPr/>
          <a:lstStyle/>
          <a:p>
            <a:pPr>
              <a:buFont typeface="Wingdings" charset="2"/>
              <a:buChar char="§"/>
            </a:pPr>
            <a:r>
              <a:rPr lang="en-US" dirty="0"/>
              <a:t> </a:t>
            </a:r>
            <a:r>
              <a:rPr lang="en-US" dirty="0" smtClean="0"/>
              <a:t>The reference is copied not the object itself</a:t>
            </a:r>
          </a:p>
          <a:p>
            <a:pPr>
              <a:buFont typeface="Wingdings" charset="2"/>
              <a:buChar char="§"/>
            </a:pPr>
            <a:r>
              <a:rPr lang="en-US" dirty="0"/>
              <a:t> </a:t>
            </a:r>
            <a:r>
              <a:rPr lang="en-US" dirty="0" smtClean="0"/>
              <a:t>The two variables are called “aliases” since they both refer to the same object.</a:t>
            </a:r>
          </a:p>
          <a:p>
            <a:pPr>
              <a:buFont typeface="Wingdings" charset="2"/>
              <a:buChar char="§"/>
            </a:pPr>
            <a:r>
              <a:rPr lang="en-US" dirty="0"/>
              <a:t> </a:t>
            </a:r>
            <a:r>
              <a:rPr lang="en-US" dirty="0" smtClean="0"/>
              <a:t>When passing objects to a method, a shallow copy is performed. (This includes arrays).</a:t>
            </a:r>
            <a:endParaRPr lang="en-US" dirty="0"/>
          </a:p>
        </p:txBody>
      </p:sp>
    </p:spTree>
    <p:extLst>
      <p:ext uri="{BB962C8B-B14F-4D97-AF65-F5344CB8AC3E}">
        <p14:creationId xmlns:p14="http://schemas.microsoft.com/office/powerpoint/2010/main" val="185197203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copy</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039164" y="2706641"/>
            <a:ext cx="2014181" cy="3720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565640" y="2706641"/>
            <a:ext cx="2014181" cy="3720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820223" y="3732856"/>
            <a:ext cx="788234" cy="1477328"/>
          </a:xfrm>
          <a:prstGeom prst="rect">
            <a:avLst/>
          </a:prstGeom>
          <a:noFill/>
          <a:ln>
            <a:solidFill>
              <a:schemeClr val="accent1"/>
            </a:solidFill>
          </a:ln>
        </p:spPr>
        <p:txBody>
          <a:bodyPr wrap="square" rtlCol="0">
            <a:spAutoFit/>
          </a:bodyPr>
          <a:lstStyle/>
          <a:p>
            <a:r>
              <a:rPr lang="en-US" dirty="0" smtClean="0"/>
              <a:t>25.5</a:t>
            </a:r>
          </a:p>
          <a:p>
            <a:r>
              <a:rPr lang="en-US" dirty="0" smtClean="0"/>
              <a:t>23</a:t>
            </a:r>
          </a:p>
          <a:p>
            <a:r>
              <a:rPr lang="en-US" dirty="0" smtClean="0"/>
              <a:t>15.8</a:t>
            </a:r>
          </a:p>
          <a:p>
            <a:r>
              <a:rPr lang="en-US" dirty="0" smtClean="0"/>
              <a:t>19</a:t>
            </a:r>
          </a:p>
          <a:p>
            <a:r>
              <a:rPr lang="en-US" dirty="0" smtClean="0"/>
              <a:t>22</a:t>
            </a:r>
            <a:endParaRPr lang="en-US" dirty="0"/>
          </a:p>
        </p:txBody>
      </p:sp>
      <p:cxnSp>
        <p:nvCxnSpPr>
          <p:cNvPr id="7" name="Straight Arrow Connector 6"/>
          <p:cNvCxnSpPr/>
          <p:nvPr/>
        </p:nvCxnSpPr>
        <p:spPr>
          <a:xfrm>
            <a:off x="1924377" y="2963195"/>
            <a:ext cx="0" cy="769661"/>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053345" y="3255470"/>
            <a:ext cx="5335265" cy="2677656"/>
          </a:xfrm>
          <a:prstGeom prst="rect">
            <a:avLst/>
          </a:prstGeom>
          <a:noFill/>
        </p:spPr>
        <p:txBody>
          <a:bodyPr wrap="none" rtlCol="0">
            <a:spAutoFit/>
          </a:bodyPr>
          <a:lstStyle/>
          <a:p>
            <a:r>
              <a:rPr lang="en-US" sz="2400" dirty="0" smtClean="0"/>
              <a:t>array2 = new double[array1.length];</a:t>
            </a:r>
          </a:p>
          <a:p>
            <a:r>
              <a:rPr lang="en-US" sz="2400" dirty="0" smtClean="0"/>
              <a:t>for (</a:t>
            </a:r>
            <a:r>
              <a:rPr lang="en-US" sz="2400" dirty="0" err="1" smtClean="0"/>
              <a:t>int</a:t>
            </a:r>
            <a:r>
              <a:rPr lang="en-US" sz="2400" dirty="0" smtClean="0"/>
              <a:t> </a:t>
            </a:r>
            <a:r>
              <a:rPr lang="en-US" sz="2400" dirty="0" err="1" smtClean="0"/>
              <a:t>idx</a:t>
            </a:r>
            <a:r>
              <a:rPr lang="en-US" sz="2400" dirty="0" smtClean="0"/>
              <a:t> = 0; </a:t>
            </a:r>
            <a:r>
              <a:rPr lang="en-US" sz="2400" dirty="0" err="1" smtClean="0"/>
              <a:t>idx</a:t>
            </a:r>
            <a:r>
              <a:rPr lang="en-US" sz="2400" dirty="0" smtClean="0"/>
              <a:t> &lt; array1.length; </a:t>
            </a:r>
            <a:r>
              <a:rPr lang="en-US" sz="2400" dirty="0" err="1" smtClean="0"/>
              <a:t>idx</a:t>
            </a:r>
            <a:r>
              <a:rPr lang="en-US" sz="2400" dirty="0" smtClean="0"/>
              <a:t>++)</a:t>
            </a:r>
          </a:p>
          <a:p>
            <a:r>
              <a:rPr lang="en-US" sz="2400" dirty="0" smtClean="0"/>
              <a:t>{</a:t>
            </a:r>
          </a:p>
          <a:p>
            <a:r>
              <a:rPr lang="en-US" sz="2400" dirty="0"/>
              <a:t> </a:t>
            </a:r>
            <a:r>
              <a:rPr lang="en-US" sz="2400" dirty="0" smtClean="0"/>
              <a:t>    array2[</a:t>
            </a:r>
            <a:r>
              <a:rPr lang="en-US" sz="2400" dirty="0" err="1" smtClean="0"/>
              <a:t>idx</a:t>
            </a:r>
            <a:r>
              <a:rPr lang="en-US" sz="2400" dirty="0" smtClean="0"/>
              <a:t>] = array1[</a:t>
            </a:r>
            <a:r>
              <a:rPr lang="en-US" sz="2400" dirty="0" err="1" smtClean="0"/>
              <a:t>idx</a:t>
            </a:r>
            <a:r>
              <a:rPr lang="en-US" sz="2400" dirty="0" smtClean="0"/>
              <a:t>];</a:t>
            </a:r>
          </a:p>
          <a:p>
            <a:r>
              <a:rPr lang="en-US" sz="2400" dirty="0"/>
              <a:t>}</a:t>
            </a:r>
            <a:endParaRPr lang="en-US" sz="2400" dirty="0" smtClean="0"/>
          </a:p>
          <a:p>
            <a:endParaRPr lang="en-US" sz="2400" dirty="0"/>
          </a:p>
          <a:p>
            <a:r>
              <a:rPr lang="en-US" sz="2400" dirty="0"/>
              <a:t>W</a:t>
            </a:r>
            <a:r>
              <a:rPr lang="en-US" sz="2400" dirty="0" smtClean="0"/>
              <a:t>hat happens?</a:t>
            </a:r>
            <a:endParaRPr lang="en-US" sz="2400" dirty="0"/>
          </a:p>
        </p:txBody>
      </p:sp>
      <p:sp>
        <p:nvSpPr>
          <p:cNvPr id="16" name="TextBox 15"/>
          <p:cNvSpPr txBox="1"/>
          <p:nvPr/>
        </p:nvSpPr>
        <p:spPr>
          <a:xfrm>
            <a:off x="4565640" y="2329560"/>
            <a:ext cx="788234" cy="369332"/>
          </a:xfrm>
          <a:prstGeom prst="rect">
            <a:avLst/>
          </a:prstGeom>
          <a:noFill/>
        </p:spPr>
        <p:txBody>
          <a:bodyPr wrap="none" rtlCol="0">
            <a:spAutoFit/>
          </a:bodyPr>
          <a:lstStyle/>
          <a:p>
            <a:r>
              <a:rPr lang="en-US" dirty="0" smtClean="0"/>
              <a:t>array2</a:t>
            </a:r>
            <a:endParaRPr lang="en-US" dirty="0"/>
          </a:p>
        </p:txBody>
      </p:sp>
      <p:sp>
        <p:nvSpPr>
          <p:cNvPr id="17" name="TextBox 16"/>
          <p:cNvSpPr txBox="1"/>
          <p:nvPr/>
        </p:nvSpPr>
        <p:spPr>
          <a:xfrm>
            <a:off x="1056098" y="2329560"/>
            <a:ext cx="788234" cy="369332"/>
          </a:xfrm>
          <a:prstGeom prst="rect">
            <a:avLst/>
          </a:prstGeom>
          <a:noFill/>
        </p:spPr>
        <p:txBody>
          <a:bodyPr wrap="none" rtlCol="0">
            <a:spAutoFit/>
          </a:bodyPr>
          <a:lstStyle/>
          <a:p>
            <a:r>
              <a:rPr lang="en-US" dirty="0" smtClean="0"/>
              <a:t>array1</a:t>
            </a:r>
            <a:endParaRPr lang="en-US" dirty="0"/>
          </a:p>
        </p:txBody>
      </p:sp>
    </p:spTree>
    <p:extLst>
      <p:ext uri="{BB962C8B-B14F-4D97-AF65-F5344CB8AC3E}">
        <p14:creationId xmlns:p14="http://schemas.microsoft.com/office/powerpoint/2010/main" val="150623359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copy</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039164" y="2706641"/>
            <a:ext cx="2014181" cy="3720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565640" y="2706641"/>
            <a:ext cx="2014181" cy="3720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820223" y="3732856"/>
            <a:ext cx="788234" cy="1477328"/>
          </a:xfrm>
          <a:prstGeom prst="rect">
            <a:avLst/>
          </a:prstGeom>
          <a:noFill/>
          <a:ln>
            <a:solidFill>
              <a:schemeClr val="accent1"/>
            </a:solidFill>
          </a:ln>
        </p:spPr>
        <p:txBody>
          <a:bodyPr wrap="square" rtlCol="0">
            <a:spAutoFit/>
          </a:bodyPr>
          <a:lstStyle/>
          <a:p>
            <a:r>
              <a:rPr lang="en-US" dirty="0" smtClean="0"/>
              <a:t>25.5</a:t>
            </a:r>
          </a:p>
          <a:p>
            <a:r>
              <a:rPr lang="en-US" dirty="0" smtClean="0"/>
              <a:t>23</a:t>
            </a:r>
          </a:p>
          <a:p>
            <a:r>
              <a:rPr lang="en-US" dirty="0" smtClean="0"/>
              <a:t>15.8</a:t>
            </a:r>
          </a:p>
          <a:p>
            <a:r>
              <a:rPr lang="en-US" dirty="0" smtClean="0"/>
              <a:t>19</a:t>
            </a:r>
          </a:p>
          <a:p>
            <a:r>
              <a:rPr lang="en-US" dirty="0" smtClean="0"/>
              <a:t>22</a:t>
            </a:r>
            <a:endParaRPr lang="en-US" dirty="0"/>
          </a:p>
        </p:txBody>
      </p:sp>
      <p:cxnSp>
        <p:nvCxnSpPr>
          <p:cNvPr id="7" name="Straight Arrow Connector 6"/>
          <p:cNvCxnSpPr/>
          <p:nvPr/>
        </p:nvCxnSpPr>
        <p:spPr>
          <a:xfrm>
            <a:off x="1924377" y="2963195"/>
            <a:ext cx="0" cy="769661"/>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4565640" y="2329560"/>
            <a:ext cx="788234" cy="369332"/>
          </a:xfrm>
          <a:prstGeom prst="rect">
            <a:avLst/>
          </a:prstGeom>
          <a:noFill/>
        </p:spPr>
        <p:txBody>
          <a:bodyPr wrap="none" rtlCol="0">
            <a:spAutoFit/>
          </a:bodyPr>
          <a:lstStyle/>
          <a:p>
            <a:r>
              <a:rPr lang="en-US" dirty="0" smtClean="0"/>
              <a:t>array2</a:t>
            </a:r>
            <a:endParaRPr lang="en-US" dirty="0"/>
          </a:p>
        </p:txBody>
      </p:sp>
      <p:sp>
        <p:nvSpPr>
          <p:cNvPr id="17" name="TextBox 16"/>
          <p:cNvSpPr txBox="1"/>
          <p:nvPr/>
        </p:nvSpPr>
        <p:spPr>
          <a:xfrm>
            <a:off x="1056098" y="2329560"/>
            <a:ext cx="788234" cy="369332"/>
          </a:xfrm>
          <a:prstGeom prst="rect">
            <a:avLst/>
          </a:prstGeom>
          <a:noFill/>
        </p:spPr>
        <p:txBody>
          <a:bodyPr wrap="none" rtlCol="0">
            <a:spAutoFit/>
          </a:bodyPr>
          <a:lstStyle/>
          <a:p>
            <a:r>
              <a:rPr lang="en-US" dirty="0" smtClean="0"/>
              <a:t>array1</a:t>
            </a:r>
            <a:endParaRPr lang="en-US" dirty="0"/>
          </a:p>
        </p:txBody>
      </p:sp>
      <p:cxnSp>
        <p:nvCxnSpPr>
          <p:cNvPr id="11" name="Straight Arrow Connector 10"/>
          <p:cNvCxnSpPr/>
          <p:nvPr/>
        </p:nvCxnSpPr>
        <p:spPr>
          <a:xfrm>
            <a:off x="5630461" y="2963195"/>
            <a:ext cx="0" cy="769661"/>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236344" y="3717135"/>
            <a:ext cx="788234" cy="1477328"/>
          </a:xfrm>
          <a:prstGeom prst="rect">
            <a:avLst/>
          </a:prstGeom>
          <a:noFill/>
          <a:ln>
            <a:solidFill>
              <a:schemeClr val="accent1"/>
            </a:solidFill>
          </a:ln>
        </p:spPr>
        <p:txBody>
          <a:bodyPr wrap="square" rtlCol="0">
            <a:spAutoFit/>
          </a:bodyPr>
          <a:lstStyle/>
          <a:p>
            <a:r>
              <a:rPr lang="en-US" dirty="0" smtClean="0"/>
              <a:t>25.5</a:t>
            </a:r>
          </a:p>
          <a:p>
            <a:r>
              <a:rPr lang="en-US" dirty="0" smtClean="0"/>
              <a:t>23</a:t>
            </a:r>
          </a:p>
          <a:p>
            <a:r>
              <a:rPr lang="en-US" dirty="0" smtClean="0"/>
              <a:t>15.8</a:t>
            </a:r>
          </a:p>
          <a:p>
            <a:r>
              <a:rPr lang="en-US" dirty="0" smtClean="0"/>
              <a:t>19</a:t>
            </a:r>
          </a:p>
          <a:p>
            <a:r>
              <a:rPr lang="en-US" dirty="0" smtClean="0"/>
              <a:t>22</a:t>
            </a:r>
            <a:endParaRPr lang="en-US" dirty="0"/>
          </a:p>
        </p:txBody>
      </p:sp>
    </p:spTree>
    <p:extLst>
      <p:ext uri="{BB962C8B-B14F-4D97-AF65-F5344CB8AC3E}">
        <p14:creationId xmlns:p14="http://schemas.microsoft.com/office/powerpoint/2010/main" val="25626736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(parallel) arrays</a:t>
            </a:r>
            <a:endParaRPr lang="en-US" dirty="0"/>
          </a:p>
        </p:txBody>
      </p:sp>
      <p:sp>
        <p:nvSpPr>
          <p:cNvPr id="3" name="Content Placeholder 2"/>
          <p:cNvSpPr>
            <a:spLocks noGrp="1"/>
          </p:cNvSpPr>
          <p:nvPr>
            <p:ph idx="1"/>
          </p:nvPr>
        </p:nvSpPr>
        <p:spPr/>
        <p:txBody>
          <a:bodyPr/>
          <a:lstStyle/>
          <a:p>
            <a:r>
              <a:rPr lang="en-US" dirty="0" smtClean="0"/>
              <a:t>String [] months = {“Jan”, “Feb”, “Mar”, … “Dec”};</a:t>
            </a:r>
          </a:p>
          <a:p>
            <a:r>
              <a:rPr lang="en-US" dirty="0" err="1" smtClean="0"/>
              <a:t>int</a:t>
            </a:r>
            <a:r>
              <a:rPr lang="en-US" dirty="0" smtClean="0"/>
              <a:t>[] days = {31, 28, 31, … 31};</a:t>
            </a:r>
          </a:p>
          <a:p>
            <a:endParaRPr lang="en-US" dirty="0"/>
          </a:p>
          <a:p>
            <a:r>
              <a:rPr lang="en-US" dirty="0" smtClean="0"/>
              <a:t>for (</a:t>
            </a:r>
            <a:r>
              <a:rPr lang="en-US" dirty="0" err="1" smtClean="0"/>
              <a:t>int</a:t>
            </a:r>
            <a:r>
              <a:rPr lang="en-US" dirty="0" smtClean="0"/>
              <a:t> ii = 0; ii &lt; </a:t>
            </a:r>
            <a:r>
              <a:rPr lang="en-US" dirty="0" err="1" smtClean="0"/>
              <a:t>months.length</a:t>
            </a:r>
            <a:r>
              <a:rPr lang="en-US" dirty="0" smtClean="0"/>
              <a:t>; ii++)</a:t>
            </a:r>
          </a:p>
          <a:p>
            <a:r>
              <a:rPr lang="en-US" dirty="0" smtClean="0"/>
              <a:t>{</a:t>
            </a:r>
          </a:p>
          <a:p>
            <a:r>
              <a:rPr lang="en-US" dirty="0"/>
              <a:t> </a:t>
            </a:r>
            <a:r>
              <a:rPr lang="en-US" dirty="0" smtClean="0"/>
              <a:t>     S.O.P(months[ii] + “ has “ + days[ii] + “ days.”)</a:t>
            </a:r>
          </a:p>
          <a:p>
            <a:r>
              <a:rPr lang="en-US" dirty="0"/>
              <a:t>}</a:t>
            </a:r>
            <a:endParaRPr lang="en-US" dirty="0" smtClean="0"/>
          </a:p>
          <a:p>
            <a:r>
              <a:rPr lang="en-US" dirty="0" smtClean="0"/>
              <a:t>See </a:t>
            </a:r>
            <a:r>
              <a:rPr lang="en-US" dirty="0" err="1" smtClean="0"/>
              <a:t>MonthDays.java</a:t>
            </a:r>
            <a:endParaRPr lang="en-US" dirty="0"/>
          </a:p>
        </p:txBody>
      </p:sp>
    </p:spTree>
    <p:extLst>
      <p:ext uri="{BB962C8B-B14F-4D97-AF65-F5344CB8AC3E}">
        <p14:creationId xmlns:p14="http://schemas.microsoft.com/office/powerpoint/2010/main" val="2061856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Arrays of Objects</a:t>
            </a:r>
            <a:endParaRPr lang="en-US" dirty="0"/>
          </a:p>
        </p:txBody>
      </p:sp>
      <p:sp>
        <p:nvSpPr>
          <p:cNvPr id="3" name="Content Placeholder 2"/>
          <p:cNvSpPr>
            <a:spLocks noGrp="1"/>
          </p:cNvSpPr>
          <p:nvPr>
            <p:ph idx="1"/>
          </p:nvPr>
        </p:nvSpPr>
        <p:spPr/>
        <p:txBody>
          <a:bodyPr/>
          <a:lstStyle/>
          <a:p>
            <a:pPr>
              <a:buFont typeface="Wingdings" charset="2"/>
              <a:buChar char="§"/>
            </a:pPr>
            <a:r>
              <a:rPr lang="en-US" dirty="0" smtClean="0"/>
              <a:t> Declare the array;</a:t>
            </a:r>
          </a:p>
          <a:p>
            <a:pPr>
              <a:buFont typeface="Wingdings" charset="2"/>
              <a:buChar char="§"/>
            </a:pPr>
            <a:r>
              <a:rPr lang="en-US" dirty="0" smtClean="0"/>
              <a:t> Instantiate the array;</a:t>
            </a:r>
          </a:p>
          <a:p>
            <a:pPr>
              <a:buFont typeface="Wingdings" charset="2"/>
              <a:buChar char="§"/>
            </a:pPr>
            <a:r>
              <a:rPr lang="en-US" dirty="0"/>
              <a:t> </a:t>
            </a:r>
            <a:r>
              <a:rPr lang="en-US" dirty="0" smtClean="0"/>
              <a:t>Instantiate the objects of the array;</a:t>
            </a:r>
          </a:p>
          <a:p>
            <a:pPr>
              <a:buFont typeface="Wingdings" charset="2"/>
              <a:buChar char="§"/>
            </a:pPr>
            <a:endParaRPr lang="en-US" dirty="0"/>
          </a:p>
          <a:p>
            <a:pPr>
              <a:buFont typeface="Wingdings" charset="2"/>
              <a:buChar char="§"/>
            </a:pPr>
            <a:r>
              <a:rPr lang="en-US" dirty="0"/>
              <a:t> </a:t>
            </a:r>
            <a:r>
              <a:rPr lang="en-US" dirty="0" smtClean="0"/>
              <a:t>See </a:t>
            </a:r>
            <a:r>
              <a:rPr lang="en-US" dirty="0" err="1" smtClean="0"/>
              <a:t>ObjectArray.java</a:t>
            </a:r>
            <a:endParaRPr lang="en-US" dirty="0"/>
          </a:p>
        </p:txBody>
      </p:sp>
    </p:spTree>
    <p:extLst>
      <p:ext uri="{BB962C8B-B14F-4D97-AF65-F5344CB8AC3E}">
        <p14:creationId xmlns:p14="http://schemas.microsoft.com/office/powerpoint/2010/main" val="2492612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34" y="287339"/>
            <a:ext cx="7648088" cy="1449387"/>
          </a:xfrm>
        </p:spPr>
        <p:txBody>
          <a:bodyPr/>
          <a:lstStyle/>
          <a:p>
            <a:r>
              <a:rPr lang="en-US" dirty="0" smtClean="0"/>
              <a:t>Now for the coolest thing ever!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VarargsDemo1.java</a:t>
            </a:r>
            <a:endParaRPr lang="en-US" dirty="0"/>
          </a:p>
        </p:txBody>
      </p:sp>
    </p:spTree>
    <p:extLst>
      <p:ext uri="{BB962C8B-B14F-4D97-AF65-F5344CB8AC3E}">
        <p14:creationId xmlns:p14="http://schemas.microsoft.com/office/powerpoint/2010/main" val="1692246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 enhanced for loop</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See </a:t>
            </a:r>
            <a:r>
              <a:rPr lang="en-US" dirty="0" err="1" smtClean="0"/>
              <a:t>DisplayTestScores.java</a:t>
            </a:r>
            <a:endParaRPr lang="en-US" dirty="0"/>
          </a:p>
        </p:txBody>
      </p:sp>
    </p:spTree>
    <p:extLst>
      <p:ext uri="{BB962C8B-B14F-4D97-AF65-F5344CB8AC3E}">
        <p14:creationId xmlns:p14="http://schemas.microsoft.com/office/powerpoint/2010/main" val="1875099811"/>
      </p:ext>
    </p:extLst>
  </p:cSld>
  <p:clrMapOvr>
    <a:masterClrMapping/>
  </p:clrMapOvr>
</p:sld>
</file>

<file path=ppt/theme/theme1.xml><?xml version="1.0" encoding="utf-8"?>
<a:theme xmlns:a="http://schemas.openxmlformats.org/drawingml/2006/main" name="CS139">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CS139.thmx</Template>
  <TotalTime>55</TotalTime>
  <Words>584</Words>
  <Application>Microsoft Macintosh PowerPoint</Application>
  <PresentationFormat>On-screen Show (4:3)</PresentationFormat>
  <Paragraphs>94</Paragraphs>
  <Slides>15</Slides>
  <Notes>0</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CS139</vt:lpstr>
      <vt:lpstr>Custom Design</vt:lpstr>
      <vt:lpstr>Arrays, cont </vt:lpstr>
      <vt:lpstr>Review from lab</vt:lpstr>
      <vt:lpstr>Shallow copy</vt:lpstr>
      <vt:lpstr>Deep copy</vt:lpstr>
      <vt:lpstr>Deep copy</vt:lpstr>
      <vt:lpstr>Concurrent (parallel) arrays</vt:lpstr>
      <vt:lpstr>Arrays of Objects</vt:lpstr>
      <vt:lpstr>Now for the coolest thing ever!</vt:lpstr>
      <vt:lpstr>And the enhanced for loop</vt:lpstr>
      <vt:lpstr>Array Methods </vt:lpstr>
      <vt:lpstr>Comparing arrays</vt:lpstr>
      <vt:lpstr>Sum the values</vt:lpstr>
      <vt:lpstr>Find a given value</vt:lpstr>
      <vt:lpstr>Find the highest value</vt:lpstr>
      <vt:lpstr>Combining arrays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Arrays, cont </dc:title>
  <dc:creator>Nancy Harris</dc:creator>
  <cp:lastModifiedBy>Nancy Harris</cp:lastModifiedBy>
  <cp:revision>5</cp:revision>
  <dcterms:created xsi:type="dcterms:W3CDTF">2015-04-03T18:19:55Z</dcterms:created>
  <dcterms:modified xsi:type="dcterms:W3CDTF">2015-04-06T13:35:07Z</dcterms:modified>
</cp:coreProperties>
</file>