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A495F-DE92-47C2-B9D0-AA74AF544FDA}" type="datetimeFigureOut">
              <a:rPr lang="en-US" smtClean="0"/>
              <a:t>11/28/2007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2758A-F8F6-4E73-A640-8702CE6036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39999">
                <a:schemeClr val="accent5">
                  <a:lumMod val="40000"/>
                  <a:lumOff val="60000"/>
                </a:schemeClr>
              </a:gs>
              <a:gs pos="70000">
                <a:schemeClr val="accent5">
                  <a:lumMod val="60000"/>
                  <a:lumOff val="40000"/>
                </a:schemeClr>
              </a:gs>
              <a:gs pos="88000">
                <a:schemeClr val="accent5">
                  <a:lumMod val="75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2000" cap="rnd" cmpd="sng" algn="ctr">
            <a:solidFill>
              <a:schemeClr val="accent5">
                <a:lumMod val="5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5">
                <a:lumMod val="60000"/>
                <a:lumOff val="4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A495F-DE92-47C2-B9D0-AA74AF544FDA}" type="datetimeFigureOut">
              <a:rPr lang="en-US" smtClean="0"/>
              <a:t>11/28/2007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2758A-F8F6-4E73-A640-8702CE603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A495F-DE92-47C2-B9D0-AA74AF544FDA}" type="datetimeFigureOut">
              <a:rPr lang="en-US" smtClean="0"/>
              <a:t>11/28/2007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2758A-F8F6-4E73-A640-8702CE603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5">
                  <a:lumMod val="50000"/>
                </a:schemeClr>
              </a:buClr>
              <a:defRPr/>
            </a:lvl1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A495F-DE92-47C2-B9D0-AA74AF544FDA}" type="datetimeFigureOut">
              <a:rPr lang="en-US" smtClean="0"/>
              <a:t>11/28/2007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2758A-F8F6-4E73-A640-8702CE603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A495F-DE92-47C2-B9D0-AA74AF544FDA}" type="datetimeFigureOut">
              <a:rPr lang="en-US" smtClean="0"/>
              <a:t>11/28/2007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2758A-F8F6-4E73-A640-8702CE60362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A495F-DE92-47C2-B9D0-AA74AF544FDA}" type="datetimeFigureOut">
              <a:rPr lang="en-US" smtClean="0"/>
              <a:t>11/28/2007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2758A-F8F6-4E73-A640-8702CE603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A495F-DE92-47C2-B9D0-AA74AF544FDA}" type="datetimeFigureOut">
              <a:rPr lang="en-US" smtClean="0"/>
              <a:t>11/28/2007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2758A-F8F6-4E73-A640-8702CE603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A495F-DE92-47C2-B9D0-AA74AF544FDA}" type="datetimeFigureOut">
              <a:rPr lang="en-US" smtClean="0"/>
              <a:t>11/28/2007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2758A-F8F6-4E73-A640-8702CE603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A495F-DE92-47C2-B9D0-AA74AF544FDA}" type="datetimeFigureOut">
              <a:rPr lang="en-US" smtClean="0"/>
              <a:t>11/28/2007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2758A-F8F6-4E73-A640-8702CE60362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A495F-DE92-47C2-B9D0-AA74AF544FDA}" type="datetimeFigureOut">
              <a:rPr lang="en-US" smtClean="0"/>
              <a:t>11/28/2007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2758A-F8F6-4E73-A640-8702CE6036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8A495F-DE92-47C2-B9D0-AA74AF544FDA}" type="datetimeFigureOut">
              <a:rPr lang="en-US" smtClean="0"/>
              <a:t>11/28/2007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2758A-F8F6-4E73-A640-8702CE6036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08A495F-DE92-47C2-B9D0-AA74AF544FDA}" type="datetimeFigureOut">
              <a:rPr lang="en-US" smtClean="0"/>
              <a:t>11/28/2007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8D2758A-F8F6-4E73-A640-8702CE60362F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PassArray.java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Array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 139 – November 28, 2007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 8.9 (page 454).  First draw a model of the two arrays in question.</a:t>
            </a:r>
          </a:p>
          <a:p>
            <a:r>
              <a:rPr lang="en-US" dirty="0" smtClean="0"/>
              <a:t>Write the statement.</a:t>
            </a:r>
          </a:p>
          <a:p>
            <a:r>
              <a:rPr lang="en-US" dirty="0" smtClean="0"/>
              <a:t>Then write statements to create a new array, numbers3 which will have the same number of elements as numbers1 (do not count).</a:t>
            </a:r>
          </a:p>
          <a:p>
            <a:r>
              <a:rPr lang="en-US" dirty="0" smtClean="0"/>
              <a:t>Write a statement that will fill numbers3 with the product of the same position elements in numbers1 and numbers2.</a:t>
            </a:r>
          </a:p>
          <a:p>
            <a:r>
              <a:rPr lang="en-US" dirty="0" smtClean="0"/>
              <a:t>Do 8.12.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Starting Out With Java Control Structures to Objects</a:t>
            </a:r>
            <a:br>
              <a:rPr lang="en-US" dirty="0"/>
            </a:br>
            <a:r>
              <a:rPr lang="en-US" dirty="0"/>
              <a:t>By Tony Gaddis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</a:t>
            </a:r>
            <a:r>
              <a:rPr lang="en-US">
                <a:cs typeface="Times New Roman" pitchFamily="18" charset="0"/>
              </a:rPr>
              <a:t>© 2005, </a:t>
            </a:r>
            <a:br>
              <a:rPr lang="en-US">
                <a:cs typeface="Times New Roman" pitchFamily="18" charset="0"/>
              </a:rPr>
            </a:br>
            <a:r>
              <a:rPr lang="en-US"/>
              <a:t>Pearson Addison-Wesley. All rights reserved.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Chapter 8</a:t>
            </a:r>
            <a:br>
              <a:rPr lang="en-US"/>
            </a:br>
            <a:r>
              <a:rPr lang="en-US"/>
              <a:t>Slide #</a:t>
            </a:r>
            <a:fld id="{D8BC1EB8-BFBC-46E0-A593-A0223BFE00CF}" type="slidenum">
              <a:rPr lang="en-US"/>
              <a:pPr/>
              <a:t>11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Reassigning Array References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array reference can be assigned to another array of the same type.</a:t>
            </a:r>
          </a:p>
          <a:p>
            <a:pPr lvl="1">
              <a:buFontTx/>
              <a:buNone/>
            </a:pPr>
            <a:r>
              <a:rPr lang="en-US" sz="1600" b="1" dirty="0">
                <a:latin typeface="Courier New" pitchFamily="49" charset="0"/>
              </a:rPr>
              <a:t>  // Create an array referenced by the numbers variable.</a:t>
            </a:r>
          </a:p>
          <a:p>
            <a:pPr lvl="1">
              <a:buFontTx/>
              <a:buNone/>
            </a:pP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[] numbers = new 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[10];</a:t>
            </a:r>
          </a:p>
          <a:p>
            <a:pPr lvl="1">
              <a:buFontTx/>
              <a:buNone/>
            </a:pPr>
            <a:r>
              <a:rPr lang="en-US" sz="1600" b="1" dirty="0">
                <a:latin typeface="Courier New" pitchFamily="49" charset="0"/>
              </a:rPr>
              <a:t>  // Reassign numbers to a new array.</a:t>
            </a:r>
          </a:p>
          <a:p>
            <a:pPr lvl="1">
              <a:buFontTx/>
              <a:buNone/>
            </a:pPr>
            <a:r>
              <a:rPr lang="en-US" sz="1600" b="1" dirty="0">
                <a:latin typeface="Courier New" pitchFamily="49" charset="0"/>
              </a:rPr>
              <a:t>numbers = new 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[5];</a:t>
            </a:r>
            <a:endParaRPr lang="en-US" dirty="0"/>
          </a:p>
          <a:p>
            <a:r>
              <a:rPr lang="en-US" dirty="0"/>
              <a:t>If the first (ten element) array no longer has a reference to it, it will be garbage collected.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Starting Out With Java Control Structures to Objects</a:t>
            </a:r>
            <a:br>
              <a:rPr lang="en-US"/>
            </a:br>
            <a:r>
              <a:rPr lang="en-US"/>
              <a:t>By Tony Gaddis</a:t>
            </a:r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</a:t>
            </a:r>
            <a:r>
              <a:rPr lang="en-US">
                <a:cs typeface="Times New Roman" pitchFamily="18" charset="0"/>
              </a:rPr>
              <a:t>© 2005, </a:t>
            </a:r>
            <a:br>
              <a:rPr lang="en-US">
                <a:cs typeface="Times New Roman" pitchFamily="18" charset="0"/>
              </a:rPr>
            </a:br>
            <a:r>
              <a:rPr lang="en-US"/>
              <a:t>Pearson Addison-Wesley. All rights reserved.</a:t>
            </a:r>
          </a:p>
          <a:p>
            <a:endParaRPr lang="en-US"/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Chapter 8</a:t>
            </a:r>
            <a:br>
              <a:rPr lang="en-US"/>
            </a:br>
            <a:r>
              <a:rPr lang="en-US"/>
              <a:t>Slide #</a:t>
            </a:r>
            <a:fld id="{AADCB2C9-0B20-4496-9D86-0F8F6795CBF6}" type="slidenum">
              <a:rPr lang="en-US"/>
              <a:pPr/>
              <a:t>12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Reassigning Array References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495800" y="1905000"/>
            <a:ext cx="3810000" cy="381000"/>
            <a:chOff x="2928" y="1056"/>
            <a:chExt cx="2400" cy="240"/>
          </a:xfrm>
        </p:grpSpPr>
        <p:sp>
          <p:nvSpPr>
            <p:cNvPr id="159761" name="Rectangle 17"/>
            <p:cNvSpPr>
              <a:spLocks noChangeArrowheads="1"/>
            </p:cNvSpPr>
            <p:nvPr/>
          </p:nvSpPr>
          <p:spPr bwMode="auto">
            <a:xfrm>
              <a:off x="292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2" name="Rectangle 18"/>
            <p:cNvSpPr>
              <a:spLocks noChangeArrowheads="1"/>
            </p:cNvSpPr>
            <p:nvPr/>
          </p:nvSpPr>
          <p:spPr bwMode="auto">
            <a:xfrm>
              <a:off x="316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3" name="Rectangle 19"/>
            <p:cNvSpPr>
              <a:spLocks noChangeArrowheads="1"/>
            </p:cNvSpPr>
            <p:nvPr/>
          </p:nvSpPr>
          <p:spPr bwMode="auto">
            <a:xfrm>
              <a:off x="340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4" name="Rectangle 20"/>
            <p:cNvSpPr>
              <a:spLocks noChangeArrowheads="1"/>
            </p:cNvSpPr>
            <p:nvPr/>
          </p:nvSpPr>
          <p:spPr bwMode="auto">
            <a:xfrm>
              <a:off x="364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5" name="Rectangle 21"/>
            <p:cNvSpPr>
              <a:spLocks noChangeArrowheads="1"/>
            </p:cNvSpPr>
            <p:nvPr/>
          </p:nvSpPr>
          <p:spPr bwMode="auto">
            <a:xfrm>
              <a:off x="388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6" name="Rectangle 22"/>
            <p:cNvSpPr>
              <a:spLocks noChangeArrowheads="1"/>
            </p:cNvSpPr>
            <p:nvPr/>
          </p:nvSpPr>
          <p:spPr bwMode="auto">
            <a:xfrm>
              <a:off x="412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7" name="Rectangle 23"/>
            <p:cNvSpPr>
              <a:spLocks noChangeArrowheads="1"/>
            </p:cNvSpPr>
            <p:nvPr/>
          </p:nvSpPr>
          <p:spPr bwMode="auto">
            <a:xfrm>
              <a:off x="436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8" name="Rectangle 24"/>
            <p:cNvSpPr>
              <a:spLocks noChangeArrowheads="1"/>
            </p:cNvSpPr>
            <p:nvPr/>
          </p:nvSpPr>
          <p:spPr bwMode="auto">
            <a:xfrm>
              <a:off x="460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9" name="Rectangle 25"/>
            <p:cNvSpPr>
              <a:spLocks noChangeArrowheads="1"/>
            </p:cNvSpPr>
            <p:nvPr/>
          </p:nvSpPr>
          <p:spPr bwMode="auto">
            <a:xfrm>
              <a:off x="484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70" name="Rectangle 26"/>
            <p:cNvSpPr>
              <a:spLocks noChangeArrowheads="1"/>
            </p:cNvSpPr>
            <p:nvPr/>
          </p:nvSpPr>
          <p:spPr bwMode="auto">
            <a:xfrm>
              <a:off x="508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9779" name="Rectangle 35"/>
          <p:cNvSpPr>
            <a:spLocks noChangeArrowheads="1"/>
          </p:cNvSpPr>
          <p:nvPr/>
        </p:nvSpPr>
        <p:spPr bwMode="auto">
          <a:xfrm>
            <a:off x="2743200" y="3200400"/>
            <a:ext cx="990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Address</a:t>
            </a:r>
          </a:p>
        </p:txBody>
      </p:sp>
      <p:sp>
        <p:nvSpPr>
          <p:cNvPr id="159781" name="Text Box 37"/>
          <p:cNvSpPr txBox="1">
            <a:spLocks noChangeArrowheads="1"/>
          </p:cNvSpPr>
          <p:nvPr/>
        </p:nvSpPr>
        <p:spPr bwMode="auto">
          <a:xfrm>
            <a:off x="152400" y="2971800"/>
            <a:ext cx="22796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The </a:t>
            </a:r>
            <a:r>
              <a:rPr lang="en-US" sz="1800" i="1"/>
              <a:t>numbers</a:t>
            </a:r>
            <a:r>
              <a:rPr lang="en-US" sz="1800"/>
              <a:t> variable</a:t>
            </a:r>
          </a:p>
          <a:p>
            <a:r>
              <a:rPr lang="en-US" sz="1800"/>
              <a:t>holds the address of an</a:t>
            </a:r>
          </a:p>
          <a:p>
            <a:r>
              <a:rPr lang="en-US" sz="1800">
                <a:latin typeface="Courier New" pitchFamily="49" charset="0"/>
              </a:rPr>
              <a:t>int</a:t>
            </a:r>
            <a:r>
              <a:rPr lang="en-US" sz="1800"/>
              <a:t> array.</a:t>
            </a:r>
          </a:p>
        </p:txBody>
      </p:sp>
      <p:cxnSp>
        <p:nvCxnSpPr>
          <p:cNvPr id="159784" name="AutoShape 40"/>
          <p:cNvCxnSpPr>
            <a:cxnSpLocks noChangeShapeType="1"/>
            <a:stCxn id="159779" idx="3"/>
            <a:endCxn id="159761" idx="1"/>
          </p:cNvCxnSpPr>
          <p:nvPr/>
        </p:nvCxnSpPr>
        <p:spPr bwMode="auto">
          <a:xfrm flipV="1">
            <a:off x="3733800" y="2095500"/>
            <a:ext cx="762000" cy="1295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59785" name="Text Box 41"/>
          <p:cNvSpPr txBox="1">
            <a:spLocks noChangeArrowheads="1"/>
          </p:cNvSpPr>
          <p:nvPr/>
        </p:nvSpPr>
        <p:spPr bwMode="auto">
          <a:xfrm>
            <a:off x="4648200" y="2667000"/>
            <a:ext cx="3619500" cy="3492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110000"/>
            </a:pPr>
            <a:r>
              <a:rPr lang="en-US" sz="1600" b="1">
                <a:latin typeface="Courier New" pitchFamily="49" charset="0"/>
              </a:rPr>
              <a:t>int[] numbers = new int[10];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Starting Out With Java Control Structures to Objects</a:t>
            </a:r>
            <a:br>
              <a:rPr lang="en-US"/>
            </a:br>
            <a:r>
              <a:rPr lang="en-US"/>
              <a:t>By Tony Gaddis</a:t>
            </a:r>
          </a:p>
        </p:txBody>
      </p:sp>
      <p:sp>
        <p:nvSpPr>
          <p:cNvPr id="2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</a:t>
            </a:r>
            <a:r>
              <a:rPr lang="en-US">
                <a:cs typeface="Times New Roman" pitchFamily="18" charset="0"/>
              </a:rPr>
              <a:t>© 2005, </a:t>
            </a:r>
            <a:br>
              <a:rPr lang="en-US">
                <a:cs typeface="Times New Roman" pitchFamily="18" charset="0"/>
              </a:rPr>
            </a:br>
            <a:r>
              <a:rPr lang="en-US"/>
              <a:t>Pearson Addison-Wesley. All rights reserved.</a:t>
            </a:r>
          </a:p>
          <a:p>
            <a:endParaRPr lang="en-US"/>
          </a:p>
        </p:txBody>
      </p:sp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Chapter 8</a:t>
            </a:r>
            <a:br>
              <a:rPr lang="en-US"/>
            </a:br>
            <a:r>
              <a:rPr lang="en-US"/>
              <a:t>Slide #</a:t>
            </a:r>
            <a:fld id="{EB4B138D-E018-459A-B94D-78CBC898D64B}" type="slidenum">
              <a:rPr lang="en-US"/>
              <a:pPr/>
              <a:t>13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Reassigning Array References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495800" y="1905000"/>
            <a:ext cx="3810000" cy="381000"/>
            <a:chOff x="2928" y="1056"/>
            <a:chExt cx="2400" cy="240"/>
          </a:xfrm>
        </p:grpSpPr>
        <p:sp>
          <p:nvSpPr>
            <p:cNvPr id="161796" name="Rectangle 4"/>
            <p:cNvSpPr>
              <a:spLocks noChangeArrowheads="1"/>
            </p:cNvSpPr>
            <p:nvPr/>
          </p:nvSpPr>
          <p:spPr bwMode="auto">
            <a:xfrm>
              <a:off x="292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797" name="Rectangle 5"/>
            <p:cNvSpPr>
              <a:spLocks noChangeArrowheads="1"/>
            </p:cNvSpPr>
            <p:nvPr/>
          </p:nvSpPr>
          <p:spPr bwMode="auto">
            <a:xfrm>
              <a:off x="316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798" name="Rectangle 6"/>
            <p:cNvSpPr>
              <a:spLocks noChangeArrowheads="1"/>
            </p:cNvSpPr>
            <p:nvPr/>
          </p:nvSpPr>
          <p:spPr bwMode="auto">
            <a:xfrm>
              <a:off x="340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799" name="Rectangle 7"/>
            <p:cNvSpPr>
              <a:spLocks noChangeArrowheads="1"/>
            </p:cNvSpPr>
            <p:nvPr/>
          </p:nvSpPr>
          <p:spPr bwMode="auto">
            <a:xfrm>
              <a:off x="364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0" name="Rectangle 8"/>
            <p:cNvSpPr>
              <a:spLocks noChangeArrowheads="1"/>
            </p:cNvSpPr>
            <p:nvPr/>
          </p:nvSpPr>
          <p:spPr bwMode="auto">
            <a:xfrm>
              <a:off x="388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1" name="Rectangle 9"/>
            <p:cNvSpPr>
              <a:spLocks noChangeArrowheads="1"/>
            </p:cNvSpPr>
            <p:nvPr/>
          </p:nvSpPr>
          <p:spPr bwMode="auto">
            <a:xfrm>
              <a:off x="412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2" name="Rectangle 10"/>
            <p:cNvSpPr>
              <a:spLocks noChangeArrowheads="1"/>
            </p:cNvSpPr>
            <p:nvPr/>
          </p:nvSpPr>
          <p:spPr bwMode="auto">
            <a:xfrm>
              <a:off x="436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3" name="Rectangle 11"/>
            <p:cNvSpPr>
              <a:spLocks noChangeArrowheads="1"/>
            </p:cNvSpPr>
            <p:nvPr/>
          </p:nvSpPr>
          <p:spPr bwMode="auto">
            <a:xfrm>
              <a:off x="460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4" name="Rectangle 12"/>
            <p:cNvSpPr>
              <a:spLocks noChangeArrowheads="1"/>
            </p:cNvSpPr>
            <p:nvPr/>
          </p:nvSpPr>
          <p:spPr bwMode="auto">
            <a:xfrm>
              <a:off x="484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5" name="Rectangle 13"/>
            <p:cNvSpPr>
              <a:spLocks noChangeArrowheads="1"/>
            </p:cNvSpPr>
            <p:nvPr/>
          </p:nvSpPr>
          <p:spPr bwMode="auto">
            <a:xfrm>
              <a:off x="5088" y="1056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648200" y="4648200"/>
            <a:ext cx="1905000" cy="381000"/>
            <a:chOff x="3024" y="1152"/>
            <a:chExt cx="1200" cy="240"/>
          </a:xfrm>
        </p:grpSpPr>
        <p:sp>
          <p:nvSpPr>
            <p:cNvPr id="161807" name="Rectangle 15"/>
            <p:cNvSpPr>
              <a:spLocks noChangeArrowheads="1"/>
            </p:cNvSpPr>
            <p:nvPr/>
          </p:nvSpPr>
          <p:spPr bwMode="auto">
            <a:xfrm>
              <a:off x="3024" y="115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8" name="Rectangle 16"/>
            <p:cNvSpPr>
              <a:spLocks noChangeArrowheads="1"/>
            </p:cNvSpPr>
            <p:nvPr/>
          </p:nvSpPr>
          <p:spPr bwMode="auto">
            <a:xfrm>
              <a:off x="3264" y="115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9" name="Rectangle 17"/>
            <p:cNvSpPr>
              <a:spLocks noChangeArrowheads="1"/>
            </p:cNvSpPr>
            <p:nvPr/>
          </p:nvSpPr>
          <p:spPr bwMode="auto">
            <a:xfrm>
              <a:off x="3504" y="115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10" name="Rectangle 18"/>
            <p:cNvSpPr>
              <a:spLocks noChangeArrowheads="1"/>
            </p:cNvSpPr>
            <p:nvPr/>
          </p:nvSpPr>
          <p:spPr bwMode="auto">
            <a:xfrm>
              <a:off x="3744" y="115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11" name="Rectangle 19"/>
            <p:cNvSpPr>
              <a:spLocks noChangeArrowheads="1"/>
            </p:cNvSpPr>
            <p:nvPr/>
          </p:nvSpPr>
          <p:spPr bwMode="auto">
            <a:xfrm>
              <a:off x="3984" y="115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1812" name="Rectangle 20"/>
          <p:cNvSpPr>
            <a:spLocks noChangeArrowheads="1"/>
          </p:cNvSpPr>
          <p:nvPr/>
        </p:nvSpPr>
        <p:spPr bwMode="auto">
          <a:xfrm>
            <a:off x="2743200" y="3200400"/>
            <a:ext cx="990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Address</a:t>
            </a:r>
          </a:p>
        </p:txBody>
      </p:sp>
      <p:sp>
        <p:nvSpPr>
          <p:cNvPr id="161813" name="Text Box 21"/>
          <p:cNvSpPr txBox="1">
            <a:spLocks noChangeArrowheads="1"/>
          </p:cNvSpPr>
          <p:nvPr/>
        </p:nvSpPr>
        <p:spPr bwMode="auto">
          <a:xfrm>
            <a:off x="152400" y="2971800"/>
            <a:ext cx="22796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The </a:t>
            </a:r>
            <a:r>
              <a:rPr lang="en-US" sz="1800" i="1"/>
              <a:t>numbers</a:t>
            </a:r>
            <a:r>
              <a:rPr lang="en-US" sz="1800"/>
              <a:t> variable</a:t>
            </a:r>
          </a:p>
          <a:p>
            <a:r>
              <a:rPr lang="en-US" sz="1800"/>
              <a:t>holds the address of an</a:t>
            </a:r>
          </a:p>
          <a:p>
            <a:r>
              <a:rPr lang="en-US" sz="1800">
                <a:latin typeface="Courier New" pitchFamily="49" charset="0"/>
              </a:rPr>
              <a:t>int</a:t>
            </a:r>
            <a:r>
              <a:rPr lang="en-US" sz="1800"/>
              <a:t> array.</a:t>
            </a:r>
          </a:p>
        </p:txBody>
      </p:sp>
      <p:cxnSp>
        <p:nvCxnSpPr>
          <p:cNvPr id="161814" name="AutoShape 22"/>
          <p:cNvCxnSpPr>
            <a:cxnSpLocks noChangeShapeType="1"/>
            <a:stCxn id="161812" idx="3"/>
            <a:endCxn id="161807" idx="1"/>
          </p:cNvCxnSpPr>
          <p:nvPr/>
        </p:nvCxnSpPr>
        <p:spPr bwMode="auto">
          <a:xfrm>
            <a:off x="3733800" y="3390900"/>
            <a:ext cx="914400" cy="14478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61815" name="Text Box 23"/>
          <p:cNvSpPr txBox="1">
            <a:spLocks noChangeArrowheads="1"/>
          </p:cNvSpPr>
          <p:nvPr/>
        </p:nvSpPr>
        <p:spPr bwMode="auto">
          <a:xfrm>
            <a:off x="5029200" y="3962400"/>
            <a:ext cx="2763838" cy="3492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110000"/>
            </a:pPr>
            <a:r>
              <a:rPr lang="en-US" sz="1600" b="1">
                <a:latin typeface="Courier New" pitchFamily="49" charset="0"/>
              </a:rPr>
              <a:t>numbers = new int[5];</a:t>
            </a:r>
            <a:endParaRPr lang="en-US"/>
          </a:p>
        </p:txBody>
      </p:sp>
      <p:sp>
        <p:nvSpPr>
          <p:cNvPr id="161816" name="Text Box 24"/>
          <p:cNvSpPr txBox="1">
            <a:spLocks noChangeArrowheads="1"/>
          </p:cNvSpPr>
          <p:nvPr/>
        </p:nvSpPr>
        <p:spPr bwMode="auto">
          <a:xfrm>
            <a:off x="4572000" y="2667000"/>
            <a:ext cx="3508375" cy="6429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110000"/>
            </a:pPr>
            <a:r>
              <a:rPr lang="en-US" sz="1600" b="1">
                <a:latin typeface="Courier New" pitchFamily="49" charset="0"/>
              </a:rPr>
              <a:t>This array gets marked for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110000"/>
            </a:pPr>
            <a:r>
              <a:rPr lang="en-US" sz="1600" b="1">
                <a:latin typeface="Courier New" pitchFamily="49" charset="0"/>
              </a:rPr>
              <a:t>garbage collection</a:t>
            </a:r>
            <a:endParaRPr lang="en-US"/>
          </a:p>
        </p:txBody>
      </p:sp>
      <p:sp>
        <p:nvSpPr>
          <p:cNvPr id="161817" name="AutoShape 25"/>
          <p:cNvSpPr>
            <a:spLocks noChangeArrowheads="1"/>
          </p:cNvSpPr>
          <p:nvPr/>
        </p:nvSpPr>
        <p:spPr bwMode="auto">
          <a:xfrm>
            <a:off x="6019800" y="1828800"/>
            <a:ext cx="609600" cy="6096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61818" name="AutoShape 26"/>
          <p:cNvCxnSpPr>
            <a:cxnSpLocks noChangeShapeType="1"/>
            <a:stCxn id="161816" idx="0"/>
            <a:endCxn id="161817" idx="4"/>
          </p:cNvCxnSpPr>
          <p:nvPr/>
        </p:nvCxnSpPr>
        <p:spPr bwMode="auto">
          <a:xfrm flipH="1" flipV="1">
            <a:off x="6324600" y="2438400"/>
            <a:ext cx="1588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Starting Out With Java Control Structures to Objects</a:t>
            </a:r>
            <a:br>
              <a:rPr lang="en-US"/>
            </a:br>
            <a:r>
              <a:rPr lang="en-US"/>
              <a:t>By Tony Gaddis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</a:t>
            </a:r>
            <a:r>
              <a:rPr lang="en-US">
                <a:cs typeface="Times New Roman" pitchFamily="18" charset="0"/>
              </a:rPr>
              <a:t>© 2005, </a:t>
            </a:r>
            <a:br>
              <a:rPr lang="en-US">
                <a:cs typeface="Times New Roman" pitchFamily="18" charset="0"/>
              </a:rPr>
            </a:br>
            <a:r>
              <a:rPr lang="en-US"/>
              <a:t>Pearson Addison-Wesley. All rights reserved.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Chapter 8</a:t>
            </a:r>
            <a:br>
              <a:rPr lang="en-US"/>
            </a:br>
            <a:r>
              <a:rPr lang="en-US"/>
              <a:t>Slide #</a:t>
            </a:r>
            <a:fld id="{29E95727-FC5D-4F64-9972-4AA356618129}" type="slidenum">
              <a:rPr lang="en-US"/>
              <a:pPr/>
              <a:t>14</a:t>
            </a:fld>
            <a:endParaRPr 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Copying Arrays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Minion-Regular" charset="0"/>
              </a:rPr>
              <a:t>You cannot copy an array by merely assigning one reference variable to another.</a:t>
            </a:r>
          </a:p>
          <a:p>
            <a:pPr>
              <a:lnSpc>
                <a:spcPct val="90000"/>
              </a:lnSpc>
            </a:pPr>
            <a:r>
              <a:rPr lang="en-US">
                <a:latin typeface="Minion-Regular" charset="0"/>
              </a:rPr>
              <a:t>You need to copy the individual elements of one array to another.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600" b="1">
                <a:latin typeface="Courier New" pitchFamily="49" charset="0"/>
              </a:rPr>
              <a:t>int[] firstArray = {5, 10, 15, 20, 25 };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600" b="1">
                <a:latin typeface="Courier New" pitchFamily="49" charset="0"/>
              </a:rPr>
              <a:t>int[] secondArray = new int[5];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600" b="1">
                <a:latin typeface="Courier New" pitchFamily="49" charset="0"/>
              </a:rPr>
              <a:t>for (int i = 0; i &lt; firstArray.length; i++)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600" b="1">
                <a:latin typeface="Courier New" pitchFamily="49" charset="0"/>
              </a:rPr>
              <a:t>  secondArray[i] = firstArray[i];</a:t>
            </a:r>
          </a:p>
          <a:p>
            <a:pPr>
              <a:lnSpc>
                <a:spcPct val="90000"/>
              </a:lnSpc>
            </a:pPr>
            <a:r>
              <a:rPr lang="en-US">
                <a:latin typeface="Minion-Regular" charset="0"/>
              </a:rPr>
              <a:t>This code copies each element of </a:t>
            </a:r>
            <a:r>
              <a:rPr lang="en-US">
                <a:latin typeface="PrestigeElite" charset="0"/>
              </a:rPr>
              <a:t>firstArray </a:t>
            </a:r>
            <a:r>
              <a:rPr lang="en-US">
                <a:latin typeface="Minion-Regular" charset="0"/>
              </a:rPr>
              <a:t>to the corresponding element of </a:t>
            </a:r>
            <a:r>
              <a:rPr lang="en-US">
                <a:latin typeface="PrestigeElite" charset="0"/>
              </a:rPr>
              <a:t>secondArray</a:t>
            </a:r>
            <a:r>
              <a:rPr lang="en-US">
                <a:latin typeface="Minion-Regular" charset="0"/>
              </a:rPr>
              <a:t>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Starting Out With Java Control Structures to Objects</a:t>
            </a:r>
            <a:br>
              <a:rPr lang="en-US"/>
            </a:br>
            <a:r>
              <a:rPr lang="en-US"/>
              <a:t>By Tony Gaddis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</a:t>
            </a:r>
            <a:r>
              <a:rPr lang="en-US">
                <a:cs typeface="Times New Roman" pitchFamily="18" charset="0"/>
              </a:rPr>
              <a:t>© 2005, </a:t>
            </a:r>
            <a:br>
              <a:rPr lang="en-US">
                <a:cs typeface="Times New Roman" pitchFamily="18" charset="0"/>
              </a:rPr>
            </a:br>
            <a:r>
              <a:rPr lang="en-US"/>
              <a:t>Pearson Addison-Wesley. All rights reserved.</a:t>
            </a:r>
          </a:p>
          <a:p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Chapter 8</a:t>
            </a:r>
            <a:br>
              <a:rPr lang="en-US"/>
            </a:br>
            <a:r>
              <a:rPr lang="en-US"/>
              <a:t>Slide #</a:t>
            </a:r>
            <a:fld id="{B90425FA-79D1-47A6-A88A-7CC1A934A10F}" type="slidenum">
              <a:rPr lang="en-US"/>
              <a:pPr/>
              <a:t>15</a:t>
            </a:fld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Passing Arrays as Arguments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1981200"/>
          </a:xfrm>
        </p:spPr>
        <p:txBody>
          <a:bodyPr/>
          <a:lstStyle/>
          <a:p>
            <a:r>
              <a:rPr lang="en-US"/>
              <a:t>Arrays are objects.</a:t>
            </a:r>
          </a:p>
          <a:p>
            <a:r>
              <a:rPr lang="en-US"/>
              <a:t>Their references can be passed to methods like any other object reference variable.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838200" y="3276600"/>
            <a:ext cx="6858000" cy="3065463"/>
            <a:chOff x="528" y="2064"/>
            <a:chExt cx="4320" cy="1931"/>
          </a:xfrm>
        </p:grpSpPr>
        <p:sp>
          <p:nvSpPr>
            <p:cNvPr id="163845" name="Rectangle 5"/>
            <p:cNvSpPr>
              <a:spLocks noChangeArrowheads="1"/>
            </p:cNvSpPr>
            <p:nvPr/>
          </p:nvSpPr>
          <p:spPr bwMode="auto">
            <a:xfrm>
              <a:off x="2928" y="211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5</a:t>
              </a:r>
            </a:p>
          </p:txBody>
        </p:sp>
        <p:sp>
          <p:nvSpPr>
            <p:cNvPr id="163846" name="Rectangle 6"/>
            <p:cNvSpPr>
              <a:spLocks noChangeArrowheads="1"/>
            </p:cNvSpPr>
            <p:nvPr/>
          </p:nvSpPr>
          <p:spPr bwMode="auto">
            <a:xfrm>
              <a:off x="3168" y="211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10</a:t>
              </a:r>
            </a:p>
          </p:txBody>
        </p:sp>
        <p:sp>
          <p:nvSpPr>
            <p:cNvPr id="163847" name="Rectangle 7"/>
            <p:cNvSpPr>
              <a:spLocks noChangeArrowheads="1"/>
            </p:cNvSpPr>
            <p:nvPr/>
          </p:nvSpPr>
          <p:spPr bwMode="auto">
            <a:xfrm>
              <a:off x="3408" y="211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15</a:t>
              </a:r>
            </a:p>
          </p:txBody>
        </p:sp>
        <p:sp>
          <p:nvSpPr>
            <p:cNvPr id="163848" name="Rectangle 8"/>
            <p:cNvSpPr>
              <a:spLocks noChangeArrowheads="1"/>
            </p:cNvSpPr>
            <p:nvPr/>
          </p:nvSpPr>
          <p:spPr bwMode="auto">
            <a:xfrm>
              <a:off x="3648" y="211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20</a:t>
              </a:r>
            </a:p>
          </p:txBody>
        </p:sp>
        <p:sp>
          <p:nvSpPr>
            <p:cNvPr id="163849" name="Rectangle 9"/>
            <p:cNvSpPr>
              <a:spLocks noChangeArrowheads="1"/>
            </p:cNvSpPr>
            <p:nvPr/>
          </p:nvSpPr>
          <p:spPr bwMode="auto">
            <a:xfrm>
              <a:off x="3888" y="211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25</a:t>
              </a:r>
            </a:p>
          </p:txBody>
        </p:sp>
        <p:sp>
          <p:nvSpPr>
            <p:cNvPr id="163850" name="Rectangle 10"/>
            <p:cNvSpPr>
              <a:spLocks noChangeArrowheads="1"/>
            </p:cNvSpPr>
            <p:nvPr/>
          </p:nvSpPr>
          <p:spPr bwMode="auto">
            <a:xfrm>
              <a:off x="1392" y="2544"/>
              <a:ext cx="624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Address</a:t>
              </a:r>
            </a:p>
          </p:txBody>
        </p:sp>
        <p:sp>
          <p:nvSpPr>
            <p:cNvPr id="163851" name="Text Box 11"/>
            <p:cNvSpPr txBox="1">
              <a:spLocks noChangeArrowheads="1"/>
            </p:cNvSpPr>
            <p:nvPr/>
          </p:nvSpPr>
          <p:spPr bwMode="auto">
            <a:xfrm>
              <a:off x="528" y="2064"/>
              <a:ext cx="17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Courier New" pitchFamily="49" charset="0"/>
                </a:rPr>
                <a:t>showArray(numbers);</a:t>
              </a:r>
            </a:p>
          </p:txBody>
        </p:sp>
        <p:cxnSp>
          <p:nvCxnSpPr>
            <p:cNvPr id="163852" name="AutoShape 12"/>
            <p:cNvCxnSpPr>
              <a:cxnSpLocks noChangeShapeType="1"/>
              <a:stCxn id="163850" idx="3"/>
              <a:endCxn id="163845" idx="1"/>
            </p:cNvCxnSpPr>
            <p:nvPr/>
          </p:nvCxnSpPr>
          <p:spPr bwMode="auto">
            <a:xfrm flipV="1">
              <a:off x="2016" y="2232"/>
              <a:ext cx="912" cy="43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63853" name="Rectangle 13"/>
            <p:cNvSpPr>
              <a:spLocks noChangeArrowheads="1"/>
            </p:cNvSpPr>
            <p:nvPr/>
          </p:nvSpPr>
          <p:spPr bwMode="auto">
            <a:xfrm>
              <a:off x="4128" y="211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30</a:t>
              </a:r>
            </a:p>
          </p:txBody>
        </p:sp>
        <p:sp>
          <p:nvSpPr>
            <p:cNvPr id="163854" name="Rectangle 14"/>
            <p:cNvSpPr>
              <a:spLocks noChangeArrowheads="1"/>
            </p:cNvSpPr>
            <p:nvPr/>
          </p:nvSpPr>
          <p:spPr bwMode="auto">
            <a:xfrm>
              <a:off x="4368" y="211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35</a:t>
              </a:r>
            </a:p>
          </p:txBody>
        </p:sp>
        <p:sp>
          <p:nvSpPr>
            <p:cNvPr id="163855" name="Rectangle 15"/>
            <p:cNvSpPr>
              <a:spLocks noChangeArrowheads="1"/>
            </p:cNvSpPr>
            <p:nvPr/>
          </p:nvSpPr>
          <p:spPr bwMode="auto">
            <a:xfrm>
              <a:off x="4608" y="2112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40</a:t>
              </a:r>
            </a:p>
          </p:txBody>
        </p:sp>
        <p:sp>
          <p:nvSpPr>
            <p:cNvPr id="163857" name="Text Box 17"/>
            <p:cNvSpPr txBox="1">
              <a:spLocks noChangeArrowheads="1"/>
            </p:cNvSpPr>
            <p:nvPr/>
          </p:nvSpPr>
          <p:spPr bwMode="auto">
            <a:xfrm>
              <a:off x="672" y="3072"/>
              <a:ext cx="3642" cy="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Courier New" pitchFamily="49" charset="0"/>
                </a:rPr>
                <a:t>public static void showArray(int[] array)</a:t>
              </a:r>
            </a:p>
            <a:p>
              <a:r>
                <a:rPr lang="en-US" sz="1800" b="1">
                  <a:latin typeface="Courier New" pitchFamily="49" charset="0"/>
                </a:rPr>
                <a:t>{</a:t>
              </a:r>
            </a:p>
            <a:p>
              <a:r>
                <a:rPr lang="en-US" sz="1800" b="1">
                  <a:latin typeface="Courier New" pitchFamily="49" charset="0"/>
                </a:rPr>
                <a:t>  for (int i = 0; i &lt; array.length; i++)</a:t>
              </a:r>
            </a:p>
            <a:p>
              <a:r>
                <a:rPr lang="en-US" sz="1800" b="1">
                  <a:latin typeface="Courier New" pitchFamily="49" charset="0"/>
                </a:rPr>
                <a:t>    System.out.print(array[i] + " ");</a:t>
              </a:r>
            </a:p>
            <a:p>
              <a:r>
                <a:rPr lang="en-US" sz="1800" b="1">
                  <a:latin typeface="Courier New" pitchFamily="49" charset="0"/>
                </a:rPr>
                <a:t>}</a:t>
              </a:r>
            </a:p>
          </p:txBody>
        </p:sp>
        <p:sp>
          <p:nvSpPr>
            <p:cNvPr id="163858" name="Line 18"/>
            <p:cNvSpPr>
              <a:spLocks noChangeShapeType="1"/>
            </p:cNvSpPr>
            <p:nvPr/>
          </p:nvSpPr>
          <p:spPr bwMode="auto">
            <a:xfrm flipV="1">
              <a:off x="1680" y="225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859" name="Line 19"/>
            <p:cNvSpPr>
              <a:spLocks noChangeShapeType="1"/>
            </p:cNvSpPr>
            <p:nvPr/>
          </p:nvSpPr>
          <p:spPr bwMode="auto">
            <a:xfrm>
              <a:off x="1680" y="27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860" name="Line 20"/>
            <p:cNvSpPr>
              <a:spLocks noChangeShapeType="1"/>
            </p:cNvSpPr>
            <p:nvPr/>
          </p:nvSpPr>
          <p:spPr bwMode="auto">
            <a:xfrm>
              <a:off x="1680" y="2976"/>
              <a:ext cx="22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861" name="Line 21"/>
            <p:cNvSpPr>
              <a:spLocks noChangeShapeType="1"/>
            </p:cNvSpPr>
            <p:nvPr/>
          </p:nvSpPr>
          <p:spPr bwMode="auto">
            <a:xfrm>
              <a:off x="3936" y="29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63864" name="Text Box 24"/>
          <p:cNvSpPr txBox="1">
            <a:spLocks noChangeArrowheads="1"/>
          </p:cNvSpPr>
          <p:nvPr/>
        </p:nvSpPr>
        <p:spPr bwMode="auto">
          <a:xfrm>
            <a:off x="4648200" y="4038600"/>
            <a:ext cx="3262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Example: </a:t>
            </a:r>
            <a:r>
              <a:rPr lang="en-US">
                <a:hlinkClick r:id="rId2" action="ppaction://hlinkfile"/>
              </a:rPr>
              <a:t>PassArray.java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must use three steps to create an array of object types.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Declare the array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Instantiate the array 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dirty="0" smtClean="0"/>
              <a:t>(What are we making when we instantiate the array?)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Instantiate the objects that the array will hold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dirty="0" smtClean="0"/>
              <a:t>This step does not need to happen all at once…think about Boxes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Die </a:t>
            </a:r>
            <a:r>
              <a:rPr lang="en-US" dirty="0" smtClean="0"/>
              <a:t>class, create an array that will hold 5 Die objects.</a:t>
            </a:r>
          </a:p>
          <a:p>
            <a:r>
              <a:rPr lang="en-US" dirty="0" smtClean="0"/>
              <a:t>Roll each of the Die objects in the array.</a:t>
            </a:r>
          </a:p>
          <a:p>
            <a:r>
              <a:rPr lang="en-US" dirty="0" smtClean="0"/>
              <a:t>Display each element of the array.</a:t>
            </a:r>
          </a:p>
          <a:p>
            <a:r>
              <a:rPr lang="en-US" dirty="0" smtClean="0"/>
              <a:t>Reroll only the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elements of the array.</a:t>
            </a:r>
          </a:p>
          <a:p>
            <a:r>
              <a:rPr lang="en-US" dirty="0" smtClean="0"/>
              <a:t>Display each element of </a:t>
            </a:r>
            <a:r>
              <a:rPr lang="en-US" smtClean="0"/>
              <a:t>the array.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– See html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</a:p>
          <a:p>
            <a:r>
              <a:rPr lang="en-US" dirty="0" smtClean="0"/>
              <a:t>Element</a:t>
            </a:r>
          </a:p>
          <a:p>
            <a:r>
              <a:rPr lang="en-US" dirty="0" smtClean="0"/>
              <a:t>Subscript</a:t>
            </a:r>
          </a:p>
          <a:p>
            <a:r>
              <a:rPr lang="en-US" dirty="0" smtClean="0"/>
              <a:t>Instantiation</a:t>
            </a:r>
          </a:p>
          <a:p>
            <a:r>
              <a:rPr lang="en-US" dirty="0" err="1" smtClean="0"/>
              <a:t>Initializer</a:t>
            </a:r>
            <a:r>
              <a:rPr lang="en-US" dirty="0" smtClean="0"/>
              <a:t> list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anArray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anArray</a:t>
            </a:r>
            <a:r>
              <a:rPr lang="en-US" dirty="0" smtClean="0"/>
              <a:t> = new </a:t>
            </a:r>
            <a:r>
              <a:rPr lang="en-US" dirty="0" err="1" smtClean="0"/>
              <a:t>int</a:t>
            </a:r>
            <a:r>
              <a:rPr lang="en-US" dirty="0" smtClean="0"/>
              <a:t> [];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63700" y="30480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5" name="Rectangle 31"/>
          <p:cNvSpPr>
            <a:spLocks noChangeArrowheads="1"/>
          </p:cNvSpPr>
          <p:nvPr/>
        </p:nvSpPr>
        <p:spPr bwMode="auto">
          <a:xfrm>
            <a:off x="2695575" y="30480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3727450" y="30480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4759325" y="30480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8" name="Rectangle 40"/>
          <p:cNvSpPr>
            <a:spLocks noChangeArrowheads="1"/>
          </p:cNvSpPr>
          <p:nvPr/>
        </p:nvSpPr>
        <p:spPr bwMode="auto">
          <a:xfrm>
            <a:off x="5791200" y="30480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9" name="Rectangle 43"/>
          <p:cNvSpPr>
            <a:spLocks noChangeArrowheads="1"/>
          </p:cNvSpPr>
          <p:nvPr/>
        </p:nvSpPr>
        <p:spPr bwMode="auto">
          <a:xfrm>
            <a:off x="6823075" y="30480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096000" y="15240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 dirty="0">
              <a:solidFill>
                <a:srgbClr val="00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1143000"/>
            <a:ext cx="921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anArray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6210300" y="2095500"/>
            <a:ext cx="685800" cy="1588"/>
          </a:xfrm>
          <a:prstGeom prst="straightConnector1">
            <a:avLst/>
          </a:prstGeom>
          <a:ln w="41275">
            <a:solidFill>
              <a:schemeClr val="accent5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1752600" y="2438400"/>
            <a:ext cx="4800600" cy="533400"/>
          </a:xfrm>
          <a:prstGeom prst="straightConnector1">
            <a:avLst/>
          </a:prstGeom>
          <a:ln w="412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752600" y="3810000"/>
            <a:ext cx="6369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the array elements are initialized to 0 since this is a numeric</a:t>
            </a:r>
          </a:p>
          <a:p>
            <a:r>
              <a:rPr lang="en-US" dirty="0" smtClean="0"/>
              <a:t>type and the constructor will initialize numeric fields to 0.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and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Before: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ii = 0; ii &lt;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anArray.length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 ii++)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[ii] = ii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/>
              <a:t>After: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63700" y="30480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5" name="Rectangle 31"/>
          <p:cNvSpPr>
            <a:spLocks noChangeArrowheads="1"/>
          </p:cNvSpPr>
          <p:nvPr/>
        </p:nvSpPr>
        <p:spPr bwMode="auto">
          <a:xfrm>
            <a:off x="2695575" y="30480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3727450" y="30480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7" name="Rectangle 37"/>
          <p:cNvSpPr>
            <a:spLocks noChangeArrowheads="1"/>
          </p:cNvSpPr>
          <p:nvPr/>
        </p:nvSpPr>
        <p:spPr bwMode="auto">
          <a:xfrm>
            <a:off x="4759325" y="30480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8" name="Rectangle 40"/>
          <p:cNvSpPr>
            <a:spLocks noChangeArrowheads="1"/>
          </p:cNvSpPr>
          <p:nvPr/>
        </p:nvSpPr>
        <p:spPr bwMode="auto">
          <a:xfrm>
            <a:off x="5791200" y="30480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9" name="Rectangle 43"/>
          <p:cNvSpPr>
            <a:spLocks noChangeArrowheads="1"/>
          </p:cNvSpPr>
          <p:nvPr/>
        </p:nvSpPr>
        <p:spPr bwMode="auto">
          <a:xfrm>
            <a:off x="6823075" y="30480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096000" y="15240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 dirty="0">
              <a:solidFill>
                <a:srgbClr val="00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1143000"/>
            <a:ext cx="921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anArray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6210300" y="2095500"/>
            <a:ext cx="685800" cy="1588"/>
          </a:xfrm>
          <a:prstGeom prst="straightConnector1">
            <a:avLst/>
          </a:prstGeom>
          <a:ln w="41275">
            <a:solidFill>
              <a:schemeClr val="accent5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V="1">
            <a:off x="1752600" y="2438400"/>
            <a:ext cx="4800600" cy="533400"/>
          </a:xfrm>
          <a:prstGeom prst="straightConnector1">
            <a:avLst/>
          </a:prstGeom>
          <a:ln w="412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1701800" y="51816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>
                <a:solidFill>
                  <a:srgbClr val="00FF00"/>
                </a:solidFill>
              </a:rPr>
              <a:t>0</a:t>
            </a:r>
          </a:p>
        </p:txBody>
      </p:sp>
      <p:sp>
        <p:nvSpPr>
          <p:cNvPr id="22" name="Rectangle 31"/>
          <p:cNvSpPr>
            <a:spLocks noChangeArrowheads="1"/>
          </p:cNvSpPr>
          <p:nvPr/>
        </p:nvSpPr>
        <p:spPr bwMode="auto">
          <a:xfrm>
            <a:off x="2733675" y="51816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 smtClean="0">
                <a:solidFill>
                  <a:srgbClr val="00FF00"/>
                </a:solidFill>
              </a:rPr>
              <a:t>1</a:t>
            </a:r>
            <a:endParaRPr lang="en-US" sz="2000" dirty="0">
              <a:solidFill>
                <a:srgbClr val="00FF00"/>
              </a:solidFill>
            </a:endParaRPr>
          </a:p>
        </p:txBody>
      </p:sp>
      <p:sp>
        <p:nvSpPr>
          <p:cNvPr id="23" name="Rectangle 34"/>
          <p:cNvSpPr>
            <a:spLocks noChangeArrowheads="1"/>
          </p:cNvSpPr>
          <p:nvPr/>
        </p:nvSpPr>
        <p:spPr bwMode="auto">
          <a:xfrm>
            <a:off x="3765550" y="51816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 smtClean="0">
                <a:solidFill>
                  <a:srgbClr val="00FF00"/>
                </a:solidFill>
              </a:rPr>
              <a:t>2</a:t>
            </a:r>
            <a:endParaRPr lang="en-US" sz="2000" dirty="0">
              <a:solidFill>
                <a:srgbClr val="00FF00"/>
              </a:solidFill>
            </a:endParaRPr>
          </a:p>
        </p:txBody>
      </p:sp>
      <p:sp>
        <p:nvSpPr>
          <p:cNvPr id="24" name="Rectangle 37"/>
          <p:cNvSpPr>
            <a:spLocks noChangeArrowheads="1"/>
          </p:cNvSpPr>
          <p:nvPr/>
        </p:nvSpPr>
        <p:spPr bwMode="auto">
          <a:xfrm>
            <a:off x="4797425" y="51816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 smtClean="0">
                <a:solidFill>
                  <a:srgbClr val="00FF00"/>
                </a:solidFill>
              </a:rPr>
              <a:t>3</a:t>
            </a:r>
            <a:endParaRPr lang="en-US" sz="2000" dirty="0">
              <a:solidFill>
                <a:srgbClr val="00FF00"/>
              </a:solidFill>
            </a:endParaRPr>
          </a:p>
        </p:txBody>
      </p:sp>
      <p:sp>
        <p:nvSpPr>
          <p:cNvPr id="25" name="Rectangle 40"/>
          <p:cNvSpPr>
            <a:spLocks noChangeArrowheads="1"/>
          </p:cNvSpPr>
          <p:nvPr/>
        </p:nvSpPr>
        <p:spPr bwMode="auto">
          <a:xfrm>
            <a:off x="5829300" y="51816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 smtClean="0">
                <a:solidFill>
                  <a:srgbClr val="00FF00"/>
                </a:solidFill>
              </a:rPr>
              <a:t>4</a:t>
            </a:r>
            <a:endParaRPr lang="en-US" sz="2000" dirty="0">
              <a:solidFill>
                <a:srgbClr val="00FF00"/>
              </a:solidFill>
            </a:endParaRPr>
          </a:p>
        </p:txBody>
      </p:sp>
      <p:sp>
        <p:nvSpPr>
          <p:cNvPr id="26" name="Rectangle 43"/>
          <p:cNvSpPr>
            <a:spLocks noChangeArrowheads="1"/>
          </p:cNvSpPr>
          <p:nvPr/>
        </p:nvSpPr>
        <p:spPr bwMode="auto">
          <a:xfrm>
            <a:off x="6861175" y="5181600"/>
            <a:ext cx="1031875" cy="349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 smtClean="0">
                <a:solidFill>
                  <a:srgbClr val="00FF00"/>
                </a:solidFill>
              </a:rPr>
              <a:t>5</a:t>
            </a:r>
            <a:endParaRPr lang="en-US" sz="20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checkpoint 8.1, 8.3, 8.4, 8.6, 8.8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Arrays are objects.  As such, arrays “know themselves”.</a:t>
            </a:r>
          </a:p>
          <a:p>
            <a:r>
              <a:rPr lang="en-US" dirty="0" smtClean="0"/>
              <a:t>An array knows how many elements it contains.</a:t>
            </a:r>
          </a:p>
          <a:p>
            <a:r>
              <a:rPr lang="en-US" dirty="0" smtClean="0"/>
              <a:t>length is a field of the array (or an attribute of the array).</a:t>
            </a:r>
          </a:p>
          <a:p>
            <a:r>
              <a:rPr lang="en-US" dirty="0" smtClean="0"/>
              <a:t>NOTE: no ()…length is a method in the String class, an attribute or field in the array class.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and subscripts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use length to determine how many elements to process in the array.</a:t>
            </a:r>
          </a:p>
          <a:p>
            <a:r>
              <a:rPr lang="en-US" dirty="0" smtClean="0"/>
              <a:t>The largest subscript is the length – 1.</a:t>
            </a:r>
          </a:p>
          <a:p>
            <a:r>
              <a:rPr lang="en-US" dirty="0" smtClean="0"/>
              <a:t>So for an array of 20 elements, there are 20 subscripts beginning with 0, so the highest subscript is 19.</a:t>
            </a:r>
          </a:p>
          <a:p>
            <a:r>
              <a:rPr lang="en-US" dirty="0" err="1" smtClean="0"/>
              <a:t>arrayName.length</a:t>
            </a:r>
            <a:r>
              <a:rPr lang="en-US" dirty="0" smtClean="0"/>
              <a:t> can be used to control array processing.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final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ARRAY_SIZE = 10;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new char[ARRAY_SIZE];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updating an array – standard for loop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ii = 0; ii &lt;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myArray.length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 ii++)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‘A’;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// reading an array – enhanced for loop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for (char letter :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myArray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(letter);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for loop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only be used on a single loop </a:t>
            </a:r>
          </a:p>
          <a:p>
            <a:r>
              <a:rPr lang="en-US" dirty="0" smtClean="0"/>
              <a:t>May only be used to “read” the elements of an array.</a:t>
            </a:r>
          </a:p>
          <a:p>
            <a:r>
              <a:rPr lang="en-US" dirty="0" smtClean="0"/>
              <a:t>May only process the array from 0 – length – 1; cannot process the array in reverse.</a:t>
            </a:r>
          </a:p>
          <a:p>
            <a:r>
              <a:rPr lang="en-US" dirty="0" smtClean="0"/>
              <a:t>Will process all array elements.</a:t>
            </a:r>
          </a:p>
          <a:p>
            <a:r>
              <a:rPr lang="en-US" dirty="0" smtClean="0"/>
              <a:t>You do not have access to the subscript.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</TotalTime>
  <Words>832</Words>
  <Application>Microsoft Office PowerPoint</Application>
  <PresentationFormat>On-screen Show (4:3)</PresentationFormat>
  <Paragraphs>154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Solstice</vt:lpstr>
      <vt:lpstr>Array Review</vt:lpstr>
      <vt:lpstr>Terminology – See html page</vt:lpstr>
      <vt:lpstr>Array Model</vt:lpstr>
      <vt:lpstr>Arrays and loops</vt:lpstr>
      <vt:lpstr>Checkpoint</vt:lpstr>
      <vt:lpstr>Array length</vt:lpstr>
      <vt:lpstr>length and subscripts</vt:lpstr>
      <vt:lpstr>Slide 8</vt:lpstr>
      <vt:lpstr>Enhanced for loop limitations</vt:lpstr>
      <vt:lpstr>Checkpoint</vt:lpstr>
      <vt:lpstr>Reassigning Array References</vt:lpstr>
      <vt:lpstr>Reassigning Array References</vt:lpstr>
      <vt:lpstr>Reassigning Array References</vt:lpstr>
      <vt:lpstr>Copying Arrays</vt:lpstr>
      <vt:lpstr>Passing Arrays as Arguments</vt:lpstr>
      <vt:lpstr>Arrays of Objects</vt:lpstr>
      <vt:lpstr>Checkpoint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 Review</dc:title>
  <dc:creator>Harris, Nancy</dc:creator>
  <cp:lastModifiedBy>Harris, Nancy</cp:lastModifiedBy>
  <cp:revision>6</cp:revision>
  <dcterms:created xsi:type="dcterms:W3CDTF">2007-11-28T13:55:25Z</dcterms:created>
  <dcterms:modified xsi:type="dcterms:W3CDTF">2007-11-28T14:46:38Z</dcterms:modified>
</cp:coreProperties>
</file>