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59" r:id="rId5"/>
    <p:sldId id="277" r:id="rId6"/>
    <p:sldId id="278" r:id="rId7"/>
    <p:sldId id="279" r:id="rId8"/>
    <p:sldId id="280" r:id="rId9"/>
    <p:sldId id="265" r:id="rId10"/>
    <p:sldId id="268" r:id="rId11"/>
    <p:sldId id="271" r:id="rId12"/>
    <p:sldId id="269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8029" autoAdjust="0"/>
  </p:normalViewPr>
  <p:slideViewPr>
    <p:cSldViewPr snapToGrid="0">
      <p:cViewPr varScale="1">
        <p:scale>
          <a:sx n="46" d="100"/>
          <a:sy n="46" d="100"/>
        </p:scale>
        <p:origin x="1133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D772-681F-4829-9350-34BF82064C7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E0287-1899-49BF-A596-04568EA6A3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2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E0287-1899-49BF-A596-04568EA6A3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1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E33CB-120B-49C3-865F-2EB866DA648D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0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EC834-4396-41BD-B0DA-59BE0CC6B5C4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8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B60B-B1BE-49E0-9F64-984727676C2F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752A-6832-4A4A-9660-EF4846CDE91E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26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E3-0024-4CA6-B407-91315B3EE622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1F56-8874-411A-B41A-5C92562555E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0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6AC7-0065-446C-8D59-9624617BDF90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AA4-8E13-438B-8EF1-1F8712998A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564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A3BE-F481-4553-8D15-0855752BDA4A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35EE-28B9-4987-A449-C5303498B8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6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D7EC-349D-4B15-8DD3-4391418E3CE5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1C900-0AB7-4643-AC05-57F42F05D4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3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C4F3-84C4-49AC-AF69-0A158E029384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0A887-356F-47B1-A12D-EE3BAE52D4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59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37BA-3E28-44D6-809A-65A6FD62DDAE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2C5F-B85E-425E-A51C-BDCC96459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90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E4D6-1B2D-44E3-8DEC-2820FC49B16B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7BACA-4288-4F6B-AF28-E73EACAF5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3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9038-C8D0-44A5-A5D0-1150571E9E6B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C7F1-B570-40C3-942F-9C6E0418A6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7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BD3F-7341-4042-84BD-67C98AEC5E56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27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DC1C-1973-4981-9904-CF873E8AC207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AE73-0329-4EDB-8B66-43F4EC2D6B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55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8EAD-0535-4303-A4A9-7BEA749B75D9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D74E-6796-4DD9-9F4A-A55CF71D39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94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209E-9083-4900-A10F-17C00E982F26}" type="datetime1">
              <a:rPr lang="en-US" smtClean="0">
                <a:solidFill>
                  <a:srgbClr val="726D26"/>
                </a:solidFill>
              </a:rPr>
              <a:pPr/>
              <a:t>3/31/2015</a:t>
            </a:fld>
            <a:endParaRPr lang="en-US">
              <a:solidFill>
                <a:srgbClr val="726D2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26D2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2601-2A0D-4325-8276-1FD74E73F6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3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B1D2B-A476-4B34-BED1-0D12447FE4A4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B501-BE69-4869-B8ED-2564C87B8795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4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F75-8D2D-4C56-A7F5-ED18A66ADEDA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2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3E7E-BAB1-4DB7-B1F7-286CF334764A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0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5E52-DD4B-491C-A587-CE16313DB302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9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27A9-3CA5-4017-87A1-3EC7A6B5E0F5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F719-A71E-46FC-BB6D-48DB474717B0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5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7E19-F746-4CE8-8732-CA7E1C8FC52E}" type="datetime1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0E59-D607-4076-A4CA-1B410624D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5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7799D-972A-400F-8FF3-1A5389D7F7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9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428750" y="1600200"/>
            <a:ext cx="6343650" cy="97155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rgbClr val="6FB7D7"/>
              </a:buClr>
              <a:buFont typeface="Wingdings 2" charset="2"/>
              <a:buNone/>
            </a:pPr>
            <a:r>
              <a:rPr lang="en-US" dirty="0" smtClean="0"/>
              <a:t>CS </a:t>
            </a:r>
            <a:r>
              <a:rPr lang="en-US" dirty="0" smtClean="0"/>
              <a:t>139-Programming </a:t>
            </a:r>
            <a:r>
              <a:rPr lang="en-US" dirty="0" smtClean="0"/>
              <a:t>Fundamentals</a:t>
            </a:r>
            <a:br>
              <a:rPr lang="en-US" dirty="0" smtClean="0"/>
            </a:br>
            <a:r>
              <a:rPr lang="en-US" sz="2100" dirty="0"/>
              <a:t>Lecture </a:t>
            </a:r>
            <a:r>
              <a:rPr lang="en-US" sz="2100" dirty="0" smtClean="0"/>
              <a:t>11B </a:t>
            </a:r>
            <a:r>
              <a:rPr lang="en-US" sz="2100" dirty="0" smtClean="0"/>
              <a:t>- Arrays</a:t>
            </a:r>
            <a:endParaRPr lang="en-US" dirty="0" smtClean="0"/>
          </a:p>
        </p:txBody>
      </p:sp>
      <p:sp>
        <p:nvSpPr>
          <p:cNvPr id="34818" name="AutoShape 2" descr="data:image/jpeg;base64,/9j/4AAQSkZJRgABAQAAAQABAAD/2wCEAAkGBxQTEhUUEhQVFRQXGB8aFxYYGBgcHhodIB4YHBoYFx0ZHCoiHB4lHBgbITEhJSkrLi4uHSAzODMvNyotLisBCgoKDg0OGxAQGywkICYsLC4tNCwsLCwsLS8sLCwsLCwsLCwyNDUsLCwsLC80LC0sLCwsLCwsLCwsLCwsLCwsLP/AABEIAJkBSAMBIgACEQEDEQH/xAAcAAACAwEBAQEAAAAAAAAAAAAABgQFBwMBAgj/xABHEAACAQIEAwUEBQgJAwUBAAABAgMAEQQFEiEGMUETUWFxgQciMpEUQlKhsSMkM3JzgrLBFTQ1Q2KSorPRU8LhJWN0k/AW/8QAGQEBAQEBAQEAAAAAAAAAAAAAAAECAwQF/8QALxEAAgECBAMHBAIDAAAAAAAAAAECAxESITFBBFFhEzJxgbHB0SKRofAz8RQj4f/aAAwDAQACEQMRAD8A3GiiigCig0oZj7QcMjmNFkmINroBa/cCTc+grUYSl3UBtkcKCSQAOZJsBSvmPH+DiNgzykf9Nbj5sQD6GkHi7iSfEvoZXij20xEEE9xe4BYnoOX40z8M+z1NIkxfvMd+yBsF8GI3J8Bt516ewjCOKo/JEvyLHC+0bCMbN2sfiygj/QWpiGbRmFpo27RFUtdPevYXIHj4VxXh7CgWGHht3dmv/FVWL4U7ImXAN2EvVNzFJ/hdenmOVcn2TeV14jMk5PxnhMQQqyaHPJZPdJ8jyPoaYBWI5rl8bzqFth2kk0Swv/cuSLsvRoze4PTlTzgstzDBAdnIuLiHOJrqwH/tkk/In0rpVoQVnF+T+QmOtFR8BiO0jV9LJqF9LizDwYd9SK8pQooooAooooAooooAooooAooooAooooAooooAooooAooooAooooAooooAooooAooooAooooAooooAoorxjQFHxXjJlhZIIZJXkRlBW1kJFrtc363Fu6lXgHhl4XbEYlOzCLZA1ha/NjvtYbDzNK2dZrPi8SwDO2pyscYJAteygLyva29fPDuQS412RGAVLF2ckgXvYW6nY19GNHBTabSvqZuTMI7Y3NFNy6mbUCd7Ro2oW7lt072FbNS/wrwtFg1JUl5GFmkPd9lR0F6YK8teoptYdEVBRRRXApRcQ8KwYvSZAVYfXQgEj7JuDcfh0q7jSwA7q+qKrk2rMETNElMT9gwWW3uFhcX7j4HlXDIM2GJhEgGlgSsiHmjjZlPkfutVlWfT5iMFmzhmCwzqGe/JWsQH/wAyn/Ma3CONNLXUhoNFc4JldQyMGUi4INwR3giulcyhRRRQBRRRQBRRRQBRRRQBRRRQBRRRQBRRRQBRRRQBRRRQBRRRQBRRRQBRRRQBRRRQBRRRQBVPxNjI0is+J+jFjs4sW8dIIPz6VbmsU49xJfHTEsGC2C2IIA0jbw3vfxrvw9LtJ2Iy/bNMBgoT9FImxJBCylTcE/WZiBYDuG9K2VZz2MGIh0ahMFAbURoK3sdufPw3tTJlHs9M2HSRpTHI41BdNwAeV9wb23r4Tg7DwzxxYnEl3c+7FHG1zva7EX0rz7uR32r2RlSV1dt/BnMfODp3fBQNISWKbk8zuQCfMAVc1zgjCqFUAACwA6AcrUTuVUlV1EAkKLC56AE7b182Tu2zZ0opPi41d3aNMFiGkT41Gn3f1u6l/C8e4qCQpiYtW/wkaHAJ25Czd3LfvrquHm/7Jc1CiuOEn1orlWTUAdLCxXwbxpFzz2hkOY8JF2jAka2DEEjYhUXc+ZI8qxCnKbsi3GXjDOHwuGMsaqzBlFmvbc26Gsz4txv0ydJIgGIwys4U/DYOzi5+zep2N42xhXTPh4dDbFXhkAbw957VD4MiWbGOoURpJFKNIJIUMtrXPOwNe6lTdKLk1pcy3cZPZPj3KSxEMUUhlboL8159SL/OtBrBIcQ+DxF45AzRt8SNdXA6eINyPP51vET6lBHIgH51w4qFpYloypn3RRRXlKFFFFAFFFFAFFFFAFFFFAFFFFAFFFFAFFFFAFFFFAFFFFAFFFFAFFFFAFFFFAFFFFAeGkziTBLG+qCLLb8ysqIrlrm5B2Hdzqw9oGPeHBu0ZKsWVdQ5qCdyPHp61jsGHeRiEV5HO5CqzHzNrn1NezhqLksVzLY54zj93w00LoUnPuK8RsoF7Eje4NrgWveo/swP528jnZYyCzH6zMgXc9TYgUcHcJO8vaYuIpAgLESC2o9BpO+kbk3quxnFbvZVjjjgEiyCONAt9LBlDHqdvCvRhi1KFNeI8TbKgZvgZJVAjneAg7lVUkju94beld8vxazRrIhujgMD4H+dSK+YrpmhCzLg4wxPIuIZ5NauTMToa2xEgX4r35m9vCq3hHhkSOsrPDNpf8oN5E0EH3ASuktqN9j7u3fWnEVwweDSJdMahVuWsO8m5Pqa7f5EsLRLHcDasTfAs2OmALoO3de0W/usxcRgkcgx2v3XrbDWax5gcJnEq2uk7qGH6wUqw8mJ9L1rhpNYrcgyhxsWIRJu3YxRlbdm0naB3FgAoZmPO7Fvq71UZbjWiLsguWjZDz2DCxbbupw9peSwQiOSJAjyO2oDkdrk25A6rcu+qngPLfpEs0dyqth3UsOmopb8PuNe2E4uk5bGdxci5jlzHO9vW29q/QOAmDxoysrAqCGT4Tt9XwrEuJMjfBzdm7BrrqVgLXFyNx0NxWheyuYnCMp5JKwXyIVvxY1y4tKUFNFQ51Q5rxZBh20zLKl72JjazW52I2NX1IPtdH5GH9of4TXjoxUpqLKxxyzMVnQOquqncF106gdwQD0qbUXKh+Ri/Zr/AAipVc3qUgZxm8eGRXlNgzqg8z1PgBcnwFT6zf2h68TI8Ufw4WHtZPFmPw+YTf501cFZp9IwkbE3ZRofzXa58xY+tdZUrU1L96EuX1c8RMEVnPJQSfIC5rpVRxbNowWJP/tOB6ggfjXKKu0ikzK8ek8SSx/C4uL8/I+IO3pUus39l2bFWfCSbf3kYPiAWUeYIYetaRW6sME2iIKg4TNEklliW5aHTr7rsCQB5W386+M/zNcNBJM31BsO9uSj1JApG9mUz/S8Sst+0ZdT356g29/V6sKeKEpchc0iRrAmxNhyHM+VLuK41w0b9nIJkk290xNffla3P0pkrN+L/wC2MJ5xf7hq0YKbafIMYpeOcKouwmA7zDIPxFXuW41ZoklQEK6hhqFjY8riu8iAgg7gixrhl2EEMaRLfSihRfnYC29YbjbJFIucZ7DhtIkJLt8EaKWdv1VG/ryqqxHGqRi82GxcSfbeKw/iqoyvFr/TWIExs2nRFfyU2HiVufU074/CLLE8bfC6lT6i1bcYwspLr/RDpBKHVWHJgCPI7iulcsNFoRVvfSoF/IWrrXFlCiiigCiiigCiiigCiiigKDjPBxy4ciedoIgbuV0+99lTqBJ96xAG96oOCMzy+FmihkfW5HvyjTq7lU8gPA251Ve1XGsZ44b+6qa7d5YsL+gW3rXLhTgdMVAJpJWUMSAqBTaxt7xa+57q90YRVG820mZ3G3ivC46cPFAIVhYWLF21spG4tpsvUdaTDw8MICJws2JkUrBh0u4udu0fbkOnj91jHOuBYAz5kiK3J410MAeS6trHwr54m44M0bLhY3UWtJMRuFJ+EWvpudrk1acZr6Y6fYMd+E8CYMJDExuyj3rb2JJJHoTb0q4rO/ZLjvdmgJ3BEijwI0tbyIHzrRK8taLjNplQUXoqEc1g7UwmVO1G5QsNXfy8q5pXKfK5zAZ/o4kUzWvo++1+V7b250j8aiNczwjA+/dO0FtgNY0G/edx5AU4TS4YmSKOWFJpAb6WTXqItqsDckD8Kx3iLAmDENGZe2YWu4JvfuNySCPOvXw0E5csiMvPafji+L7P6sSgW8WsxPyKj0qR7OsLK8WKGHl7GW8dn0htvfutm2376V85zV8S4kkA1hFUkfWt9Y+JqfkHEr4SMrCAHdwXdxqGkCwAA3uCSTXqdOSoqC1yM7nXivOWnWNZomTExDSzk2Dfa9zSOtjcHqac/ZdmSPhzCF0vGbt/iDEnV/L0FQ+J8xiky89tPDPKxBiMa6SNx9UsSLC9727qrPZOh+lSHoIjf1Zbfga4ySlQeVrF3NVpC9rv6CH9of4TT7SF7Xf0EP7Q/wAJry8P/IivQc8r/QxfqL/CK64mcIrOxsqgknwAua55Z+hj/UX+EUue0XGkYdYE/SYhxGB4baj+A9axGOKVinHgXTJFPiJSurEyMxBIB0C6qpv6+hqo4AxH0bGT4NjdSToN+ZXcW803/dppg4MwQUBsPGxAALEbk25nzpQ43ytcDPh8ThkCKG3VeWob/wCpbj0r0xcZuUVvp5aGTT6WPaRPowE3jpH+pf5XphweIWRFdDdWUMD4EXFKXtSN8NHH/wBSZR9zfztXCiv9i8SvQpOMcubCnCYyIWKKiN5qo0381DKfStFy3GrNEkqG6uoYevT0O1cM4yxcRA8LcmFge481PoQPlSJwPn30VMTh8QbGHU6jxGzoPM2I/WNdP5afVeg0LzPfzvGxYUbxQ/lp/E/3aH53t3GqrJ/yeeTj7asPmI3/AJGr/gbBMsLTy/psSxlfwB+BfABenjS7mJ7PPoj9oD/UjJ+IrUH3oLZMGjisz45ZhmuGKKGcCPSpNgT2jWBPS561pa1nHGH9sYTzi/3DWOG778GGXeYZ5mEaM5wSWUEkiYNYDrYKCbUyZfIzRoXtqKKWtyuQCbetd3QEEEXBFiD3daEAGwrlKSa0sUTOPOE2nIxGH/TKBdRtqA5FT0Yff8qi8G8bFmGHxe0l9KyEWueWlx0bx6/eXuGZXF1II33HgSD94NI3tNyJDEcUg0yKQHI21AkAE/4h0P8A4rtTmprs5+XQjH2iq3hvENJhYHfdmjUk95sLn151ZV52rOxQoooqAKKKKAKKKKAKKKKARvaFwtJiCs0A1Oo0slwCRe4K3sCRc7Xqp4T4Sxnva5ZcIncre8577A2G3U1p9Fd1xE1DASwr5plww+DxGuSfE6k0hZDrux2UKAOZZhSXjstdVhy2GxnciTEG+2qxKqT3KN/8p61p2c5kmHheV+SC9u89FHiTtSl7OcE0hlxsu8kzEL4C/vW9QF8lrdKbUHJ/r2+wsL/DOUS6DNhGIxcDsssLWs47h52IsTuQdxtWhcO8QJikO3ZyptLE3xIfXmO4/Ox2pez8HAY1cWv6Cf3Jx3N0f5C/o3fV9mWRpMyTxP2c62KzIAbj7Ljk6kdPlSrJTs3vo/ZhF3S3i+CcLKZGlDs8jli+o3FzyXoABYWt0q/xOJWNC8jBVUXZjyA7zXKLMI2ZVDA6l1IRyYf4TyJ8BvuK88ZSjnEokZt/RODYQvAJHXc2XUR1GtmYedvupVlwEOLxenBjsoiNTdoVXQB8ZUXNxYjbc8+lavmOHwhde3WDW3w6wlzbuvuayrjzDwpi2EGnToBYJawbe4FtuWk+te7h54nbO9t80ZYvta5sduh8Oh+VN3CHBrzPrxMbrBouN7FybabW3t16dK48A8OLipWeX9FFa6/bY3sp8BbfzFbCBatcTxDj9EdQkYdmWBEsoTCYSdDuCramJPQm493bxrT+COHvokJD2Mrm726dyA+G/qTV9iH0qWPIAn5VR8EZ8cXhg727VTpkA235ggdxFvvrzVK06kNMkXcYaz72uv8Ak8OvUsxt5AD/ALqfpZAoLMQABckmwA7yaUDl5x+LTEOCuFh2iBG8rXuXA6Je3PnburFB4ZYnogxnVjHELKzlVA0ra5sALDUQPvpPxUOLlx8WIkwknYQghF1QlrkH3iO0te9tr9BVvk/EPb47EQLbs4lGk97A2c37rkD0NMlRN03ms2vUangqk4zyw4jCSIilpNigFviBH2iByuDvyvV5StlnFHaZhNhttCiyHvZf0gv15/6T31mClfFHbMpF4LbF4eJYJ8LJpB9xw0J0gnkw7S9he9xevjjLC4nESwdlhpCkMmtiWiGuxHwgyX5A8wOdOwqPjUkK/kmVG72QsPkGX8a32v147L8kse4KcumpkeMn6r6bjz0Mw++lDiXg3t8ZFMoHZt+n5fV5HxLCy+lRcr4lx8+JkwyjCq8eq7MklvdYKbAOeZPKrmUZoN1OCfwtKv8A3VpRlTlk0mNRmApD4xyXFPjYsRh4dYjVfroLlWLW95geRteu3/8AcSwSCPHYVor/AF0OoHxA6jyJPhThg8WkqB42DIwuGHI1lY6LxW+BqcMvxruDrgkiI6OYzf8AVKO332pE4ky3GzY1MTFhWAj0aQ7xAkq2rcCQ2BO1NnFeMngheaExWjW7I6Mb7jkyuLbdLGovBma4jFR9tKYgmoqERGvtbcsZD16Wq024JzVuW4PDn2Ot/Zz3/bR2qw4YjlEOrELolkd3Zfs3Y6V2PRQtTszx6QRPLIbKguf+B4nlS7gZcfikEqyRYWNt0QxmRivQsSQBfuAqd6OiS8/+gi5VjcZhC8UuEkmj1s0ckRUmzMWsRfx8K+80hxWYaYjC2Gw2oNI0hXW9twqqpNt+p/8AFTcixeMXFNBijE69lrSRFILe8F33257i3dvTI7gAk7Acyasp4ZXSV+eYPnDxBFVVFlUAAdwGwHyrpelQcRTYp2XARoUU2bESkhL9yKN2rs2AzG1xjISfs/R7L89ZNY7O3eaRRlopKXi6bDSCLMIQoblNFcqfGx3t63HdTlDKrqGUhlIuCNwQeRFSUHHUH3eilPinig4PEwKwBhdW17e8NwAw8u7rTPh51dVdCGVhcEciKjg0k3uDrReg0n8YZxi8GqyKYHRn0hTG4K3BIuRLY7KegpCLk7IDhRUXLVlCflmRn70UqOQ2sWY+t68rIJdRcxikaMiFxG+1mZdYHf7txfapVFE7ARs24KxOJI7fHagOS9lZR5KHtfx51c8N5LPhgsbYhZIVBATstJFzf4tR259KYKK6utJxwvTwRLELN8uTEQvFJ8LC3iD0I8QaS+BOIOydsDOw1I7JE3QkEgp5bHT4bdBTJnGVYqVj2WL7GMj4REpI7/evfekXPOEmwAjxXbdpolQsNJH1r3vqN9wPnXWioyi4N66a6hmrMt9jShxDwRHILwSGBg2oICez1HqFv7rHvX5U3q1xcVFzPLo8RGY5lDobGx7xuCCNwQetcITcXdMplM/AeOY+8Ffpcy3/AIt7VAw2EjwwnOIVXmicRpCWGksQSXYDdlUDlyJNqaMblqwuyBs30qdjHdkt/hbmRS3wxw8cdNINbKqjUzsNTbmyg78zvfyNfRjUbi3J5fYwaVwFl6RYKPQQxkHaMw6s1tvQWX0pipLyvgqbD/oMc6A7lezBUnv0liKb8KjKih21sAAWta56mw5eVfPq2crp3NkHiabRhMQ3dE9vPSbVmvB+JbBYqESG0WJjQ36e98J9GuPI3p59oc2nATeIVfmyj8KpeLMi15ZA6j38PEh25ldIDj0Hvfu13otKFno3YjHuSIMpVgCDzBAI9QaqOK81+jYZ3Hxn3Ix3u2wsPDn6Vx4Jzn6ThUZjeRPck8xbf1Fj61BkP0vMgOcODFz3GZuX+UfeK4xhaTUttf3qBc4GwzYbMnhc3bsiGPexCOfPe+/hWo1nOM/J59GftgffGyfitaNW+Id3GXNIIr8+zAYeCSY/UUkDvPJR6kisxzDL3wSYHF76z70pPMsbvY+aMy+lM3tExepoMKFdw79pIiLqYop5AeO5/drnxVmv0rCvEMHjVbYqTBsCpuL2bkdx61uinFLrr4afJGPGGlDorKbqwBB8DuK6UnezLNO1wvZk3aE6f3Tcp/Mfu0415pxwycTRnHBn9r4zyl/3VrR6zjgz+18Z5S/7q1o9deI73kiRIGdZVHiYmilFweR6qejKehFIHs+xj4bGSYKQ7EsAO513uPBlBPoK06sznjvn66ejAn/6TetUXeMovS1/sGOHG39QxH7M/wAqr/Zh/UV/aP8AjVhxr/UMR+zP8qr/AGYf1Ff2j/jUX8D8fYbkvj3CNJgZVQXIAaw6hWDH7gahcA8RxzQpCSFmjQKV+0qiwZe/a1x0purOeLuCmRjicFcEHUY1NiD9qK3z0/LupScZRwSy5MM0IRDVqsNVrX62NiR5bCkn2nZmwWPCxmzTH3vK4AX1Y/dbrUvgLik4pTHL+mQXJH115ardDfn5jvpd9ojacxw7n4QsZ+UjFv5VaNNqraWwbyNGyrALBEkSCyoLefefMnepdeCva8zd82UqeJspXE4d4yPetdD3MOR/l5GlP2UZqzLJh2v7nvJfoCbMvobH1NaFWYezdL4/EsPhCt98gt+B+VeinnSkntmTcteMcvTEY/CQvfS8couOYIBII8iKp8jzWXK8QcNibmAm4boL/wB4n+E9V6G/W92HPmtmuA/Vk/harniTIUxcRR9mG6P1U9/l3itqolGMZaNe7zJYtYpAwDKQQRcEG4I6EGlD2pj81j/bp/C9UXDOeyZfMcJjNowfdbol+TA/9M/dv41f+0w3wiEcu2T/ALv+azGm4VY8ti3yG5KK9FFeYp7RRRQBRRRQEXMZ3RCyRtKwtZAVUn1YgUi8U/0li07IYTs4rgkdpGxa24udQAF+n31odqLV0p1MDvZAoOEZ8V2YjxUHZlFAD6kOu224UmxtbwNMFeWr2sSd3cHHGThEdzyVSx9Bf+VJPsoj/IzSHm8tj6C+/q5ph4jyJsUNP0iSKO1mRAtm/WuL+l7VUZdwKYCTDjJ4yedgtj5gixrtBx7Nq+bt+CMcqKg5VhJI1Ikneck3DMqKQLAWGgDz376nVxZRN9qcn5mq/blUfcx/ECm1YvcCkXFrW9LVQ8RcMHFle0ndVU3VFVNjtuSRcn/mrvBROq2kftD9rSF+4bV0k1gST5gy5cS2U4ydAC0boSg7+ZjPobqafeEcqOHwyh95XJklPe7bm/kLD0rtm+QxYiSGSQG8L6ha2/8AhbwuAfTxNWoFaqVccVz38iWM442PZ5rhJO/s/kJCD9xrR70u8T8JJjHR3lkQopA0aepvfcXvXebJ52jMZxkliLFhHGHt5gW5dbXpOUZRir6ApuFD9Jx2KxfNVPYxHwHMj5A/vGnS1UfDXD/0NSiSs8ZJOllW9zYXBHgOVXtYqyTlloEZjlx+gZu0Z2im5d1n3Q+j3X51poNLfFHCKYyRHaR0KLpGkLvvfcnf/wDGrLCYGZIyhxDObAK7ItxbvtYMbVqrKM0nfPcCRwa//q+L8e1/3V/4rSqSYuANEnax4uZZbk6gF5nnytz7uVWQybG8v6Qa3/x4r/OtVXCbunt1+Ai3zXM48PG0kraVHzJ6ADqT3Up8B5c8k0uPmXS0t+zU9FJ3PyAA8A3fVph+D4i4kxLyYpxy7UgqD/hQAAeRvTIFrGJRi1HfUpScbn8xxH7M/iKrvZgfzEftH/GrfiDKGxKGPtWjRviCqpLb35nlyqLw9w42EGiOd2j1aijInrYjcX2+VVSXZON87k3LHMcwETwKf71yl72t7jt67qB61OvVPxNkC4xFVnaMo2tGW1wbEdfOoEeRY62lsxYr3iGMPb9Yk7+POsqMWtbPzKU+T4QDOpzEPcVCXtyDMEuPPVc+hqf7SMhbEQCSMXeK5sObIfiA8RYH51f5HksWFQrGCSxu7sbs7d7HrVlWnWampR2JYVuBeI1xMKozfloxZh9oDk47/HuN6aL0s5twTBLJ2sRfDy3vriNrnvI7/K168jyTHgW/pE27/o8Zb5k86SUJO8Xbo7+wJvFmeLhYGa/5RhpiXqzHlt3DnUD2e5CcNhyZBaWWzMDzUfVU+O5J86mZbwvFHJ20jPPN0klNyP1ANlq9NRzSjhj5lEriY2zXAfvffenUUsZjwm00yTviZBJHbRpRAFsb8iDf1phwkbqtnfWftaQv3Ck2nGNnovciKnirhtMZHpNlkXdH7j3HvU93rzrNcbmE0UJwGIU3SRCh7gDyv1UjkfTy2eqTiThyLFquu6upusg5jfdT3g91bo1sOUtPQWLoUULRXnKe0UUUAUUUUAUUUUAUUUUAUUUUAUUUUAs5lnc8eNhwyiIrMCwYq11ADGxGrf4ee1SuJ80lw6I8YQ6pFjIYNzY2BBB6d1t6p+Im0ZrgXbZSrLfpezC3zZancc7xwIPifExBR32a5+QF674VeHVfJBkivYarE9bCwv4C9Qc/xxgw8sqgFo0LAHkSOQNqsBVFxsfzDE/szXKCvJFJHD2eR4uLXGbMNnQ80buPh3HrXHJMxmlmxEcnZ2hYJdVYFiVDX3Y22NrVRZvkssLLjcF+k0gzRdJBYXIA6+HPqN9jN4Fx64hsXMoIDyqbHmD2aAj5iurhHC5R09MyDXS3m+dzRYyDDoIys17MytddIJPJrG9vCmSkziP+1cB5P+BrFJJvPk/QMcgaXeMc5nwkYmjWN4wQGBDXF/rXDbi+1rdaYlqLmmBWaKSJ+TqVPh3H0O9Zg0pK+hWQs3zYxYRp1KsQgZdjZibaQADf3iQBv1qbljymNTNpDkAkKCAL9Nyb276Q+F3kn7DCSg/mjs03cShtCn+Yk+SCtHrdSKh9P70IQM8xLxQSSR6dUaM9mBIOlSbbEd1U+RZti544ZtMHZufeA16lFyCdzY8qteJv6pif2Mn8DUt8GYAjC4ab6RKqgm8ZYaDcuoW1r/EQefOrFLs23z9huOoqj4wziTCQGaMIwUgFWDb3IGxB2+VXi0qe0/8As+T9ZP4hWKSTmk+YZ0HEE8WJghxCRlZwezeMtsRa4YN5jfxHjTRSHJM8ONwz40q8ZQrBKqlVjdrag4JO5FgGv6c7PlaqpK1gip4nzj6LAZLBiWCqCbC56segHM0ZdLiu10zdk8ZQsHjVhZrr7p1Mbgg3B8DXTPMPFLGIJt1lOlR11AM4sehAQn0pc4RE2Fxb4F37WIRdrE3VV1aQD3X328NudqRinB8/YDqaXM/zqaHEYeJBGROxALK11tpvybf4vCmOk7jA/n2W/tH/ABjqUknLPr6FHBfGoGaPiLoMOsZuTrMmqwFtgNO9yT9xqworCdgKGAzzGy4ieBVwwaG2ontLG/dbembLnkMamZQslveC8gd+V+lK3DP9qZh+5+FOVdKtk7JbL0Iij4qzHEYeJpYERwgu6sGvbqwIPIdR9+1c8w4gIw0UsGl5JiqxIQfeZuY2NxYBie61Xzi4IO47qQ+C8Cq43FR3JTDMRCpOydoTqI8bIB8++rBRcW3t+QPGE16R2ukv10ggelyTRUWXNFD6Lev4kDuG9/I17XKzKT6KKKgCiiigCiiigCiiigCiiigCiiigIWaZXFiE0TIHW9xfoe8Ebg+VR8BkEMTh1DM4Fg0jvIVHcpdjp9KtaK1iaVrgKh5llsc6FJQWQ811MAfA6SLjwqZRWU7aA44TDLGgRb6RyuzMfK7En7654LL44i5jUKZG1NbkWsBe3TlUqirdgKrMZkMEsoldWMi/C3aSDT+rZgF9Ks6KJtaA8UWFq9ooqAi4bARxvI6KA0hBc/aIFh9wqVRRS4I+PwSTIY5ASjbEBmW45EEqQbVWYfhTCoVKIw0sGUdpKVBBuDpL2578qu6K0pNKyYAVAzbKIsSuiZSy89OpgPUKRf1qfRUTazQK+fJ4Xi7F11x/Zcs3luxvt513wGBSFdEerSOQZ3a3gC5JA8Kk0Uu9AQs0yuPEKFlBIVgykMylWFwGVlIINifnXzluURQFigOpvidmZ2NuV2ck2HdU+imJ2sAqsx+QwzSLJIrF0+Ah5Bp5brpYAHYfIVZ0UTa0B8xpYW/E3+87mvSK9oqAq8LkEEchlRWEjfE3aSHV+tdrH1q0ooqtt6g8YVWYLIIIpGljVg7fE3aSHVz+IFiG59atKKJtAiyYBC2o8738CehoqVRUuD//2Q=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34820" name="Picture 4" descr="http://tw.rpi.edu/img_org/jmu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893445"/>
            <a:ext cx="1265029" cy="592455"/>
          </a:xfrm>
          <a:prstGeom prst="rect">
            <a:avLst/>
          </a:prstGeom>
          <a:noFill/>
        </p:spPr>
      </p:pic>
      <p:sp>
        <p:nvSpPr>
          <p:cNvPr id="34822" name="AutoShape 6" descr="data:image/jpeg;base64,/9j/4AAQSkZJRgABAQAAAQABAAD/2wCEAAkGBhMRERUTExIWFRUUEhsVFRcUFxcYGBkRGRIWFRcUFBYXICgfHBwjHRcXIDIgIycvLCwtFR4xQTMqNSYrLCkBCQoKBQUFDQUFDSkYEhgpKSkpKSkpKSkpKSkpKSkpKSkpKSkpKSkpKSkpKSkpKSkpKSkpKSkpKSkpKSkpKSkpKf/AABEIAKgBLAMBIgACEQEDEQH/xAAcAAEAAgMBAQEAAAAAAAAAAAAABAUDBgcCCAH/xABFEAACAQMDAgQEAgYFCQkAAAABAgMABBEFEiETMQYiQVEHFDJhI3FCUmKBkaEVJHKSsRYzNUOCorO00SU0NkRUY3OU8P/EABQBAQAAAAAAAAAAAAAAAAAAAAD/xAAUEQEAAAAAAAAAAAAAAAAAAAAA/9oADAMBAAIRAxEAPwDuNKUoFKUoFKUoFKUoFKUoFKUoFKUoFKUoFKUoFKUoFKUoFKUoFKUoFKUoFKUoFKUoFKUoFKUoFKUoFKUoFKUoFKUoFKUoFKUoFKUoFKUoFKUoFKUoFKUoFKUoFKUoFKUoFKUoFKUoFKUoFKUoFKUoFKUoFKUoFKUoFKUoFKUoFKUoFKUoFKxPdKHVCwDMCVHuBjP+NYItWibGGPO3GVZchjtUruAyCSORxzQTKUpQKVr/AIpnVWg3NGqlnyZiQn+byM4I59qhz3G9VSN4ypEWWhGVO686bKCSeOeR9j70G2UrUDqcsOcMBueYhn43Ok7RiP6TnhR5RhiDx2rYdKkLCTPpMw/mKCdSlKBSlKBSlKBSlKBSlKBSlKBSlKBSlKBSlKBSlKBSlKBSlKBSleZJQoyxAHAyTgZJwO/3IH76D1WC8ViuEYK2Rgn8+f5ZrPVDrXWlaLoxhkBEyyiRAu4Ry4XnJ5JjwwDDzHOMeYJKQXQ/1kZ49Qc5/cBxUyLqLzI6YA5wpHOF9Sf7Xp6j2rV9NstQ2gOXG6bad7rlbdo4WeQEO/mDJIoG7/XZ4AAEcaZeyb+vHIy743VQ8LMH/HEhjErNG4w0XDBBjJCqyjIbHd6KzymXqkMGQxgfSETuGHqW3SDPs49qr7Xw1KgG2SPcgjUcOQxjkV8vljg4BGFx9Z78YgHTb5Y9qKyt8uRF0pI0jjbZNw8Zzl8mIjblQRgFVB3epra7W56aGbbnejCRdgXfCu6bdy/lEg28nntyGUM3iDX7yK5tbWAW5knjlZjL1AgMYU8bTkcE+hrDc+KL2yaNr+GA28kgjM1s0n4TscKZFkGdpPGR2/gDUpavDqekROGDLb3gO5t54Awd2TkHuPsRwOwsfjFdL/RjwDmW5kjhgT9J5TMh8o+wBP8AD3oNvvtThgAaaVIgTgGR1QE+wLEVV+K/EXy1hLdQ7JNiqyknchBkVc5U8jn0NaBf2txcazdILW1uzbQwJGl45ASNotzPEm0htzk5bGRgD1qFqFjNbaVq8cgt403QukFtN1BA7SJ1FKkAoGwrBfucUHX59Tijz1JY02qHbc6rhCdoY5PAJ4yah61rgispbmJkkCRM6kHchIHup5H5GtTvNLguNfCTqrhdMR0jflWcXEg3FTw20E4B7bs+lU+rIluNcgtwFgSzjlKL9Edw8b7lUdhkBSR+VB0uy1iJ9imWPqsisYw67uVDfRnNZYZ2MzqWjKqqkBSeoCc5Lj0B9P31z3xJolvbaZbTxRKsqS2zCUD8Qu8kYZmfu2dx71sOjy51i/X2t7b+YkoLm/1gRypHxg438HgO2xMEcfVnOfQGo0evkAlxxsZl8rLkq6oFU5O7JYe3ce/EfxN4ss7JxHcA7p1JwsZfcq+U7sD71U2Pj/STIBkRMzcNLCyDdu3fURgc85OBkZoNgGtMwXaMsVfICO3nRlXAGQVB3ZyfQirdCcDIwccj2PtUC7vI4nUiNmeQMfw03MVUIGJPt/mx+4e1ejrsHTSXqqEcqFJOMlyoUYPI+pe/bPOKCfSoMGtwOnUEqBRjJZlG0nsGyfKfsakJdoWKB1LAZKhgWA45I7+o/jQZqUpQKUpQKUpQKUpQKUpQKUpQKUqPBfxOxVJEZl+oKykj08wB4oJFUcl9cKM7CcIeNuQXyrAkLz2bbx6hvapd1bymYMp8g2ZAJB+p92Odvqucg5Gcc4qn16XGqacv6wuf5QCg9ya7cuWEUe4oVyoBGD1SpRmOR9K5yMY3eneq/wAaM900VokLzDpGedUZYyAVaOAnqMADvLOBnIMArPd+M7kvKLXTJZ44XKM5kSLc6/V0kcbnH3HevVn46hc2MqwkR6juQSnAKSorFYpBjkkhwMHuD70FPF4peb5dLi7NkUglE7BoRuv4JUjkjLSBl2gZk2D6lcHsK1u68UyQWECw3LxtBpUEoUPbQx9QxOVJEoaSfdtA6aKAMYzlvL0S916Bbx7Y24cRW/zs0gUNtYHankAJaUhSR64UVrd147eONLqfRHjswABMzwGSOFyFBNuBuVSCMjPrQdFt5Nyq3uoP8Rmqfxd4yt9Mg61w3c4RF5d2xnag/wASeBV0gAAx2xxjtj0xXzlr7Nr3iL5YsRBHK0Ix+jBDkysv3cq2D+0vtQWz/GHWNQZhp9nhAcZSNpmH9uQ4QH7YFY5vifr9hh7y1zHkZMsBRfyEkeAD+efyrumm6bFbxLDDGscaDCqowAP+v37mslxbLIjI6hkYFWVgCpUjBBB4IoOfaPdab4lRJnWRZrcFWjEro8e/GSDGRuU7eG+3Ydq2DRfhxYWkonjhJlXhZJZJJWX08nUYhfzHPNaN4U+Et3p+sNcW7xraB2G1nbe1u4yY9oB5U4wWIyYwa6/Qa/4i8DWt66yyqyyou1ZYZHikCZztLIRkcng9sn3NeIfh/ZJZyWaxEQzHdL533u+4NueTO4nKj1qq+M2oywaTLJDK8Th4wHjZkYAyqDhlIPIqV8Jr6SbSLWSWR5HZX3PIxZjieQDLNyeAB+6gr9a8Ei81gvNE/QGnIscqMUZLhblzhHU7g2xj9sE1f2fga0itJbRIiIpwer5mLuWGGZ5CdxP3zV/SgrNS8OwTwLbyKTGhQgBiDmMhk5BzwVFZbfRYkuJblQerMqJIckgrHnbhew+o9q5PrfiC5XxVFbrcTCEtFmISOIzmDJymdvJ57V2ag594okx4h0oe8Vx/wmrctc0aO7geCVQyupHPcNjh19iDyD9q558RdXjtNb0y4l3CKOKfeVVnI3IyjhRnuRUrVvi/FNE8Wnw3FxcupWMLC6qrEYDuWAwB3/d6DkA+FkIvtOtnuAJPljNAFcBgRuTaef1VAUfapWoalbrc3DEyLHE0a9SKGSWGGSNopJDKyKFXiKBSoJ2iMklc1dfDzwudO0+G3YgyAF5CO3VdizAH1AyFz67aq9N1J7KCW1ktLiWUSzGPpwu8c6zTySo3WA6aZ6gDdQjBB7jGQm2ekxmQJDOOrbxQ8mMMhDLc7W7gNuWRzweNoPqQZ+k6MkRG1nxE5Xzptz+BFHwxxuGEHmHGcj0rQZ/DLxJJDJZyzXA0+2gtZo0LIl3HC671lOOltfa3U44XGfQ5tVsJZZJDhnhTUZhMEgFz+IbW2Ebtbn6lH4g4BKlwceoDqZNRxqCFmUZJWQRttVjtcoJBuwOBtZTntyK59DpZjSH5q0uLmL5V0hQxhnjlM8jbWjRiIiYzEqtnyCPBKmptvpbLcti2dC19byMdpcGE2eHzL2fEvU3HPdsn6qDfaA1ow026MUybXzax/LwnjMsfWDuyZIBJhWJO4828ZFWPh61lAkMRMYJTHWtukpIDbtkKupB5UFjgHb696DYZL1QSvJI77QTgffHasyOCAQcgjIP2qoiuzA8qukjb33o0cbMGyigr5c7SCp+rAxjmrS3JKLuUKcDKg5wfbP2oMlKUoFKUoFU15YXJJ6cwAL/pZyIzksOx5yxAxjAVee9XNKCqazuGtpo3kXqOsgjZcgLuTCZIAPB5z/jVNdszrFss5o/l1YuECq2zoOnQgZG8xZipBU7RszkECturWbq9vkBKx7zh9oxnJ6jbN4GCMqFAwT9XOO4CFFeXUFjLLDHNLOrq5inEreTK744OodzbUzz6tk45CiHbasdS1S0lhhnWG0jmMrzRNGN8sYRY13d2Hc4q5+fvQ5PTBBUHHTOEXqSgsDvyzBRGdndt3GOay22p3jOitCFBbzsUbAj2RkEefgkmQY524HfHmDnUtw80k6Xw1WS66zrHa2/Ujt2j3ER7XTC7MYy7N7nn1tNK8PzS+G4owjJdW26eJWUh1uYbmSRQFPOWAIH9ut3j8Sl3wltM8QmMJmXYV6gk6bEJu3lFfKltvG0nlRmvFr4zt2jEkjLEpVSA7LuJcygLtXJyek2PfBxnBoNa8Ox3Zsb/AFBImS9vC8kMbr50jiQxW8ZVvUAFgDwd4rn+u2vzVg4RdXurvpq0ouOqsMLgqZPJwp9QqDJ5+1dtbxZZgxj5mLMoVo/MPMrsVRvsCwKgn1478V6Pia1DSKbiMGEM0mWwFVDhySePKSA2PpJwcUE+3fKKfdQfb0Hoa+evgOP+2p9/1fLzd/1+vFn+W6voS0u0lRZI23Kwyp55H76+d7+X+gvEplcEQSStJkD/AMtPu3ED12MTx/7VB9HUrHb3CyKrowZWUMrKQQVIyCCO4PvXqSQKCSQABkk8AAdyTQeq0T4o6/qdqLf+joDNvMnVxC0u3HT2fT2zlvzx9q0qz+Jd7fa+ILGb+qGUKQURlMEYzLKCRkbsMQcj6lruFB80+N/FuuXFm8d7aNHAWUs5t3jwQ4K+c8DJxWXwf4w16Czijs7NpLdQ3TcWzuCDIxbzjg+YsP3V1H46/wChpv8A5Iv+MtSvgz/oW0/syf8AMS0Hv4Za3qF1DK2owGF1kAQGJosptBJw3fn1rRdW8c+I0nlWKxdo1ldYz8rIcxhyFOc85GOa7bTFB8oX+vam2rpcSW5F8Cu2LosCSI8L+F3OV5rd/wDL/wATf+gf/wCpJ/1r91//AMYw/wBuL/l67tigo/EviNrboxRRda5uXKQxlti+Vd8kkj4OEReTgE8gAc1F07Vr+O4jhvLeNkm3bZrQyskbqu7ZOrrlQRnD5xkYwM1G8aK0F1ZX+xnitzNHP01LskU0agTBF5KqyDOAThs+lZrTx3Hd3EUNkPmEJLXEwDrHDGFOBvIwZGbACD2OcUHvRvHMLWEd5dSRW4kZ18z4G5ZXQBS3JJCZwPvViviyzMIuPmoeizbRJ1F2bwCxXcTjOATjvxXMNP1M29rpu7pW3/e8XdxBJKImNyw6SKpUK7jnLHkLgVjsIjJgPvl3eI7eQs8HR3obVSJTDjyq2MjPcYJ5JoOoad4iincmOaB4OgsqssmXx1JFZmGMCPyYDZ7qw4xWHwxq2nOGhsZYG2ku6Qsp5ZvM5A5OSfq/KtR8dabLLPqCwozFtLtvKmcuq3szyxrjuzIGGPXd96lnV7a+vrA2ILfLGRpnWNkENsbd0ED7gMFnKYj7jZnAxQbRbeM7GSVYUvIHkcAoiyKSwIyMAHuRzjvisbeJj1cbIxH8x8uGeZUkeQEKxjjZcMAxxjcGODgHgNo+m6cF0PS8R4YXto58vIc3Y3ufUHBOT7Vv2o6JCN8/TdiD1jGkkgV5UAKsYgwRn8i4JHdV9hgI58cW2GOZPKcMBG5YARtJuKgZA2ox55G3GM4B9/5XRdQLtkC4bcxRxsKtGPOuOFIlRtx9D9jiotbfTkJQI4VtsSEvK6sjRyRAKSx2qAZU9OVP2NZr25sN3UIcsRvADSqH/AhlCsuQpBRIuGGMjB7nIWr+LLcFgWYFXCEFSDlt+OD2z034ODx25GbgGtVNjao8sXTkAXYjYlmJbIykaKD9P45GM+p44Bqy/wAooVVRGNwGBjBUAGIyKBuHJKgED9ods0FzSokGpo5AGckkcqRyCwx/uN/d/LOW1uhIu4fz9iAR/I0GalKUClKUClKUClK8uCQQDg44PsffmgpItBmjJSO5CQGczbRH+KN0vVeNZd2NjMW7oSAxGexFO3g6aF7doZFLI8YLNHlVWOG+G9l3gkE3CrgEEd/yv8XO4n0KHgbMB/MBgnk/on27/lWEx3ZLAtjyEIUEeN4DYY7skZwvGDjJ/Ogpl8GTb5YusBDLBGs7mIEyO11eTzCLD/h8zcZDACQdyM15f4bZ6w6y7ZFmCExuXUzuWbczSFSBuYeVVJBGScc4vGczSTBEMrNZxCaMpHI4a+LK0Yk6SkDyKwOcDFx9qtG1ye6kjS0kjiVrVbkvLGZCd7lUjCh1xja245z2FBtFar8QPh9Dq0ARzslTJilAyVJ7hh+kpwMjPoKoNVv7lWv5JjBIq2NqxhKvJFvaSUHaxcZXcHOdoLZTts81hqHii7WO5vEMIt7W4eIwFGMkkcUgjlfrbwFckMVXYRwue/Ac1tPCHiTScpaMZIs8CJ45I+fURTcqT9l/fS+0HxPqY6VwWSI8NvaKGPH7axeZx9sGukN4nvfxJ90HQi1P5PpdJ97xNdpb9Qy78Kw3g424O374Ft45043EUUStEWNwrCCdisdyqI7NbsVycYG/sR+GMgjNBX/DX4aQ6TEWDCWeQYklxgbc56cY9Fzz7kgE9gButc2ttWWw+ZEdl8ncskG233o1oxkuRbLcRmIDGGkUOMKSFXjPNWuq6nqFqEjaa2kea6hhSQROpVZeoHLw9Q/SVBUh/NyDjGaDcZYVYYZQw9iAR/A1+xxBRhQAB2AGB/AVoT63dRzyQxfL9Z9QgtnmMTANu0sTNMyB8lgVwBu7KFz+lUXWNXvXeK3M0aywarDC8ixuElSS368ZaMSDGNxDJkgkKcig6QzADJ4A7/lXJ774o32oXD2+i2yukZw9zL9PfAK5IVQcHGclgOwrafi3qLQaPdMhwzIsWftLIkbf7rNWL4O6StvpFttADTKZnPuzkkE/ku1f9mg03UNT8Q6d/WrmC2uo05kKIm5UHc7kCsMD9LDAevFdN8IeK4dStUuYcgN5WU/Ukg+pGx6jIP3BB9auJIwwKkAgjBB5BB4IIrTpfh6LWylt9LkNpJI6v1C8j8qwz3JxlRjge1B++L/Fk8GoadZ2+zN1Kxm3KSRAm0nbyMEjqc/s1+eLfFk8Go6dZ2+z+syMZtwLEQJtJ28jBIEnP2rl1t4T1S41iSH+ks3NlAP6wQ2FEgB6a8ZBIkb+BpaeE9UudXliGpZubKEf1ghsBZAD014yOJG/gaDs2ta9PHcRW9vbpM8kMkxMkxiCpG8SEZEb5JMo9uxpoXipZ8pKohmW4e2Me8SAzJEJj05FA3DYc8gEYIIyKh3/AILW6nt2u0juEispIn6gyTcM9uRIoxxxHJzkEbhUG18JXNskCQLA62V07wBmMXUtpIJI8SskZxKpk+rad+3JwSaC01Dx5bQzIjuNjxzHqDc2JIJ0heMIqljgs5J7ARn05FmPENtskcTIUijWR2ByBE6b0fI7qy8gjOcVrFh4dvrdopUW2kkVbsOrSSIubm+FwpRgjHAA5BH2+9Rk8N7J7O0V9xS3QXmFIBhglE8J9gDNvULnlXf9U0HQaUpQQf6Dt8KOimFxtAUYABJAx7ZYnH3rwPDtsP8AUJ/dH6u3+S8D2BI9asaUGCWyRgwZAQ5DNx3YBQGP3G1ef2RXmHTYkOVjVSPVQB6EDt9iR++pNKDCtmgYMEAIzg49ySf5s394+9e4oQowoA/KvdKBSlKBSlKBSlKBSlKBSlKCJCsURfHBdy75J5cqBnJ+wAx7CqqXQbQjC71Kl+YZJVYLI+90zGc7S2Tt7D0xV80QPcA/mK8C1T9Ree/AoNefRdPbI4CtbrAY1d1Uwo26MdMHuuTg4zhj6Gvy+0GwbddOW2NIsjqJJei84ZVR3gU7XfcEHK8kDOSK2D5CPOemvP7IqLqmkCWHpLhAZY3O3K8JPHI2CuCCQhAI9cUFfbW1jLG0akFXnN067nB60c6Ss5BOVw+w7eO44waapeWF4BBLIG8yuhBdCsvTEqNHMuNr7G3Da2cE+ma/LjwejSblZwOlIpxNOHaWQxed3V9zDEYGCTwABwKpodNggEgnZjghVYmQwCSOxjiYmFXBYjYTnaPqGDkZAWuk+G7GWGXaHnWdRHI9w8zu0Y8yqHlO4KN24bcDJyOeaobLV9CVgfnUd+qknUmuZXffFuEe6SRvpXe2FJx5j6mrzwhdxLujWRNzuWWKISdNFSONWCFwO58/p9Z78sdS8EXl6+kR28WnrKjxSIsktxGsZDSSAl48F8DJ4xk4oNt17wbHctG6cBrxLmdhJIpYJavAjRMhyrD8MgqR9Oc57yz4Ltuj0cSY6wn6nVk6xuBx1TNu3lsccntx2rTp5ri2eDTVku9lrYRGR7GJHkeUlkGWkB2RgRnAAyc/apdtqV/ObOCSWa3MktxHI5iRJZIY4w8cmxgVRyMA44zu+2AuPHtkt/p97axMHljUZUckSrsnRD92AX+9VZ8GNeSfTY4d34tsDG6+uzcTG+PYqQM+6mrnwrblLm/BYsevCCzYyxFlApZsADJxngY5qo1z4WxSTG6tZ2tZSSzGP6dxPmI2lSpJ74OPtQbpf38cEbyyMFRFLMx7AD/929a0DQfFWparZXD26RW8izKsEjZwV3bpAwdXGQhUZA5JPbFfj/C6acgXupSTIpB2Dd39PrYgH77Sa3m10mOG3+XgAjVUKLjnaSD5jzknJzycmg4t4J0zWZ2uby1uIVaabZM8gXLvGMgoDEwC+f0x+XFevBOl6zObm7tLiFWnm2zPIFy7oMgqDEwC+f0x+XFdZ8O+FhZ2XyqSZOH/ABNuPO5J3bc+mR6/o1F0Pwj8nDFCh6qpuOSzR/iNLv6mFJzx5e/6OOzGgsZLq4jWMFBI3TUuyg43qPxO2O5K44/WPpio58QzbR/VJNxIBGG4zjnO3n19vp9MisMdndoNoY4VU7FeeWDAErnd9ByfQH98yC0ud43y+XIyBjO0AcZx3znJwM5/cAjRa7cgHdasx3NjarqAApIByDnJwMjjnjNSjqkxRyICGGNu4OcgvjOAOcDnAOeDwOM29KDzGxIBIwccj2PtXqlKBSlKBSlKBSlKBSlKBSlKBSlKBSlKBSlKBSlKBSlKBUWbS4XLFoY2LYDFkUkgcDcSOcVKpQRodMiQ7kijVh6qig8gA8gewH8Kw6FosdnbpbxbtkYIXccnlixyfzJqfSgqNW8NRzyLMHlhlVCnUgfYxjJzsbIIZc88jg9sUsvC0EJhKBswmRgSxJZ5RiR5CeWY981b0oIPyHT6zxf5yYhjk8bxGI1P5YUVBj0qSOJ4AAyOMAjy7dy4bKknPILE57v2q8pQU39GPukYqrdYMrqeOO0e855CjjgfpHvU3S7QxoVbk7iS/q+ceZvv6f7I9OBMpQKUpQKUpQKUpQKUpQKUpQKUpQKUpQKUpQKUpQKUpQKUpQKUpQKUpQKUpQKUpQKUpQKUpQKUpQKUpQKUpQKUpQKUpQKUpQKUpQKUpQKUpQKUpQKUpQKUpQKUpQKUpQKUpQKUpQKUpQKUpQKUpQKUpQKUpQKUpQKUpQKUpQKUpQKUpQKUpQKUpQKUpQf/2Q=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34824" name="Picture 8" descr="http://wp.learnnowonline.com/wp-content/uploads/2013/08/url3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7000"/>
          </a:blip>
          <a:srcRect/>
          <a:stretch>
            <a:fillRect/>
          </a:stretch>
        </p:blipFill>
        <p:spPr bwMode="auto">
          <a:xfrm>
            <a:off x="2257425" y="3221420"/>
            <a:ext cx="4943475" cy="2779331"/>
          </a:xfrm>
          <a:prstGeom prst="rect">
            <a:avLst/>
          </a:prstGeom>
          <a:noFill/>
          <a:effectLst>
            <a:outerShdw blurRad="12700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60567" y="3125585"/>
            <a:ext cx="4282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Adapted from a presentation by Dr. Rahman</a:t>
            </a:r>
          </a:p>
          <a:p>
            <a:pPr algn="ctr"/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100" y="1117601"/>
            <a:ext cx="8278251" cy="5094514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FontTx/>
              <a:buNone/>
              <a:tabLst>
                <a:tab pos="681038" algn="l"/>
              </a:tabLst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{10, 100, 200, 300};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1800" dirty="0">
                <a:latin typeface="Arial" pitchFamily="34" charset="0"/>
              </a:rPr>
              <a:t>		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1800" dirty="0">
                <a:latin typeface="Arial" pitchFamily="34" charset="0"/>
              </a:rPr>
              <a:t>		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1800" dirty="0">
              <a:latin typeface="Arial" pitchFamily="34" charset="0"/>
            </a:endParaRPr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1800" dirty="0">
              <a:latin typeface="Arial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681038" algn="l"/>
              </a:tabLst>
            </a:pPr>
            <a:endParaRPr lang="en-US" sz="1800" dirty="0">
              <a:latin typeface="Arial" pitchFamily="34" charset="0"/>
            </a:endParaRPr>
          </a:p>
          <a:p>
            <a:pPr marL="0" indent="0">
              <a:spcBef>
                <a:spcPct val="0"/>
              </a:spcBef>
              <a:tabLst>
                <a:tab pos="681038" algn="l"/>
              </a:tabLst>
            </a:pPr>
            <a:r>
              <a:rPr lang="en-US" sz="2200" dirty="0" smtClean="0"/>
              <a:t> 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// Copies the address in </a:t>
            </a:r>
            <a:r>
              <a:rPr lang="en-US" sz="2200" b="1" dirty="0" err="1">
                <a:solidFill>
                  <a:srgbClr val="FF0000"/>
                </a:solidFill>
                <a:latin typeface="+mj-lt"/>
              </a:rPr>
              <a:t>oldValues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 into </a:t>
            </a:r>
            <a:r>
              <a:rPr lang="en-US" sz="2200" b="1" dirty="0" err="1">
                <a:solidFill>
                  <a:srgbClr val="FF0000"/>
                </a:solidFill>
                <a:latin typeface="+mj-lt"/>
              </a:rPr>
              <a:t>newValues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2800" dirty="0"/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2800" dirty="0"/>
          </a:p>
        </p:txBody>
      </p:sp>
      <p:sp>
        <p:nvSpPr>
          <p:cNvPr id="143" name="Rectangle 2"/>
          <p:cNvSpPr txBox="1">
            <a:spLocks noChangeArrowheads="1"/>
          </p:cNvSpPr>
          <p:nvPr/>
        </p:nvSpPr>
        <p:spPr>
          <a:xfrm>
            <a:off x="457200" y="15294"/>
            <a:ext cx="8229600" cy="88503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Processing Array Elements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reassigning array reference variables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1648412" y="5214508"/>
            <a:ext cx="5101638" cy="1007864"/>
            <a:chOff x="396875" y="4929188"/>
            <a:chExt cx="4746625" cy="1007864"/>
          </a:xfrm>
        </p:grpSpPr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3717925" y="5724525"/>
              <a:ext cx="7938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4267200" y="5724525"/>
              <a:ext cx="7938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4814888" y="5724525"/>
              <a:ext cx="9525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2911475" y="500062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2911475" y="500062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51" name="Rectangle 35"/>
            <p:cNvSpPr>
              <a:spLocks noChangeArrowheads="1"/>
            </p:cNvSpPr>
            <p:nvPr/>
          </p:nvSpPr>
          <p:spPr bwMode="auto">
            <a:xfrm>
              <a:off x="2911475" y="518477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52" name="Rectangle 36"/>
            <p:cNvSpPr>
              <a:spLocks noChangeArrowheads="1"/>
            </p:cNvSpPr>
            <p:nvPr/>
          </p:nvSpPr>
          <p:spPr bwMode="auto">
            <a:xfrm>
              <a:off x="2911475" y="518477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62" name="Rectangle 46"/>
            <p:cNvSpPr>
              <a:spLocks noChangeArrowheads="1"/>
            </p:cNvSpPr>
            <p:nvPr/>
          </p:nvSpPr>
          <p:spPr bwMode="auto">
            <a:xfrm>
              <a:off x="1419225" y="5000625"/>
              <a:ext cx="906463" cy="2667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2333625" y="5092700"/>
              <a:ext cx="452438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65" name="Freeform 49"/>
            <p:cNvSpPr>
              <a:spLocks/>
            </p:cNvSpPr>
            <p:nvPr/>
          </p:nvSpPr>
          <p:spPr bwMode="auto">
            <a:xfrm>
              <a:off x="2782888" y="5041900"/>
              <a:ext cx="100013" cy="101600"/>
            </a:xfrm>
            <a:custGeom>
              <a:avLst/>
              <a:gdLst>
                <a:gd name="T0" fmla="*/ 0 w 63"/>
                <a:gd name="T1" fmla="*/ 64 h 64"/>
                <a:gd name="T2" fmla="*/ 63 w 63"/>
                <a:gd name="T3" fmla="*/ 32 h 64"/>
                <a:gd name="T4" fmla="*/ 0 w 63"/>
                <a:gd name="T5" fmla="*/ 0 h 64"/>
                <a:gd name="T6" fmla="*/ 0 w 63"/>
                <a:gd name="T7" fmla="*/ 64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4"/>
                <a:gd name="T14" fmla="*/ 63 w 63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4">
                  <a:moveTo>
                    <a:pt x="0" y="64"/>
                  </a:moveTo>
                  <a:lnTo>
                    <a:pt x="63" y="32"/>
                  </a:lnTo>
                  <a:lnTo>
                    <a:pt x="0" y="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66" name="Rectangle 50"/>
            <p:cNvSpPr>
              <a:spLocks noChangeArrowheads="1"/>
            </p:cNvSpPr>
            <p:nvPr/>
          </p:nvSpPr>
          <p:spPr bwMode="auto">
            <a:xfrm>
              <a:off x="504825" y="5000625"/>
              <a:ext cx="90487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67" name="Rectangle 51"/>
            <p:cNvSpPr>
              <a:spLocks noChangeArrowheads="1"/>
            </p:cNvSpPr>
            <p:nvPr/>
          </p:nvSpPr>
          <p:spPr bwMode="auto">
            <a:xfrm>
              <a:off x="457200" y="4994275"/>
              <a:ext cx="95346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oldValues</a:t>
              </a:r>
              <a:endParaRPr lang="en-US" sz="2800"/>
            </a:p>
          </p:txBody>
        </p:sp>
        <p:sp>
          <p:nvSpPr>
            <p:cNvPr id="34868" name="Rectangle 52"/>
            <p:cNvSpPr>
              <a:spLocks noChangeArrowheads="1"/>
            </p:cNvSpPr>
            <p:nvPr/>
          </p:nvSpPr>
          <p:spPr bwMode="auto">
            <a:xfrm>
              <a:off x="1419225" y="5640388"/>
              <a:ext cx="906463" cy="2667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70" name="Rectangle 54"/>
            <p:cNvSpPr>
              <a:spLocks noChangeArrowheads="1"/>
            </p:cNvSpPr>
            <p:nvPr/>
          </p:nvSpPr>
          <p:spPr bwMode="auto">
            <a:xfrm>
              <a:off x="504825" y="5640388"/>
              <a:ext cx="90487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71" name="Rectangle 55"/>
            <p:cNvSpPr>
              <a:spLocks noChangeArrowheads="1"/>
            </p:cNvSpPr>
            <p:nvPr/>
          </p:nvSpPr>
          <p:spPr bwMode="auto">
            <a:xfrm>
              <a:off x="396875" y="5634038"/>
              <a:ext cx="10432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newValues</a:t>
              </a:r>
              <a:endParaRPr lang="en-US" sz="2800"/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 flipV="1">
              <a:off x="2333625" y="5256213"/>
              <a:ext cx="487363" cy="568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873" name="Freeform 57"/>
            <p:cNvSpPr>
              <a:spLocks/>
            </p:cNvSpPr>
            <p:nvPr/>
          </p:nvSpPr>
          <p:spPr bwMode="auto">
            <a:xfrm>
              <a:off x="2779713" y="5183188"/>
              <a:ext cx="103188" cy="107950"/>
            </a:xfrm>
            <a:custGeom>
              <a:avLst/>
              <a:gdLst>
                <a:gd name="T0" fmla="*/ 48 w 65"/>
                <a:gd name="T1" fmla="*/ 68 h 68"/>
                <a:gd name="T2" fmla="*/ 65 w 65"/>
                <a:gd name="T3" fmla="*/ 0 h 68"/>
                <a:gd name="T4" fmla="*/ 0 w 65"/>
                <a:gd name="T5" fmla="*/ 27 h 68"/>
                <a:gd name="T6" fmla="*/ 48 w 65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68"/>
                <a:gd name="T14" fmla="*/ 65 w 65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68">
                  <a:moveTo>
                    <a:pt x="48" y="68"/>
                  </a:moveTo>
                  <a:lnTo>
                    <a:pt x="65" y="0"/>
                  </a:lnTo>
                  <a:lnTo>
                    <a:pt x="0" y="27"/>
                  </a:lnTo>
                  <a:lnTo>
                    <a:pt x="48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4" name="Rectangle 58"/>
            <p:cNvSpPr>
              <a:spLocks noChangeArrowheads="1"/>
            </p:cNvSpPr>
            <p:nvPr/>
          </p:nvSpPr>
          <p:spPr bwMode="auto">
            <a:xfrm>
              <a:off x="3076575" y="4929188"/>
              <a:ext cx="2308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10</a:t>
              </a:r>
              <a:endParaRPr lang="en-US" sz="2800"/>
            </a:p>
          </p:txBody>
        </p:sp>
        <p:sp>
          <p:nvSpPr>
            <p:cNvPr id="145" name="Rectangle 59"/>
            <p:cNvSpPr>
              <a:spLocks noChangeArrowheads="1"/>
            </p:cNvSpPr>
            <p:nvPr/>
          </p:nvSpPr>
          <p:spPr bwMode="auto">
            <a:xfrm>
              <a:off x="3587750" y="4929188"/>
              <a:ext cx="3462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100</a:t>
              </a:r>
              <a:endParaRPr lang="en-US" sz="2800"/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4137025" y="4929188"/>
              <a:ext cx="3462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200</a:t>
              </a:r>
              <a:endParaRPr lang="en-US" sz="2800"/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84713" y="4929188"/>
              <a:ext cx="3462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300</a:t>
              </a:r>
              <a:endParaRPr lang="en-US" sz="2800"/>
            </a:p>
          </p:txBody>
        </p:sp>
        <p:sp>
          <p:nvSpPr>
            <p:cNvPr id="148" name="Rectangle 62"/>
            <p:cNvSpPr>
              <a:spLocks noChangeArrowheads="1"/>
            </p:cNvSpPr>
            <p:nvPr/>
          </p:nvSpPr>
          <p:spPr bwMode="auto">
            <a:xfrm>
              <a:off x="2892425" y="498157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9" name="Rectangle 63"/>
            <p:cNvSpPr>
              <a:spLocks noChangeArrowheads="1"/>
            </p:cNvSpPr>
            <p:nvPr/>
          </p:nvSpPr>
          <p:spPr bwMode="auto">
            <a:xfrm>
              <a:off x="2892425" y="498157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0" name="Rectangle 64"/>
            <p:cNvSpPr>
              <a:spLocks noChangeArrowheads="1"/>
            </p:cNvSpPr>
            <p:nvPr/>
          </p:nvSpPr>
          <p:spPr bwMode="auto">
            <a:xfrm>
              <a:off x="2901950" y="498157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1" name="Rectangle 65"/>
            <p:cNvSpPr>
              <a:spLocks noChangeArrowheads="1"/>
            </p:cNvSpPr>
            <p:nvPr/>
          </p:nvSpPr>
          <p:spPr bwMode="auto">
            <a:xfrm>
              <a:off x="3441700" y="4991100"/>
              <a:ext cx="7938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2" name="Rectangle 66"/>
            <p:cNvSpPr>
              <a:spLocks noChangeArrowheads="1"/>
            </p:cNvSpPr>
            <p:nvPr/>
          </p:nvSpPr>
          <p:spPr bwMode="auto">
            <a:xfrm>
              <a:off x="3441700" y="4981575"/>
              <a:ext cx="7938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3" name="Rectangle 67"/>
            <p:cNvSpPr>
              <a:spLocks noChangeArrowheads="1"/>
            </p:cNvSpPr>
            <p:nvPr/>
          </p:nvSpPr>
          <p:spPr bwMode="auto">
            <a:xfrm>
              <a:off x="3449638" y="4981575"/>
              <a:ext cx="5413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4" name="Rectangle 68"/>
            <p:cNvSpPr>
              <a:spLocks noChangeArrowheads="1"/>
            </p:cNvSpPr>
            <p:nvPr/>
          </p:nvSpPr>
          <p:spPr bwMode="auto">
            <a:xfrm>
              <a:off x="3990975" y="4991100"/>
              <a:ext cx="7938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5" name="Rectangle 69"/>
            <p:cNvSpPr>
              <a:spLocks noChangeArrowheads="1"/>
            </p:cNvSpPr>
            <p:nvPr/>
          </p:nvSpPr>
          <p:spPr bwMode="auto">
            <a:xfrm>
              <a:off x="3990975" y="4981575"/>
              <a:ext cx="7938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6" name="Rectangle 70"/>
            <p:cNvSpPr>
              <a:spLocks noChangeArrowheads="1"/>
            </p:cNvSpPr>
            <p:nvPr/>
          </p:nvSpPr>
          <p:spPr bwMode="auto">
            <a:xfrm>
              <a:off x="3998913" y="498157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7" name="Rectangle 71"/>
            <p:cNvSpPr>
              <a:spLocks noChangeArrowheads="1"/>
            </p:cNvSpPr>
            <p:nvPr/>
          </p:nvSpPr>
          <p:spPr bwMode="auto">
            <a:xfrm>
              <a:off x="4538663" y="4991100"/>
              <a:ext cx="9525" cy="15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8" name="Rectangle 72"/>
            <p:cNvSpPr>
              <a:spLocks noChangeArrowheads="1"/>
            </p:cNvSpPr>
            <p:nvPr/>
          </p:nvSpPr>
          <p:spPr bwMode="auto">
            <a:xfrm>
              <a:off x="4538663" y="498157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9" name="Rectangle 73"/>
            <p:cNvSpPr>
              <a:spLocks noChangeArrowheads="1"/>
            </p:cNvSpPr>
            <p:nvPr/>
          </p:nvSpPr>
          <p:spPr bwMode="auto">
            <a:xfrm>
              <a:off x="4548188" y="498157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0" name="Rectangle 74"/>
            <p:cNvSpPr>
              <a:spLocks noChangeArrowheads="1"/>
            </p:cNvSpPr>
            <p:nvPr/>
          </p:nvSpPr>
          <p:spPr bwMode="auto">
            <a:xfrm>
              <a:off x="5087938" y="4981575"/>
              <a:ext cx="79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1" name="Rectangle 75"/>
            <p:cNvSpPr>
              <a:spLocks noChangeArrowheads="1"/>
            </p:cNvSpPr>
            <p:nvPr/>
          </p:nvSpPr>
          <p:spPr bwMode="auto">
            <a:xfrm>
              <a:off x="5087938" y="4981575"/>
              <a:ext cx="79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2" name="Rectangle 76"/>
            <p:cNvSpPr>
              <a:spLocks noChangeArrowheads="1"/>
            </p:cNvSpPr>
            <p:nvPr/>
          </p:nvSpPr>
          <p:spPr bwMode="auto">
            <a:xfrm>
              <a:off x="2892425" y="4991100"/>
              <a:ext cx="9525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3" name="Rectangle 77"/>
            <p:cNvSpPr>
              <a:spLocks noChangeArrowheads="1"/>
            </p:cNvSpPr>
            <p:nvPr/>
          </p:nvSpPr>
          <p:spPr bwMode="auto">
            <a:xfrm>
              <a:off x="3441700" y="4991100"/>
              <a:ext cx="7938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4" name="Rectangle 78"/>
            <p:cNvSpPr>
              <a:spLocks noChangeArrowheads="1"/>
            </p:cNvSpPr>
            <p:nvPr/>
          </p:nvSpPr>
          <p:spPr bwMode="auto">
            <a:xfrm>
              <a:off x="3990975" y="4991100"/>
              <a:ext cx="7938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5" name="Rectangle 79"/>
            <p:cNvSpPr>
              <a:spLocks noChangeArrowheads="1"/>
            </p:cNvSpPr>
            <p:nvPr/>
          </p:nvSpPr>
          <p:spPr bwMode="auto">
            <a:xfrm>
              <a:off x="4538663" y="4991100"/>
              <a:ext cx="9525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6" name="Rectangle 80"/>
            <p:cNvSpPr>
              <a:spLocks noChangeArrowheads="1"/>
            </p:cNvSpPr>
            <p:nvPr/>
          </p:nvSpPr>
          <p:spPr bwMode="auto">
            <a:xfrm>
              <a:off x="5087938" y="4991100"/>
              <a:ext cx="7937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7" name="Rectangle 81"/>
            <p:cNvSpPr>
              <a:spLocks noChangeArrowheads="1"/>
            </p:cNvSpPr>
            <p:nvPr/>
          </p:nvSpPr>
          <p:spPr bwMode="auto">
            <a:xfrm>
              <a:off x="3082924" y="5180013"/>
              <a:ext cx="4143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[0]</a:t>
              </a:r>
              <a:endParaRPr lang="en-US" sz="2800"/>
            </a:p>
          </p:txBody>
        </p:sp>
        <p:sp>
          <p:nvSpPr>
            <p:cNvPr id="168" name="Rectangle 82"/>
            <p:cNvSpPr>
              <a:spLocks noChangeArrowheads="1"/>
            </p:cNvSpPr>
            <p:nvPr/>
          </p:nvSpPr>
          <p:spPr bwMode="auto">
            <a:xfrm>
              <a:off x="3632199" y="5180013"/>
              <a:ext cx="4143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[1]</a:t>
              </a:r>
              <a:endParaRPr lang="en-US" sz="2800"/>
            </a:p>
          </p:txBody>
        </p:sp>
        <p:sp>
          <p:nvSpPr>
            <p:cNvPr id="169" name="Rectangle 83"/>
            <p:cNvSpPr>
              <a:spLocks noChangeArrowheads="1"/>
            </p:cNvSpPr>
            <p:nvPr/>
          </p:nvSpPr>
          <p:spPr bwMode="auto">
            <a:xfrm>
              <a:off x="4181474" y="5180013"/>
              <a:ext cx="4143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[2]</a:t>
              </a:r>
              <a:endParaRPr lang="en-US" sz="2800"/>
            </a:p>
          </p:txBody>
        </p:sp>
        <p:sp>
          <p:nvSpPr>
            <p:cNvPr id="170" name="Rectangle 84"/>
            <p:cNvSpPr>
              <a:spLocks noChangeArrowheads="1"/>
            </p:cNvSpPr>
            <p:nvPr/>
          </p:nvSpPr>
          <p:spPr bwMode="auto">
            <a:xfrm>
              <a:off x="4729163" y="5180013"/>
              <a:ext cx="41433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[3]</a:t>
              </a:r>
              <a:endParaRPr lang="en-US" sz="2800"/>
            </a:p>
          </p:txBody>
        </p:sp>
        <p:sp>
          <p:nvSpPr>
            <p:cNvPr id="171" name="Rectangle 85"/>
            <p:cNvSpPr>
              <a:spLocks noChangeArrowheads="1"/>
            </p:cNvSpPr>
            <p:nvPr/>
          </p:nvSpPr>
          <p:spPr bwMode="auto">
            <a:xfrm>
              <a:off x="2892425" y="516572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2" name="Rectangle 86"/>
            <p:cNvSpPr>
              <a:spLocks noChangeArrowheads="1"/>
            </p:cNvSpPr>
            <p:nvPr/>
          </p:nvSpPr>
          <p:spPr bwMode="auto">
            <a:xfrm>
              <a:off x="2892425" y="516572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3" name="Rectangle 87"/>
            <p:cNvSpPr>
              <a:spLocks noChangeArrowheads="1"/>
            </p:cNvSpPr>
            <p:nvPr/>
          </p:nvSpPr>
          <p:spPr bwMode="auto">
            <a:xfrm>
              <a:off x="2901950" y="516572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4" name="Rectangle 88"/>
            <p:cNvSpPr>
              <a:spLocks noChangeArrowheads="1"/>
            </p:cNvSpPr>
            <p:nvPr/>
          </p:nvSpPr>
          <p:spPr bwMode="auto">
            <a:xfrm>
              <a:off x="3441700" y="5165725"/>
              <a:ext cx="7938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5" name="Rectangle 89"/>
            <p:cNvSpPr>
              <a:spLocks noChangeArrowheads="1"/>
            </p:cNvSpPr>
            <p:nvPr/>
          </p:nvSpPr>
          <p:spPr bwMode="auto">
            <a:xfrm>
              <a:off x="3449638" y="5165725"/>
              <a:ext cx="5413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6" name="Rectangle 90"/>
            <p:cNvSpPr>
              <a:spLocks noChangeArrowheads="1"/>
            </p:cNvSpPr>
            <p:nvPr/>
          </p:nvSpPr>
          <p:spPr bwMode="auto">
            <a:xfrm>
              <a:off x="3990975" y="5165725"/>
              <a:ext cx="7938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7" name="Rectangle 91"/>
            <p:cNvSpPr>
              <a:spLocks noChangeArrowheads="1"/>
            </p:cNvSpPr>
            <p:nvPr/>
          </p:nvSpPr>
          <p:spPr bwMode="auto">
            <a:xfrm>
              <a:off x="3998913" y="516572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4538663" y="5165725"/>
              <a:ext cx="9525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4548188" y="5165725"/>
              <a:ext cx="539750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5087938" y="5165725"/>
              <a:ext cx="79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81" name="Rectangle 95"/>
            <p:cNvSpPr>
              <a:spLocks noChangeArrowheads="1"/>
            </p:cNvSpPr>
            <p:nvPr/>
          </p:nvSpPr>
          <p:spPr bwMode="auto">
            <a:xfrm>
              <a:off x="5087938" y="5165725"/>
              <a:ext cx="7937" cy="95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82" name="Rectangle 141"/>
            <p:cNvSpPr>
              <a:spLocks noChangeArrowheads="1"/>
            </p:cNvSpPr>
            <p:nvPr/>
          </p:nvSpPr>
          <p:spPr bwMode="auto">
            <a:xfrm>
              <a:off x="1455738" y="5629275"/>
              <a:ext cx="835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>
                  <a:solidFill>
                    <a:srgbClr val="000000"/>
                  </a:solidFill>
                </a:rPr>
                <a:t>address</a:t>
              </a:r>
              <a:endParaRPr lang="en-US" sz="3200" dirty="0"/>
            </a:p>
          </p:txBody>
        </p:sp>
        <p:sp>
          <p:nvSpPr>
            <p:cNvPr id="183" name="Rectangle 141"/>
            <p:cNvSpPr>
              <a:spLocks noChangeArrowheads="1"/>
            </p:cNvSpPr>
            <p:nvPr/>
          </p:nvSpPr>
          <p:spPr bwMode="auto">
            <a:xfrm>
              <a:off x="1493838" y="5019675"/>
              <a:ext cx="835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>
                  <a:solidFill>
                    <a:srgbClr val="000000"/>
                  </a:solidFill>
                </a:rPr>
                <a:t>address</a:t>
              </a:r>
              <a:endParaRPr lang="en-US" sz="3200" dirty="0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1631194" y="2967865"/>
            <a:ext cx="4879975" cy="1162208"/>
            <a:chOff x="1631194" y="3092905"/>
            <a:chExt cx="4879975" cy="1162208"/>
          </a:xfrm>
        </p:grpSpPr>
        <p:grpSp>
          <p:nvGrpSpPr>
            <p:cNvPr id="185" name="Group 184"/>
            <p:cNvGrpSpPr/>
            <p:nvPr/>
          </p:nvGrpSpPr>
          <p:grpSpPr>
            <a:xfrm>
              <a:off x="1631194" y="3092905"/>
              <a:ext cx="4879975" cy="1162208"/>
              <a:chOff x="463550" y="3529013"/>
              <a:chExt cx="4879975" cy="1162208"/>
            </a:xfrm>
          </p:grpSpPr>
          <p:sp>
            <p:nvSpPr>
              <p:cNvPr id="34874" name="Rectangle 58"/>
              <p:cNvSpPr>
                <a:spLocks noChangeArrowheads="1"/>
              </p:cNvSpPr>
              <p:nvPr/>
            </p:nvSpPr>
            <p:spPr bwMode="auto">
              <a:xfrm>
                <a:off x="3276599" y="3529014"/>
                <a:ext cx="338771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 dirty="0">
                    <a:solidFill>
                      <a:srgbClr val="000000"/>
                    </a:solidFill>
                  </a:rPr>
                  <a:t>10</a:t>
                </a:r>
                <a:endParaRPr lang="en-US" sz="2400" dirty="0"/>
              </a:p>
            </p:txBody>
          </p:sp>
          <p:sp>
            <p:nvSpPr>
              <p:cNvPr id="34875" name="Rectangle 59"/>
              <p:cNvSpPr>
                <a:spLocks noChangeArrowheads="1"/>
              </p:cNvSpPr>
              <p:nvPr/>
            </p:nvSpPr>
            <p:spPr bwMode="auto">
              <a:xfrm>
                <a:off x="3787775" y="3529013"/>
                <a:ext cx="307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100</a:t>
                </a:r>
                <a:endParaRPr lang="en-US" sz="2400"/>
              </a:p>
            </p:txBody>
          </p:sp>
          <p:sp>
            <p:nvSpPr>
              <p:cNvPr id="34876" name="Rectangle 60"/>
              <p:cNvSpPr>
                <a:spLocks noChangeArrowheads="1"/>
              </p:cNvSpPr>
              <p:nvPr/>
            </p:nvSpPr>
            <p:spPr bwMode="auto">
              <a:xfrm>
                <a:off x="4337050" y="3529013"/>
                <a:ext cx="307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200</a:t>
                </a:r>
                <a:endParaRPr lang="en-US" sz="2400"/>
              </a:p>
            </p:txBody>
          </p:sp>
          <p:sp>
            <p:nvSpPr>
              <p:cNvPr id="34877" name="Rectangle 61"/>
              <p:cNvSpPr>
                <a:spLocks noChangeArrowheads="1"/>
              </p:cNvSpPr>
              <p:nvPr/>
            </p:nvSpPr>
            <p:spPr bwMode="auto">
              <a:xfrm>
                <a:off x="4884738" y="3529013"/>
                <a:ext cx="307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300</a:t>
                </a:r>
                <a:endParaRPr lang="en-US" sz="2400"/>
              </a:p>
            </p:txBody>
          </p:sp>
          <p:sp>
            <p:nvSpPr>
              <p:cNvPr id="34878" name="Rectangle 62"/>
              <p:cNvSpPr>
                <a:spLocks noChangeArrowheads="1"/>
              </p:cNvSpPr>
              <p:nvPr/>
            </p:nvSpPr>
            <p:spPr bwMode="auto">
              <a:xfrm>
                <a:off x="3092450" y="358140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9" name="Rectangle 63"/>
              <p:cNvSpPr>
                <a:spLocks noChangeArrowheads="1"/>
              </p:cNvSpPr>
              <p:nvPr/>
            </p:nvSpPr>
            <p:spPr bwMode="auto">
              <a:xfrm>
                <a:off x="3092450" y="358140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0" name="Rectangle 64"/>
              <p:cNvSpPr>
                <a:spLocks noChangeArrowheads="1"/>
              </p:cNvSpPr>
              <p:nvPr/>
            </p:nvSpPr>
            <p:spPr bwMode="auto">
              <a:xfrm>
                <a:off x="3101975" y="358140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1" name="Rectangle 65"/>
              <p:cNvSpPr>
                <a:spLocks noChangeArrowheads="1"/>
              </p:cNvSpPr>
              <p:nvPr/>
            </p:nvSpPr>
            <p:spPr bwMode="auto">
              <a:xfrm>
                <a:off x="3641725" y="3590925"/>
                <a:ext cx="7938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2" name="Rectangle 66"/>
              <p:cNvSpPr>
                <a:spLocks noChangeArrowheads="1"/>
              </p:cNvSpPr>
              <p:nvPr/>
            </p:nvSpPr>
            <p:spPr bwMode="auto">
              <a:xfrm>
                <a:off x="3641725" y="3581400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3" name="Rectangle 67"/>
              <p:cNvSpPr>
                <a:spLocks noChangeArrowheads="1"/>
              </p:cNvSpPr>
              <p:nvPr/>
            </p:nvSpPr>
            <p:spPr bwMode="auto">
              <a:xfrm>
                <a:off x="3649663" y="3581400"/>
                <a:ext cx="5413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4" name="Rectangle 68"/>
              <p:cNvSpPr>
                <a:spLocks noChangeArrowheads="1"/>
              </p:cNvSpPr>
              <p:nvPr/>
            </p:nvSpPr>
            <p:spPr bwMode="auto">
              <a:xfrm>
                <a:off x="4191000" y="3590925"/>
                <a:ext cx="7938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5" name="Rectangle 69"/>
              <p:cNvSpPr>
                <a:spLocks noChangeArrowheads="1"/>
              </p:cNvSpPr>
              <p:nvPr/>
            </p:nvSpPr>
            <p:spPr bwMode="auto">
              <a:xfrm>
                <a:off x="4191000" y="3581400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6" name="Rectangle 70"/>
              <p:cNvSpPr>
                <a:spLocks noChangeArrowheads="1"/>
              </p:cNvSpPr>
              <p:nvPr/>
            </p:nvSpPr>
            <p:spPr bwMode="auto">
              <a:xfrm>
                <a:off x="4198938" y="358140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7" name="Rectangle 71"/>
              <p:cNvSpPr>
                <a:spLocks noChangeArrowheads="1"/>
              </p:cNvSpPr>
              <p:nvPr/>
            </p:nvSpPr>
            <p:spPr bwMode="auto">
              <a:xfrm>
                <a:off x="4738688" y="3590925"/>
                <a:ext cx="9525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8" name="Rectangle 72"/>
              <p:cNvSpPr>
                <a:spLocks noChangeArrowheads="1"/>
              </p:cNvSpPr>
              <p:nvPr/>
            </p:nvSpPr>
            <p:spPr bwMode="auto">
              <a:xfrm>
                <a:off x="4738688" y="358140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9" name="Rectangle 73"/>
              <p:cNvSpPr>
                <a:spLocks noChangeArrowheads="1"/>
              </p:cNvSpPr>
              <p:nvPr/>
            </p:nvSpPr>
            <p:spPr bwMode="auto">
              <a:xfrm>
                <a:off x="4748213" y="358140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0" name="Rectangle 74"/>
              <p:cNvSpPr>
                <a:spLocks noChangeArrowheads="1"/>
              </p:cNvSpPr>
              <p:nvPr/>
            </p:nvSpPr>
            <p:spPr bwMode="auto">
              <a:xfrm>
                <a:off x="5287963" y="3581400"/>
                <a:ext cx="79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1" name="Rectangle 75"/>
              <p:cNvSpPr>
                <a:spLocks noChangeArrowheads="1"/>
              </p:cNvSpPr>
              <p:nvPr/>
            </p:nvSpPr>
            <p:spPr bwMode="auto">
              <a:xfrm>
                <a:off x="5287963" y="3581400"/>
                <a:ext cx="79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2" name="Rectangle 76"/>
              <p:cNvSpPr>
                <a:spLocks noChangeArrowheads="1"/>
              </p:cNvSpPr>
              <p:nvPr/>
            </p:nvSpPr>
            <p:spPr bwMode="auto">
              <a:xfrm>
                <a:off x="3092450" y="3590925"/>
                <a:ext cx="9525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3" name="Rectangle 77"/>
              <p:cNvSpPr>
                <a:spLocks noChangeArrowheads="1"/>
              </p:cNvSpPr>
              <p:nvPr/>
            </p:nvSpPr>
            <p:spPr bwMode="auto">
              <a:xfrm>
                <a:off x="3641725" y="3590925"/>
                <a:ext cx="7938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4" name="Rectangle 78"/>
              <p:cNvSpPr>
                <a:spLocks noChangeArrowheads="1"/>
              </p:cNvSpPr>
              <p:nvPr/>
            </p:nvSpPr>
            <p:spPr bwMode="auto">
              <a:xfrm>
                <a:off x="4191000" y="3590925"/>
                <a:ext cx="7938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5" name="Rectangle 79"/>
              <p:cNvSpPr>
                <a:spLocks noChangeArrowheads="1"/>
              </p:cNvSpPr>
              <p:nvPr/>
            </p:nvSpPr>
            <p:spPr bwMode="auto">
              <a:xfrm>
                <a:off x="4738688" y="3590925"/>
                <a:ext cx="9525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6" name="Rectangle 80"/>
              <p:cNvSpPr>
                <a:spLocks noChangeArrowheads="1"/>
              </p:cNvSpPr>
              <p:nvPr/>
            </p:nvSpPr>
            <p:spPr bwMode="auto">
              <a:xfrm>
                <a:off x="5287963" y="3590925"/>
                <a:ext cx="7937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7" name="Rectangle 81"/>
              <p:cNvSpPr>
                <a:spLocks noChangeArrowheads="1"/>
              </p:cNvSpPr>
              <p:nvPr/>
            </p:nvSpPr>
            <p:spPr bwMode="auto">
              <a:xfrm>
                <a:off x="3282949" y="3779838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[0]</a:t>
                </a:r>
                <a:endParaRPr lang="en-US" sz="2400"/>
              </a:p>
            </p:txBody>
          </p:sp>
          <p:sp>
            <p:nvSpPr>
              <p:cNvPr id="34898" name="Rectangle 82"/>
              <p:cNvSpPr>
                <a:spLocks noChangeArrowheads="1"/>
              </p:cNvSpPr>
              <p:nvPr/>
            </p:nvSpPr>
            <p:spPr bwMode="auto">
              <a:xfrm>
                <a:off x="3832224" y="3779838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[1]</a:t>
                </a:r>
                <a:endParaRPr lang="en-US" sz="2400"/>
              </a:p>
            </p:txBody>
          </p:sp>
          <p:sp>
            <p:nvSpPr>
              <p:cNvPr id="34899" name="Rectangle 83"/>
              <p:cNvSpPr>
                <a:spLocks noChangeArrowheads="1"/>
              </p:cNvSpPr>
              <p:nvPr/>
            </p:nvSpPr>
            <p:spPr bwMode="auto">
              <a:xfrm>
                <a:off x="4381499" y="3779838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[2]</a:t>
                </a:r>
                <a:endParaRPr lang="en-US" sz="2400"/>
              </a:p>
            </p:txBody>
          </p:sp>
          <p:sp>
            <p:nvSpPr>
              <p:cNvPr id="34900" name="Rectangle 84"/>
              <p:cNvSpPr>
                <a:spLocks noChangeArrowheads="1"/>
              </p:cNvSpPr>
              <p:nvPr/>
            </p:nvSpPr>
            <p:spPr bwMode="auto">
              <a:xfrm>
                <a:off x="4929188" y="3779838"/>
                <a:ext cx="41433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[3]</a:t>
                </a:r>
                <a:endParaRPr lang="en-US" sz="2400"/>
              </a:p>
            </p:txBody>
          </p:sp>
          <p:sp>
            <p:nvSpPr>
              <p:cNvPr id="34901" name="Rectangle 85"/>
              <p:cNvSpPr>
                <a:spLocks noChangeArrowheads="1"/>
              </p:cNvSpPr>
              <p:nvPr/>
            </p:nvSpPr>
            <p:spPr bwMode="auto">
              <a:xfrm>
                <a:off x="3092450" y="376555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2" name="Rectangle 86"/>
              <p:cNvSpPr>
                <a:spLocks noChangeArrowheads="1"/>
              </p:cNvSpPr>
              <p:nvPr/>
            </p:nvSpPr>
            <p:spPr bwMode="auto">
              <a:xfrm>
                <a:off x="3092450" y="376555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3" name="Rectangle 87"/>
              <p:cNvSpPr>
                <a:spLocks noChangeArrowheads="1"/>
              </p:cNvSpPr>
              <p:nvPr/>
            </p:nvSpPr>
            <p:spPr bwMode="auto">
              <a:xfrm>
                <a:off x="3101975" y="376555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4" name="Rectangle 88"/>
              <p:cNvSpPr>
                <a:spLocks noChangeArrowheads="1"/>
              </p:cNvSpPr>
              <p:nvPr/>
            </p:nvSpPr>
            <p:spPr bwMode="auto">
              <a:xfrm>
                <a:off x="3641725" y="3765550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5" name="Rectangle 89"/>
              <p:cNvSpPr>
                <a:spLocks noChangeArrowheads="1"/>
              </p:cNvSpPr>
              <p:nvPr/>
            </p:nvSpPr>
            <p:spPr bwMode="auto">
              <a:xfrm>
                <a:off x="3649663" y="3765550"/>
                <a:ext cx="5413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6" name="Rectangle 90"/>
              <p:cNvSpPr>
                <a:spLocks noChangeArrowheads="1"/>
              </p:cNvSpPr>
              <p:nvPr/>
            </p:nvSpPr>
            <p:spPr bwMode="auto">
              <a:xfrm>
                <a:off x="4191000" y="3765550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7" name="Rectangle 91"/>
              <p:cNvSpPr>
                <a:spLocks noChangeArrowheads="1"/>
              </p:cNvSpPr>
              <p:nvPr/>
            </p:nvSpPr>
            <p:spPr bwMode="auto">
              <a:xfrm>
                <a:off x="4198938" y="376555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8" name="Rectangle 92"/>
              <p:cNvSpPr>
                <a:spLocks noChangeArrowheads="1"/>
              </p:cNvSpPr>
              <p:nvPr/>
            </p:nvSpPr>
            <p:spPr bwMode="auto">
              <a:xfrm>
                <a:off x="4738688" y="3765550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9" name="Rectangle 93"/>
              <p:cNvSpPr>
                <a:spLocks noChangeArrowheads="1"/>
              </p:cNvSpPr>
              <p:nvPr/>
            </p:nvSpPr>
            <p:spPr bwMode="auto">
              <a:xfrm>
                <a:off x="4748213" y="3765550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0" name="Rectangle 94"/>
              <p:cNvSpPr>
                <a:spLocks noChangeArrowheads="1"/>
              </p:cNvSpPr>
              <p:nvPr/>
            </p:nvSpPr>
            <p:spPr bwMode="auto">
              <a:xfrm>
                <a:off x="5287963" y="3765550"/>
                <a:ext cx="79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1" name="Rectangle 95"/>
              <p:cNvSpPr>
                <a:spLocks noChangeArrowheads="1"/>
              </p:cNvSpPr>
              <p:nvPr/>
            </p:nvSpPr>
            <p:spPr bwMode="auto">
              <a:xfrm>
                <a:off x="5287963" y="3765550"/>
                <a:ext cx="79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2" name="Rectangle 96"/>
              <p:cNvSpPr>
                <a:spLocks noChangeArrowheads="1"/>
              </p:cNvSpPr>
              <p:nvPr/>
            </p:nvSpPr>
            <p:spPr bwMode="auto">
              <a:xfrm>
                <a:off x="3314700" y="4192588"/>
                <a:ext cx="10259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0</a:t>
                </a:r>
                <a:endParaRPr lang="en-US" sz="2400"/>
              </a:p>
            </p:txBody>
          </p:sp>
          <p:sp>
            <p:nvSpPr>
              <p:cNvPr id="34913" name="Rectangle 97"/>
              <p:cNvSpPr>
                <a:spLocks noChangeArrowheads="1"/>
              </p:cNvSpPr>
              <p:nvPr/>
            </p:nvSpPr>
            <p:spPr bwMode="auto">
              <a:xfrm>
                <a:off x="3863975" y="4192588"/>
                <a:ext cx="10259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0</a:t>
                </a:r>
                <a:endParaRPr lang="en-US" sz="2400"/>
              </a:p>
            </p:txBody>
          </p:sp>
          <p:sp>
            <p:nvSpPr>
              <p:cNvPr id="34914" name="Rectangle 98"/>
              <p:cNvSpPr>
                <a:spLocks noChangeArrowheads="1"/>
              </p:cNvSpPr>
              <p:nvPr/>
            </p:nvSpPr>
            <p:spPr bwMode="auto">
              <a:xfrm>
                <a:off x="4413250" y="4192588"/>
                <a:ext cx="10259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0</a:t>
                </a:r>
                <a:endParaRPr lang="en-US" sz="2400"/>
              </a:p>
            </p:txBody>
          </p:sp>
          <p:sp>
            <p:nvSpPr>
              <p:cNvPr id="34915" name="Rectangle 99"/>
              <p:cNvSpPr>
                <a:spLocks noChangeArrowheads="1"/>
              </p:cNvSpPr>
              <p:nvPr/>
            </p:nvSpPr>
            <p:spPr bwMode="auto">
              <a:xfrm>
                <a:off x="4933950" y="4200525"/>
                <a:ext cx="10259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0</a:t>
                </a:r>
                <a:endParaRPr lang="en-US" sz="2400"/>
              </a:p>
            </p:txBody>
          </p:sp>
          <p:sp>
            <p:nvSpPr>
              <p:cNvPr id="34916" name="Rectangle 100"/>
              <p:cNvSpPr>
                <a:spLocks noChangeArrowheads="1"/>
              </p:cNvSpPr>
              <p:nvPr/>
            </p:nvSpPr>
            <p:spPr bwMode="auto">
              <a:xfrm>
                <a:off x="3092450" y="4244975"/>
                <a:ext cx="9525" cy="111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7" name="Rectangle 101"/>
              <p:cNvSpPr>
                <a:spLocks noChangeArrowheads="1"/>
              </p:cNvSpPr>
              <p:nvPr/>
            </p:nvSpPr>
            <p:spPr bwMode="auto">
              <a:xfrm>
                <a:off x="3092450" y="4244975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8" name="Rectangle 102"/>
              <p:cNvSpPr>
                <a:spLocks noChangeArrowheads="1"/>
              </p:cNvSpPr>
              <p:nvPr/>
            </p:nvSpPr>
            <p:spPr bwMode="auto">
              <a:xfrm>
                <a:off x="3101975" y="4244975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9" name="Rectangle 103"/>
              <p:cNvSpPr>
                <a:spLocks noChangeArrowheads="1"/>
              </p:cNvSpPr>
              <p:nvPr/>
            </p:nvSpPr>
            <p:spPr bwMode="auto">
              <a:xfrm>
                <a:off x="3641725" y="4254500"/>
                <a:ext cx="7938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0" name="Rectangle 104"/>
              <p:cNvSpPr>
                <a:spLocks noChangeArrowheads="1"/>
              </p:cNvSpPr>
              <p:nvPr/>
            </p:nvSpPr>
            <p:spPr bwMode="auto">
              <a:xfrm>
                <a:off x="3641725" y="4244975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" name="Rectangle 105"/>
              <p:cNvSpPr>
                <a:spLocks noChangeArrowheads="1"/>
              </p:cNvSpPr>
              <p:nvPr/>
            </p:nvSpPr>
            <p:spPr bwMode="auto">
              <a:xfrm>
                <a:off x="3649663" y="4244975"/>
                <a:ext cx="5413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2" name="Rectangle 106"/>
              <p:cNvSpPr>
                <a:spLocks noChangeArrowheads="1"/>
              </p:cNvSpPr>
              <p:nvPr/>
            </p:nvSpPr>
            <p:spPr bwMode="auto">
              <a:xfrm>
                <a:off x="4191000" y="4254500"/>
                <a:ext cx="7938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" name="Rectangle 107"/>
              <p:cNvSpPr>
                <a:spLocks noChangeArrowheads="1"/>
              </p:cNvSpPr>
              <p:nvPr/>
            </p:nvSpPr>
            <p:spPr bwMode="auto">
              <a:xfrm>
                <a:off x="4191000" y="4244975"/>
                <a:ext cx="7938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4" name="Rectangle 108"/>
              <p:cNvSpPr>
                <a:spLocks noChangeArrowheads="1"/>
              </p:cNvSpPr>
              <p:nvPr/>
            </p:nvSpPr>
            <p:spPr bwMode="auto">
              <a:xfrm>
                <a:off x="4198938" y="4244975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5" name="Rectangle 109"/>
              <p:cNvSpPr>
                <a:spLocks noChangeArrowheads="1"/>
              </p:cNvSpPr>
              <p:nvPr/>
            </p:nvSpPr>
            <p:spPr bwMode="auto">
              <a:xfrm>
                <a:off x="4738688" y="4254500"/>
                <a:ext cx="9525" cy="1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6" name="Rectangle 110"/>
              <p:cNvSpPr>
                <a:spLocks noChangeArrowheads="1"/>
              </p:cNvSpPr>
              <p:nvPr/>
            </p:nvSpPr>
            <p:spPr bwMode="auto">
              <a:xfrm>
                <a:off x="4738688" y="4244975"/>
                <a:ext cx="9525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7" name="Rectangle 111"/>
              <p:cNvSpPr>
                <a:spLocks noChangeArrowheads="1"/>
              </p:cNvSpPr>
              <p:nvPr/>
            </p:nvSpPr>
            <p:spPr bwMode="auto">
              <a:xfrm>
                <a:off x="4748213" y="4244975"/>
                <a:ext cx="53975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8" name="Rectangle 112"/>
              <p:cNvSpPr>
                <a:spLocks noChangeArrowheads="1"/>
              </p:cNvSpPr>
              <p:nvPr/>
            </p:nvSpPr>
            <p:spPr bwMode="auto">
              <a:xfrm>
                <a:off x="5287963" y="4244975"/>
                <a:ext cx="7937" cy="111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9" name="Rectangle 113"/>
              <p:cNvSpPr>
                <a:spLocks noChangeArrowheads="1"/>
              </p:cNvSpPr>
              <p:nvPr/>
            </p:nvSpPr>
            <p:spPr bwMode="auto">
              <a:xfrm>
                <a:off x="5287963" y="4244975"/>
                <a:ext cx="7937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0" name="Rectangle 114"/>
              <p:cNvSpPr>
                <a:spLocks noChangeArrowheads="1"/>
              </p:cNvSpPr>
              <p:nvPr/>
            </p:nvSpPr>
            <p:spPr bwMode="auto">
              <a:xfrm>
                <a:off x="3092450" y="4256088"/>
                <a:ext cx="9525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" name="Rectangle 115"/>
              <p:cNvSpPr>
                <a:spLocks noChangeArrowheads="1"/>
              </p:cNvSpPr>
              <p:nvPr/>
            </p:nvSpPr>
            <p:spPr bwMode="auto">
              <a:xfrm>
                <a:off x="3641725" y="4256088"/>
                <a:ext cx="7938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2" name="Rectangle 116"/>
              <p:cNvSpPr>
                <a:spLocks noChangeArrowheads="1"/>
              </p:cNvSpPr>
              <p:nvPr/>
            </p:nvSpPr>
            <p:spPr bwMode="auto">
              <a:xfrm>
                <a:off x="4191000" y="4256088"/>
                <a:ext cx="7938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3" name="Rectangle 117"/>
              <p:cNvSpPr>
                <a:spLocks noChangeArrowheads="1"/>
              </p:cNvSpPr>
              <p:nvPr/>
            </p:nvSpPr>
            <p:spPr bwMode="auto">
              <a:xfrm>
                <a:off x="4738688" y="4256088"/>
                <a:ext cx="9525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4" name="Rectangle 118"/>
              <p:cNvSpPr>
                <a:spLocks noChangeArrowheads="1"/>
              </p:cNvSpPr>
              <p:nvPr/>
            </p:nvSpPr>
            <p:spPr bwMode="auto">
              <a:xfrm>
                <a:off x="5287963" y="4256088"/>
                <a:ext cx="7937" cy="1746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5" name="Rectangle 119"/>
              <p:cNvSpPr>
                <a:spLocks noChangeArrowheads="1"/>
              </p:cNvSpPr>
              <p:nvPr/>
            </p:nvSpPr>
            <p:spPr bwMode="auto">
              <a:xfrm>
                <a:off x="3282949" y="4445000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 dirty="0">
                    <a:solidFill>
                      <a:srgbClr val="000000"/>
                    </a:solidFill>
                  </a:rPr>
                  <a:t>[0]</a:t>
                </a:r>
                <a:endParaRPr lang="en-US" sz="2400" dirty="0"/>
              </a:p>
            </p:txBody>
          </p:sp>
          <p:sp>
            <p:nvSpPr>
              <p:cNvPr id="34936" name="Rectangle 120"/>
              <p:cNvSpPr>
                <a:spLocks noChangeArrowheads="1"/>
              </p:cNvSpPr>
              <p:nvPr/>
            </p:nvSpPr>
            <p:spPr bwMode="auto">
              <a:xfrm>
                <a:off x="3832224" y="4445000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[1]</a:t>
                </a:r>
                <a:endParaRPr lang="en-US" sz="2400"/>
              </a:p>
            </p:txBody>
          </p:sp>
          <p:sp>
            <p:nvSpPr>
              <p:cNvPr id="34937" name="Rectangle 121"/>
              <p:cNvSpPr>
                <a:spLocks noChangeArrowheads="1"/>
              </p:cNvSpPr>
              <p:nvPr/>
            </p:nvSpPr>
            <p:spPr bwMode="auto">
              <a:xfrm>
                <a:off x="4381499" y="4445000"/>
                <a:ext cx="4143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[2]</a:t>
                </a:r>
                <a:endParaRPr lang="en-US" sz="2400"/>
              </a:p>
            </p:txBody>
          </p:sp>
          <p:sp>
            <p:nvSpPr>
              <p:cNvPr id="34938" name="Rectangle 122"/>
              <p:cNvSpPr>
                <a:spLocks noChangeArrowheads="1"/>
              </p:cNvSpPr>
              <p:nvPr/>
            </p:nvSpPr>
            <p:spPr bwMode="auto">
              <a:xfrm>
                <a:off x="4929188" y="4445000"/>
                <a:ext cx="41433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[3]</a:t>
                </a:r>
                <a:endParaRPr lang="en-US" sz="2400"/>
              </a:p>
            </p:txBody>
          </p:sp>
          <p:sp>
            <p:nvSpPr>
              <p:cNvPr id="34939" name="Rectangle 123"/>
              <p:cNvSpPr>
                <a:spLocks noChangeArrowheads="1"/>
              </p:cNvSpPr>
              <p:nvPr/>
            </p:nvSpPr>
            <p:spPr bwMode="auto">
              <a:xfrm>
                <a:off x="3092450" y="4430713"/>
                <a:ext cx="9525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0" name="Rectangle 124"/>
              <p:cNvSpPr>
                <a:spLocks noChangeArrowheads="1"/>
              </p:cNvSpPr>
              <p:nvPr/>
            </p:nvSpPr>
            <p:spPr bwMode="auto">
              <a:xfrm>
                <a:off x="3092450" y="4430713"/>
                <a:ext cx="9525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1" name="Rectangle 125"/>
              <p:cNvSpPr>
                <a:spLocks noChangeArrowheads="1"/>
              </p:cNvSpPr>
              <p:nvPr/>
            </p:nvSpPr>
            <p:spPr bwMode="auto">
              <a:xfrm>
                <a:off x="3101975" y="4430713"/>
                <a:ext cx="539750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2" name="Rectangle 126"/>
              <p:cNvSpPr>
                <a:spLocks noChangeArrowheads="1"/>
              </p:cNvSpPr>
              <p:nvPr/>
            </p:nvSpPr>
            <p:spPr bwMode="auto">
              <a:xfrm>
                <a:off x="3641725" y="4430713"/>
                <a:ext cx="7938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3" name="Rectangle 127"/>
              <p:cNvSpPr>
                <a:spLocks noChangeArrowheads="1"/>
              </p:cNvSpPr>
              <p:nvPr/>
            </p:nvSpPr>
            <p:spPr bwMode="auto">
              <a:xfrm>
                <a:off x="3649663" y="4430713"/>
                <a:ext cx="541337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4" name="Rectangle 128"/>
              <p:cNvSpPr>
                <a:spLocks noChangeArrowheads="1"/>
              </p:cNvSpPr>
              <p:nvPr/>
            </p:nvSpPr>
            <p:spPr bwMode="auto">
              <a:xfrm>
                <a:off x="4191000" y="4430713"/>
                <a:ext cx="7938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5" name="Rectangle 129"/>
              <p:cNvSpPr>
                <a:spLocks noChangeArrowheads="1"/>
              </p:cNvSpPr>
              <p:nvPr/>
            </p:nvSpPr>
            <p:spPr bwMode="auto">
              <a:xfrm>
                <a:off x="4198938" y="4430713"/>
                <a:ext cx="539750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6" name="Rectangle 130"/>
              <p:cNvSpPr>
                <a:spLocks noChangeArrowheads="1"/>
              </p:cNvSpPr>
              <p:nvPr/>
            </p:nvSpPr>
            <p:spPr bwMode="auto">
              <a:xfrm>
                <a:off x="4738688" y="4430713"/>
                <a:ext cx="9525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7" name="Rectangle 131"/>
              <p:cNvSpPr>
                <a:spLocks noChangeArrowheads="1"/>
              </p:cNvSpPr>
              <p:nvPr/>
            </p:nvSpPr>
            <p:spPr bwMode="auto">
              <a:xfrm>
                <a:off x="4748213" y="4430713"/>
                <a:ext cx="539750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8" name="Rectangle 132"/>
              <p:cNvSpPr>
                <a:spLocks noChangeArrowheads="1"/>
              </p:cNvSpPr>
              <p:nvPr/>
            </p:nvSpPr>
            <p:spPr bwMode="auto">
              <a:xfrm>
                <a:off x="5287963" y="4430713"/>
                <a:ext cx="7937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49" name="Rectangle 133"/>
              <p:cNvSpPr>
                <a:spLocks noChangeArrowheads="1"/>
              </p:cNvSpPr>
              <p:nvPr/>
            </p:nvSpPr>
            <p:spPr bwMode="auto">
              <a:xfrm>
                <a:off x="5287963" y="4430713"/>
                <a:ext cx="7937" cy="79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0" name="Rectangle 134"/>
              <p:cNvSpPr>
                <a:spLocks noChangeArrowheads="1"/>
              </p:cNvSpPr>
              <p:nvPr/>
            </p:nvSpPr>
            <p:spPr bwMode="auto">
              <a:xfrm>
                <a:off x="1600200" y="3581400"/>
                <a:ext cx="906463" cy="2667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1" name="Rectangle 135"/>
              <p:cNvSpPr>
                <a:spLocks noChangeArrowheads="1"/>
              </p:cNvSpPr>
              <p:nvPr/>
            </p:nvSpPr>
            <p:spPr bwMode="auto">
              <a:xfrm>
                <a:off x="1693863" y="3578225"/>
                <a:ext cx="75245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rgbClr val="000000"/>
                    </a:solidFill>
                  </a:rPr>
                  <a:t>address</a:t>
                </a:r>
                <a:endParaRPr lang="en-US" sz="2800" dirty="0"/>
              </a:p>
            </p:txBody>
          </p:sp>
          <p:sp>
            <p:nvSpPr>
              <p:cNvPr id="34954" name="Rectangle 138"/>
              <p:cNvSpPr>
                <a:spLocks noChangeArrowheads="1"/>
              </p:cNvSpPr>
              <p:nvPr/>
            </p:nvSpPr>
            <p:spPr bwMode="auto">
              <a:xfrm>
                <a:off x="685800" y="3581400"/>
                <a:ext cx="90487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5" name="Rectangle 139"/>
              <p:cNvSpPr>
                <a:spLocks noChangeArrowheads="1"/>
              </p:cNvSpPr>
              <p:nvPr/>
            </p:nvSpPr>
            <p:spPr bwMode="auto">
              <a:xfrm>
                <a:off x="523875" y="3556000"/>
                <a:ext cx="95346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 err="1">
                    <a:solidFill>
                      <a:srgbClr val="000000"/>
                    </a:solidFill>
                  </a:rPr>
                  <a:t>oldValues</a:t>
                </a:r>
                <a:endParaRPr lang="en-US" sz="2800" dirty="0"/>
              </a:p>
            </p:txBody>
          </p:sp>
          <p:sp>
            <p:nvSpPr>
              <p:cNvPr id="34956" name="Rectangle 140"/>
              <p:cNvSpPr>
                <a:spLocks noChangeArrowheads="1"/>
              </p:cNvSpPr>
              <p:nvPr/>
            </p:nvSpPr>
            <p:spPr bwMode="auto">
              <a:xfrm>
                <a:off x="1600200" y="4224338"/>
                <a:ext cx="906463" cy="2651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7" name="Rectangle 141"/>
              <p:cNvSpPr>
                <a:spLocks noChangeArrowheads="1"/>
              </p:cNvSpPr>
              <p:nvPr/>
            </p:nvSpPr>
            <p:spPr bwMode="auto">
              <a:xfrm>
                <a:off x="1693863" y="4219575"/>
                <a:ext cx="75245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rgbClr val="000000"/>
                    </a:solidFill>
                  </a:rPr>
                  <a:t>address</a:t>
                </a:r>
                <a:endParaRPr lang="en-US" sz="2800" dirty="0"/>
              </a:p>
            </p:txBody>
          </p:sp>
          <p:sp>
            <p:nvSpPr>
              <p:cNvPr id="34960" name="Rectangle 144"/>
              <p:cNvSpPr>
                <a:spLocks noChangeArrowheads="1"/>
              </p:cNvSpPr>
              <p:nvPr/>
            </p:nvSpPr>
            <p:spPr bwMode="auto">
              <a:xfrm>
                <a:off x="685800" y="4224338"/>
                <a:ext cx="904875" cy="265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1" name="Rectangle 145"/>
              <p:cNvSpPr>
                <a:spLocks noChangeArrowheads="1"/>
              </p:cNvSpPr>
              <p:nvPr/>
            </p:nvSpPr>
            <p:spPr bwMode="auto">
              <a:xfrm>
                <a:off x="463550" y="4198938"/>
                <a:ext cx="104323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1" dirty="0" err="1">
                    <a:solidFill>
                      <a:srgbClr val="000000"/>
                    </a:solidFill>
                  </a:rPr>
                  <a:t>newValues</a:t>
                </a:r>
                <a:endParaRPr lang="en-US" sz="2800" dirty="0"/>
              </a:p>
            </p:txBody>
          </p:sp>
          <p:sp>
            <p:nvSpPr>
              <p:cNvPr id="34962" name="Line 146"/>
              <p:cNvSpPr>
                <a:spLocks noChangeShapeType="1"/>
              </p:cNvSpPr>
              <p:nvPr/>
            </p:nvSpPr>
            <p:spPr bwMode="auto">
              <a:xfrm>
                <a:off x="2514600" y="36576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63" name="Line 147"/>
              <p:cNvSpPr>
                <a:spLocks noChangeShapeType="1"/>
              </p:cNvSpPr>
              <p:nvPr/>
            </p:nvSpPr>
            <p:spPr bwMode="auto">
              <a:xfrm>
                <a:off x="2514600" y="4343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6" name="Rectangle 77"/>
            <p:cNvSpPr>
              <a:spLocks noChangeArrowheads="1"/>
            </p:cNvSpPr>
            <p:nvPr/>
          </p:nvSpPr>
          <p:spPr bwMode="auto">
            <a:xfrm>
              <a:off x="5361819" y="3154817"/>
              <a:ext cx="7938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Rectangle 77"/>
            <p:cNvSpPr>
              <a:spLocks noChangeArrowheads="1"/>
            </p:cNvSpPr>
            <p:nvPr/>
          </p:nvSpPr>
          <p:spPr bwMode="auto">
            <a:xfrm>
              <a:off x="5361819" y="3812042"/>
              <a:ext cx="7938" cy="17462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7963" y="1674055"/>
            <a:ext cx="8202637" cy="4825219"/>
          </a:xfrm>
        </p:spPr>
        <p:txBody>
          <a:bodyPr/>
          <a:lstStyle/>
          <a:p>
            <a:pPr marL="0" indent="0" algn="just">
              <a:tabLst>
                <a:tab pos="681038" algn="l"/>
              </a:tabLst>
            </a:pPr>
            <a:r>
              <a:rPr lang="en-US" dirty="0" smtClean="0">
                <a:latin typeface="+mj-lt"/>
                <a:cs typeface="Courier New" pitchFamily="49" charset="0"/>
              </a:rPr>
              <a:t>  This assignment operation 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does not copy </a:t>
            </a:r>
            <a:r>
              <a:rPr lang="en-US" dirty="0" smtClean="0">
                <a:latin typeface="+mj-lt"/>
                <a:cs typeface="Courier New" pitchFamily="49" charset="0"/>
              </a:rPr>
              <a:t>the content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array to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array</a:t>
            </a:r>
          </a:p>
          <a:p>
            <a:pPr marL="0" indent="0" algn="just">
              <a:tabLst>
                <a:tab pos="681038" algn="l"/>
              </a:tabLst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 algn="just">
              <a:tabLst>
                <a:tab pos="681038" algn="l"/>
              </a:tabLst>
            </a:pPr>
            <a:r>
              <a:rPr lang="en-US" dirty="0" smtClean="0"/>
              <a:t>  To </a:t>
            </a:r>
            <a:r>
              <a:rPr lang="en-US" dirty="0" smtClean="0">
                <a:solidFill>
                  <a:srgbClr val="FF0000"/>
                </a:solidFill>
              </a:rPr>
              <a:t>copy the contents </a:t>
            </a:r>
            <a:r>
              <a:rPr lang="en-US" dirty="0" smtClean="0"/>
              <a:t>of one array to another you must copy the </a:t>
            </a:r>
            <a:r>
              <a:rPr lang="en-US" dirty="0" smtClean="0">
                <a:solidFill>
                  <a:srgbClr val="FF0000"/>
                </a:solidFill>
              </a:rPr>
              <a:t>individual array elements</a:t>
            </a:r>
            <a:r>
              <a:rPr lang="en-US" dirty="0" smtClean="0"/>
              <a:t>.</a:t>
            </a:r>
          </a:p>
          <a:p>
            <a:pPr marL="0" indent="0" algn="just">
              <a:tabLst>
                <a:tab pos="681038" algn="l"/>
              </a:tabLst>
            </a:pP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3430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Processing Array Elements (Cont.)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reassigning array reference variables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9828" y="1320800"/>
            <a:ext cx="8496886" cy="5537200"/>
          </a:xfrm>
        </p:spPr>
        <p:txBody>
          <a:bodyPr>
            <a:normAutofit lnSpcReduction="10000"/>
          </a:bodyPr>
          <a:lstStyle/>
          <a:p>
            <a:pPr marL="0" indent="0"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dirty="0"/>
              <a:t>To copy the contents of </a:t>
            </a:r>
            <a:r>
              <a:rPr lang="en-US" i="1" dirty="0" err="1" smtClean="0"/>
              <a:t>oldValues</a:t>
            </a:r>
            <a:r>
              <a:rPr lang="en-US" dirty="0" smtClean="0"/>
              <a:t> to </a:t>
            </a:r>
            <a:r>
              <a:rPr lang="en-US" i="1" dirty="0" err="1" smtClean="0"/>
              <a:t>newValues</a:t>
            </a:r>
            <a:r>
              <a:rPr lang="en-US" dirty="0" smtClean="0"/>
              <a:t> </a:t>
            </a:r>
            <a:r>
              <a:rPr lang="en-US" dirty="0"/>
              <a:t>we could write:</a:t>
            </a:r>
            <a:endParaRPr lang="en-US" sz="2800" dirty="0"/>
          </a:p>
          <a:p>
            <a:pPr marL="0" indent="0"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endParaRPr lang="en-US" sz="1600" dirty="0">
              <a:latin typeface="Arial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 marL="0" indent="0">
              <a:spcBef>
                <a:spcPts val="120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{10, 100, 200, 300};</a:t>
            </a:r>
          </a:p>
          <a:p>
            <a:pPr marL="0" indent="0">
              <a:spcBef>
                <a:spcPts val="180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[4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endParaRPr lang="en-US" sz="1800" dirty="0">
              <a:latin typeface="Arial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endParaRPr lang="en-US" sz="105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//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If </a:t>
            </a:r>
            <a:r>
              <a:rPr lang="en-US" b="1" dirty="0" err="1">
                <a:solidFill>
                  <a:srgbClr val="FF0000"/>
                </a:solidFill>
                <a:latin typeface="+mj-lt"/>
              </a:rPr>
              <a:t>newValues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 is large enough to hold the values in </a:t>
            </a:r>
            <a:r>
              <a:rPr lang="en-US" b="1" dirty="0" err="1">
                <a:solidFill>
                  <a:srgbClr val="FF0000"/>
                </a:solidFill>
                <a:latin typeface="+mj-lt"/>
              </a:rPr>
              <a:t>oldValues</a:t>
            </a: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1800" dirty="0">
                <a:latin typeface="Arial" pitchFamily="34" charset="0"/>
              </a:rPr>
              <a:t>		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newValues.length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oldValues.length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 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	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(count = 0; count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oldValues.length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count++)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newValues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[count]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oldValues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[count];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568325" algn="l"/>
                <a:tab pos="1144588" algn="l"/>
                <a:tab pos="1712913" algn="l"/>
                <a:tab pos="2289175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94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Processing Array Elements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reassigning array reference variables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2794" y="42204"/>
            <a:ext cx="8229600" cy="829992"/>
          </a:xfrm>
          <a:noFill/>
        </p:spPr>
        <p:txBody>
          <a:bodyPr anchor="t"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Some Useful Array Operations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comparing arrays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083" y="1181686"/>
            <a:ext cx="8693834" cy="5472331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  <a:tabLst>
                <a:tab pos="681038" algn="l"/>
              </a:tabLst>
            </a:pPr>
            <a:r>
              <a:rPr lang="en-US" sz="2400" dirty="0" smtClean="0"/>
              <a:t>The </a:t>
            </a:r>
            <a:r>
              <a:rPr lang="en-US" sz="2400" dirty="0"/>
              <a:t>two arrays are </a:t>
            </a:r>
            <a:r>
              <a:rPr lang="en-US" sz="2400" dirty="0">
                <a:solidFill>
                  <a:srgbClr val="FF0000"/>
                </a:solidFill>
              </a:rPr>
              <a:t>not stored</a:t>
            </a:r>
            <a:r>
              <a:rPr lang="en-US" sz="2400" dirty="0"/>
              <a:t> in the </a:t>
            </a:r>
            <a:r>
              <a:rPr lang="en-US" sz="2400" dirty="0">
                <a:solidFill>
                  <a:srgbClr val="FF0000"/>
                </a:solidFill>
              </a:rPr>
              <a:t>same memory </a:t>
            </a:r>
            <a:r>
              <a:rPr lang="en-US" sz="2400" dirty="0" smtClean="0">
                <a:solidFill>
                  <a:srgbClr val="FF0000"/>
                </a:solidFill>
              </a:rPr>
              <a:t>location</a:t>
            </a:r>
            <a:r>
              <a:rPr lang="en-US" sz="2400" dirty="0" smtClean="0"/>
              <a:t>, so their </a:t>
            </a:r>
            <a:r>
              <a:rPr lang="en-US" sz="2400" dirty="0" smtClean="0">
                <a:solidFill>
                  <a:srgbClr val="FF0000"/>
                </a:solidFill>
              </a:rPr>
              <a:t>equality</a:t>
            </a:r>
            <a:r>
              <a:rPr lang="en-US" sz="2400" dirty="0" smtClean="0"/>
              <a:t> testing returns </a:t>
            </a:r>
            <a:r>
              <a:rPr lang="en-US" sz="2400" dirty="0" smtClean="0">
                <a:solidFill>
                  <a:srgbClr val="FF0000"/>
                </a:solidFill>
              </a:rPr>
              <a:t>false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endParaRPr lang="en-US" sz="1600" dirty="0"/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char[ ]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array1;</a:t>
            </a: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{'A', 'B', 'C', 'D', 'A'};</a:t>
            </a:r>
          </a:p>
          <a:p>
            <a:pPr marL="0" indent="0" algn="just">
              <a:spcBef>
                <a:spcPts val="18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char[ ]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array2;</a:t>
            </a: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{'A', 'B', 'C', 'D', 'A'};</a:t>
            </a:r>
          </a:p>
          <a:p>
            <a:pPr marL="0" indent="0" algn="just">
              <a:spcBef>
                <a:spcPts val="12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equal = false; </a:t>
            </a: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endParaRPr lang="en-US" sz="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(array1 == array2)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 is false - the addresses are not equal</a:t>
            </a:r>
            <a:endParaRPr lang="en-US" sz="20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equal = true;</a:t>
            </a:r>
          </a:p>
          <a:p>
            <a:pPr marL="0" indent="0" algn="just">
              <a:spcBef>
                <a:spcPct val="1000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algn="just">
              <a:spcBef>
                <a:spcPts val="1200"/>
              </a:spcBef>
              <a:tabLst>
                <a:tab pos="681038" algn="l"/>
              </a:tabLst>
            </a:pP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compare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contents</a:t>
            </a:r>
            <a:r>
              <a:rPr lang="en-US" dirty="0" smtClean="0"/>
              <a:t> of two arrays, you must </a:t>
            </a:r>
            <a:r>
              <a:rPr lang="en-US" dirty="0" smtClean="0">
                <a:solidFill>
                  <a:srgbClr val="FF0000"/>
                </a:solidFill>
              </a:rPr>
              <a:t>compare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individual elements</a:t>
            </a:r>
            <a:r>
              <a:rPr lang="en-US" dirty="0" smtClean="0"/>
              <a:t> of the arrays.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601" y="2295172"/>
            <a:ext cx="6518787" cy="1229698"/>
          </a:xfrm>
        </p:spPr>
        <p:txBody>
          <a:bodyPr>
            <a:noAutofit/>
          </a:bodyPr>
          <a:lstStyle/>
          <a:p>
            <a:r>
              <a:rPr lang="en-US" sz="8800" dirty="0" smtClean="0"/>
              <a:t>Arrays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2535"/>
          </a:xfrm>
        </p:spPr>
        <p:txBody>
          <a:bodyPr>
            <a:normAutofit/>
          </a:bodyPr>
          <a:lstStyle/>
          <a:p>
            <a:r>
              <a:rPr lang="en-US" sz="4000" dirty="0"/>
              <a:t>Declaring and Creating Arrays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53613"/>
            <a:ext cx="8229600" cy="5414473"/>
          </a:xfrm>
        </p:spPr>
        <p:txBody>
          <a:bodyPr/>
          <a:lstStyle/>
          <a:p>
            <a:r>
              <a:rPr lang="en-US" dirty="0" smtClean="0"/>
              <a:t>Variables can hold one single value</a:t>
            </a:r>
          </a:p>
          <a:p>
            <a:endParaRPr lang="en-US" dirty="0" smtClean="0"/>
          </a:p>
          <a:p>
            <a:r>
              <a:rPr lang="en-US" dirty="0" smtClean="0"/>
              <a:t>Arrays can hold multiple values of the same data type. Syntax: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[] num;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 num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[5];</a:t>
            </a:r>
            <a:endParaRPr lang="en-US" b="1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  <a:p>
            <a:r>
              <a:rPr lang="en-US" dirty="0" smtClean="0"/>
              <a:t>Results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integer locations are allocated</a:t>
            </a:r>
          </a:p>
          <a:p>
            <a:pPr lvl="1"/>
            <a:r>
              <a:rPr lang="en-US" dirty="0"/>
              <a:t>They are initialized to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271074" y="1137438"/>
            <a:ext cx="1061883" cy="7521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n=5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83110" y="3551637"/>
            <a:ext cx="6287725" cy="752168"/>
            <a:chOff x="1283110" y="3436373"/>
            <a:chExt cx="6287725" cy="752168"/>
          </a:xfrm>
        </p:grpSpPr>
        <p:sp>
          <p:nvSpPr>
            <p:cNvPr id="9" name="Rectangle 8"/>
            <p:cNvSpPr/>
            <p:nvPr/>
          </p:nvSpPr>
          <p:spPr>
            <a:xfrm>
              <a:off x="1283110" y="3436373"/>
              <a:ext cx="943897" cy="7521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ourier New" pitchFamily="49" charset="0"/>
                </a:rPr>
                <a:t>num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 flipV="1">
              <a:off x="2227007" y="3805084"/>
              <a:ext cx="1533832" cy="73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790335" y="355436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47415" y="3559282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89751" y="3549449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61583" y="3554364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33415" y="355928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49486" y="43670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46172" y="43670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15430" y="43815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41144" y="4396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53944" y="43960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cxnSp>
        <p:nvCxnSpPr>
          <p:cNvPr id="26" name="Straight Arrow Connector 25"/>
          <p:cNvCxnSpPr>
            <a:endCxn id="17" idx="2"/>
          </p:cNvCxnSpPr>
          <p:nvPr/>
        </p:nvCxnSpPr>
        <p:spPr>
          <a:xfrm rot="5400000" flipH="1" flipV="1">
            <a:off x="6943517" y="5006433"/>
            <a:ext cx="501523" cy="194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37946" y="5324958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Index/subscript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961" y="0"/>
            <a:ext cx="8229600" cy="1143000"/>
          </a:xfrm>
          <a:noFill/>
          <a:ln/>
        </p:spPr>
        <p:txBody>
          <a:bodyPr lIns="92075" tIns="46038" rIns="92075" bIns="46038" anchor="ctr">
            <a:normAutofit/>
          </a:bodyPr>
          <a:lstStyle/>
          <a:p>
            <a:r>
              <a:rPr lang="en-US" altLang="en-US" sz="4000" dirty="0"/>
              <a:t>Declaring Arrays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2104"/>
            <a:ext cx="8229600" cy="4784062"/>
          </a:xfrm>
          <a:noFill/>
          <a:ln/>
        </p:spPr>
        <p:txBody>
          <a:bodyPr lIns="92075" tIns="46038" rIns="92075" bIns="46038"/>
          <a:lstStyle/>
          <a:p>
            <a:pPr>
              <a:spcBef>
                <a:spcPct val="80000"/>
              </a:spcBef>
            </a:pPr>
            <a:r>
              <a:rPr lang="en-US" altLang="en-US" dirty="0"/>
              <a:t>Some examples of array declarations:</a:t>
            </a:r>
          </a:p>
          <a:p>
            <a:pPr>
              <a:spcBef>
                <a:spcPct val="80000"/>
              </a:spcBef>
              <a:buFont typeface="Wingdings" pitchFamily="2" charset="2"/>
              <a:buNone/>
            </a:pPr>
            <a:endParaRPr lang="en-US" altLang="en-US" sz="700" dirty="0"/>
          </a:p>
          <a:p>
            <a:pPr>
              <a:spcBef>
                <a:spcPts val="600"/>
              </a:spcBef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double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[] </a:t>
            </a: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prices;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en-US" b="1" dirty="0" smtClean="0">
                <a:latin typeface="Courier New" pitchFamily="49" charset="0"/>
              </a:rPr>
              <a:t>prices </a:t>
            </a: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= 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new double[500</a:t>
            </a: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];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en-US" altLang="en-US" sz="12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boolean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[] flags;</a:t>
            </a:r>
          </a:p>
          <a:p>
            <a:pPr>
              <a:spcBef>
                <a:spcPts val="600"/>
              </a:spcBef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flags 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= new boolean[20];</a:t>
            </a:r>
          </a:p>
          <a:p>
            <a:pPr>
              <a:spcBef>
                <a:spcPct val="80000"/>
              </a:spcBef>
              <a:buNone/>
            </a:pPr>
            <a:endParaRPr lang="en-US" altLang="en-US" sz="14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char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[] </a:t>
            </a: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codes;</a:t>
            </a:r>
          </a:p>
          <a:p>
            <a:pPr>
              <a:spcBef>
                <a:spcPts val="600"/>
              </a:spcBef>
              <a:buNone/>
            </a:pPr>
            <a:r>
              <a:rPr lang="en-US" altLang="en-US" b="1" dirty="0" smtClean="0">
                <a:latin typeface="Courier New" pitchFamily="49" charset="0"/>
              </a:rPr>
              <a:t>char </a:t>
            </a:r>
            <a:r>
              <a:rPr lang="en-US" altLang="en-US" b="1" dirty="0" smtClean="0">
                <a:solidFill>
                  <a:schemeClr val="tx1"/>
                </a:solidFill>
                <a:latin typeface="Courier New" pitchFamily="49" charset="0"/>
              </a:rPr>
              <a:t>= 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</a:rPr>
              <a:t>new char[1750];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9716" y="156651"/>
            <a:ext cx="8229600" cy="875737"/>
          </a:xfrm>
          <a:noFill/>
          <a:ln/>
        </p:spPr>
        <p:txBody>
          <a:bodyPr lIns="92075" tIns="46038" rIns="92075" bIns="46038" anchor="ctr">
            <a:normAutofit/>
          </a:bodyPr>
          <a:lstStyle/>
          <a:p>
            <a:r>
              <a:rPr lang="en-US" altLang="en-US" sz="4000" dirty="0" err="1"/>
              <a:t>Initializer</a:t>
            </a:r>
            <a:r>
              <a:rPr lang="en-US" altLang="en-US" sz="4000" dirty="0"/>
              <a:t> Lists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1884"/>
            <a:ext cx="8229600" cy="5294671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[] num;</a:t>
            </a:r>
          </a:p>
          <a:p>
            <a:pPr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num  = 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[5];</a:t>
            </a:r>
          </a:p>
          <a:p>
            <a:pPr>
              <a:spcBef>
                <a:spcPct val="70000"/>
              </a:spcBef>
            </a:pPr>
            <a:endParaRPr lang="en-US" altLang="en-US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spcBef>
                <a:spcPct val="70000"/>
              </a:spcBef>
            </a:pPr>
            <a:endParaRPr lang="en-US" altLang="en-US" sz="700" dirty="0" smtClean="0"/>
          </a:p>
          <a:p>
            <a:pPr>
              <a:spcBef>
                <a:spcPct val="70000"/>
              </a:spcBef>
            </a:pPr>
            <a:r>
              <a:rPr lang="en-US" altLang="en-US" dirty="0" smtClean="0"/>
              <a:t>Initializing an array: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num[0] = 50;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num[1] = 100;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num[2] = 120;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num[3] = 150;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num[4] = 200;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27349" y="2154868"/>
            <a:ext cx="6287725" cy="678423"/>
            <a:chOff x="1283110" y="3436373"/>
            <a:chExt cx="6287725" cy="752168"/>
          </a:xfrm>
        </p:grpSpPr>
        <p:sp>
          <p:nvSpPr>
            <p:cNvPr id="6" name="Rectangle 5"/>
            <p:cNvSpPr/>
            <p:nvPr/>
          </p:nvSpPr>
          <p:spPr>
            <a:xfrm>
              <a:off x="1283110" y="3436373"/>
              <a:ext cx="943897" cy="7521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ourier New" pitchFamily="49" charset="0"/>
                </a:rPr>
                <a:t>num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 flipV="1">
              <a:off x="2227007" y="3805084"/>
              <a:ext cx="1533832" cy="73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790335" y="355436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47415" y="354293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89751" y="3549449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61583" y="3554364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833415" y="355928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97851" y="5640253"/>
            <a:ext cx="6287725" cy="678423"/>
            <a:chOff x="1283110" y="3436373"/>
            <a:chExt cx="6287725" cy="752168"/>
          </a:xfrm>
        </p:grpSpPr>
        <p:sp>
          <p:nvSpPr>
            <p:cNvPr id="14" name="Rectangle 13"/>
            <p:cNvSpPr/>
            <p:nvPr/>
          </p:nvSpPr>
          <p:spPr>
            <a:xfrm>
              <a:off x="1283110" y="3436373"/>
              <a:ext cx="943897" cy="7521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ourier New" pitchFamily="49" charset="0"/>
                </a:rPr>
                <a:t>num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 flipV="1">
              <a:off x="2227007" y="3805084"/>
              <a:ext cx="1533832" cy="73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790335" y="355436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47415" y="354293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89751" y="3549449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120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61583" y="3554364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150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33415" y="3542930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200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68" y="141906"/>
            <a:ext cx="8686800" cy="728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Using </a:t>
            </a:r>
            <a:r>
              <a:rPr lang="en-US" sz="4000" dirty="0" err="1" smtClean="0"/>
              <a:t>initializer</a:t>
            </a:r>
            <a:r>
              <a:rPr lang="en-US" sz="4000" dirty="0" smtClean="0"/>
              <a:t> to initialize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130"/>
            <a:ext cx="8229600" cy="538316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An </a:t>
            </a:r>
            <a:r>
              <a:rPr lang="en-US" altLang="en-US" i="1" dirty="0" err="1" smtClean="0"/>
              <a:t>initializer</a:t>
            </a:r>
            <a:r>
              <a:rPr lang="en-US" altLang="en-US" i="1" dirty="0" smtClean="0"/>
              <a:t> list</a:t>
            </a:r>
            <a:r>
              <a:rPr lang="en-US" altLang="en-US" dirty="0" smtClean="0"/>
              <a:t> can be used to instantiate and initialize an array in one step: Examples: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</a:rPr>
              <a:t> </a:t>
            </a:r>
            <a:r>
              <a:rPr lang="en-US" altLang="en-US" b="1" dirty="0" err="1" smtClean="0">
                <a:latin typeface="Courier New" pitchFamily="49" charset="0"/>
              </a:rPr>
              <a:t>int</a:t>
            </a:r>
            <a:r>
              <a:rPr lang="en-US" altLang="en-US" b="1" dirty="0" smtClean="0">
                <a:latin typeface="Courier New" pitchFamily="49" charset="0"/>
              </a:rPr>
              <a:t>[] num;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</a:rPr>
              <a:t> num = </a:t>
            </a:r>
            <a:r>
              <a:rPr lang="en-US" altLang="en-US" b="1" dirty="0" smtClean="0">
                <a:latin typeface="Courier New" pitchFamily="49" charset="0"/>
              </a:rPr>
              <a:t>new </a:t>
            </a:r>
            <a:r>
              <a:rPr lang="en-US" altLang="en-US" b="1" dirty="0" err="1" smtClean="0">
                <a:latin typeface="Courier New" pitchFamily="49" charset="0"/>
              </a:rPr>
              <a:t>int</a:t>
            </a:r>
            <a:r>
              <a:rPr lang="en-US" altLang="en-US" b="1" dirty="0" smtClean="0">
                <a:latin typeface="Courier New" pitchFamily="49" charset="0"/>
              </a:rPr>
              <a:t> []{50</a:t>
            </a:r>
            <a:r>
              <a:rPr lang="en-US" altLang="en-US" b="1" dirty="0" smtClean="0">
                <a:latin typeface="Courier New" pitchFamily="49" charset="0"/>
              </a:rPr>
              <a:t>, 100, 120, 150, 200};</a:t>
            </a:r>
          </a:p>
          <a:p>
            <a:pPr algn="just">
              <a:spcBef>
                <a:spcPct val="80000"/>
              </a:spcBef>
              <a:buFont typeface="Wingdings" pitchFamily="2" charset="2"/>
              <a:buNone/>
            </a:pPr>
            <a:endParaRPr lang="en-US" altLang="en-US" dirty="0" smtClean="0">
              <a:latin typeface="Courier New" pitchFamily="49" charset="0"/>
            </a:endParaRPr>
          </a:p>
          <a:p>
            <a:pPr algn="just">
              <a:spcBef>
                <a:spcPct val="80000"/>
              </a:spcBef>
              <a:buFont typeface="Wingdings" pitchFamily="2" charset="2"/>
              <a:buNone/>
            </a:pPr>
            <a:r>
              <a:rPr lang="en-US" altLang="en-US" sz="1600" dirty="0" smtClean="0">
                <a:latin typeface="Courier New" pitchFamily="49" charset="0"/>
              </a:rPr>
              <a:t>	</a:t>
            </a:r>
            <a:endParaRPr lang="en-US" altLang="en-US" dirty="0" smtClean="0">
              <a:latin typeface="Courier New" pitchFamily="49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</a:rPr>
              <a:t> char[] grade;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</a:rPr>
              <a:t> char = </a:t>
            </a:r>
            <a:r>
              <a:rPr lang="en-US" altLang="en-US" b="1" dirty="0" smtClean="0">
                <a:latin typeface="Courier New" pitchFamily="49" charset="0"/>
              </a:rPr>
              <a:t>new char[] {</a:t>
            </a:r>
            <a:r>
              <a:rPr lang="en-US" altLang="en-US" b="1" dirty="0" smtClean="0">
                <a:latin typeface="Courier New" pitchFamily="49" charset="0"/>
              </a:rPr>
              <a:t>'A', 'B', 'C‘};</a:t>
            </a:r>
          </a:p>
          <a:p>
            <a:pPr algn="just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948" y="3052033"/>
            <a:ext cx="6273657" cy="678423"/>
            <a:chOff x="1283110" y="3436373"/>
            <a:chExt cx="6273657" cy="752168"/>
          </a:xfrm>
        </p:grpSpPr>
        <p:sp>
          <p:nvSpPr>
            <p:cNvPr id="6" name="Rectangle 5"/>
            <p:cNvSpPr/>
            <p:nvPr/>
          </p:nvSpPr>
          <p:spPr>
            <a:xfrm>
              <a:off x="1283110" y="3436373"/>
              <a:ext cx="943897" cy="7521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ourier New" pitchFamily="49" charset="0"/>
                </a:rPr>
                <a:t>num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 flipV="1">
              <a:off x="2227007" y="3805084"/>
              <a:ext cx="1533832" cy="73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790335" y="3538764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47415" y="354293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89751" y="3549449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120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47515" y="3538767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150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819347" y="3542930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200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58285" y="5063894"/>
            <a:ext cx="4744061" cy="678423"/>
            <a:chOff x="1283110" y="3436373"/>
            <a:chExt cx="4744061" cy="752168"/>
          </a:xfrm>
        </p:grpSpPr>
        <p:sp>
          <p:nvSpPr>
            <p:cNvPr id="14" name="Rectangle 13"/>
            <p:cNvSpPr/>
            <p:nvPr/>
          </p:nvSpPr>
          <p:spPr>
            <a:xfrm>
              <a:off x="1283110" y="3436373"/>
              <a:ext cx="1312614" cy="7521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ourier New" pitchFamily="49" charset="0"/>
                </a:rPr>
                <a:t>grade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 flipV="1">
              <a:off x="2595724" y="3805085"/>
              <a:ext cx="1165115" cy="73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790335" y="3554361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47415" y="3558529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89751" y="3565047"/>
              <a:ext cx="737420" cy="5309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68" y="85634"/>
            <a:ext cx="8686800" cy="631817"/>
          </a:xfrm>
        </p:spPr>
        <p:txBody>
          <a:bodyPr>
            <a:noAutofit/>
          </a:bodyPr>
          <a:lstStyle/>
          <a:p>
            <a:r>
              <a:rPr lang="en-US" sz="3600" dirty="0" smtClean="0"/>
              <a:t>Using loop to initialize array with values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70"/>
            <a:ext cx="8229600" cy="5226541"/>
          </a:xfrm>
        </p:spPr>
        <p:txBody>
          <a:bodyPr/>
          <a:lstStyle/>
          <a:p>
            <a:pPr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[] num;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num = new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[5];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itchFamily="49" charset="0"/>
              </a:rPr>
              <a:t>for (</a:t>
            </a:r>
            <a:r>
              <a:rPr lang="en-US" altLang="en-US" sz="2000" b="1" dirty="0" err="1" smtClean="0">
                <a:latin typeface="Courier New" pitchFamily="49" charset="0"/>
              </a:rPr>
              <a:t>int</a:t>
            </a:r>
            <a:r>
              <a:rPr lang="en-US" altLang="en-US" sz="2000" b="1" dirty="0" smtClean="0">
                <a:latin typeface="Courier New" pitchFamily="49" charset="0"/>
              </a:rPr>
              <a:t> </a:t>
            </a:r>
            <a:r>
              <a:rPr lang="en-US" altLang="en-US" sz="2000" b="1" dirty="0" err="1" smtClean="0">
                <a:latin typeface="Courier New" pitchFamily="49" charset="0"/>
              </a:rPr>
              <a:t>i</a:t>
            </a:r>
            <a:r>
              <a:rPr lang="en-US" altLang="en-US" sz="2000" b="1" dirty="0" smtClean="0">
                <a:latin typeface="Courier New" pitchFamily="49" charset="0"/>
              </a:rPr>
              <a:t> = 0; </a:t>
            </a:r>
            <a:r>
              <a:rPr lang="en-US" altLang="en-US" sz="2000" b="1" dirty="0" err="1" smtClean="0">
                <a:latin typeface="Courier New" pitchFamily="49" charset="0"/>
              </a:rPr>
              <a:t>i</a:t>
            </a:r>
            <a:r>
              <a:rPr lang="en-US" altLang="en-US" sz="2000" b="1" dirty="0" smtClean="0">
                <a:latin typeface="Courier New" pitchFamily="49" charset="0"/>
              </a:rPr>
              <a:t> &lt;= </a:t>
            </a:r>
            <a:r>
              <a:rPr lang="en-US" altLang="en-US" sz="2000" b="1" dirty="0" err="1" smtClean="0">
                <a:latin typeface="Courier New" pitchFamily="49" charset="0"/>
              </a:rPr>
              <a:t>num.length</a:t>
            </a:r>
            <a:r>
              <a:rPr lang="en-US" altLang="en-US" sz="2000" b="1" dirty="0" smtClean="0">
                <a:latin typeface="Courier New" pitchFamily="49" charset="0"/>
              </a:rPr>
              <a:t> - 1; </a:t>
            </a:r>
            <a:r>
              <a:rPr lang="en-US" altLang="en-US" sz="2000" b="1" dirty="0" err="1" smtClean="0">
                <a:latin typeface="Courier New" pitchFamily="49" charset="0"/>
              </a:rPr>
              <a:t>i</a:t>
            </a:r>
            <a:r>
              <a:rPr lang="en-US" altLang="en-US" sz="2000" b="1" dirty="0" smtClean="0">
                <a:latin typeface="Courier New" pitchFamily="49" charset="0"/>
              </a:rPr>
              <a:t>++)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itchFamily="49" charset="0"/>
              </a:rPr>
              <a:t>{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itchFamily="49" charset="0"/>
              </a:rPr>
              <a:t>		num[</a:t>
            </a:r>
            <a:r>
              <a:rPr lang="en-US" altLang="en-US" sz="2000" b="1" dirty="0" err="1" smtClean="0">
                <a:latin typeface="Courier New" pitchFamily="49" charset="0"/>
              </a:rPr>
              <a:t>i</a:t>
            </a:r>
            <a:r>
              <a:rPr lang="en-US" altLang="en-US" sz="2000" b="1" dirty="0" smtClean="0">
                <a:latin typeface="Courier New" pitchFamily="49" charset="0"/>
              </a:rPr>
              <a:t>]=</a:t>
            </a:r>
            <a:r>
              <a:rPr lang="en-US" altLang="en-US" sz="2000" b="1" dirty="0" err="1" smtClean="0">
                <a:latin typeface="Courier New" pitchFamily="49" charset="0"/>
              </a:rPr>
              <a:t>keyboard.nextInt</a:t>
            </a:r>
            <a:r>
              <a:rPr lang="en-US" altLang="en-US" sz="2000" b="1" dirty="0" smtClean="0">
                <a:latin typeface="Courier New" pitchFamily="49" charset="0"/>
              </a:rPr>
              <a:t>();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itchFamily="49" charset="0"/>
              </a:rPr>
              <a:t>}</a:t>
            </a:r>
          </a:p>
          <a:p>
            <a:pPr algn="just">
              <a:spcBef>
                <a:spcPct val="80000"/>
              </a:spcBef>
              <a:buFont typeface="Wingdings" pitchFamily="2" charset="2"/>
              <a:buNone/>
            </a:pPr>
            <a:endParaRPr lang="en-US" altLang="en-US" dirty="0" smtClean="0">
              <a:latin typeface="Courier New" pitchFamily="49" charset="0"/>
            </a:endParaRPr>
          </a:p>
          <a:p>
            <a:pPr algn="just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9742" y="4245530"/>
            <a:ext cx="943897" cy="6784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1373639" y="4578091"/>
            <a:ext cx="1533832" cy="6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5187" y="3317759"/>
            <a:ext cx="604686" cy="1474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45183" y="1528210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59931" y="2014906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1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45182" y="2501603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2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59930" y="3017796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3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59930" y="3533990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4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2223" y="4381442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679303" y="4371133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421639" y="4377012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193471" y="4381445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965303" y="4385880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22219" y="4386066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694047" y="4375757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100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451132" y="4381637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120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208215" y="4371321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150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980047" y="4390504"/>
            <a:ext cx="737420" cy="478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200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730433" y="4050184"/>
            <a:ext cx="1179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5 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7685936" y="4614236"/>
            <a:ext cx="4866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751878" y="4395421"/>
            <a:ext cx="919323" cy="478887"/>
          </a:xfrm>
          <a:prstGeom prst="rect">
            <a:avLst/>
          </a:prstGeom>
          <a:solidFill>
            <a:srgbClr val="FFC000"/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error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25307" y="957943"/>
            <a:ext cx="6341801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200" b="1" dirty="0" smtClean="0"/>
              <a:t> = how many elements is the array</a:t>
            </a:r>
            <a:endParaRPr lang="en-US" sz="2200" b="1" dirty="0"/>
          </a:p>
        </p:txBody>
      </p:sp>
      <p:sp>
        <p:nvSpPr>
          <p:cNvPr id="26" name="Rectangle 25"/>
          <p:cNvSpPr/>
          <p:nvPr/>
        </p:nvSpPr>
        <p:spPr>
          <a:xfrm>
            <a:off x="457199" y="5254968"/>
            <a:ext cx="789900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altLang="en-US" sz="2400" dirty="0" smtClean="0"/>
              <a:t>The following </a:t>
            </a:r>
            <a:r>
              <a:rPr lang="en-US" altLang="en-US" sz="2400" dirty="0" smtClean="0">
                <a:solidFill>
                  <a:srgbClr val="FF0000"/>
                </a:solidFill>
              </a:rPr>
              <a:t>reference</a:t>
            </a:r>
            <a:r>
              <a:rPr lang="en-US" altLang="en-US" sz="2400" dirty="0" smtClean="0"/>
              <a:t> will cause an </a:t>
            </a:r>
            <a:r>
              <a:rPr lang="en-US" altLang="en-US" sz="2400" dirty="0" smtClean="0">
                <a:solidFill>
                  <a:srgbClr val="FF0000"/>
                </a:solidFill>
              </a:rPr>
              <a:t>exception</a:t>
            </a:r>
            <a:r>
              <a:rPr lang="en-US" altLang="en-US" sz="2400" dirty="0" smtClean="0"/>
              <a:t> to be thrown:</a:t>
            </a:r>
          </a:p>
          <a:p>
            <a:pPr algn="ctr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400" b="1" dirty="0" err="1" smtClean="0">
                <a:latin typeface="Courier New" pitchFamily="49" charset="0"/>
              </a:rPr>
              <a:t>System.out.println</a:t>
            </a:r>
            <a:r>
              <a:rPr lang="en-US" altLang="en-US" sz="2400" b="1" dirty="0" smtClean="0">
                <a:latin typeface="Courier New" pitchFamily="49" charset="0"/>
              </a:rPr>
              <a:t> (num[5]);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  <p:bldP spid="30" grpId="0" animBg="1"/>
      <p:bldP spid="8" grpId="0" animBg="1"/>
      <p:bldP spid="9" grpId="0" animBg="1"/>
      <p:bldP spid="10" grpId="0" animBg="1"/>
      <p:bldP spid="11" grpId="0" animBg="1"/>
      <p:bldP spid="12" grpId="0" animBg="1"/>
      <p:bldP spid="36" grpId="0" animBg="1"/>
      <p:bldP spid="47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12410"/>
            <a:ext cx="8229600" cy="964225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Bounds Checking</a:t>
            </a:r>
          </a:p>
        </p:txBody>
      </p:sp>
      <p:sp>
        <p:nvSpPr>
          <p:cNvPr id="14029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530942" y="1305234"/>
            <a:ext cx="8229600" cy="4525963"/>
          </a:xfrm>
        </p:spPr>
        <p:txBody>
          <a:bodyPr/>
          <a:lstStyle/>
          <a:p>
            <a:pPr>
              <a:spcBef>
                <a:spcPct val="75000"/>
              </a:spcBef>
            </a:pPr>
            <a:r>
              <a:rPr lang="en-US" altLang="en-US" dirty="0"/>
              <a:t>For example, if the array </a:t>
            </a:r>
            <a:r>
              <a:rPr lang="en-US" altLang="en-US" dirty="0" smtClean="0">
                <a:solidFill>
                  <a:schemeClr val="tx1"/>
                </a:solidFill>
                <a:latin typeface="Courier New" pitchFamily="49" charset="0"/>
              </a:rPr>
              <a:t>num </a:t>
            </a:r>
            <a:r>
              <a:rPr lang="en-US" altLang="en-US" dirty="0" smtClean="0"/>
              <a:t>can </a:t>
            </a:r>
            <a:r>
              <a:rPr lang="en-US" altLang="en-US" dirty="0"/>
              <a:t>hold </a:t>
            </a:r>
            <a:r>
              <a:rPr lang="en-US" altLang="en-US" dirty="0">
                <a:solidFill>
                  <a:srgbClr val="FF0000"/>
                </a:solidFill>
              </a:rPr>
              <a:t>100</a:t>
            </a:r>
            <a:r>
              <a:rPr lang="en-US" altLang="en-US" dirty="0"/>
              <a:t> values, it can be indexed using only the numbers</a:t>
            </a:r>
            <a:r>
              <a:rPr lang="en-US" altLang="en-US" dirty="0">
                <a:solidFill>
                  <a:srgbClr val="FF0000"/>
                </a:solidFill>
              </a:rPr>
              <a:t> 0 to 99</a:t>
            </a:r>
          </a:p>
          <a:p>
            <a:pPr>
              <a:spcBef>
                <a:spcPct val="75000"/>
              </a:spcBef>
            </a:pPr>
            <a:r>
              <a:rPr lang="en-US" altLang="en-US" dirty="0" smtClean="0"/>
              <a:t>It’s </a:t>
            </a:r>
            <a:r>
              <a:rPr lang="en-US" altLang="en-US" dirty="0"/>
              <a:t>common to introduce </a:t>
            </a:r>
            <a:r>
              <a:rPr lang="en-US" altLang="en-US" b="1" i="1" dirty="0">
                <a:solidFill>
                  <a:srgbClr val="FF0000"/>
                </a:solidFill>
              </a:rPr>
              <a:t>off-by-one errors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when using arrays</a:t>
            </a:r>
          </a:p>
        </p:txBody>
      </p:sp>
      <p:sp>
        <p:nvSpPr>
          <p:cNvPr id="140292" name="Text Box 2052"/>
          <p:cNvSpPr txBox="1">
            <a:spLocks noChangeArrowheads="1"/>
          </p:cNvSpPr>
          <p:nvPr/>
        </p:nvSpPr>
        <p:spPr bwMode="auto">
          <a:xfrm>
            <a:off x="1006061" y="3691902"/>
            <a:ext cx="7558479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urier New" pitchFamily="49" charset="0"/>
              </a:rPr>
              <a:t>for (</a:t>
            </a:r>
            <a:r>
              <a:rPr lang="en-US" altLang="en-US" sz="2400" b="1" dirty="0" err="1">
                <a:latin typeface="Courier New" pitchFamily="49" charset="0"/>
              </a:rPr>
              <a:t>int</a:t>
            </a:r>
            <a:r>
              <a:rPr lang="en-US" altLang="en-US" sz="2400" b="1" dirty="0">
                <a:latin typeface="Courier New" pitchFamily="49" charset="0"/>
              </a:rPr>
              <a:t> index=0; index &lt;= 100; index++)</a:t>
            </a:r>
          </a:p>
          <a:p>
            <a:r>
              <a:rPr lang="en-US" altLang="en-US" sz="2400" b="1" dirty="0" smtClean="0">
                <a:latin typeface="Courier New" pitchFamily="49" charset="0"/>
              </a:rPr>
              <a:t>    num[index</a:t>
            </a:r>
            <a:r>
              <a:rPr lang="en-US" altLang="en-US" sz="2400" b="1" dirty="0">
                <a:latin typeface="Courier New" pitchFamily="49" charset="0"/>
              </a:rPr>
              <a:t>] = </a:t>
            </a:r>
            <a:r>
              <a:rPr lang="en-US" altLang="en-US" sz="2400" b="1" dirty="0" smtClean="0">
                <a:latin typeface="Courier New" pitchFamily="49" charset="0"/>
              </a:rPr>
              <a:t>index + 10;</a:t>
            </a:r>
            <a:endParaRPr lang="en-US" altLang="en-US" sz="2400" b="1" dirty="0">
              <a:latin typeface="Courier New" pitchFamily="49" charset="0"/>
            </a:endParaRPr>
          </a:p>
        </p:txBody>
      </p:sp>
      <p:grpSp>
        <p:nvGrpSpPr>
          <p:cNvPr id="2" name="Group 2057"/>
          <p:cNvGrpSpPr>
            <a:grpSpLocks/>
          </p:cNvGrpSpPr>
          <p:nvPr/>
        </p:nvGrpSpPr>
        <p:grpSpPr bwMode="auto">
          <a:xfrm>
            <a:off x="4292096" y="3171486"/>
            <a:ext cx="2343118" cy="990600"/>
            <a:chOff x="3198" y="2865"/>
            <a:chExt cx="686" cy="624"/>
          </a:xfrm>
        </p:grpSpPr>
        <p:sp>
          <p:nvSpPr>
            <p:cNvPr id="140293" name="Text Box 2053"/>
            <p:cNvSpPr txBox="1">
              <a:spLocks noChangeArrowheads="1"/>
            </p:cNvSpPr>
            <p:nvPr/>
          </p:nvSpPr>
          <p:spPr bwMode="auto">
            <a:xfrm>
              <a:off x="3358" y="2865"/>
              <a:ext cx="350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b="1" dirty="0">
                  <a:solidFill>
                    <a:srgbClr val="FF0000"/>
                  </a:solidFill>
                  <a:latin typeface="Arial" pitchFamily="34" charset="0"/>
                </a:rPr>
                <a:t>problem</a:t>
              </a:r>
            </a:p>
          </p:txBody>
        </p:sp>
        <p:sp>
          <p:nvSpPr>
            <p:cNvPr id="140294" name="Oval 2054"/>
            <p:cNvSpPr>
              <a:spLocks noChangeArrowheads="1"/>
            </p:cNvSpPr>
            <p:nvPr/>
          </p:nvSpPr>
          <p:spPr bwMode="auto">
            <a:xfrm>
              <a:off x="3198" y="3190"/>
              <a:ext cx="686" cy="29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5" name="Line 2055"/>
            <p:cNvSpPr>
              <a:spLocks noChangeShapeType="1"/>
            </p:cNvSpPr>
            <p:nvPr/>
          </p:nvSpPr>
          <p:spPr bwMode="auto">
            <a:xfrm>
              <a:off x="3504" y="3120"/>
              <a:ext cx="48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34023" y="4871425"/>
            <a:ext cx="7806945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Solution</a:t>
            </a:r>
            <a:r>
              <a:rPr lang="en-US" sz="2400" dirty="0" smtClean="0"/>
              <a:t> = always use </a:t>
            </a:r>
            <a:r>
              <a:rPr lang="en-US" sz="2400" b="1" dirty="0" smtClean="0"/>
              <a:t>index &lt; length </a:t>
            </a:r>
            <a:r>
              <a:rPr lang="en-US" sz="2400" dirty="0" smtClean="0"/>
              <a:t>or </a:t>
            </a:r>
            <a:r>
              <a:rPr lang="en-US" sz="2400" b="1" dirty="0" smtClean="0"/>
              <a:t>index &lt;= (length-1)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898"/>
            <a:ext cx="8229600" cy="1143000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Processing Array Elements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Displaying array elements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7852" y="1533831"/>
            <a:ext cx="8819535" cy="4837471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display</a:t>
            </a:r>
            <a:r>
              <a:rPr lang="en-US" dirty="0"/>
              <a:t> </a:t>
            </a:r>
            <a:r>
              <a:rPr lang="en-US" dirty="0" smtClean="0"/>
              <a:t>elements </a:t>
            </a:r>
            <a:r>
              <a:rPr lang="en-US" dirty="0"/>
              <a:t>of the array </a:t>
            </a:r>
            <a:r>
              <a:rPr lang="en-US" dirty="0">
                <a:solidFill>
                  <a:srgbClr val="FF0000"/>
                </a:solidFill>
              </a:rPr>
              <a:t>referenced</a:t>
            </a:r>
            <a:r>
              <a:rPr lang="en-US" dirty="0"/>
              <a:t> by </a:t>
            </a:r>
            <a:r>
              <a:rPr lang="en-US" i="1" dirty="0">
                <a:solidFill>
                  <a:srgbClr val="FF0000"/>
                </a:solidFill>
              </a:rPr>
              <a:t>values</a:t>
            </a:r>
            <a:r>
              <a:rPr lang="en-US" dirty="0"/>
              <a:t>, we could write: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 ]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values;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values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{13, 21, 201, 3, 43};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(count = 0; count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values.length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count++)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(“Value ” + (count+1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+ "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	list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of values 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“ +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values[count]);</a:t>
            </a:r>
          </a:p>
          <a:p>
            <a:pPr marL="0" indent="0">
              <a:buFontTx/>
              <a:buNone/>
              <a:tabLst>
                <a:tab pos="6810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3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5EA226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678</Words>
  <Application>Microsoft Office PowerPoint</Application>
  <PresentationFormat>On-screen Show (4:3)</PresentationFormat>
  <Paragraphs>209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Wingdings</vt:lpstr>
      <vt:lpstr>Wingdings 2</vt:lpstr>
      <vt:lpstr>Office Theme</vt:lpstr>
      <vt:lpstr>Theme3</vt:lpstr>
      <vt:lpstr>CS 139-Programming Fundamentals Lecture 11B - Arrays</vt:lpstr>
      <vt:lpstr>Arrays</vt:lpstr>
      <vt:lpstr>Declaring and Creating Arrays</vt:lpstr>
      <vt:lpstr>Declaring Arrays</vt:lpstr>
      <vt:lpstr>Initializer Lists</vt:lpstr>
      <vt:lpstr>Using initializer to initialize</vt:lpstr>
      <vt:lpstr>Using loop to initialize array with values</vt:lpstr>
      <vt:lpstr>Bounds Checking</vt:lpstr>
      <vt:lpstr>Processing Array Elements Displaying array elements </vt:lpstr>
      <vt:lpstr>PowerPoint Presentation</vt:lpstr>
      <vt:lpstr>PowerPoint Presentation</vt:lpstr>
      <vt:lpstr>PowerPoint Presentation</vt:lpstr>
      <vt:lpstr>Some Useful Array Operations comparing arrays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139 – Algorithm Development Lecture 3 – Sept 4, 2013</dc:title>
  <dc:creator>farzana</dc:creator>
  <cp:lastModifiedBy>Nancy Harris</cp:lastModifiedBy>
  <cp:revision>69</cp:revision>
  <dcterms:created xsi:type="dcterms:W3CDTF">2013-08-28T02:16:27Z</dcterms:created>
  <dcterms:modified xsi:type="dcterms:W3CDTF">2015-03-31T18:48:24Z</dcterms:modified>
</cp:coreProperties>
</file>