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  <p:sldMasterId id="2147483690" r:id="rId2"/>
  </p:sldMasterIdLst>
  <p:sldIdLst>
    <p:sldId id="256" r:id="rId3"/>
    <p:sldId id="259" r:id="rId4"/>
    <p:sldId id="271" r:id="rId5"/>
    <p:sldId id="270" r:id="rId6"/>
    <p:sldId id="27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0084"/>
    <a:srgbClr val="CBB677"/>
    <a:srgbClr val="2D0054"/>
    <a:srgbClr val="9C8D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8" autoAdjust="0"/>
    <p:restoredTop sz="94660"/>
  </p:normalViewPr>
  <p:slideViewPr>
    <p:cSldViewPr snapToGrid="0">
      <p:cViewPr varScale="1">
        <p:scale>
          <a:sx n="93" d="100"/>
          <a:sy n="93" d="100"/>
        </p:scale>
        <p:origin x="-64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9C8D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Welcome to CS 139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54A0A-CC60-4CBF-BDD9-6E5F76CA433F}" type="datetimeFigureOut">
              <a:rPr lang="en-US" smtClean="0"/>
              <a:t>1/11/15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99F01-48BE-42B8-BDDD-F13AE849D62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3563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54A0A-CC60-4CBF-BDD9-6E5F76CA433F}" type="datetimeFigureOut">
              <a:rPr lang="en-US" smtClean="0"/>
              <a:t>1/11/15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99F01-48BE-42B8-BDDD-F13AE849D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626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54A0A-CC60-4CBF-BDD9-6E5F76CA433F}" type="datetimeFigureOut">
              <a:rPr lang="en-US" smtClean="0"/>
              <a:t>1/11/15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99F01-48BE-42B8-BDDD-F13AE849D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135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9E54-94E2-4F45-A657-63139A96995D}" type="datetimeFigureOut">
              <a:rPr lang="en-US" smtClean="0"/>
              <a:t>1/11/15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16A0-C29D-4B3B-8176-1A5977EF5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4855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9E54-94E2-4F45-A657-63139A96995D}" type="datetimeFigureOut">
              <a:rPr lang="en-US" smtClean="0"/>
              <a:t>1/11/15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16A0-C29D-4B3B-8176-1A5977EF5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8277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9E54-94E2-4F45-A657-63139A96995D}" type="datetimeFigureOut">
              <a:rPr lang="en-US" smtClean="0"/>
              <a:t>1/11/15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16A0-C29D-4B3B-8176-1A5977EF5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650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9E54-94E2-4F45-A657-63139A96995D}" type="datetimeFigureOut">
              <a:rPr lang="en-US" smtClean="0"/>
              <a:t>1/11/15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16A0-C29D-4B3B-8176-1A5977EF5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6723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9E54-94E2-4F45-A657-63139A96995D}" type="datetimeFigureOut">
              <a:rPr lang="en-US" smtClean="0"/>
              <a:t>1/11/15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16A0-C29D-4B3B-8176-1A5977EF5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0516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9E54-94E2-4F45-A657-63139A96995D}" type="datetimeFigureOut">
              <a:rPr lang="en-US" smtClean="0"/>
              <a:t>1/11/15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16A0-C29D-4B3B-8176-1A5977EF5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6915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9E54-94E2-4F45-A657-63139A96995D}" type="datetimeFigureOut">
              <a:rPr lang="en-US" smtClean="0"/>
              <a:t>1/11/15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16A0-C29D-4B3B-8176-1A5977EF5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613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9E54-94E2-4F45-A657-63139A96995D}" type="datetimeFigureOut">
              <a:rPr lang="en-US" smtClean="0"/>
              <a:t>1/11/15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16A0-C29D-4B3B-8176-1A5977EF5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040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54A0A-CC60-4CBF-BDD9-6E5F76CA433F}" type="datetimeFigureOut">
              <a:rPr lang="en-US" smtClean="0"/>
              <a:t>1/11/15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99F01-48BE-42B8-BDDD-F13AE849D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184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9E54-94E2-4F45-A657-63139A96995D}" type="datetimeFigureOut">
              <a:rPr lang="en-US" smtClean="0"/>
              <a:t>1/11/15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16A0-C29D-4B3B-8176-1A5977EF5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6997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9E54-94E2-4F45-A657-63139A96995D}" type="datetimeFigureOut">
              <a:rPr lang="en-US" smtClean="0"/>
              <a:t>1/11/15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16A0-C29D-4B3B-8176-1A5977EF5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3091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9E54-94E2-4F45-A657-63139A96995D}" type="datetimeFigureOut">
              <a:rPr lang="en-US" smtClean="0"/>
              <a:t>1/11/15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716A0-C29D-4B3B-8176-1A5977EF5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340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CBB6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54A0A-CC60-4CBF-BDD9-6E5F76CA433F}" type="datetimeFigureOut">
              <a:rPr lang="en-US" smtClean="0"/>
              <a:t>1/11/15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99F01-48BE-42B8-BDDD-F13AE849D62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2252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54A0A-CC60-4CBF-BDD9-6E5F76CA433F}" type="datetimeFigureOut">
              <a:rPr lang="en-US" smtClean="0"/>
              <a:t>1/11/15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99F01-48BE-42B8-BDDD-F13AE849D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881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54A0A-CC60-4CBF-BDD9-6E5F76CA433F}" type="datetimeFigureOut">
              <a:rPr lang="en-US" smtClean="0"/>
              <a:t>1/11/15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99F01-48BE-42B8-BDDD-F13AE849D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918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54A0A-CC60-4CBF-BDD9-6E5F76CA433F}" type="datetimeFigureOut">
              <a:rPr lang="en-US" smtClean="0"/>
              <a:t>1/11/15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99F01-48BE-42B8-BDDD-F13AE849D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727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CBB6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54A0A-CC60-4CBF-BDD9-6E5F76CA433F}" type="datetimeFigureOut">
              <a:rPr lang="en-US" smtClean="0"/>
              <a:t>1/11/15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99F01-48BE-42B8-BDDD-F13AE849D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43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CBB6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0F54A0A-CC60-4CBF-BDD9-6E5F76CA433F}" type="datetimeFigureOut">
              <a:rPr lang="en-US" smtClean="0"/>
              <a:t>1/11/15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C899F01-48BE-42B8-BDDD-F13AE849D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963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CBB6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54A0A-CC60-4CBF-BDD9-6E5F76CA433F}" type="datetimeFigureOut">
              <a:rPr lang="en-US" smtClean="0"/>
              <a:t>1/11/15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99F01-48BE-42B8-BDDD-F13AE849D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63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rgbClr val="CBB6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0F54A0A-CC60-4CBF-BDD9-6E5F76CA433F}" type="datetimeFigureOut">
              <a:rPr lang="en-US" smtClean="0"/>
              <a:t>1/11/15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C899F01-48BE-42B8-BDDD-F13AE849D62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5937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D9E54-94E2-4F45-A657-63139A96995D}" type="datetimeFigureOut">
              <a:rPr lang="en-US" smtClean="0"/>
              <a:t>1/11/15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716A0-C29D-4B3B-8176-1A5977EF5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12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Lab Introduction (lab01a)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Programming Fundamentals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454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solving	</a:t>
            </a:r>
            <a:endParaRPr lang="en-US" dirty="0"/>
          </a:p>
        </p:txBody>
      </p:sp>
      <p:pic>
        <p:nvPicPr>
          <p:cNvPr id="1026" name="Picture 2" descr="http://www.simplyrti.com/wp-content/uploads/2011/01/problem-solving-method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177" y="1832178"/>
            <a:ext cx="5965132" cy="4406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 flipH="1">
            <a:off x="7020097" y="1714652"/>
            <a:ext cx="474795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It’s not just about coding.</a:t>
            </a:r>
          </a:p>
          <a:p>
            <a:endParaRPr lang="en-US" sz="3600" dirty="0"/>
          </a:p>
          <a:p>
            <a:r>
              <a:rPr lang="en-US" sz="3600" dirty="0" smtClean="0"/>
              <a:t>Don’t be surprised when you want to show me code, I will instead ask you to explain your strategy.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25681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65198"/>
          </a:xfrm>
        </p:spPr>
        <p:txBody>
          <a:bodyPr/>
          <a:lstStyle/>
          <a:p>
            <a:r>
              <a:rPr lang="en-US" dirty="0" smtClean="0"/>
              <a:t>The Programming Process (Gaddis) 1.6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461037"/>
            <a:ext cx="10058400" cy="4408057"/>
          </a:xfrm>
          <a:solidFill>
            <a:schemeClr val="bg1"/>
          </a:solidFill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charset="0"/>
                <a:cs typeface="Arial" charset="0"/>
              </a:rPr>
              <a:t>Clearly </a:t>
            </a:r>
            <a:r>
              <a:rPr lang="en-US" dirty="0">
                <a:latin typeface="Times New Roman" charset="0"/>
                <a:cs typeface="Arial" charset="0"/>
              </a:rPr>
              <a:t>define what the program is to do</a:t>
            </a:r>
            <a:r>
              <a:rPr lang="en-US" dirty="0" smtClean="0">
                <a:latin typeface="Times New Roman" charset="0"/>
                <a:cs typeface="Arial" charset="0"/>
              </a:rPr>
              <a:t>. (Understand the problem)</a:t>
            </a:r>
            <a:endParaRPr lang="en-US" dirty="0">
              <a:latin typeface="Times New Roman" charset="0"/>
              <a:cs typeface="Arial" charset="0"/>
            </a:endParaRPr>
          </a:p>
          <a:p>
            <a:pPr marL="455613" indent="-455613">
              <a:buNone/>
            </a:pPr>
            <a:r>
              <a:rPr lang="en-US" dirty="0">
                <a:latin typeface="Times New Roman" charset="0"/>
                <a:cs typeface="Arial" charset="0"/>
              </a:rPr>
              <a:t>2.	Visualize the program running on the computer.</a:t>
            </a:r>
          </a:p>
          <a:p>
            <a:pPr marL="455613" indent="-455613">
              <a:buNone/>
            </a:pPr>
            <a:r>
              <a:rPr lang="en-US" dirty="0">
                <a:latin typeface="Times New Roman" charset="0"/>
                <a:cs typeface="Arial" charset="0"/>
              </a:rPr>
              <a:t>3.	Use design tools to create a model of the program</a:t>
            </a:r>
            <a:r>
              <a:rPr lang="en-US" dirty="0" smtClean="0">
                <a:latin typeface="Times New Roman" charset="0"/>
                <a:cs typeface="Arial" charset="0"/>
              </a:rPr>
              <a:t>. (Design the solution)</a:t>
            </a:r>
            <a:endParaRPr lang="en-US" dirty="0">
              <a:latin typeface="Times New Roman" charset="0"/>
              <a:cs typeface="Arial" charset="0"/>
            </a:endParaRPr>
          </a:p>
          <a:p>
            <a:pPr marL="455613" indent="-455613">
              <a:buNone/>
            </a:pPr>
            <a:r>
              <a:rPr lang="en-US" dirty="0">
                <a:latin typeface="Times New Roman" charset="0"/>
                <a:cs typeface="Arial" charset="0"/>
              </a:rPr>
              <a:t>4.	Check the model for logical errors</a:t>
            </a:r>
            <a:r>
              <a:rPr lang="en-US" dirty="0" smtClean="0">
                <a:latin typeface="Times New Roman" charset="0"/>
                <a:cs typeface="Arial" charset="0"/>
              </a:rPr>
              <a:t>. (Test the design)</a:t>
            </a:r>
            <a:endParaRPr lang="en-US" dirty="0">
              <a:latin typeface="Times New Roman" charset="0"/>
              <a:cs typeface="Arial" charset="0"/>
            </a:endParaRPr>
          </a:p>
          <a:p>
            <a:pPr marL="455613" indent="-455613">
              <a:buNone/>
            </a:pPr>
            <a:r>
              <a:rPr lang="en-US" dirty="0">
                <a:latin typeface="Times New Roman" charset="0"/>
                <a:cs typeface="Arial" charset="0"/>
              </a:rPr>
              <a:t>5.	Enter the code and compile it</a:t>
            </a:r>
            <a:r>
              <a:rPr lang="en-US" dirty="0" smtClean="0">
                <a:latin typeface="Times New Roman" charset="0"/>
                <a:cs typeface="Arial" charset="0"/>
              </a:rPr>
              <a:t>. (Implement the solution)</a:t>
            </a:r>
            <a:endParaRPr lang="en-US" dirty="0">
              <a:latin typeface="Times New Roman" charset="0"/>
              <a:cs typeface="Arial" charset="0"/>
            </a:endParaRPr>
          </a:p>
          <a:p>
            <a:pPr marL="455613" indent="-455613">
              <a:buNone/>
            </a:pPr>
            <a:r>
              <a:rPr lang="en-US" dirty="0">
                <a:latin typeface="Times New Roman" charset="0"/>
                <a:cs typeface="Arial" charset="0"/>
              </a:rPr>
              <a:t>6.	Correct any errors found during compilation. </a:t>
            </a:r>
          </a:p>
          <a:p>
            <a:pPr marL="1219200" lvl="1" indent="-533400">
              <a:buNone/>
            </a:pPr>
            <a:r>
              <a:rPr lang="en-US" dirty="0">
                <a:solidFill>
                  <a:schemeClr val="accent2"/>
                </a:solidFill>
                <a:latin typeface="Times New Roman" charset="0"/>
                <a:cs typeface="Arial" charset="0"/>
              </a:rPr>
              <a:t>Repeat Steps 5 and 6 as many times as necessary.</a:t>
            </a:r>
            <a:endParaRPr lang="en-US" dirty="0">
              <a:latin typeface="Times New Roman" charset="0"/>
              <a:cs typeface="Arial" charset="0"/>
            </a:endParaRPr>
          </a:p>
          <a:p>
            <a:pPr marL="455613" indent="-455613">
              <a:buNone/>
            </a:pPr>
            <a:r>
              <a:rPr lang="en-US" dirty="0">
                <a:latin typeface="Times New Roman" charset="0"/>
                <a:cs typeface="Arial" charset="0"/>
              </a:rPr>
              <a:t>7.	Run the program with test data for input</a:t>
            </a:r>
            <a:r>
              <a:rPr lang="en-US" dirty="0" smtClean="0">
                <a:latin typeface="Times New Roman" charset="0"/>
                <a:cs typeface="Arial" charset="0"/>
              </a:rPr>
              <a:t>. (Test the solution)</a:t>
            </a:r>
            <a:endParaRPr lang="en-US" dirty="0">
              <a:latin typeface="Times New Roman" charset="0"/>
              <a:cs typeface="Arial" charset="0"/>
            </a:endParaRPr>
          </a:p>
          <a:p>
            <a:pPr marL="455613" indent="-455613">
              <a:buNone/>
            </a:pPr>
            <a:r>
              <a:rPr lang="en-US" dirty="0">
                <a:latin typeface="Times New Roman" charset="0"/>
                <a:cs typeface="Arial" charset="0"/>
              </a:rPr>
              <a:t>8.	Correct any runtime errors found while running the program. </a:t>
            </a:r>
          </a:p>
          <a:p>
            <a:pPr marL="1219200" lvl="1" indent="-533400">
              <a:buNone/>
            </a:pPr>
            <a:r>
              <a:rPr lang="en-US" dirty="0">
                <a:solidFill>
                  <a:schemeClr val="accent2"/>
                </a:solidFill>
                <a:latin typeface="Times New Roman" charset="0"/>
                <a:cs typeface="Arial" charset="0"/>
              </a:rPr>
              <a:t>Repeat Steps 5 through 8 as many times as necessary.</a:t>
            </a:r>
          </a:p>
          <a:p>
            <a:pPr marL="455613" indent="-455613">
              <a:buNone/>
            </a:pPr>
            <a:r>
              <a:rPr lang="en-US" dirty="0">
                <a:latin typeface="Times New Roman" charset="0"/>
                <a:cs typeface="Arial" charset="0"/>
              </a:rPr>
              <a:t>9.	Validate the results of the program.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484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</a:t>
            </a:r>
            <a:r>
              <a:rPr lang="en-US" dirty="0" smtClean="0"/>
              <a:t>1a</a:t>
            </a:r>
            <a:r>
              <a:rPr lang="en-US" dirty="0" smtClean="0"/>
              <a:t>	 - Programming fundamentals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450084"/>
                </a:solidFill>
              </a:rPr>
              <a:t>Input/output (getting data, providing results)</a:t>
            </a:r>
          </a:p>
          <a:p>
            <a:r>
              <a:rPr lang="en-US" dirty="0" smtClean="0">
                <a:solidFill>
                  <a:srgbClr val="450084"/>
                </a:solidFill>
              </a:rPr>
              <a:t>Assignment (storage of intermediary values)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Sequencing (putting steps in the correct order)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Decisions (choose whether an action occurs)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Loops (iteration/repetition)</a:t>
            </a:r>
            <a:endParaRPr lang="en-US" dirty="0">
              <a:solidFill>
                <a:srgbClr val="008000"/>
              </a:solidFill>
            </a:endParaRPr>
          </a:p>
          <a:p>
            <a:r>
              <a:rPr lang="en-US" dirty="0" smtClean="0">
                <a:solidFill>
                  <a:srgbClr val="FF6600"/>
                </a:solidFill>
              </a:rPr>
              <a:t>Methods (subprograms (groups steps together))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Objects (data + methods)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97098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Focus on looking for examples of each of the structures. </a:t>
            </a:r>
          </a:p>
          <a:p>
            <a:pPr lvl="1"/>
            <a:r>
              <a:rPr lang="en-US" dirty="0" smtClean="0"/>
              <a:t>For each that you find the first time, describe the structure in the context of the tutorial and provide the module number in which you found it.</a:t>
            </a:r>
            <a:endParaRPr lang="en-US" dirty="0"/>
          </a:p>
          <a:p>
            <a:r>
              <a:rPr lang="en-US" dirty="0" smtClean="0"/>
              <a:t>At the end, we’ll wrap up with what you found.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85128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175</TotalTime>
  <Words>170</Words>
  <Application>Microsoft Macintosh PowerPoint</Application>
  <PresentationFormat>Custom</PresentationFormat>
  <Paragraphs>30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Retrospect</vt:lpstr>
      <vt:lpstr>Custom Design</vt:lpstr>
      <vt:lpstr>Lab Introduction (lab01a)</vt:lpstr>
      <vt:lpstr>Problem solving </vt:lpstr>
      <vt:lpstr>The Programming Process (Gaddis) 1.6</vt:lpstr>
      <vt:lpstr>Lab 1a  - Programming fundamentals</vt:lpstr>
      <vt:lpstr>Today’s lab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CS 139</dc:title>
  <dc:creator>Nancy Harris</dc:creator>
  <cp:lastModifiedBy>Nancy Harris</cp:lastModifiedBy>
  <cp:revision>17</cp:revision>
  <dcterms:created xsi:type="dcterms:W3CDTF">2014-07-26T14:21:09Z</dcterms:created>
  <dcterms:modified xsi:type="dcterms:W3CDTF">2015-01-11T21:46:16Z</dcterms:modified>
</cp:coreProperties>
</file>