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3" r:id="rId2"/>
  </p:sldMasterIdLst>
  <p:sldIdLst>
    <p:sldId id="256" r:id="rId3"/>
    <p:sldId id="257" r:id="rId4"/>
    <p:sldId id="262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5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rgbClr val="9C8D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066" y="4343400"/>
            <a:ext cx="740687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0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EE28D-B682-FE4B-AA29-59EAB3127FDD}" type="datetimeFigureOut">
              <a:rPr lang="en-US" smtClean="0"/>
              <a:t>3/20/15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8752B-9CE0-FB48-9E38-DF4F7FA90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55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EE28D-B682-FE4B-AA29-59EAB3127FDD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8752B-9CE0-FB48-9E38-DF4F7FA90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218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8"/>
            <a:ext cx="5800725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EE28D-B682-FE4B-AA29-59EAB3127FDD}" type="datetimeFigureOut">
              <a:rPr lang="en-US" smtClean="0"/>
              <a:t>3/20/15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8752B-9CE0-FB48-9E38-DF4F7FA90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27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19" cy="11434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6010" y="6246814"/>
            <a:ext cx="2128838" cy="471487"/>
          </a:xfrm>
        </p:spPr>
        <p:txBody>
          <a:bodyPr/>
          <a:lstStyle>
            <a:lvl1pPr>
              <a:defRPr/>
            </a:lvl1pPr>
          </a:lstStyle>
          <a:p>
            <a:fld id="{82FEE28D-B682-FE4B-AA29-59EAB3127FDD}" type="datetimeFigureOut">
              <a:rPr lang="en-US" smtClean="0"/>
              <a:t>3/20/15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7773" y="6246814"/>
            <a:ext cx="2896790" cy="471487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6772" y="6246814"/>
            <a:ext cx="2127647" cy="471487"/>
          </a:xfrm>
        </p:spPr>
        <p:txBody>
          <a:bodyPr/>
          <a:lstStyle>
            <a:lvl1pPr>
              <a:defRPr/>
            </a:lvl1pPr>
          </a:lstStyle>
          <a:p>
            <a:fld id="{51B8752B-9CE0-FB48-9E38-DF4F7FA90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97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FD032-112E-F844-9071-A1BE627BB395}" type="datetimeFigureOut">
              <a:rPr lang="en-US"/>
              <a:pPr>
                <a:defRPr/>
              </a:pPr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5B9A9-6807-B345-9A0F-EB084C3BB7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39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7FF0E-2FA5-784D-B1F3-CD5F87F948A7}" type="datetimeFigureOut">
              <a:rPr lang="en-US"/>
              <a:pPr>
                <a:defRPr/>
              </a:pPr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BB1CE-5D91-2044-A767-6A4722FD82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563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656F1-599D-184D-9615-096FE69ED5E8}" type="datetimeFigureOut">
              <a:rPr lang="en-US"/>
              <a:pPr>
                <a:defRPr/>
              </a:pPr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BF09-8162-384A-A479-E90B2930C1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53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7E82D-25FE-1246-8351-37D7366364CA}" type="datetimeFigureOut">
              <a:rPr lang="en-US"/>
              <a:pPr>
                <a:defRPr/>
              </a:pPr>
              <a:t>3/20/15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0203A-4E4E-E64D-A77A-484B943F87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7241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26793-391E-2B48-9ED9-D9D6E93E1DF1}" type="datetimeFigureOut">
              <a:rPr lang="en-US"/>
              <a:pPr>
                <a:defRPr/>
              </a:pPr>
              <a:t>3/20/15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F69F1-F75F-F94C-9077-917872B74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619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3B08F-A33D-974F-A238-F40AADA05A98}" type="datetimeFigureOut">
              <a:rPr lang="en-US"/>
              <a:pPr>
                <a:defRPr/>
              </a:pPr>
              <a:t>3/20/15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AD94D-5E2F-E346-B22C-3D6F21BD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162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23329-841F-7749-868A-BAA6BB4CADE9}" type="datetimeFigureOut">
              <a:rPr lang="en-US"/>
              <a:pPr>
                <a:defRPr/>
              </a:pPr>
              <a:t>3/20/15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1C3F9-BE4C-EE4A-A190-D029CC6FB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50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EE28D-B682-FE4B-AA29-59EAB3127FDD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8752B-9CE0-FB48-9E38-DF4F7FA90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316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F75FA-CB38-3B49-8C46-D2862DE05046}" type="datetimeFigureOut">
              <a:rPr lang="en-US"/>
              <a:pPr>
                <a:defRPr/>
              </a:pPr>
              <a:t>3/20/15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B2E2B-91D4-7C44-9440-D9614D905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2436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45A14-5D94-4E44-914E-13553537D798}" type="datetimeFigureOut">
              <a:rPr lang="en-US"/>
              <a:pPr>
                <a:defRPr/>
              </a:pPr>
              <a:t>3/20/15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0F4AF-D3B1-D64D-969A-4A423BA9B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91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D65A8-7687-124A-947D-8C3D93AC62DD}" type="datetimeFigureOut">
              <a:rPr lang="en-US"/>
              <a:pPr>
                <a:defRPr/>
              </a:pPr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BC5F6-368A-FF4C-8EBA-569DD72E35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822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BDB3D-F631-234D-8C10-F0F5CE5AF144}" type="datetimeFigureOut">
              <a:rPr lang="en-US"/>
              <a:pPr>
                <a:defRPr/>
              </a:pPr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B8652-B234-CD41-A8DC-3C85453BE6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968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06066" y="4343400"/>
            <a:ext cx="7406878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EE28D-B682-FE4B-AA29-59EAB3127FDD}" type="datetimeFigureOut">
              <a:rPr lang="en-US" smtClean="0"/>
              <a:t>3/20/15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8752B-9CE0-FB48-9E38-DF4F7FA90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8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59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EE28D-B682-FE4B-AA29-59EAB3127FDD}" type="datetimeFigureOut">
              <a:rPr lang="en-US" smtClean="0"/>
              <a:t>3/20/15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8752B-9CE0-FB48-9E38-DF4F7FA90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4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EE28D-B682-FE4B-AA29-59EAB3127FDD}" type="datetimeFigureOut">
              <a:rPr lang="en-US" smtClean="0"/>
              <a:t>3/20/15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8752B-9CE0-FB48-9E38-DF4F7FA90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1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EE28D-B682-FE4B-AA29-59EAB3127FDD}" type="datetimeFigureOut">
              <a:rPr lang="en-US" smtClean="0"/>
              <a:t>3/20/15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8752B-9CE0-FB48-9E38-DF4F7FA90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737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9141619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EE28D-B682-FE4B-AA29-59EAB3127FDD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8752B-9CE0-FB48-9E38-DF4F7FA90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51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038475" cy="68580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3030141" y="0"/>
            <a:ext cx="47625" cy="68580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48854" y="6459539"/>
            <a:ext cx="1964531" cy="365125"/>
          </a:xfrm>
        </p:spPr>
        <p:txBody>
          <a:bodyPr/>
          <a:lstStyle>
            <a:lvl1pPr algn="l">
              <a:defRPr/>
            </a:lvl1pPr>
          </a:lstStyle>
          <a:p>
            <a:fld id="{82FEE28D-B682-FE4B-AA29-59EAB3127FDD}" type="datetimeFigureOut">
              <a:rPr lang="en-US" smtClean="0"/>
              <a:t>3/20/15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539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B8752B-9CE0-FB48-9E38-DF4F7FA90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2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9141619" cy="63500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4948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3"/>
            <a:ext cx="7584948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2FEE28D-B682-FE4B-AA29-59EAB3127FDD}" type="datetimeFigureOut">
              <a:rPr lang="en-US" smtClean="0"/>
              <a:t>3/20/15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8752B-9CE0-FB48-9E38-DF4F7FA902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099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45008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6"/>
            <a:ext cx="9144000" cy="66675"/>
          </a:xfrm>
          <a:prstGeom prst="rect">
            <a:avLst/>
          </a:prstGeom>
          <a:solidFill>
            <a:srgbClr val="CBB6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722" y="287339"/>
            <a:ext cx="75438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722" y="1846264"/>
            <a:ext cx="7543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723" y="6459539"/>
            <a:ext cx="18549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2FEE28D-B682-FE4B-AA29-59EAB3127FDD}" type="datetimeFigureOut">
              <a:rPr lang="en-US" smtClean="0"/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2" y="6459539"/>
            <a:ext cx="36171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929" y="6459539"/>
            <a:ext cx="9834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51B8752B-9CE0-FB48-9E38-DF4F7FA9023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350" y="1738313"/>
            <a:ext cx="7474744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90488" indent="-90488" algn="l" rtl="0" eaLnBrk="1" fontAlgn="base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charset="0"/>
        <a:buChar char=" "/>
        <a:defRPr sz="2000" kern="1200">
          <a:solidFill>
            <a:srgbClr val="404040"/>
          </a:solidFill>
          <a:latin typeface="+mn-lt"/>
          <a:ea typeface="ＭＳ Ｐゴシック" charset="0"/>
          <a:cs typeface="ＭＳ Ｐゴシック" charset="0"/>
        </a:defRPr>
      </a:lvl1pPr>
      <a:lvl2pPr marL="38258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kern="1200">
          <a:solidFill>
            <a:srgbClr val="404040"/>
          </a:solidFill>
          <a:latin typeface="+mn-lt"/>
          <a:ea typeface="ＭＳ Ｐゴシック" charset="0"/>
          <a:cs typeface="+mn-cs"/>
        </a:defRPr>
      </a:lvl2pPr>
      <a:lvl3pPr marL="56673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3pPr>
      <a:lvl4pPr marL="749300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4pPr>
      <a:lvl5pPr marL="931863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charset="0"/>
        <a:buChar char="◦"/>
        <a:defRPr sz="1400" kern="1200">
          <a:solidFill>
            <a:srgbClr val="404040"/>
          </a:solidFill>
          <a:latin typeface="+mn-lt"/>
          <a:ea typeface="ＭＳ Ｐゴシック" charset="0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8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0959DA3-9C2F-0240-AF3E-80BAA15723A2}" type="datetimeFigureOut">
              <a:rPr lang="en-US"/>
              <a:pPr>
                <a:defRPr/>
              </a:pPr>
              <a:t>3/20/15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FB3E2AC-8D45-9F42-951D-D5A04F551C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Loops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For 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953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Loop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5800" cy="5410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dirty="0" smtClean="0"/>
              <a:t>All loops have </a:t>
            </a:r>
            <a:r>
              <a:rPr lang="en-US" sz="3600" dirty="0" smtClean="0"/>
              <a:t>four components</a:t>
            </a:r>
            <a:r>
              <a:rPr lang="en-US" sz="3600" dirty="0" smtClean="0"/>
              <a:t>:</a:t>
            </a:r>
          </a:p>
          <a:p>
            <a:pPr algn="ctr">
              <a:buNone/>
            </a:pPr>
            <a:r>
              <a:rPr lang="en-US" b="1" dirty="0" smtClean="0"/>
              <a:t>1. Initialize    2. Test </a:t>
            </a:r>
            <a:r>
              <a:rPr lang="en-US" b="1" dirty="0" smtClean="0"/>
              <a:t> 3. Body 4. </a:t>
            </a:r>
            <a:r>
              <a:rPr lang="en-US" b="1" dirty="0" smtClean="0"/>
              <a:t>Update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3163431"/>
            <a:ext cx="4114800" cy="22467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n-US" sz="2000" dirty="0" smtClean="0"/>
              <a:t>// while loop version</a:t>
            </a:r>
          </a:p>
          <a:p>
            <a:pPr>
              <a:buNone/>
            </a:pPr>
            <a:r>
              <a:rPr lang="en-US" sz="2000" dirty="0" smtClean="0"/>
              <a:t>number = 1;</a:t>
            </a:r>
          </a:p>
          <a:p>
            <a:pPr>
              <a:buNone/>
            </a:pPr>
            <a:r>
              <a:rPr lang="en-US" sz="2000" dirty="0" smtClean="0"/>
              <a:t>while ( number &lt;</a:t>
            </a:r>
            <a:r>
              <a:rPr lang="en-US" sz="2000" dirty="0" smtClean="0"/>
              <a:t>= </a:t>
            </a:r>
            <a:r>
              <a:rPr lang="en-US" sz="2000" dirty="0" smtClean="0"/>
              <a:t>10) </a:t>
            </a:r>
          </a:p>
          <a:p>
            <a:pPr>
              <a:buNone/>
            </a:pPr>
            <a:r>
              <a:rPr lang="en-US" sz="2000" dirty="0" smtClean="0"/>
              <a:t>{</a:t>
            </a:r>
          </a:p>
          <a:p>
            <a:pPr>
              <a:buNone/>
            </a:pPr>
            <a:r>
              <a:rPr lang="en-US" sz="2000" dirty="0" smtClean="0"/>
              <a:t>      System . out . </a:t>
            </a:r>
            <a:r>
              <a:rPr lang="en-US" sz="2000" dirty="0" err="1" smtClean="0"/>
              <a:t>println</a:t>
            </a:r>
            <a:r>
              <a:rPr lang="en-US" sz="2000" dirty="0" smtClean="0"/>
              <a:t> ( number );</a:t>
            </a:r>
          </a:p>
          <a:p>
            <a:pPr>
              <a:buNone/>
            </a:pPr>
            <a:r>
              <a:rPr lang="en-US" sz="2000" dirty="0" smtClean="0"/>
              <a:t>      number ++;</a:t>
            </a:r>
          </a:p>
          <a:p>
            <a:pPr>
              <a:buNone/>
            </a:pPr>
            <a:r>
              <a:rPr lang="en-US" sz="2000" dirty="0" smtClean="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4800600" y="3124200"/>
            <a:ext cx="4114800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en-US" sz="2000" dirty="0" smtClean="0"/>
              <a:t>// do - while version</a:t>
            </a:r>
          </a:p>
          <a:p>
            <a:r>
              <a:rPr lang="en-US" sz="2000" smtClean="0"/>
              <a:t>number </a:t>
            </a:r>
            <a:r>
              <a:rPr lang="en-US" sz="2000" dirty="0" smtClean="0"/>
              <a:t>= 1;</a:t>
            </a:r>
          </a:p>
          <a:p>
            <a:r>
              <a:rPr lang="en-US" sz="2000" dirty="0"/>
              <a:t>d</a:t>
            </a:r>
            <a:r>
              <a:rPr lang="en-US" sz="2000" dirty="0" smtClean="0"/>
              <a:t>o</a:t>
            </a:r>
            <a:endParaRPr lang="en-US" sz="2000" dirty="0" smtClean="0"/>
          </a:p>
          <a:p>
            <a:r>
              <a:rPr lang="en-US" sz="2000" dirty="0" smtClean="0"/>
              <a:t> {</a:t>
            </a:r>
          </a:p>
          <a:p>
            <a:r>
              <a:rPr lang="en-US" sz="2000" dirty="0" smtClean="0"/>
              <a:t>      System . out . </a:t>
            </a:r>
            <a:r>
              <a:rPr lang="en-US" sz="2000" dirty="0" err="1" smtClean="0"/>
              <a:t>println</a:t>
            </a:r>
            <a:r>
              <a:rPr lang="en-US" sz="2000" dirty="0" smtClean="0"/>
              <a:t> ( number );</a:t>
            </a:r>
          </a:p>
          <a:p>
            <a:r>
              <a:rPr lang="en-US" sz="2000" dirty="0" smtClean="0"/>
              <a:t>      number ++;</a:t>
            </a:r>
          </a:p>
          <a:p>
            <a:r>
              <a:rPr lang="en-US" sz="2000" dirty="0" smtClean="0"/>
              <a:t>} while ( number &lt;= 10);</a:t>
            </a:r>
          </a:p>
        </p:txBody>
      </p:sp>
      <p:sp>
        <p:nvSpPr>
          <p:cNvPr id="6" name="Rectangle 5"/>
          <p:cNvSpPr/>
          <p:nvPr/>
        </p:nvSpPr>
        <p:spPr>
          <a:xfrm>
            <a:off x="224106" y="3533793"/>
            <a:ext cx="1447352" cy="351045"/>
          </a:xfrm>
          <a:prstGeom prst="rect">
            <a:avLst/>
          </a:prstGeom>
          <a:solidFill>
            <a:srgbClr val="FFFF00">
              <a:alpha val="26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77306" y="3510670"/>
            <a:ext cx="1447352" cy="351045"/>
          </a:xfrm>
          <a:prstGeom prst="rect">
            <a:avLst/>
          </a:prstGeom>
          <a:solidFill>
            <a:srgbClr val="FFFF00">
              <a:alpha val="26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4105" y="3864698"/>
            <a:ext cx="2353115" cy="351045"/>
          </a:xfrm>
          <a:prstGeom prst="rect">
            <a:avLst/>
          </a:prstGeom>
          <a:solidFill>
            <a:srgbClr val="FFFF00">
              <a:alpha val="26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980020" y="5008286"/>
            <a:ext cx="2353115" cy="351045"/>
          </a:xfrm>
          <a:prstGeom prst="rect">
            <a:avLst/>
          </a:prstGeom>
          <a:solidFill>
            <a:srgbClr val="FFFF00">
              <a:alpha val="26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91274" y="4446672"/>
            <a:ext cx="3349260" cy="351045"/>
          </a:xfrm>
          <a:prstGeom prst="rect">
            <a:avLst/>
          </a:prstGeom>
          <a:solidFill>
            <a:srgbClr val="FFFF00">
              <a:alpha val="26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53811" y="4356270"/>
            <a:ext cx="3349260" cy="351045"/>
          </a:xfrm>
          <a:prstGeom prst="rect">
            <a:avLst/>
          </a:prstGeom>
          <a:solidFill>
            <a:srgbClr val="FFFF00">
              <a:alpha val="26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91274" y="4797717"/>
            <a:ext cx="1447352" cy="351045"/>
          </a:xfrm>
          <a:prstGeom prst="rect">
            <a:avLst/>
          </a:prstGeom>
          <a:solidFill>
            <a:srgbClr val="FFFF00">
              <a:alpha val="26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160434" y="4657241"/>
            <a:ext cx="1447352" cy="351045"/>
          </a:xfrm>
          <a:prstGeom prst="rect">
            <a:avLst/>
          </a:prstGeom>
          <a:solidFill>
            <a:srgbClr val="FFFF00">
              <a:alpha val="26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167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898989"/>
                </a:solidFill>
                <a:latin typeface="Calibri" charset="0"/>
              </a:rPr>
              <a:t>4-</a:t>
            </a:r>
            <a:fld id="{050B3AAA-84D5-4C43-A25C-FFD1A559B3B8}" type="slidenum">
              <a:rPr lang="en-US" sz="1200">
                <a:solidFill>
                  <a:srgbClr val="898989"/>
                </a:solidFill>
                <a:latin typeface="Calibri" charset="0"/>
              </a:rPr>
              <a:pPr algn="l" eaLnBrk="1" fontAlgn="base" hangingPunct="1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51868" y="0"/>
            <a:ext cx="7543800" cy="8871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latin typeface="Calibri" charset="0"/>
              </a:rPr>
              <a:t>The </a:t>
            </a:r>
            <a:r>
              <a:rPr lang="en-US" dirty="0">
                <a:latin typeface="Courier New" charset="0"/>
              </a:rPr>
              <a:t>for</a:t>
            </a:r>
            <a:r>
              <a:rPr lang="en-US" dirty="0">
                <a:latin typeface="Calibri" charset="0"/>
              </a:rPr>
              <a:t> Loop Flowchart</a:t>
            </a:r>
          </a:p>
        </p:txBody>
      </p:sp>
      <p:grpSp>
        <p:nvGrpSpPr>
          <p:cNvPr id="39939" name="Group 16"/>
          <p:cNvGrpSpPr>
            <a:grpSpLocks/>
          </p:cNvGrpSpPr>
          <p:nvPr/>
        </p:nvGrpSpPr>
        <p:grpSpPr bwMode="auto">
          <a:xfrm>
            <a:off x="2436627" y="1217068"/>
            <a:ext cx="6553200" cy="4419600"/>
            <a:chOff x="1104" y="768"/>
            <a:chExt cx="4128" cy="2784"/>
          </a:xfrm>
        </p:grpSpPr>
        <p:sp>
          <p:nvSpPr>
            <p:cNvPr id="146437" name="Rectangle 5"/>
            <p:cNvSpPr>
              <a:spLocks noChangeArrowheads="1"/>
            </p:cNvSpPr>
            <p:nvPr/>
          </p:nvSpPr>
          <p:spPr bwMode="auto">
            <a:xfrm rot="2701371">
              <a:off x="1152" y="1728"/>
              <a:ext cx="720" cy="72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46438" name="Rectangle 6"/>
            <p:cNvSpPr>
              <a:spLocks noChangeArrowheads="1"/>
            </p:cNvSpPr>
            <p:nvPr/>
          </p:nvSpPr>
          <p:spPr bwMode="auto">
            <a:xfrm>
              <a:off x="2544" y="1968"/>
              <a:ext cx="1200" cy="24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>
                  <a:latin typeface="+mn-lt"/>
                  <a:ea typeface="+mn-ea"/>
                  <a:cs typeface="+mn-cs"/>
                </a:rPr>
                <a:t>statement(s)</a:t>
              </a:r>
            </a:p>
          </p:txBody>
        </p:sp>
        <p:sp>
          <p:nvSpPr>
            <p:cNvPr id="39945" name="Text Box 7"/>
            <p:cNvSpPr txBox="1">
              <a:spLocks noChangeArrowheads="1"/>
            </p:cNvSpPr>
            <p:nvPr/>
          </p:nvSpPr>
          <p:spPr bwMode="auto">
            <a:xfrm>
              <a:off x="2016" y="1824"/>
              <a:ext cx="34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true</a:t>
              </a:r>
            </a:p>
          </p:txBody>
        </p:sp>
        <p:sp>
          <p:nvSpPr>
            <p:cNvPr id="39946" name="Line 8"/>
            <p:cNvSpPr>
              <a:spLocks noChangeShapeType="1"/>
            </p:cNvSpPr>
            <p:nvPr/>
          </p:nvSpPr>
          <p:spPr bwMode="auto">
            <a:xfrm>
              <a:off x="1536" y="2640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39947" name="AutoShape 9"/>
            <p:cNvCxnSpPr>
              <a:cxnSpLocks noChangeShapeType="1"/>
              <a:stCxn id="146446" idx="0"/>
            </p:cNvCxnSpPr>
            <p:nvPr/>
          </p:nvCxnSpPr>
          <p:spPr bwMode="auto">
            <a:xfrm rot="5400000" flipH="1">
              <a:off x="2628" y="-36"/>
              <a:ext cx="960" cy="3048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948" name="Line 10"/>
            <p:cNvSpPr>
              <a:spLocks noChangeShapeType="1"/>
            </p:cNvSpPr>
            <p:nvPr/>
          </p:nvSpPr>
          <p:spPr bwMode="auto">
            <a:xfrm>
              <a:off x="1536" y="768"/>
              <a:ext cx="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949" name="Text Box 11"/>
            <p:cNvSpPr txBox="1">
              <a:spLocks noChangeArrowheads="1"/>
            </p:cNvSpPr>
            <p:nvPr/>
          </p:nvSpPr>
          <p:spPr bwMode="auto">
            <a:xfrm>
              <a:off x="1104" y="1884"/>
              <a:ext cx="79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>
                  <a:latin typeface="Courier New" charset="0"/>
                </a:rPr>
                <a:t>boolean</a:t>
              </a:r>
            </a:p>
            <a:p>
              <a:pPr eaLnBrk="1" hangingPunct="1"/>
              <a:r>
                <a:rPr lang="en-US" sz="1800">
                  <a:latin typeface="Calibri" charset="0"/>
                </a:rPr>
                <a:t>expression?</a:t>
              </a:r>
            </a:p>
          </p:txBody>
        </p:sp>
        <p:sp>
          <p:nvSpPr>
            <p:cNvPr id="39950" name="Text Box 12"/>
            <p:cNvSpPr txBox="1">
              <a:spLocks noChangeArrowheads="1"/>
            </p:cNvSpPr>
            <p:nvPr/>
          </p:nvSpPr>
          <p:spPr bwMode="auto">
            <a:xfrm>
              <a:off x="1584" y="2880"/>
              <a:ext cx="3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>
                  <a:latin typeface="Calibri" charset="0"/>
                </a:rPr>
                <a:t>false</a:t>
              </a:r>
            </a:p>
          </p:txBody>
        </p:sp>
        <p:sp>
          <p:nvSpPr>
            <p:cNvPr id="39951" name="Line 13"/>
            <p:cNvSpPr>
              <a:spLocks noChangeShapeType="1"/>
            </p:cNvSpPr>
            <p:nvPr/>
          </p:nvSpPr>
          <p:spPr bwMode="auto">
            <a:xfrm flipV="1">
              <a:off x="2064" y="211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6446" name="Rectangle 14"/>
            <p:cNvSpPr>
              <a:spLocks noChangeArrowheads="1"/>
            </p:cNvSpPr>
            <p:nvPr/>
          </p:nvSpPr>
          <p:spPr bwMode="auto">
            <a:xfrm>
              <a:off x="4032" y="1968"/>
              <a:ext cx="1200" cy="24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ea typeface="+mn-ea"/>
                  <a:cs typeface="+mn-cs"/>
                </a:rPr>
                <a:t>update</a:t>
              </a:r>
            </a:p>
          </p:txBody>
        </p:sp>
        <p:sp>
          <p:nvSpPr>
            <p:cNvPr id="39953" name="Line 15"/>
            <p:cNvSpPr>
              <a:spLocks noChangeShapeType="1"/>
            </p:cNvSpPr>
            <p:nvPr/>
          </p:nvSpPr>
          <p:spPr bwMode="auto">
            <a:xfrm>
              <a:off x="3792" y="2112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9940" name="TextBox 15"/>
          <p:cNvSpPr txBox="1">
            <a:spLocks noChangeArrowheads="1"/>
          </p:cNvSpPr>
          <p:nvPr/>
        </p:nvSpPr>
        <p:spPr bwMode="auto">
          <a:xfrm>
            <a:off x="990600" y="5715000"/>
            <a:ext cx="7143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>
                <a:latin typeface="Calibri" charset="0"/>
              </a:rPr>
              <a:t>Another name is counted loop – You typically will execute a </a:t>
            </a:r>
            <a:r>
              <a:rPr lang="en-US" sz="1800" i="1" dirty="0">
                <a:latin typeface="Calibri" charset="0"/>
              </a:rPr>
              <a:t>for</a:t>
            </a:r>
            <a:r>
              <a:rPr lang="en-US" sz="1800" dirty="0">
                <a:latin typeface="Calibri" charset="0"/>
              </a:rPr>
              <a:t> loop based</a:t>
            </a:r>
          </a:p>
          <a:p>
            <a:pPr eaLnBrk="1" hangingPunct="1"/>
            <a:r>
              <a:rPr lang="en-US" sz="1800" dirty="0">
                <a:latin typeface="Calibri" charset="0"/>
              </a:rPr>
              <a:t>on some </a:t>
            </a:r>
            <a:r>
              <a:rPr lang="en-US" sz="1800" b="1" dirty="0">
                <a:solidFill>
                  <a:srgbClr val="FF0000"/>
                </a:solidFill>
                <a:latin typeface="Calibri" charset="0"/>
              </a:rPr>
              <a:t>counter</a:t>
            </a:r>
            <a:r>
              <a:rPr lang="en-US" sz="1800" dirty="0">
                <a:latin typeface="Calibri" charset="0"/>
              </a:rPr>
              <a:t>. A </a:t>
            </a:r>
            <a:r>
              <a:rPr lang="en-US" sz="1800" i="1" dirty="0">
                <a:latin typeface="Calibri" charset="0"/>
              </a:rPr>
              <a:t>for </a:t>
            </a:r>
            <a:r>
              <a:rPr lang="en-US" sz="1800" dirty="0">
                <a:latin typeface="Calibri" charset="0"/>
              </a:rPr>
              <a:t>loop is also a precondition loop. </a:t>
            </a:r>
          </a:p>
        </p:txBody>
      </p:sp>
      <p:sp>
        <p:nvSpPr>
          <p:cNvPr id="39941" name="TextBox 16"/>
          <p:cNvSpPr txBox="1">
            <a:spLocks noChangeArrowheads="1"/>
          </p:cNvSpPr>
          <p:nvPr/>
        </p:nvSpPr>
        <p:spPr bwMode="auto">
          <a:xfrm>
            <a:off x="5256027" y="4112668"/>
            <a:ext cx="3733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In a for loop, the initialization, boolean expression and update are combined in one structure.</a:t>
            </a:r>
          </a:p>
        </p:txBody>
      </p:sp>
      <p:sp>
        <p:nvSpPr>
          <p:cNvPr id="39942" name="TextBox 2"/>
          <p:cNvSpPr txBox="1">
            <a:spLocks noChangeArrowheads="1"/>
          </p:cNvSpPr>
          <p:nvPr/>
        </p:nvSpPr>
        <p:spPr bwMode="auto">
          <a:xfrm>
            <a:off x="159186" y="4206078"/>
            <a:ext cx="2725738" cy="1200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for (int ii = 0; ii &lt; 10; ii++)</a:t>
            </a:r>
          </a:p>
          <a:p>
            <a:pPr eaLnBrk="1" hangingPunct="1"/>
            <a:r>
              <a:rPr lang="en-US" sz="1800"/>
              <a:t>{</a:t>
            </a:r>
          </a:p>
          <a:p>
            <a:pPr eaLnBrk="1" hangingPunct="1"/>
            <a:r>
              <a:rPr lang="en-US" sz="1800"/>
              <a:t>   … statements</a:t>
            </a:r>
          </a:p>
          <a:p>
            <a:pPr eaLnBrk="1" hangingPunct="1"/>
            <a:r>
              <a:rPr lang="en-US" sz="18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94838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Counting to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rmAutofit/>
          </a:bodyPr>
          <a:lstStyle/>
          <a:p>
            <a:pPr algn="ctr">
              <a:spcAft>
                <a:spcPts val="1800"/>
              </a:spcAft>
              <a:buNone/>
            </a:pPr>
            <a:r>
              <a:rPr lang="en-US" sz="2400" b="1" dirty="0" smtClean="0">
                <a:solidFill>
                  <a:srgbClr val="C00000"/>
                </a:solidFill>
              </a:rPr>
              <a:t>The for </a:t>
            </a:r>
            <a:r>
              <a:rPr lang="en-US" sz="2400" b="1" dirty="0" smtClean="0">
                <a:solidFill>
                  <a:srgbClr val="C00000"/>
                </a:solidFill>
              </a:rPr>
              <a:t>loop header syntax </a:t>
            </a:r>
            <a:r>
              <a:rPr lang="en-US" sz="2400" b="1" dirty="0" smtClean="0">
                <a:solidFill>
                  <a:srgbClr val="C00000"/>
                </a:solidFill>
              </a:rPr>
              <a:t>combines initialize, test, and update</a:t>
            </a:r>
          </a:p>
          <a:p>
            <a:r>
              <a:rPr lang="en-US" sz="2000" b="1" dirty="0" smtClean="0"/>
              <a:t>// for loop version</a:t>
            </a:r>
          </a:p>
          <a:p>
            <a:pPr lvl="1">
              <a:buNone/>
            </a:pPr>
            <a:r>
              <a:rPr lang="en-US" sz="2000" dirty="0" smtClean="0"/>
              <a:t>for ( number = 1; number &lt;= 10; number ++)</a:t>
            </a:r>
          </a:p>
          <a:p>
            <a:pPr lvl="1">
              <a:buNone/>
            </a:pPr>
            <a:r>
              <a:rPr lang="en-US" sz="2000" dirty="0" smtClean="0"/>
              <a:t>{</a:t>
            </a:r>
          </a:p>
          <a:p>
            <a:pPr lvl="1">
              <a:buNone/>
            </a:pPr>
            <a:r>
              <a:rPr lang="en-US" sz="2000" dirty="0" smtClean="0"/>
              <a:t>        System . out . </a:t>
            </a:r>
            <a:r>
              <a:rPr lang="en-US" sz="2000" dirty="0" err="1" smtClean="0"/>
              <a:t>println</a:t>
            </a:r>
            <a:r>
              <a:rPr lang="en-US" sz="2000" dirty="0" smtClean="0"/>
              <a:t> ( number );</a:t>
            </a:r>
          </a:p>
          <a:p>
            <a:pPr lvl="1">
              <a:buNone/>
            </a:pPr>
            <a:r>
              <a:rPr lang="en-US" sz="2000" dirty="0" smtClean="0"/>
              <a:t>}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/</a:t>
            </a:r>
            <a:r>
              <a:rPr lang="en-US" sz="2000" b="1" dirty="0" smtClean="0"/>
              <a:t>/ count backwards</a:t>
            </a:r>
          </a:p>
          <a:p>
            <a:pPr>
              <a:buNone/>
            </a:pPr>
            <a:r>
              <a:rPr lang="en-US" sz="2000" dirty="0" smtClean="0"/>
              <a:t>         for ( number = 10; number &gt;= 1; number - -)</a:t>
            </a:r>
          </a:p>
          <a:p>
            <a:pPr lvl="1">
              <a:buNone/>
            </a:pPr>
            <a:r>
              <a:rPr lang="en-US" sz="2000" dirty="0" smtClean="0"/>
              <a:t>{</a:t>
            </a:r>
          </a:p>
          <a:p>
            <a:pPr lvl="1">
              <a:buNone/>
            </a:pPr>
            <a:r>
              <a:rPr lang="en-US" sz="2000" dirty="0" smtClean="0"/>
              <a:t>       System . out . </a:t>
            </a:r>
            <a:r>
              <a:rPr lang="en-US" sz="2000" dirty="0" err="1" smtClean="0"/>
              <a:t>println</a:t>
            </a:r>
            <a:r>
              <a:rPr lang="en-US" sz="2000" dirty="0" smtClean="0"/>
              <a:t> ( number );</a:t>
            </a:r>
          </a:p>
          <a:p>
            <a:pPr lvl="1">
              <a:buNone/>
            </a:pPr>
            <a:r>
              <a:rPr lang="en-US" sz="20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98252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722" y="287340"/>
            <a:ext cx="7543800" cy="67453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dirty="0" smtClean="0"/>
              <a:t> vs.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en-US" dirty="0" smtClean="0"/>
              <a:t>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11612"/>
            <a:ext cx="83820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sz="2600" dirty="0" smtClean="0">
                <a:latin typeface="Cambria" pitchFamily="18" charset="0"/>
              </a:rPr>
              <a:t>The </a:t>
            </a:r>
            <a:r>
              <a:rPr lang="en-US" sz="2600" dirty="0" smtClean="0">
                <a:latin typeface="Cambria" pitchFamily="18" charset="0"/>
                <a:cs typeface="Courier New" pitchFamily="49" charset="0"/>
              </a:rPr>
              <a:t>for</a:t>
            </a:r>
            <a:r>
              <a:rPr lang="en-US" sz="2600" dirty="0" smtClean="0">
                <a:latin typeface="Cambria" pitchFamily="18" charset="0"/>
              </a:rPr>
              <a:t> loop is just a specialized form of the </a:t>
            </a:r>
            <a:r>
              <a:rPr lang="en-US" sz="2600" dirty="0" smtClean="0">
                <a:latin typeface="Cambria" pitchFamily="18" charset="0"/>
                <a:cs typeface="Courier New" pitchFamily="49" charset="0"/>
              </a:rPr>
              <a:t>while</a:t>
            </a:r>
            <a:r>
              <a:rPr lang="en-US" sz="2600" dirty="0" smtClean="0">
                <a:latin typeface="Cambria" pitchFamily="18" charset="0"/>
              </a:rPr>
              <a:t> loop.</a:t>
            </a:r>
          </a:p>
          <a:p>
            <a:pPr lvl="1"/>
            <a:r>
              <a:rPr lang="en-US" sz="2600" dirty="0" smtClean="0">
                <a:latin typeface="Cambria" pitchFamily="18" charset="0"/>
              </a:rPr>
              <a:t>The following loops are equivalent:</a:t>
            </a: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endParaRPr lang="pt-BR" sz="1800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pt-BR" sz="2200" dirty="0" smtClean="0">
                <a:latin typeface="Courier New" pitchFamily="49" charset="0"/>
                <a:cs typeface="Courier New" pitchFamily="49" charset="0"/>
              </a:rPr>
              <a:t>	for (int num = 1; num &lt;= 200; num = num * 2) </a:t>
            </a: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pt-BR" sz="2200" dirty="0" smtClean="0">
                <a:latin typeface="Courier New" pitchFamily="49" charset="0"/>
                <a:cs typeface="Courier New" pitchFamily="49" charset="0"/>
              </a:rPr>
              <a:t>  {</a:t>
            </a:r>
            <a:br>
              <a:rPr lang="pt-BR" sz="2200" dirty="0" smtClean="0">
                <a:latin typeface="Courier New" pitchFamily="49" charset="0"/>
                <a:cs typeface="Courier New" pitchFamily="49" charset="0"/>
              </a:rPr>
            </a:br>
            <a:r>
              <a:rPr lang="pt-BR" sz="2200" dirty="0" smtClean="0">
                <a:latin typeface="Courier New" pitchFamily="49" charset="0"/>
                <a:cs typeface="Courier New" pitchFamily="49" charset="0"/>
              </a:rPr>
              <a:t>	    System.out.print(num + " ");</a:t>
            </a: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pt-BR" sz="2200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endParaRPr lang="en-US" sz="2200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2600" b="1" dirty="0" smtClean="0">
                <a:solidFill>
                  <a:srgbClr val="008080"/>
                </a:solidFill>
                <a:latin typeface="Courier New" pitchFamily="49" charset="0"/>
              </a:rPr>
              <a:t>	</a:t>
            </a:r>
            <a:r>
              <a:rPr lang="en-US" sz="2200" b="1" dirty="0" smtClean="0">
                <a:solidFill>
                  <a:srgbClr val="C00000"/>
                </a:solidFill>
                <a:latin typeface="Cambria" pitchFamily="18" charset="0"/>
              </a:rPr>
              <a:t>// actually, not a very compelling use of a while loop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2200" b="1" dirty="0" smtClean="0">
                <a:solidFill>
                  <a:srgbClr val="C00000"/>
                </a:solidFill>
                <a:latin typeface="Cambria" pitchFamily="18" charset="0"/>
              </a:rPr>
              <a:t>	// In this case, for loop is better because the # of reps is definite</a:t>
            </a:r>
          </a:p>
          <a:p>
            <a:pPr lvl="1">
              <a:lnSpc>
                <a:spcPct val="90000"/>
              </a:lnSpc>
              <a:spcBef>
                <a:spcPts val="1800"/>
              </a:spcBef>
              <a:buFont typeface="Wingdings 2" pitchFamily="18" charset="2"/>
              <a:buNone/>
            </a:pPr>
            <a:r>
              <a:rPr lang="en-US" sz="2200" dirty="0" smtClean="0">
                <a:latin typeface="Courier New" pitchFamily="49" charset="0"/>
              </a:rPr>
              <a:t>	</a:t>
            </a:r>
            <a:r>
              <a:rPr lang="en-US" sz="2200" dirty="0" err="1" smtClean="0">
                <a:latin typeface="Courier New" pitchFamily="49" charset="0"/>
              </a:rPr>
              <a:t>int</a:t>
            </a:r>
            <a:r>
              <a:rPr lang="en-US" sz="2200" dirty="0" smtClean="0">
                <a:latin typeface="Courier New" pitchFamily="49" charset="0"/>
              </a:rPr>
              <a:t> num = 1; </a:t>
            </a:r>
            <a:endParaRPr lang="en-US" sz="2200" b="1" dirty="0" smtClean="0">
              <a:solidFill>
                <a:srgbClr val="008080"/>
              </a:solidFill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en-US" sz="2200" dirty="0" smtClean="0">
                <a:latin typeface="Courier New" pitchFamily="49" charset="0"/>
              </a:rPr>
              <a:t>	while (num &lt;= 200) </a:t>
            </a: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en-US" sz="2200" dirty="0" smtClean="0">
                <a:latin typeface="Courier New" pitchFamily="49" charset="0"/>
              </a:rPr>
              <a:t>  { </a:t>
            </a:r>
            <a:endParaRPr lang="en-US" sz="2200" dirty="0" smtClean="0">
              <a:solidFill>
                <a:srgbClr val="008080"/>
              </a:solidFill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en-US" sz="2200" dirty="0" smtClean="0">
                <a:latin typeface="Courier New" pitchFamily="49" charset="0"/>
              </a:rPr>
              <a:t>	    </a:t>
            </a:r>
            <a:r>
              <a:rPr lang="en-US" sz="2200" dirty="0" err="1" smtClean="0">
                <a:latin typeface="Courier New" pitchFamily="49" charset="0"/>
              </a:rPr>
              <a:t>System.out.print</a:t>
            </a:r>
            <a:r>
              <a:rPr lang="en-US" sz="2200" dirty="0" smtClean="0">
                <a:latin typeface="Courier New" pitchFamily="49" charset="0"/>
              </a:rPr>
              <a:t>(num + " ");</a:t>
            </a: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en-US" sz="2200" dirty="0" smtClean="0">
                <a:latin typeface="Courier New" pitchFamily="49" charset="0"/>
              </a:rPr>
              <a:t>	    num = num * 2;</a:t>
            </a:r>
            <a:endParaRPr lang="en-US" sz="2200" b="1" dirty="0" smtClean="0">
              <a:solidFill>
                <a:srgbClr val="008080"/>
              </a:solidFill>
              <a:latin typeface="Courier New" pitchFamily="49" charset="0"/>
            </a:endParaRP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2629206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379" y="102390"/>
            <a:ext cx="5913619" cy="610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0588802"/>
              </p:ext>
            </p:extLst>
          </p:nvPr>
        </p:nvGraphicFramePr>
        <p:xfrm>
          <a:off x="5957998" y="58996"/>
          <a:ext cx="2872671" cy="3153639"/>
        </p:xfrm>
        <a:graphic>
          <a:graphicData uri="http://schemas.openxmlformats.org/drawingml/2006/table">
            <a:tbl>
              <a:tblPr/>
              <a:tblGrid>
                <a:gridCol w="804347"/>
                <a:gridCol w="2068324"/>
              </a:tblGrid>
              <a:tr h="289625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Calibri"/>
                          <a:ea typeface="Calibri"/>
                          <a:cs typeface="Times New Roman"/>
                        </a:rPr>
                        <a:t>main method variables</a:t>
                      </a: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4361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count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count(inside</a:t>
                      </a:r>
                      <a:r>
                        <a:rPr lang="en-US" sz="2000" baseline="0" dirty="0" smtClean="0">
                          <a:latin typeface="Calibri"/>
                          <a:ea typeface="Calibri"/>
                          <a:cs typeface="Times New Roman"/>
                        </a:rPr>
                        <a:t> loop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696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696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696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3696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637071"/>
              </p:ext>
            </p:extLst>
          </p:nvPr>
        </p:nvGraphicFramePr>
        <p:xfrm>
          <a:off x="5957998" y="3298079"/>
          <a:ext cx="2872671" cy="2825496"/>
        </p:xfrm>
        <a:graphic>
          <a:graphicData uri="http://schemas.openxmlformats.org/drawingml/2006/table">
            <a:tbl>
              <a:tblPr/>
              <a:tblGrid>
                <a:gridCol w="1529394"/>
                <a:gridCol w="1343277"/>
              </a:tblGrid>
              <a:tr h="260643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adjust</a:t>
                      </a:r>
                      <a:r>
                        <a:rPr lang="en-US" sz="1800" baseline="0" dirty="0" smtClean="0">
                          <a:latin typeface="Calibri"/>
                          <a:ea typeface="Calibri"/>
                          <a:cs typeface="Times New Roman"/>
                        </a:rPr>
                        <a:t> method variables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064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number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value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6136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294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294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294"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954" marR="629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114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5867400" y="1752600"/>
            <a:ext cx="2057400" cy="22467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 smtClean="0"/>
              <a:t>Value is 1. </a:t>
            </a:r>
            <a:br>
              <a:rPr lang="en-US" sz="2800" dirty="0" smtClean="0"/>
            </a:br>
            <a:r>
              <a:rPr lang="en-US" sz="2800" dirty="0" smtClean="0"/>
              <a:t>Value is 2. </a:t>
            </a:r>
            <a:br>
              <a:rPr lang="en-US" sz="2800" dirty="0" smtClean="0"/>
            </a:br>
            <a:r>
              <a:rPr lang="en-US" sz="2800" dirty="0" smtClean="0"/>
              <a:t>Value is 4. </a:t>
            </a:r>
            <a:br>
              <a:rPr lang="en-US" sz="2800" dirty="0" smtClean="0"/>
            </a:br>
            <a:r>
              <a:rPr lang="en-US" sz="2800" dirty="0" smtClean="0"/>
              <a:t>Value is 8. </a:t>
            </a:r>
            <a:br>
              <a:rPr lang="en-US" sz="2800" dirty="0" smtClean="0"/>
            </a:br>
            <a:r>
              <a:rPr lang="en-US" sz="2800" dirty="0" smtClean="0"/>
              <a:t>Count is 16.</a:t>
            </a:r>
            <a:endParaRPr lang="en-US" sz="2800" dirty="0"/>
          </a:p>
        </p:txBody>
      </p:sp>
      <p:sp>
        <p:nvSpPr>
          <p:cNvPr id="19" name="Right Arrow 18"/>
          <p:cNvSpPr/>
          <p:nvPr/>
        </p:nvSpPr>
        <p:spPr>
          <a:xfrm>
            <a:off x="1219200" y="2286000"/>
            <a:ext cx="4267200" cy="1295400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Program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360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CS139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CS139.thmx</Template>
  <TotalTime>19</TotalTime>
  <Words>313</Words>
  <Application>Microsoft Macintosh PowerPoint</Application>
  <PresentationFormat>On-screen Show (4:3)</PresentationFormat>
  <Paragraphs>84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CS139</vt:lpstr>
      <vt:lpstr>Custom Design</vt:lpstr>
      <vt:lpstr>More Loops</vt:lpstr>
      <vt:lpstr>Loop Control</vt:lpstr>
      <vt:lpstr>The for Loop Flowchart</vt:lpstr>
      <vt:lpstr>Counting to 10</vt:lpstr>
      <vt:lpstr>for vs. while loops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Loops</dc:title>
  <dc:creator>Nancy Harris</dc:creator>
  <cp:lastModifiedBy>Nancy Harris</cp:lastModifiedBy>
  <cp:revision>2</cp:revision>
  <dcterms:created xsi:type="dcterms:W3CDTF">2015-03-20T15:45:14Z</dcterms:created>
  <dcterms:modified xsi:type="dcterms:W3CDTF">2015-03-20T16:04:18Z</dcterms:modified>
</cp:coreProperties>
</file>