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7" d="100"/>
          <a:sy n="97" d="100"/>
        </p:scale>
        <p:origin x="-144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2DF89-A6D8-3340-972C-BDE9D8D5341C}" type="datetimeFigureOut">
              <a:rPr lang="en-US" smtClean="0"/>
              <a:t>9/10/13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EF787-A90E-D74F-80A9-D6ED6B1C3547}" type="slidenum">
              <a:rPr lang="en-US" smtClean="0"/>
              <a:t>‹#›</a:t>
            </a:fld>
            <a:endParaRPr lang="en-US"/>
          </a:p>
        </p:txBody>
      </p:sp>
    </p:spTree>
    <p:extLst>
      <p:ext uri="{BB962C8B-B14F-4D97-AF65-F5344CB8AC3E}">
        <p14:creationId xmlns:p14="http://schemas.microsoft.com/office/powerpoint/2010/main" val="1626458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32DF89-A6D8-3340-972C-BDE9D8D5341C}" type="datetimeFigureOut">
              <a:rPr lang="en-US" smtClean="0"/>
              <a:t>9/10/13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EF787-A90E-D74F-80A9-D6ED6B1C3547}" type="slidenum">
              <a:rPr lang="en-US" smtClean="0"/>
              <a:t>‹#›</a:t>
            </a:fld>
            <a:endParaRPr lang="en-US"/>
          </a:p>
        </p:txBody>
      </p:sp>
    </p:spTree>
    <p:extLst>
      <p:ext uri="{BB962C8B-B14F-4D97-AF65-F5344CB8AC3E}">
        <p14:creationId xmlns:p14="http://schemas.microsoft.com/office/powerpoint/2010/main" val="131299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32DF89-A6D8-3340-972C-BDE9D8D5341C}" type="datetimeFigureOut">
              <a:rPr lang="en-US" smtClean="0"/>
              <a:t>9/10/13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EF787-A90E-D74F-80A9-D6ED6B1C3547}" type="slidenum">
              <a:rPr lang="en-US" smtClean="0"/>
              <a:t>‹#›</a:t>
            </a:fld>
            <a:endParaRPr lang="en-US"/>
          </a:p>
        </p:txBody>
      </p:sp>
    </p:spTree>
    <p:extLst>
      <p:ext uri="{BB962C8B-B14F-4D97-AF65-F5344CB8AC3E}">
        <p14:creationId xmlns:p14="http://schemas.microsoft.com/office/powerpoint/2010/main" val="335156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32DF89-A6D8-3340-972C-BDE9D8D5341C}" type="datetimeFigureOut">
              <a:rPr lang="en-US" smtClean="0"/>
              <a:t>9/10/13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EF787-A90E-D74F-80A9-D6ED6B1C3547}" type="slidenum">
              <a:rPr lang="en-US" smtClean="0"/>
              <a:t>‹#›</a:t>
            </a:fld>
            <a:endParaRPr lang="en-US"/>
          </a:p>
        </p:txBody>
      </p:sp>
    </p:spTree>
    <p:extLst>
      <p:ext uri="{BB962C8B-B14F-4D97-AF65-F5344CB8AC3E}">
        <p14:creationId xmlns:p14="http://schemas.microsoft.com/office/powerpoint/2010/main" val="3895587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32DF89-A6D8-3340-972C-BDE9D8D5341C}" type="datetimeFigureOut">
              <a:rPr lang="en-US" smtClean="0"/>
              <a:t>9/10/13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EF787-A90E-D74F-80A9-D6ED6B1C3547}" type="slidenum">
              <a:rPr lang="en-US" smtClean="0"/>
              <a:t>‹#›</a:t>
            </a:fld>
            <a:endParaRPr lang="en-US"/>
          </a:p>
        </p:txBody>
      </p:sp>
    </p:spTree>
    <p:extLst>
      <p:ext uri="{BB962C8B-B14F-4D97-AF65-F5344CB8AC3E}">
        <p14:creationId xmlns:p14="http://schemas.microsoft.com/office/powerpoint/2010/main" val="2315637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32DF89-A6D8-3340-972C-BDE9D8D5341C}" type="datetimeFigureOut">
              <a:rPr lang="en-US" smtClean="0"/>
              <a:t>9/10/13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7EF787-A90E-D74F-80A9-D6ED6B1C3547}" type="slidenum">
              <a:rPr lang="en-US" smtClean="0"/>
              <a:t>‹#›</a:t>
            </a:fld>
            <a:endParaRPr lang="en-US"/>
          </a:p>
        </p:txBody>
      </p:sp>
    </p:spTree>
    <p:extLst>
      <p:ext uri="{BB962C8B-B14F-4D97-AF65-F5344CB8AC3E}">
        <p14:creationId xmlns:p14="http://schemas.microsoft.com/office/powerpoint/2010/main" val="437844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32DF89-A6D8-3340-972C-BDE9D8D5341C}" type="datetimeFigureOut">
              <a:rPr lang="en-US" smtClean="0"/>
              <a:t>9/10/13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7EF787-A90E-D74F-80A9-D6ED6B1C3547}" type="slidenum">
              <a:rPr lang="en-US" smtClean="0"/>
              <a:t>‹#›</a:t>
            </a:fld>
            <a:endParaRPr lang="en-US"/>
          </a:p>
        </p:txBody>
      </p:sp>
    </p:spTree>
    <p:extLst>
      <p:ext uri="{BB962C8B-B14F-4D97-AF65-F5344CB8AC3E}">
        <p14:creationId xmlns:p14="http://schemas.microsoft.com/office/powerpoint/2010/main" val="1221479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32DF89-A6D8-3340-972C-BDE9D8D5341C}" type="datetimeFigureOut">
              <a:rPr lang="en-US" smtClean="0"/>
              <a:t>9/10/13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7EF787-A90E-D74F-80A9-D6ED6B1C3547}" type="slidenum">
              <a:rPr lang="en-US" smtClean="0"/>
              <a:t>‹#›</a:t>
            </a:fld>
            <a:endParaRPr lang="en-US"/>
          </a:p>
        </p:txBody>
      </p:sp>
    </p:spTree>
    <p:extLst>
      <p:ext uri="{BB962C8B-B14F-4D97-AF65-F5344CB8AC3E}">
        <p14:creationId xmlns:p14="http://schemas.microsoft.com/office/powerpoint/2010/main" val="445139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32DF89-A6D8-3340-972C-BDE9D8D5341C}" type="datetimeFigureOut">
              <a:rPr lang="en-US" smtClean="0"/>
              <a:t>9/10/13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7EF787-A90E-D74F-80A9-D6ED6B1C3547}" type="slidenum">
              <a:rPr lang="en-US" smtClean="0"/>
              <a:t>‹#›</a:t>
            </a:fld>
            <a:endParaRPr lang="en-US"/>
          </a:p>
        </p:txBody>
      </p:sp>
    </p:spTree>
    <p:extLst>
      <p:ext uri="{BB962C8B-B14F-4D97-AF65-F5344CB8AC3E}">
        <p14:creationId xmlns:p14="http://schemas.microsoft.com/office/powerpoint/2010/main" val="3585753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32DF89-A6D8-3340-972C-BDE9D8D5341C}" type="datetimeFigureOut">
              <a:rPr lang="en-US" smtClean="0"/>
              <a:t>9/10/13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7EF787-A90E-D74F-80A9-D6ED6B1C3547}" type="slidenum">
              <a:rPr lang="en-US" smtClean="0"/>
              <a:t>‹#›</a:t>
            </a:fld>
            <a:endParaRPr lang="en-US"/>
          </a:p>
        </p:txBody>
      </p:sp>
    </p:spTree>
    <p:extLst>
      <p:ext uri="{BB962C8B-B14F-4D97-AF65-F5344CB8AC3E}">
        <p14:creationId xmlns:p14="http://schemas.microsoft.com/office/powerpoint/2010/main" val="2997562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32DF89-A6D8-3340-972C-BDE9D8D5341C}" type="datetimeFigureOut">
              <a:rPr lang="en-US" smtClean="0"/>
              <a:t>9/10/13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7EF787-A90E-D74F-80A9-D6ED6B1C3547}" type="slidenum">
              <a:rPr lang="en-US" smtClean="0"/>
              <a:t>‹#›</a:t>
            </a:fld>
            <a:endParaRPr lang="en-US"/>
          </a:p>
        </p:txBody>
      </p:sp>
    </p:spTree>
    <p:extLst>
      <p:ext uri="{BB962C8B-B14F-4D97-AF65-F5344CB8AC3E}">
        <p14:creationId xmlns:p14="http://schemas.microsoft.com/office/powerpoint/2010/main" val="26976637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2DF89-A6D8-3340-972C-BDE9D8D5341C}" type="datetimeFigureOut">
              <a:rPr lang="en-US" smtClean="0"/>
              <a:t>9/10/13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F787-A90E-D74F-80A9-D6ED6B1C3547}" type="slidenum">
              <a:rPr lang="en-US" smtClean="0"/>
              <a:t>‹#›</a:t>
            </a:fld>
            <a:endParaRPr lang="en-US"/>
          </a:p>
        </p:txBody>
      </p:sp>
    </p:spTree>
    <p:extLst>
      <p:ext uri="{BB962C8B-B14F-4D97-AF65-F5344CB8AC3E}">
        <p14:creationId xmlns:p14="http://schemas.microsoft.com/office/powerpoint/2010/main" val="3304178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C90043524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1491" y="135837"/>
            <a:ext cx="1130587" cy="2236948"/>
          </a:xfrm>
          <a:prstGeom prst="rect">
            <a:avLst/>
          </a:prstGeom>
        </p:spPr>
      </p:pic>
      <p:sp>
        <p:nvSpPr>
          <p:cNvPr id="6" name="TextBox 5"/>
          <p:cNvSpPr txBox="1"/>
          <p:nvPr/>
        </p:nvSpPr>
        <p:spPr>
          <a:xfrm>
            <a:off x="3612140" y="1846689"/>
            <a:ext cx="1543399" cy="369332"/>
          </a:xfrm>
          <a:prstGeom prst="rect">
            <a:avLst/>
          </a:prstGeom>
          <a:noFill/>
        </p:spPr>
        <p:txBody>
          <a:bodyPr wrap="none" rtlCol="0">
            <a:spAutoFit/>
          </a:bodyPr>
          <a:lstStyle/>
          <a:p>
            <a:r>
              <a:rPr lang="en-US" dirty="0" smtClean="0"/>
              <a:t>fs2</a:t>
            </a:r>
            <a:r>
              <a:rPr lang="en-US" dirty="0" smtClean="0"/>
              <a:t>.cs.jmu.edu</a:t>
            </a:r>
            <a:endParaRPr lang="en-US" dirty="0"/>
          </a:p>
        </p:txBody>
      </p:sp>
      <p:pic>
        <p:nvPicPr>
          <p:cNvPr id="7" name="Picture 6"/>
          <p:cNvPicPr>
            <a:picLocks noChangeAspect="1"/>
          </p:cNvPicPr>
          <p:nvPr/>
        </p:nvPicPr>
        <p:blipFill>
          <a:blip r:embed="rId3"/>
          <a:stretch>
            <a:fillRect/>
          </a:stretch>
        </p:blipFill>
        <p:spPr>
          <a:xfrm>
            <a:off x="365850" y="903489"/>
            <a:ext cx="1087156" cy="878422"/>
          </a:xfrm>
          <a:prstGeom prst="rect">
            <a:avLst/>
          </a:prstGeom>
        </p:spPr>
      </p:pic>
      <p:pic>
        <p:nvPicPr>
          <p:cNvPr id="8" name="Picture 7"/>
          <p:cNvPicPr>
            <a:picLocks noChangeAspect="1"/>
          </p:cNvPicPr>
          <p:nvPr/>
        </p:nvPicPr>
        <p:blipFill>
          <a:blip r:embed="rId3"/>
          <a:stretch>
            <a:fillRect/>
          </a:stretch>
        </p:blipFill>
        <p:spPr>
          <a:xfrm>
            <a:off x="1757806" y="1781911"/>
            <a:ext cx="1087156" cy="878422"/>
          </a:xfrm>
          <a:prstGeom prst="rect">
            <a:avLst/>
          </a:prstGeom>
        </p:spPr>
      </p:pic>
      <p:pic>
        <p:nvPicPr>
          <p:cNvPr id="9" name="Picture 8"/>
          <p:cNvPicPr>
            <a:picLocks noChangeAspect="1"/>
          </p:cNvPicPr>
          <p:nvPr/>
        </p:nvPicPr>
        <p:blipFill>
          <a:blip r:embed="rId3"/>
          <a:stretch>
            <a:fillRect/>
          </a:stretch>
        </p:blipFill>
        <p:spPr>
          <a:xfrm>
            <a:off x="365850" y="1843775"/>
            <a:ext cx="1087156" cy="878422"/>
          </a:xfrm>
          <a:prstGeom prst="rect">
            <a:avLst/>
          </a:prstGeom>
        </p:spPr>
      </p:pic>
      <p:pic>
        <p:nvPicPr>
          <p:cNvPr id="10" name="Picture 9"/>
          <p:cNvPicPr>
            <a:picLocks noChangeAspect="1"/>
          </p:cNvPicPr>
          <p:nvPr/>
        </p:nvPicPr>
        <p:blipFill>
          <a:blip r:embed="rId3"/>
          <a:stretch>
            <a:fillRect/>
          </a:stretch>
        </p:blipFill>
        <p:spPr>
          <a:xfrm>
            <a:off x="1757806" y="921478"/>
            <a:ext cx="1087156" cy="878422"/>
          </a:xfrm>
          <a:prstGeom prst="rect">
            <a:avLst/>
          </a:prstGeom>
        </p:spPr>
      </p:pic>
      <p:sp>
        <p:nvSpPr>
          <p:cNvPr id="11" name="TextBox 10"/>
          <p:cNvSpPr txBox="1"/>
          <p:nvPr/>
        </p:nvSpPr>
        <p:spPr>
          <a:xfrm>
            <a:off x="794806" y="2735303"/>
            <a:ext cx="1316399" cy="369332"/>
          </a:xfrm>
          <a:prstGeom prst="rect">
            <a:avLst/>
          </a:prstGeom>
          <a:noFill/>
        </p:spPr>
        <p:txBody>
          <a:bodyPr wrap="none" rtlCol="0">
            <a:spAutoFit/>
          </a:bodyPr>
          <a:lstStyle/>
          <a:p>
            <a:r>
              <a:rPr lang="en-US" dirty="0" smtClean="0"/>
              <a:t>ISAT/CS 248</a:t>
            </a:r>
            <a:endParaRPr lang="en-US" dirty="0"/>
          </a:p>
        </p:txBody>
      </p:sp>
      <p:sp>
        <p:nvSpPr>
          <p:cNvPr id="12" name="TextBox 11"/>
          <p:cNvSpPr txBox="1"/>
          <p:nvPr/>
        </p:nvSpPr>
        <p:spPr>
          <a:xfrm>
            <a:off x="2449766" y="2550637"/>
            <a:ext cx="1515090" cy="646331"/>
          </a:xfrm>
          <a:prstGeom prst="rect">
            <a:avLst/>
          </a:prstGeom>
          <a:noFill/>
        </p:spPr>
        <p:txBody>
          <a:bodyPr wrap="square" rtlCol="0">
            <a:spAutoFit/>
          </a:bodyPr>
          <a:lstStyle/>
          <a:p>
            <a:r>
              <a:rPr lang="en-US" dirty="0" smtClean="0"/>
              <a:t>login: </a:t>
            </a:r>
            <a:r>
              <a:rPr lang="en-US" dirty="0" err="1" smtClean="0"/>
              <a:t>jmu</a:t>
            </a:r>
            <a:r>
              <a:rPr lang="en-US" dirty="0" smtClean="0"/>
              <a:t> </a:t>
            </a:r>
            <a:r>
              <a:rPr lang="en-US" dirty="0" err="1" smtClean="0"/>
              <a:t>eid</a:t>
            </a:r>
            <a:endParaRPr lang="en-US" dirty="0" smtClean="0"/>
          </a:p>
          <a:p>
            <a:r>
              <a:rPr lang="en-US" dirty="0" smtClean="0"/>
              <a:t>like </a:t>
            </a:r>
            <a:r>
              <a:rPr lang="en-US" dirty="0" err="1" smtClean="0"/>
              <a:t>harrisnl</a:t>
            </a:r>
            <a:endParaRPr lang="en-US" dirty="0"/>
          </a:p>
        </p:txBody>
      </p:sp>
      <p:cxnSp>
        <p:nvCxnSpPr>
          <p:cNvPr id="14" name="Curved Connector 13"/>
          <p:cNvCxnSpPr>
            <a:endCxn id="5" idx="1"/>
          </p:cNvCxnSpPr>
          <p:nvPr/>
        </p:nvCxnSpPr>
        <p:spPr>
          <a:xfrm flipV="1">
            <a:off x="2787791" y="1254311"/>
            <a:ext cx="973700" cy="918209"/>
          </a:xfrm>
          <a:prstGeom prst="curvedConnector3">
            <a:avLst>
              <a:gd name="adj1" fmla="val 50000"/>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346156" y="3236925"/>
            <a:ext cx="8797844" cy="3139321"/>
          </a:xfrm>
          <a:prstGeom prst="rect">
            <a:avLst/>
          </a:prstGeom>
          <a:noFill/>
        </p:spPr>
        <p:txBody>
          <a:bodyPr wrap="square" rtlCol="0">
            <a:spAutoFit/>
          </a:bodyPr>
          <a:lstStyle/>
          <a:p>
            <a:pPr algn="just"/>
            <a:r>
              <a:rPr lang="en-US" dirty="0" smtClean="0"/>
              <a:t>When you log into the lab machines using your </a:t>
            </a:r>
            <a:r>
              <a:rPr lang="en-US" dirty="0" err="1" smtClean="0"/>
              <a:t>jmu</a:t>
            </a:r>
            <a:r>
              <a:rPr lang="en-US" dirty="0" smtClean="0"/>
              <a:t> </a:t>
            </a:r>
            <a:r>
              <a:rPr lang="en-US" dirty="0" err="1" smtClean="0"/>
              <a:t>eid</a:t>
            </a:r>
            <a:endParaRPr lang="en-US" dirty="0"/>
          </a:p>
          <a:p>
            <a:pPr marL="285750" indent="-285750" algn="just">
              <a:buFont typeface="Arial"/>
              <a:buChar char="•"/>
            </a:pPr>
            <a:r>
              <a:rPr lang="en-US" dirty="0" smtClean="0"/>
              <a:t>Your “home” directory is actually a directory on a machine mounted to the PC in the lab.</a:t>
            </a:r>
          </a:p>
          <a:p>
            <a:pPr marL="285750" indent="-285750" algn="just">
              <a:buFont typeface="Arial"/>
              <a:buChar char="•"/>
            </a:pPr>
            <a:r>
              <a:rPr lang="en-US" dirty="0" smtClean="0"/>
              <a:t>Within your home directory is a link to another machine mounted on the file server which is a web server. You can reach your web space through this link or by using the URL w3stu.cs.jmu.edu/</a:t>
            </a:r>
            <a:r>
              <a:rPr lang="en-US" dirty="0" err="1" smtClean="0"/>
              <a:t>eid</a:t>
            </a:r>
            <a:r>
              <a:rPr lang="en-US" dirty="0" smtClean="0"/>
              <a:t> (where </a:t>
            </a:r>
            <a:r>
              <a:rPr lang="en-US" dirty="0" err="1" smtClean="0"/>
              <a:t>eid</a:t>
            </a:r>
            <a:r>
              <a:rPr lang="en-US" dirty="0" smtClean="0"/>
              <a:t> is your JMU </a:t>
            </a:r>
            <a:r>
              <a:rPr lang="en-US" dirty="0" err="1" smtClean="0"/>
              <a:t>eid</a:t>
            </a:r>
            <a:r>
              <a:rPr lang="en-US" dirty="0" smtClean="0"/>
              <a:t>)</a:t>
            </a:r>
          </a:p>
          <a:p>
            <a:pPr marL="285750" indent="-285750" algn="just">
              <a:buFont typeface="Arial"/>
              <a:buChar char="•"/>
            </a:pPr>
            <a:r>
              <a:rPr lang="en-US" dirty="0" smtClean="0"/>
              <a:t>You cannot directly link to the fs2 server, but can reach it through another server, </a:t>
            </a:r>
            <a:r>
              <a:rPr lang="en-US" dirty="0" err="1" smtClean="0"/>
              <a:t>stu.cs</a:t>
            </a:r>
            <a:r>
              <a:rPr lang="en-US" dirty="0" err="1" smtClean="0"/>
              <a:t>.jmu.edu</a:t>
            </a:r>
            <a:r>
              <a:rPr lang="en-US" dirty="0" smtClean="0"/>
              <a:t>. This server has its home as the same directory on the fs2 server that you see in the lab. It too has the link to the www directory which is actually a folder on w3stu.</a:t>
            </a:r>
            <a:endParaRPr lang="en-US" dirty="0"/>
          </a:p>
          <a:p>
            <a:pPr marL="285750" indent="-285750" algn="just">
              <a:buFont typeface="Arial"/>
              <a:buChar char="•"/>
            </a:pPr>
            <a:r>
              <a:rPr lang="en-US" dirty="0" smtClean="0"/>
              <a:t>You </a:t>
            </a:r>
            <a:r>
              <a:rPr lang="en-US" dirty="0" smtClean="0"/>
              <a:t>can use </a:t>
            </a:r>
            <a:r>
              <a:rPr lang="en-US" dirty="0" err="1" smtClean="0"/>
              <a:t>ssh</a:t>
            </a:r>
            <a:r>
              <a:rPr lang="en-US" dirty="0" smtClean="0"/>
              <a:t> to directly work on </a:t>
            </a:r>
            <a:r>
              <a:rPr lang="en-US" dirty="0" err="1" smtClean="0"/>
              <a:t>stu</a:t>
            </a:r>
            <a:r>
              <a:rPr lang="en-US" dirty="0" smtClean="0"/>
              <a:t> or </a:t>
            </a:r>
            <a:r>
              <a:rPr lang="en-US" dirty="0" smtClean="0"/>
              <a:t>use a tool such as </a:t>
            </a:r>
            <a:r>
              <a:rPr lang="en-US" dirty="0" err="1" smtClean="0"/>
              <a:t>Cyberduck</a:t>
            </a:r>
            <a:r>
              <a:rPr lang="en-US" dirty="0" smtClean="0"/>
              <a:t> (Mac), </a:t>
            </a:r>
            <a:r>
              <a:rPr lang="en-US" dirty="0" smtClean="0"/>
              <a:t>or </a:t>
            </a:r>
            <a:r>
              <a:rPr lang="en-US" dirty="0" err="1" smtClean="0"/>
              <a:t>WinSCP</a:t>
            </a:r>
            <a:r>
              <a:rPr lang="en-US" dirty="0" smtClean="0"/>
              <a:t> (Windows). These tools provide a graphical interface and connect between </a:t>
            </a:r>
            <a:r>
              <a:rPr lang="en-US" dirty="0" smtClean="0"/>
              <a:t>your local </a:t>
            </a:r>
            <a:r>
              <a:rPr lang="en-US" dirty="0" smtClean="0"/>
              <a:t>machine and the server allowing you to drag and drop files in between.</a:t>
            </a:r>
            <a:endParaRPr lang="en-US" dirty="0"/>
          </a:p>
        </p:txBody>
      </p:sp>
      <p:pic>
        <p:nvPicPr>
          <p:cNvPr id="15" name="Picture 14" descr="MC90043524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44268" y="15639"/>
            <a:ext cx="1130587" cy="2236948"/>
          </a:xfrm>
          <a:prstGeom prst="rect">
            <a:avLst/>
          </a:prstGeom>
        </p:spPr>
      </p:pic>
      <p:sp>
        <p:nvSpPr>
          <p:cNvPr id="18" name="TextBox 17"/>
          <p:cNvSpPr txBox="1"/>
          <p:nvPr/>
        </p:nvSpPr>
        <p:spPr>
          <a:xfrm>
            <a:off x="323161" y="356818"/>
            <a:ext cx="3095719" cy="400110"/>
          </a:xfrm>
          <a:prstGeom prst="rect">
            <a:avLst/>
          </a:prstGeom>
          <a:noFill/>
        </p:spPr>
        <p:txBody>
          <a:bodyPr wrap="none" rtlCol="0">
            <a:spAutoFit/>
          </a:bodyPr>
          <a:lstStyle/>
          <a:p>
            <a:r>
              <a:rPr lang="en-US" sz="2000" b="1" dirty="0" smtClean="0">
                <a:solidFill>
                  <a:srgbClr val="000090"/>
                </a:solidFill>
              </a:rPr>
              <a:t>Lab computer environment</a:t>
            </a:r>
            <a:endParaRPr lang="en-US" sz="2000" b="1" dirty="0">
              <a:solidFill>
                <a:srgbClr val="000090"/>
              </a:solidFill>
            </a:endParaRPr>
          </a:p>
        </p:txBody>
      </p:sp>
      <p:cxnSp>
        <p:nvCxnSpPr>
          <p:cNvPr id="19" name="Curved Connector 18"/>
          <p:cNvCxnSpPr>
            <a:stCxn id="15" idx="1"/>
          </p:cNvCxnSpPr>
          <p:nvPr/>
        </p:nvCxnSpPr>
        <p:spPr>
          <a:xfrm rot="10800000" flipV="1">
            <a:off x="4795940" y="1134112"/>
            <a:ext cx="748329" cy="275179"/>
          </a:xfrm>
          <a:prstGeom prst="curvedConnector3">
            <a:avLst>
              <a:gd name="adj1" fmla="val 50000"/>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5295496" y="1967835"/>
            <a:ext cx="1836560" cy="369332"/>
          </a:xfrm>
          <a:prstGeom prst="rect">
            <a:avLst/>
          </a:prstGeom>
          <a:noFill/>
        </p:spPr>
        <p:txBody>
          <a:bodyPr wrap="none" rtlCol="0">
            <a:spAutoFit/>
          </a:bodyPr>
          <a:lstStyle/>
          <a:p>
            <a:r>
              <a:rPr lang="en-US" dirty="0" smtClean="0"/>
              <a:t>w3stu</a:t>
            </a:r>
            <a:r>
              <a:rPr lang="en-US" dirty="0" smtClean="0"/>
              <a:t>.cs.jmu.edu</a:t>
            </a:r>
            <a:endParaRPr lang="en-US" dirty="0"/>
          </a:p>
        </p:txBody>
      </p:sp>
      <p:sp>
        <p:nvSpPr>
          <p:cNvPr id="23" name="TextBox 22"/>
          <p:cNvSpPr txBox="1"/>
          <p:nvPr/>
        </p:nvSpPr>
        <p:spPr>
          <a:xfrm>
            <a:off x="4853589" y="696683"/>
            <a:ext cx="883813" cy="369332"/>
          </a:xfrm>
          <a:prstGeom prst="rect">
            <a:avLst/>
          </a:prstGeom>
          <a:noFill/>
        </p:spPr>
        <p:txBody>
          <a:bodyPr wrap="none" rtlCol="0">
            <a:spAutoFit/>
          </a:bodyPr>
          <a:lstStyle/>
          <a:p>
            <a:r>
              <a:rPr lang="en-US" dirty="0" smtClean="0"/>
              <a:t>~/www</a:t>
            </a:r>
            <a:endParaRPr lang="en-US" dirty="0"/>
          </a:p>
        </p:txBody>
      </p:sp>
      <p:pic>
        <p:nvPicPr>
          <p:cNvPr id="24" name="Picture 23" descr="MC90043524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5485" y="756928"/>
            <a:ext cx="1130587" cy="2236948"/>
          </a:xfrm>
          <a:prstGeom prst="rect">
            <a:avLst/>
          </a:prstGeom>
        </p:spPr>
      </p:pic>
      <p:sp>
        <p:nvSpPr>
          <p:cNvPr id="25" name="TextBox 24"/>
          <p:cNvSpPr txBox="1"/>
          <p:nvPr/>
        </p:nvSpPr>
        <p:spPr>
          <a:xfrm>
            <a:off x="7215485" y="2550637"/>
            <a:ext cx="1554557" cy="369332"/>
          </a:xfrm>
          <a:prstGeom prst="rect">
            <a:avLst/>
          </a:prstGeom>
          <a:noFill/>
        </p:spPr>
        <p:txBody>
          <a:bodyPr wrap="none" rtlCol="0">
            <a:spAutoFit/>
          </a:bodyPr>
          <a:lstStyle/>
          <a:p>
            <a:r>
              <a:rPr lang="en-US" dirty="0" err="1" smtClean="0"/>
              <a:t>stu</a:t>
            </a:r>
            <a:r>
              <a:rPr lang="en-US" dirty="0" err="1" smtClean="0"/>
              <a:t>.cs.jmu.edu</a:t>
            </a:r>
            <a:endParaRPr lang="en-US" dirty="0"/>
          </a:p>
        </p:txBody>
      </p:sp>
      <p:cxnSp>
        <p:nvCxnSpPr>
          <p:cNvPr id="26" name="Curved Connector 25"/>
          <p:cNvCxnSpPr>
            <a:stCxn id="24" idx="1"/>
          </p:cNvCxnSpPr>
          <p:nvPr/>
        </p:nvCxnSpPr>
        <p:spPr>
          <a:xfrm rot="10800000">
            <a:off x="4612631" y="1742126"/>
            <a:ext cx="2602854" cy="133277"/>
          </a:xfrm>
          <a:prstGeom prst="curvedConnector3">
            <a:avLst>
              <a:gd name="adj1" fmla="val 50000"/>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981206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TotalTime>
  <Words>205</Words>
  <Application>Microsoft Macintosh PowerPoint</Application>
  <PresentationFormat>On-screen Show (4:3)</PresentationFormat>
  <Paragraphs>13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Nancy Harris</dc:creator>
  <cp:lastModifiedBy>Nancy Harris</cp:lastModifiedBy>
  <cp:revision>6</cp:revision>
  <dcterms:created xsi:type="dcterms:W3CDTF">2013-09-08T17:39:09Z</dcterms:created>
  <dcterms:modified xsi:type="dcterms:W3CDTF">2013-09-10T12:37:31Z</dcterms:modified>
</cp:coreProperties>
</file>