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BD82"/>
    <a:srgbClr val="45008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5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DC8C47A1-6080-455A-AE01-BBC08487421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2600401A-78CF-44B5-BD92-8476D4CD738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6972F6-B1B7-4F21-B0A4-169CE3A98870}" type="slidenum">
              <a:rPr lang="en-US"/>
              <a:pPr/>
              <a:t>1</a:t>
            </a:fld>
            <a:endParaRPr lang="en-US"/>
          </a:p>
        </p:txBody>
      </p:sp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6246B6-A9FA-4F64-B327-E82C389F80B6}" type="slidenum">
              <a:rPr lang="en-US"/>
              <a:pPr/>
              <a:t>2</a:t>
            </a:fld>
            <a:endParaRPr lang="en-US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490263-1F82-42E1-BDED-F4A375C0ADE7}" type="slidenum">
              <a:rPr lang="en-US"/>
              <a:pPr/>
              <a:t>3</a:t>
            </a:fld>
            <a:endParaRPr lang="en-US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0105F4-650B-4439-8E23-FA2C473C7D85}" type="slidenum">
              <a:rPr lang="en-US"/>
              <a:pPr/>
              <a:t>4</a:t>
            </a:fld>
            <a:endParaRPr lang="en-US"/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7CD1F8-6FAE-4377-AE0A-559B668AA5DD}" type="slidenum">
              <a:rPr lang="en-US"/>
              <a:pPr/>
              <a:t>5</a:t>
            </a:fld>
            <a:endParaRPr 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435C9A-DDC2-4066-AE9B-3BB03EE83E3F}" type="slidenum">
              <a:rPr lang="en-US"/>
              <a:pPr/>
              <a:t>6</a:t>
            </a:fld>
            <a:endParaRPr lang="en-US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BCB12D-76CC-453D-9BF3-E0E82EFAB41B}" type="slidenum">
              <a:rPr lang="en-US"/>
              <a:pPr/>
              <a:t>7</a:t>
            </a:fld>
            <a:endParaRPr lang="en-US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4F3D67-A4AF-4FC6-90E9-CF0B1991137A}" type="slidenum">
              <a:rPr lang="en-US"/>
              <a:pPr/>
              <a:t>8</a:t>
            </a:fld>
            <a:endParaRPr lang="en-US"/>
          </a:p>
        </p:txBody>
      </p:sp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1470025" y="2514600"/>
            <a:ext cx="7239000" cy="0"/>
          </a:xfrm>
          <a:prstGeom prst="line">
            <a:avLst/>
          </a:prstGeom>
          <a:noFill/>
          <a:ln w="38100">
            <a:solidFill>
              <a:srgbClr val="450084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-2492375" y="1371600"/>
            <a:ext cx="3657600" cy="3657600"/>
          </a:xfrm>
          <a:custGeom>
            <a:avLst/>
            <a:gdLst>
              <a:gd name="G0" fmla="+- 12083 0 0"/>
              <a:gd name="G1" fmla="+- -32000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4083" y="2368"/>
              </a:cxn>
              <a:cxn ang="0">
                <a:pos x="64000" y="32000"/>
              </a:cxn>
              <a:cxn ang="0">
                <a:pos x="44083" y="61631"/>
              </a:cxn>
              <a:cxn ang="0">
                <a:pos x="44083" y="61631"/>
              </a:cxn>
              <a:cxn ang="0">
                <a:pos x="44082" y="61631"/>
              </a:cxn>
              <a:cxn ang="0">
                <a:pos x="44083" y="61632"/>
              </a:cxn>
              <a:cxn ang="0">
                <a:pos x="44083" y="2368"/>
              </a:cxn>
              <a:cxn ang="0">
                <a:pos x="44082" y="2368"/>
              </a:cxn>
              <a:cxn ang="0">
                <a:pos x="44083" y="2368"/>
              </a:cxn>
            </a:cxnLst>
            <a:rect l="T13" t="T15" r="T17" b="T19"/>
            <a:pathLst>
              <a:path w="64000" h="64000">
                <a:moveTo>
                  <a:pt x="44083" y="2368"/>
                </a:moveTo>
                <a:cubicBezTo>
                  <a:pt x="56127" y="7280"/>
                  <a:pt x="64000" y="18993"/>
                  <a:pt x="64000" y="32000"/>
                </a:cubicBezTo>
                <a:cubicBezTo>
                  <a:pt x="64000" y="45006"/>
                  <a:pt x="56127" y="56719"/>
                  <a:pt x="44083" y="61631"/>
                </a:cubicBezTo>
                <a:cubicBezTo>
                  <a:pt x="44082" y="61631"/>
                  <a:pt x="44082" y="61631"/>
                  <a:pt x="44082" y="61631"/>
                </a:cubicBezTo>
                <a:lnTo>
                  <a:pt x="44083" y="61632"/>
                </a:lnTo>
                <a:lnTo>
                  <a:pt x="44083" y="2368"/>
                </a:lnTo>
                <a:lnTo>
                  <a:pt x="44082" y="2368"/>
                </a:lnTo>
                <a:cubicBezTo>
                  <a:pt x="44082" y="2368"/>
                  <a:pt x="44082" y="2368"/>
                  <a:pt x="44083" y="2368"/>
                </a:cubicBezTo>
                <a:close/>
              </a:path>
            </a:pathLst>
          </a:custGeom>
          <a:solidFill>
            <a:srgbClr val="D4BD8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-3200400" y="304800"/>
            <a:ext cx="4038600" cy="4038600"/>
          </a:xfrm>
          <a:custGeom>
            <a:avLst/>
            <a:gdLst>
              <a:gd name="G0" fmla="+- 18994 0 0"/>
              <a:gd name="G1" fmla="+- -3001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0994" y="6246"/>
              </a:cxn>
              <a:cxn ang="0">
                <a:pos x="64000" y="32000"/>
              </a:cxn>
              <a:cxn ang="0">
                <a:pos x="50994" y="57753"/>
              </a:cxn>
              <a:cxn ang="0">
                <a:pos x="50994" y="57753"/>
              </a:cxn>
              <a:cxn ang="0">
                <a:pos x="50993" y="57753"/>
              </a:cxn>
              <a:cxn ang="0">
                <a:pos x="50994" y="57754"/>
              </a:cxn>
              <a:cxn ang="0">
                <a:pos x="50994" y="6246"/>
              </a:cxn>
              <a:cxn ang="0">
                <a:pos x="50993" y="6246"/>
              </a:cxn>
              <a:cxn ang="0">
                <a:pos x="50994" y="6246"/>
              </a:cxn>
            </a:cxnLst>
            <a:rect l="T13" t="T15" r="T17" b="T19"/>
            <a:pathLst>
              <a:path w="64000" h="64000">
                <a:moveTo>
                  <a:pt x="50994" y="6246"/>
                </a:moveTo>
                <a:cubicBezTo>
                  <a:pt x="59172" y="12279"/>
                  <a:pt x="64000" y="21837"/>
                  <a:pt x="64000" y="32000"/>
                </a:cubicBezTo>
                <a:cubicBezTo>
                  <a:pt x="64000" y="42162"/>
                  <a:pt x="59172" y="51720"/>
                  <a:pt x="50994" y="57753"/>
                </a:cubicBezTo>
                <a:cubicBezTo>
                  <a:pt x="50993" y="57753"/>
                  <a:pt x="50993" y="57753"/>
                  <a:pt x="50993" y="57753"/>
                </a:cubicBezTo>
                <a:lnTo>
                  <a:pt x="50994" y="57754"/>
                </a:lnTo>
                <a:lnTo>
                  <a:pt x="50994" y="6246"/>
                </a:lnTo>
                <a:lnTo>
                  <a:pt x="50993" y="6246"/>
                </a:lnTo>
                <a:cubicBezTo>
                  <a:pt x="50993" y="6246"/>
                  <a:pt x="50993" y="6246"/>
                  <a:pt x="50994" y="6246"/>
                </a:cubicBezTo>
                <a:close/>
              </a:path>
            </a:pathLst>
          </a:custGeom>
          <a:solidFill>
            <a:srgbClr val="45008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i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z="1200" i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03CC74E-B73F-48E9-90CC-70844742F8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 userDrawn="1"/>
        </p:nvSpPr>
        <p:spPr bwMode="auto">
          <a:xfrm>
            <a:off x="1600200" y="2557463"/>
            <a:ext cx="7239000" cy="0"/>
          </a:xfrm>
          <a:prstGeom prst="line">
            <a:avLst/>
          </a:prstGeom>
          <a:noFill/>
          <a:ln w="38100">
            <a:solidFill>
              <a:srgbClr val="D4BD8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1/18/2006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CS239 – Spring 2006</a:t>
            </a:r>
            <a:r>
              <a:rPr lang="en-US" sz="1200" i="0">
                <a:latin typeface="+mn-lt"/>
              </a:rPr>
              <a:t> </a:t>
            </a:r>
            <a:fld id="{54ECD1BB-3106-46AE-9449-9AE767B9A9C8}" type="slidenum">
              <a:rPr lang="en-US" sz="1200" i="0">
                <a:latin typeface="+mn-lt"/>
              </a:rPr>
              <a:pPr/>
              <a:t>‹#›</a:t>
            </a:fld>
            <a:endParaRPr lang="en-US" sz="1200" i="0">
              <a:latin typeface="+mn-l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1/18/2006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CS239 – Spring 2006</a:t>
            </a:r>
            <a:r>
              <a:rPr lang="en-US" sz="1200" i="0">
                <a:latin typeface="+mn-lt"/>
              </a:rPr>
              <a:t> </a:t>
            </a:r>
            <a:fld id="{F60318C1-7D92-4DB8-9DF7-93C222D8FFAF}" type="slidenum">
              <a:rPr lang="en-US" sz="1200" i="0">
                <a:latin typeface="+mn-lt"/>
              </a:rPr>
              <a:pPr/>
              <a:t>‹#›</a:t>
            </a:fld>
            <a:endParaRPr lang="en-US" sz="1200" i="0">
              <a:latin typeface="+mn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1/24/2008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CS239 – Spring 2008</a:t>
            </a:r>
            <a:r>
              <a:rPr lang="en-US" sz="1200" i="0" dirty="0" smtClean="0">
                <a:latin typeface="+mn-lt"/>
              </a:rPr>
              <a:t> </a:t>
            </a:r>
            <a:fld id="{C0B5F9A3-CCBF-4A0B-93C2-4FC6D2CDB670}" type="slidenum">
              <a:rPr lang="en-US" sz="1200" i="0" smtClean="0">
                <a:latin typeface="+mn-lt"/>
              </a:rPr>
              <a:pPr/>
              <a:t>‹#›</a:t>
            </a:fld>
            <a:endParaRPr lang="en-US" sz="1200" i="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1/18/2006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CS239 – Spring 2006</a:t>
            </a:r>
            <a:r>
              <a:rPr lang="en-US" sz="1200" i="0">
                <a:latin typeface="+mn-lt"/>
              </a:rPr>
              <a:t> </a:t>
            </a:r>
            <a:fld id="{237D2B84-04BC-456E-A744-2823699A6C4A}" type="slidenum">
              <a:rPr lang="en-US" sz="1200" i="0">
                <a:latin typeface="+mn-lt"/>
              </a:rPr>
              <a:pPr/>
              <a:t>‹#›</a:t>
            </a:fld>
            <a:endParaRPr lang="en-US" sz="1200" i="0">
              <a:latin typeface="+mn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1/18/2006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CS239 – Spring 2006</a:t>
            </a:r>
            <a:r>
              <a:rPr lang="en-US" sz="1200" i="0">
                <a:latin typeface="+mn-lt"/>
              </a:rPr>
              <a:t> </a:t>
            </a:r>
            <a:fld id="{D69FD55F-0186-42A0-ABF2-E14670B5FF1E}" type="slidenum">
              <a:rPr lang="en-US" sz="1200" i="0">
                <a:latin typeface="+mn-lt"/>
              </a:rPr>
              <a:pPr/>
              <a:t>‹#›</a:t>
            </a:fld>
            <a:endParaRPr lang="en-US" sz="1200" i="0">
              <a:latin typeface="+mn-l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1/18/2006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CS239 – Spring 2006</a:t>
            </a:r>
            <a:r>
              <a:rPr lang="en-US" sz="1200" i="0">
                <a:latin typeface="+mn-lt"/>
              </a:rPr>
              <a:t> </a:t>
            </a:r>
            <a:fld id="{7FD0A9A7-0BD8-403B-8A64-1DBA1D1B58EA}" type="slidenum">
              <a:rPr lang="en-US" sz="1200" i="0">
                <a:latin typeface="+mn-lt"/>
              </a:rPr>
              <a:pPr/>
              <a:t>‹#›</a:t>
            </a:fld>
            <a:endParaRPr lang="en-US" sz="1200" i="0">
              <a:latin typeface="+mn-l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1/18/2006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CS239 – Spring 2006</a:t>
            </a:r>
            <a:r>
              <a:rPr lang="en-US" sz="1200" i="0">
                <a:latin typeface="+mn-lt"/>
              </a:rPr>
              <a:t> </a:t>
            </a:r>
            <a:fld id="{2183613B-2B7F-4448-85C7-495574EA340F}" type="slidenum">
              <a:rPr lang="en-US" sz="1200" i="0">
                <a:latin typeface="+mn-lt"/>
              </a:rPr>
              <a:pPr/>
              <a:t>‹#›</a:t>
            </a:fld>
            <a:endParaRPr lang="en-US" sz="1200" i="0">
              <a:latin typeface="+mn-l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1/18/2006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CS239 – Spring 2006</a:t>
            </a:r>
            <a:r>
              <a:rPr lang="en-US" sz="1200" i="0">
                <a:latin typeface="+mn-lt"/>
              </a:rPr>
              <a:t> </a:t>
            </a:r>
            <a:fld id="{E21A5A0F-88FB-4ED4-931D-B9D68463A97C}" type="slidenum">
              <a:rPr lang="en-US" sz="1200" i="0">
                <a:latin typeface="+mn-lt"/>
              </a:rPr>
              <a:pPr/>
              <a:t>‹#›</a:t>
            </a:fld>
            <a:endParaRPr lang="en-US" sz="1200" i="0">
              <a:latin typeface="+mn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1/18/2006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CS239 – Spring 2006</a:t>
            </a:r>
            <a:r>
              <a:rPr lang="en-US" sz="1200" i="0">
                <a:latin typeface="+mn-lt"/>
              </a:rPr>
              <a:t> </a:t>
            </a:r>
            <a:fld id="{BD29E83E-7869-4620-83F6-870F527361AA}" type="slidenum">
              <a:rPr lang="en-US" sz="1200" i="0">
                <a:latin typeface="+mn-lt"/>
              </a:rPr>
              <a:pPr/>
              <a:t>‹#›</a:t>
            </a:fld>
            <a:endParaRPr lang="en-US" sz="1200" i="0">
              <a:latin typeface="+mn-l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1/18/2006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CS239 – Spring 2006</a:t>
            </a:r>
            <a:r>
              <a:rPr lang="en-US" sz="1200" i="0">
                <a:latin typeface="+mn-lt"/>
              </a:rPr>
              <a:t> </a:t>
            </a:r>
            <a:fld id="{79860E41-C7DE-4F2C-8CEE-040F288662C8}" type="slidenum">
              <a:rPr lang="en-US" sz="1200" i="0">
                <a:latin typeface="+mn-lt"/>
              </a:rPr>
              <a:pPr/>
              <a:t>‹#›</a:t>
            </a:fld>
            <a:endParaRPr lang="en-US" sz="1200" i="0">
              <a:latin typeface="+mn-l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i="1">
                <a:latin typeface="Arial Unicode MS" pitchFamily="34" charset="-128"/>
              </a:defRPr>
            </a:lvl1pPr>
          </a:lstStyle>
          <a:p>
            <a:r>
              <a:rPr lang="en-US"/>
              <a:t>1/18/2006</a:t>
            </a: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 i="1">
                <a:latin typeface="+mj-lt"/>
              </a:defRPr>
            </a:lvl1pPr>
          </a:lstStyle>
          <a:p>
            <a:r>
              <a:rPr lang="en-US"/>
              <a:t>CS239 – Spring 2006</a:t>
            </a:r>
            <a:r>
              <a:rPr lang="en-US" sz="1200"/>
              <a:t> </a:t>
            </a:r>
            <a:fld id="{CFCD2BC4-645F-43AC-8FEB-28B0EA4C762B}" type="slidenum">
              <a:rPr lang="en-US" sz="1200"/>
              <a:pPr/>
              <a:t>‹#›</a:t>
            </a:fld>
            <a:endParaRPr lang="en-US" sz="1200"/>
          </a:p>
        </p:txBody>
      </p:sp>
      <p:sp>
        <p:nvSpPr>
          <p:cNvPr id="11279" name="AutoShape 15"/>
          <p:cNvSpPr>
            <a:spLocks noChangeArrowheads="1"/>
          </p:cNvSpPr>
          <p:nvPr/>
        </p:nvSpPr>
        <p:spPr bwMode="auto">
          <a:xfrm>
            <a:off x="-1981200" y="1524000"/>
            <a:ext cx="2852738" cy="2971800"/>
          </a:xfrm>
          <a:custGeom>
            <a:avLst/>
            <a:gdLst>
              <a:gd name="G0" fmla="+- 12083 0 0"/>
              <a:gd name="G1" fmla="+- -32000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4083" y="2368"/>
              </a:cxn>
              <a:cxn ang="0">
                <a:pos x="64000" y="32000"/>
              </a:cxn>
              <a:cxn ang="0">
                <a:pos x="44083" y="61631"/>
              </a:cxn>
              <a:cxn ang="0">
                <a:pos x="44083" y="61631"/>
              </a:cxn>
              <a:cxn ang="0">
                <a:pos x="44082" y="61631"/>
              </a:cxn>
              <a:cxn ang="0">
                <a:pos x="44083" y="61632"/>
              </a:cxn>
              <a:cxn ang="0">
                <a:pos x="44083" y="2368"/>
              </a:cxn>
              <a:cxn ang="0">
                <a:pos x="44082" y="2368"/>
              </a:cxn>
              <a:cxn ang="0">
                <a:pos x="44083" y="2368"/>
              </a:cxn>
            </a:cxnLst>
            <a:rect l="T13" t="T15" r="T17" b="T19"/>
            <a:pathLst>
              <a:path w="64000" h="64000">
                <a:moveTo>
                  <a:pt x="44083" y="2368"/>
                </a:moveTo>
                <a:cubicBezTo>
                  <a:pt x="56127" y="7280"/>
                  <a:pt x="64000" y="18993"/>
                  <a:pt x="64000" y="32000"/>
                </a:cubicBezTo>
                <a:cubicBezTo>
                  <a:pt x="64000" y="45006"/>
                  <a:pt x="56127" y="56719"/>
                  <a:pt x="44083" y="61631"/>
                </a:cubicBezTo>
                <a:cubicBezTo>
                  <a:pt x="44082" y="61631"/>
                  <a:pt x="44082" y="61631"/>
                  <a:pt x="44082" y="61631"/>
                </a:cubicBezTo>
                <a:lnTo>
                  <a:pt x="44083" y="61632"/>
                </a:lnTo>
                <a:lnTo>
                  <a:pt x="44083" y="2368"/>
                </a:lnTo>
                <a:lnTo>
                  <a:pt x="44082" y="2368"/>
                </a:lnTo>
                <a:cubicBezTo>
                  <a:pt x="44082" y="2368"/>
                  <a:pt x="44082" y="2368"/>
                  <a:pt x="44083" y="2368"/>
                </a:cubicBezTo>
                <a:close/>
              </a:path>
            </a:pathLst>
          </a:custGeom>
          <a:solidFill>
            <a:srgbClr val="D4BD8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1280" name="AutoShape 16"/>
          <p:cNvSpPr>
            <a:spLocks noChangeArrowheads="1"/>
          </p:cNvSpPr>
          <p:nvPr/>
        </p:nvSpPr>
        <p:spPr bwMode="auto">
          <a:xfrm>
            <a:off x="-3048000" y="381000"/>
            <a:ext cx="3811588" cy="3352800"/>
          </a:xfrm>
          <a:custGeom>
            <a:avLst/>
            <a:gdLst>
              <a:gd name="G0" fmla="+- 18994 0 0"/>
              <a:gd name="G1" fmla="+- -3001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0994" y="6246"/>
              </a:cxn>
              <a:cxn ang="0">
                <a:pos x="64000" y="32000"/>
              </a:cxn>
              <a:cxn ang="0">
                <a:pos x="50994" y="57753"/>
              </a:cxn>
              <a:cxn ang="0">
                <a:pos x="50994" y="57753"/>
              </a:cxn>
              <a:cxn ang="0">
                <a:pos x="50993" y="57753"/>
              </a:cxn>
              <a:cxn ang="0">
                <a:pos x="50994" y="57754"/>
              </a:cxn>
              <a:cxn ang="0">
                <a:pos x="50994" y="6246"/>
              </a:cxn>
              <a:cxn ang="0">
                <a:pos x="50993" y="6246"/>
              </a:cxn>
              <a:cxn ang="0">
                <a:pos x="50994" y="6246"/>
              </a:cxn>
            </a:cxnLst>
            <a:rect l="T13" t="T15" r="T17" b="T19"/>
            <a:pathLst>
              <a:path w="64000" h="64000">
                <a:moveTo>
                  <a:pt x="50994" y="6246"/>
                </a:moveTo>
                <a:cubicBezTo>
                  <a:pt x="59172" y="12279"/>
                  <a:pt x="64000" y="21837"/>
                  <a:pt x="64000" y="32000"/>
                </a:cubicBezTo>
                <a:cubicBezTo>
                  <a:pt x="64000" y="42162"/>
                  <a:pt x="59172" y="51720"/>
                  <a:pt x="50994" y="57753"/>
                </a:cubicBezTo>
                <a:cubicBezTo>
                  <a:pt x="50993" y="57753"/>
                  <a:pt x="50993" y="57753"/>
                  <a:pt x="50993" y="57753"/>
                </a:cubicBezTo>
                <a:lnTo>
                  <a:pt x="50994" y="57754"/>
                </a:lnTo>
                <a:lnTo>
                  <a:pt x="50994" y="6246"/>
                </a:lnTo>
                <a:lnTo>
                  <a:pt x="50993" y="6246"/>
                </a:lnTo>
                <a:cubicBezTo>
                  <a:pt x="50993" y="6246"/>
                  <a:pt x="50993" y="6246"/>
                  <a:pt x="50994" y="6246"/>
                </a:cubicBezTo>
                <a:close/>
              </a:path>
            </a:pathLst>
          </a:custGeom>
          <a:solidFill>
            <a:srgbClr val="45008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pic>
        <p:nvPicPr>
          <p:cNvPr id="11281" name="Picture 17" descr="footer_logo_trans_gray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696200" y="6143625"/>
            <a:ext cx="1285875" cy="714375"/>
          </a:xfrm>
          <a:prstGeom prst="rect">
            <a:avLst/>
          </a:prstGeom>
          <a:noFill/>
        </p:spPr>
      </p:pic>
      <p:sp>
        <p:nvSpPr>
          <p:cNvPr id="11282" name="Line 18"/>
          <p:cNvSpPr>
            <a:spLocks noChangeShapeType="1"/>
          </p:cNvSpPr>
          <p:nvPr userDrawn="1"/>
        </p:nvSpPr>
        <p:spPr bwMode="auto">
          <a:xfrm>
            <a:off x="457200" y="6172200"/>
            <a:ext cx="8458200" cy="0"/>
          </a:xfrm>
          <a:prstGeom prst="line">
            <a:avLst/>
          </a:prstGeom>
          <a:noFill/>
          <a:ln w="28575">
            <a:solidFill>
              <a:srgbClr val="450084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450084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450084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450084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450084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450084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450084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450084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450084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450084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450084"/>
        </a:buClr>
        <a:buSzPct val="75000"/>
        <a:buFont typeface="Wingdings" pitchFamily="2" charset="2"/>
        <a:buChar char="w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450084"/>
        </a:buClr>
        <a:buSzPct val="75000"/>
        <a:buFont typeface="Wingdings" pitchFamily="2" charset="2"/>
        <a:buChar char="w"/>
        <a:defRPr sz="25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450084"/>
        </a:buClr>
        <a:buSzPct val="75000"/>
        <a:buFont typeface="Wingdings" pitchFamily="2" charset="2"/>
        <a:buChar char="w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450084"/>
        </a:buClr>
        <a:buSzPct val="75000"/>
        <a:buFont typeface="Wingdings" pitchFamily="2" charset="2"/>
        <a:buChar char="w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450084"/>
        </a:buClr>
        <a:buSzPct val="75000"/>
        <a:buFont typeface="Wingdings" pitchFamily="2" charset="2"/>
        <a:buChar char="w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450084"/>
        </a:buClr>
        <a:buSzPct val="75000"/>
        <a:buFont typeface="Wingdings" pitchFamily="2" charset="2"/>
        <a:buChar char="w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450084"/>
        </a:buClr>
        <a:buSzPct val="75000"/>
        <a:buFont typeface="Wingdings" pitchFamily="2" charset="2"/>
        <a:buChar char="w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450084"/>
        </a:buClr>
        <a:buSzPct val="75000"/>
        <a:buFont typeface="Wingdings" pitchFamily="2" charset="2"/>
        <a:buChar char="w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450084"/>
        </a:buClr>
        <a:buSzPct val="75000"/>
        <a:buFont typeface="Wingdings" pitchFamily="2" charset="2"/>
        <a:buChar char="w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docs/books/tutorial/essential/io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Input and Output in Java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Thursday, Jan </a:t>
            </a:r>
            <a:r>
              <a:rPr lang="en-US" dirty="0" smtClean="0"/>
              <a:t>24, 2008</a:t>
            </a:r>
            <a:endParaRPr lang="en-US" dirty="0"/>
          </a:p>
          <a:p>
            <a:r>
              <a:rPr lang="en-US" dirty="0"/>
              <a:t>Nancy L. Harris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1/18/2006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CS239 – Spring 2006</a:t>
            </a:r>
            <a:r>
              <a:rPr lang="en-US" sz="1200" i="0">
                <a:latin typeface="Verdana" pitchFamily="34" charset="0"/>
              </a:rPr>
              <a:t> </a:t>
            </a:r>
            <a:fld id="{90E98B99-320E-4E63-9DA2-EFBDE6B58C79}" type="slidenum">
              <a:rPr lang="en-US" sz="1200" i="0">
                <a:latin typeface="Verdana" pitchFamily="34" charset="0"/>
              </a:rPr>
              <a:pPr/>
              <a:t>2</a:t>
            </a:fld>
            <a:endParaRPr lang="en-US" sz="1200" i="0">
              <a:latin typeface="Verdana" pitchFamily="34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 for this topic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hlinkClick r:id="rId3"/>
              </a:rPr>
              <a:t>http://java.sun.com/docs/books/tutorial/essential/io/index.html</a:t>
            </a:r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1/18/2006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CS239 – Spring 2006</a:t>
            </a:r>
            <a:r>
              <a:rPr lang="en-US" sz="1200" i="0">
                <a:latin typeface="Verdana" pitchFamily="34" charset="0"/>
              </a:rPr>
              <a:t> </a:t>
            </a:r>
            <a:fld id="{838917CB-5F4B-48E7-8519-9B73C915A0A5}" type="slidenum">
              <a:rPr lang="en-US" sz="1200" i="0">
                <a:latin typeface="Verdana" pitchFamily="34" charset="0"/>
              </a:rPr>
              <a:pPr/>
              <a:t>3</a:t>
            </a:fld>
            <a:endParaRPr lang="en-US" sz="1200" i="0">
              <a:latin typeface="Verdana" pitchFamily="34" charset="0"/>
            </a:endParaRP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Pictorial view of data streams (from the Java tutorial)</a:t>
            </a:r>
          </a:p>
        </p:txBody>
      </p:sp>
      <p:pic>
        <p:nvPicPr>
          <p:cNvPr id="17414" name="Picture 6" descr="Reading information into a program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676400"/>
            <a:ext cx="7062788" cy="1751013"/>
          </a:xfrm>
          <a:prstGeom prst="rect">
            <a:avLst/>
          </a:prstGeom>
          <a:noFill/>
        </p:spPr>
      </p:pic>
      <p:pic>
        <p:nvPicPr>
          <p:cNvPr id="17416" name="Picture 8" descr="Writing information out of a program.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4191000"/>
            <a:ext cx="7391400" cy="16208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1/18/2006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CS239 – Spring 2006</a:t>
            </a:r>
            <a:r>
              <a:rPr lang="en-US" sz="1200" i="0">
                <a:latin typeface="Verdana" pitchFamily="34" charset="0"/>
              </a:rPr>
              <a:t> </a:t>
            </a:r>
            <a:fld id="{3FB7361D-F6EF-4566-BE3B-328AB56D5151}" type="slidenum">
              <a:rPr lang="en-US" sz="1200" i="0">
                <a:latin typeface="Verdana" pitchFamily="34" charset="0"/>
              </a:rPr>
              <a:pPr/>
              <a:t>4</a:t>
            </a:fld>
            <a:endParaRPr lang="en-US" sz="1200" i="0">
              <a:latin typeface="Verdana" pitchFamily="34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can we read and write?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Bytes – used for binary data, sounds, pictures</a:t>
            </a:r>
          </a:p>
          <a:p>
            <a:r>
              <a:rPr lang="en-US"/>
              <a:t>Characters – used for textual data</a:t>
            </a:r>
          </a:p>
          <a:p>
            <a:endParaRPr lang="en-US"/>
          </a:p>
          <a:p>
            <a:r>
              <a:rPr lang="en-US"/>
              <a:t>We will focus on character data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1/18/2006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CS239 – Spring </a:t>
            </a:r>
            <a:r>
              <a:rPr lang="en-US" dirty="0" smtClean="0"/>
              <a:t>2008 </a:t>
            </a:r>
            <a:fld id="{4CD28E51-3C32-4DB9-832A-193AA4012086}" type="slidenum">
              <a:rPr lang="en-US" sz="1200" i="0" smtClean="0">
                <a:latin typeface="Verdana" pitchFamily="34" charset="0"/>
              </a:rPr>
              <a:pPr/>
              <a:t>5</a:t>
            </a:fld>
            <a:endParaRPr lang="en-US" sz="1200" i="0" dirty="0">
              <a:latin typeface="Verdana" pitchFamily="34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does a “stream” look like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It is not organized as we are used to looking at a “file”.</a:t>
            </a:r>
          </a:p>
          <a:p>
            <a:pPr>
              <a:lnSpc>
                <a:spcPct val="90000"/>
              </a:lnSpc>
            </a:pPr>
            <a:r>
              <a:rPr lang="en-US"/>
              <a:t>It is conceptually an infinitely long series of bytes.</a:t>
            </a:r>
          </a:p>
          <a:p>
            <a:pPr>
              <a:lnSpc>
                <a:spcPct val="90000"/>
              </a:lnSpc>
            </a:pPr>
            <a:r>
              <a:rPr lang="en-US"/>
              <a:t>Some readers deal with those bytes as text characters.</a:t>
            </a:r>
          </a:p>
          <a:p>
            <a:pPr>
              <a:lnSpc>
                <a:spcPct val="90000"/>
              </a:lnSpc>
            </a:pPr>
            <a:r>
              <a:rPr lang="en-US"/>
              <a:t>And each format item (new lines, tabs, spaces) have a corresponding character representation.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1/18/2006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CS239 – Spring 2006</a:t>
            </a:r>
            <a:r>
              <a:rPr lang="en-US" sz="1200" i="0">
                <a:latin typeface="Verdana" pitchFamily="34" charset="0"/>
              </a:rPr>
              <a:t> </a:t>
            </a:r>
            <a:fld id="{F1FABB01-0E70-438E-B693-284D20EBFF5A}" type="slidenum">
              <a:rPr lang="en-US" sz="1200" i="0">
                <a:latin typeface="Verdana" pitchFamily="34" charset="0"/>
              </a:rPr>
              <a:pPr/>
              <a:t>6</a:t>
            </a:fld>
            <a:endParaRPr lang="en-US" sz="1200" i="0">
              <a:latin typeface="Verdana" pitchFamily="34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What’s a file?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500"/>
              <a:t>A “file” can be thought of as a named bunch of sequential data.</a:t>
            </a:r>
          </a:p>
          <a:p>
            <a:r>
              <a:rPr lang="en-US" sz="2500"/>
              <a:t>That data can be binary (like executable programs) or it can be textual (like the source files you make with JGrasp).</a:t>
            </a:r>
          </a:p>
          <a:p>
            <a:r>
              <a:rPr lang="en-US" sz="2500"/>
              <a:t>Text files are still binary, but their data can be directly interpreted as characters from the Unicode character set.</a:t>
            </a:r>
          </a:p>
          <a:p>
            <a:pPr>
              <a:buFont typeface="Wingdings" pitchFamily="2" charset="2"/>
              <a:buNone/>
            </a:pPr>
            <a:endParaRPr lang="en-US" sz="25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1/18/2006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CS239 – Spring 2006</a:t>
            </a:r>
            <a:r>
              <a:rPr lang="en-US" sz="1200" i="0">
                <a:latin typeface="Verdana" pitchFamily="34" charset="0"/>
              </a:rPr>
              <a:t> </a:t>
            </a:r>
            <a:fld id="{51AB9ED0-DEE4-4DD3-946C-014CE40754B5}" type="slidenum">
              <a:rPr lang="en-US" sz="1200" i="0">
                <a:latin typeface="Verdana" pitchFamily="34" charset="0"/>
              </a:rPr>
              <a:pPr/>
              <a:t>7</a:t>
            </a:fld>
            <a:endParaRPr lang="en-US" sz="1200" i="0">
              <a:latin typeface="Verdana" pitchFamily="34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Processing a file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read from a file</a:t>
            </a:r>
          </a:p>
          <a:p>
            <a:pPr lvl="1"/>
            <a:r>
              <a:rPr lang="en-US"/>
              <a:t>Open the file</a:t>
            </a:r>
          </a:p>
          <a:p>
            <a:pPr lvl="1"/>
            <a:r>
              <a:rPr lang="en-US"/>
              <a:t>Read its data</a:t>
            </a:r>
          </a:p>
          <a:p>
            <a:pPr lvl="1"/>
            <a:r>
              <a:rPr lang="en-US"/>
              <a:t>Close the file</a:t>
            </a:r>
          </a:p>
          <a:p>
            <a:r>
              <a:rPr lang="en-US"/>
              <a:t>To write to a file</a:t>
            </a:r>
          </a:p>
          <a:p>
            <a:pPr lvl="1"/>
            <a:r>
              <a:rPr lang="en-US"/>
              <a:t>Open the file</a:t>
            </a:r>
          </a:p>
          <a:p>
            <a:pPr lvl="1"/>
            <a:r>
              <a:rPr lang="en-US"/>
              <a:t>Write its data</a:t>
            </a:r>
          </a:p>
          <a:p>
            <a:pPr lvl="1"/>
            <a:r>
              <a:rPr lang="en-US"/>
              <a:t>Close the file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1/18/2006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CS239 – Spring 2006</a:t>
            </a:r>
            <a:r>
              <a:rPr lang="en-US" sz="1200" i="0">
                <a:latin typeface="Verdana" pitchFamily="34" charset="0"/>
              </a:rPr>
              <a:t> </a:t>
            </a:r>
            <a:fld id="{DEE46158-8606-4F45-A38F-F4C4FF2ED421}" type="slidenum">
              <a:rPr lang="en-US" sz="1200" i="0">
                <a:latin typeface="Verdana" pitchFamily="34" charset="0"/>
              </a:rPr>
              <a:pPr/>
              <a:t>8</a:t>
            </a:fld>
            <a:endParaRPr lang="en-US" sz="1200" i="0">
              <a:latin typeface="Verdana" pitchFamily="34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Making a copy of a file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Involves reading from a source and writing to a target.  </a:t>
            </a:r>
            <a:r>
              <a:rPr lang="en-US" dirty="0">
                <a:solidFill>
                  <a:srgbClr val="D4BD82"/>
                </a:solidFill>
              </a:rPr>
              <a:t>Demo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fun things you can do with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the java </a:t>
            </a:r>
            <a:r>
              <a:rPr lang="en-US" dirty="0" err="1" smtClean="0"/>
              <a:t>api’s</a:t>
            </a:r>
            <a:r>
              <a:rPr lang="en-US" dirty="0" smtClean="0"/>
              <a:t> for some techniques for preventing </a:t>
            </a:r>
            <a:r>
              <a:rPr lang="en-US" smtClean="0"/>
              <a:t>file exceptions.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1/24/2008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CS239 – Spring 2008</a:t>
            </a:r>
            <a:r>
              <a:rPr lang="en-US" sz="1200" i="0" smtClean="0">
                <a:latin typeface="+mn-lt"/>
              </a:rPr>
              <a:t> </a:t>
            </a:r>
            <a:fld id="{C0B5F9A3-CCBF-4A0B-93C2-4FC6D2CDB670}" type="slidenum">
              <a:rPr lang="en-US" sz="1200" i="0" smtClean="0">
                <a:latin typeface="+mn-lt"/>
              </a:rPr>
              <a:pPr/>
              <a:t>9</a:t>
            </a:fld>
            <a:endParaRPr lang="en-US" sz="1200" i="0"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lipse">
  <a:themeElements>
    <a:clrScheme name="Eclipse 2">
      <a:dk1>
        <a:srgbClr val="000000"/>
      </a:dk1>
      <a:lt1>
        <a:srgbClr val="FFFFFF"/>
      </a:lt1>
      <a:dk2>
        <a:srgbClr val="333366"/>
      </a:dk2>
      <a:lt2>
        <a:srgbClr val="5F5F5F"/>
      </a:lt2>
      <a:accent1>
        <a:srgbClr val="CC99FF"/>
      </a:accent1>
      <a:accent2>
        <a:srgbClr val="99CCCC"/>
      </a:accent2>
      <a:accent3>
        <a:srgbClr val="FFFFFF"/>
      </a:accent3>
      <a:accent4>
        <a:srgbClr val="000000"/>
      </a:accent4>
      <a:accent5>
        <a:srgbClr val="E2CAFF"/>
      </a:accent5>
      <a:accent6>
        <a:srgbClr val="8AB9B9"/>
      </a:accent6>
      <a:hlink>
        <a:srgbClr val="666699"/>
      </a:hlink>
      <a:folHlink>
        <a:srgbClr val="660066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314</Words>
  <Application>Microsoft PowerPoint</Application>
  <PresentationFormat>On-screen Show (4:3)</PresentationFormat>
  <Paragraphs>57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Times New Roman</vt:lpstr>
      <vt:lpstr>Verdana</vt:lpstr>
      <vt:lpstr>Wingdings</vt:lpstr>
      <vt:lpstr>Arial Unicode MS</vt:lpstr>
      <vt:lpstr>Eclipse</vt:lpstr>
      <vt:lpstr>Input and Output in Java</vt:lpstr>
      <vt:lpstr>Reference for this topic</vt:lpstr>
      <vt:lpstr>Pictorial view of data streams (from the Java tutorial)</vt:lpstr>
      <vt:lpstr>What can we read and write?</vt:lpstr>
      <vt:lpstr>What does a “stream” look like</vt:lpstr>
      <vt:lpstr>What’s a file?</vt:lpstr>
      <vt:lpstr>Processing a file </vt:lpstr>
      <vt:lpstr>Making a copy of a file</vt:lpstr>
      <vt:lpstr>Some fun things you can do with File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Harris, Nancy</cp:lastModifiedBy>
  <cp:revision>7</cp:revision>
  <cp:lastPrinted>1601-01-01T00:00:00Z</cp:lastPrinted>
  <dcterms:created xsi:type="dcterms:W3CDTF">1601-01-01T00:00:00Z</dcterms:created>
  <dcterms:modified xsi:type="dcterms:W3CDTF">2008-01-23T23:08:43Z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