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70"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2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419173E8-6564-E246-9C24-C6D4D7DD678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CAFF0D3-0A42-A240-9D7D-7EB1C01AA0B0}" type="datetimeFigureOut">
              <a:rPr lang="en-US" smtClean="0"/>
              <a:t>2/18/14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CAFF0D3-0A42-A240-9D7D-7EB1C01AA0B0}" type="datetimeFigureOut">
              <a:rPr lang="en-US" smtClean="0"/>
              <a:t>2/18/14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419173E8-6564-E246-9C24-C6D4D7DD678B}"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419173E8-6564-E246-9C24-C6D4D7DD678B}"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9CAFF0D3-0A42-A240-9D7D-7EB1C01AA0B0}" type="datetimeFigureOut">
              <a:rPr lang="en-US" smtClean="0"/>
              <a:t>2/18/14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419173E8-6564-E246-9C24-C6D4D7DD678B}"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CAFF0D3-0A42-A240-9D7D-7EB1C01AA0B0}" type="datetimeFigureOut">
              <a:rPr lang="en-US" smtClean="0"/>
              <a:t>2/18/14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173E8-6564-E246-9C24-C6D4D7DD67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CAFF0D3-0A42-A240-9D7D-7EB1C01AA0B0}" type="datetimeFigureOut">
              <a:rPr lang="en-US" smtClean="0"/>
              <a:t>2/18/14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173E8-6564-E246-9C24-C6D4D7DD678B}"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9CAFF0D3-0A42-A240-9D7D-7EB1C01AA0B0}" type="datetimeFigureOut">
              <a:rPr lang="en-US" smtClean="0"/>
              <a:t>2/18/14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419173E8-6564-E246-9C24-C6D4D7DD678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 id="2147483733"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ostgresql.org/docs/9.1/static/queries-table-expression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2938843"/>
            <a:ext cx="5458968" cy="1048684"/>
          </a:xfrm>
        </p:spPr>
        <p:txBody>
          <a:bodyPr>
            <a:normAutofit fontScale="90000"/>
          </a:bodyPr>
          <a:lstStyle/>
          <a:p>
            <a:r>
              <a:rPr lang="en-US" dirty="0" smtClean="0">
                <a:solidFill>
                  <a:schemeClr val="bg1"/>
                </a:solidFill>
              </a:rPr>
              <a:t>Bags, foreign keys, selects, joins, and yes, btw, SVN</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t>2/18/2014</a:t>
            </a:r>
            <a:endParaRPr lang="en-US" dirty="0"/>
          </a:p>
        </p:txBody>
      </p:sp>
    </p:spTree>
    <p:extLst>
      <p:ext uri="{BB962C8B-B14F-4D97-AF65-F5344CB8AC3E}">
        <p14:creationId xmlns:p14="http://schemas.microsoft.com/office/powerpoint/2010/main" val="4048504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operators for bags</a:t>
            </a:r>
            <a:endParaRPr lang="en-US" dirty="0"/>
          </a:p>
        </p:txBody>
      </p:sp>
      <p:sp>
        <p:nvSpPr>
          <p:cNvPr id="3" name="Content Placeholder 2"/>
          <p:cNvSpPr>
            <a:spLocks noGrp="1"/>
          </p:cNvSpPr>
          <p:nvPr>
            <p:ph idx="1"/>
          </p:nvPr>
        </p:nvSpPr>
        <p:spPr/>
        <p:txBody>
          <a:bodyPr>
            <a:normAutofit lnSpcReduction="10000"/>
          </a:bodyPr>
          <a:lstStyle/>
          <a:p>
            <a:r>
              <a:rPr lang="en-US" sz="3200" dirty="0" err="1" smtClean="0"/>
              <a:t>δ</a:t>
            </a:r>
            <a:r>
              <a:rPr lang="en-US" sz="3200" dirty="0"/>
              <a:t>- </a:t>
            </a:r>
            <a:r>
              <a:rPr lang="en-US" dirty="0"/>
              <a:t>duplicate</a:t>
            </a:r>
            <a:r>
              <a:rPr lang="en-US" sz="3200" dirty="0"/>
              <a:t> </a:t>
            </a:r>
            <a:r>
              <a:rPr lang="en-US" dirty="0" smtClean="0"/>
              <a:t>elimination</a:t>
            </a:r>
          </a:p>
          <a:p>
            <a:pPr lvl="1"/>
            <a:r>
              <a:rPr lang="en-US" dirty="0" smtClean="0"/>
              <a:t>Removes duplicate tuples</a:t>
            </a:r>
          </a:p>
          <a:p>
            <a:pPr lvl="1"/>
            <a:r>
              <a:rPr lang="en-US" dirty="0" smtClean="0"/>
              <a:t>Ex: </a:t>
            </a:r>
            <a:r>
              <a:rPr lang="en-US" dirty="0" err="1" smtClean="0"/>
              <a:t>δ</a:t>
            </a:r>
            <a:r>
              <a:rPr lang="en-US" dirty="0" smtClean="0"/>
              <a:t>(π</a:t>
            </a:r>
            <a:r>
              <a:rPr lang="en-US" baseline="-25000" dirty="0" smtClean="0"/>
              <a:t>A </a:t>
            </a:r>
            <a:r>
              <a:rPr lang="en-US" dirty="0" smtClean="0"/>
              <a:t>(R)) results in only 3 tuples not 4.</a:t>
            </a:r>
          </a:p>
          <a:p>
            <a:r>
              <a:rPr lang="en-US" sz="3600" dirty="0" err="1" smtClean="0"/>
              <a:t>ϒ</a:t>
            </a:r>
            <a:r>
              <a:rPr lang="en-US" dirty="0" smtClean="0"/>
              <a:t> – grouping (organizes results into groups on a value.</a:t>
            </a:r>
          </a:p>
          <a:p>
            <a:r>
              <a:rPr lang="en-US" sz="3600" dirty="0" smtClean="0"/>
              <a:t>π- </a:t>
            </a:r>
            <a:r>
              <a:rPr lang="en-US" dirty="0" smtClean="0"/>
              <a:t>Not limited to columns but to other values</a:t>
            </a:r>
          </a:p>
          <a:p>
            <a:r>
              <a:rPr lang="en-US" sz="3600" dirty="0" err="1" smtClean="0"/>
              <a:t>τ</a:t>
            </a:r>
            <a:r>
              <a:rPr lang="en-US" sz="3600" dirty="0" smtClean="0"/>
              <a:t>- </a:t>
            </a:r>
            <a:r>
              <a:rPr lang="en-US" dirty="0" smtClean="0"/>
              <a:t>Sorting the results based on one or more columns.</a:t>
            </a:r>
            <a:endParaRPr lang="en-US" sz="3600" dirty="0" smtClean="0"/>
          </a:p>
        </p:txBody>
      </p:sp>
    </p:spTree>
    <p:extLst>
      <p:ext uri="{BB962C8B-B14F-4D97-AF65-F5344CB8AC3E}">
        <p14:creationId xmlns:p14="http://schemas.microsoft.com/office/powerpoint/2010/main" val="171618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back to queries</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π=</a:t>
            </a:r>
          </a:p>
          <a:p>
            <a:r>
              <a:rPr lang="en-US" sz="3200" dirty="0" err="1" smtClean="0"/>
              <a:t>σ</a:t>
            </a:r>
            <a:r>
              <a:rPr lang="en-US" sz="3200" dirty="0" smtClean="0"/>
              <a:t> = </a:t>
            </a:r>
          </a:p>
          <a:p>
            <a:r>
              <a:rPr lang="en-US" sz="3200" dirty="0" smtClean="0"/>
              <a:t>       = </a:t>
            </a:r>
          </a:p>
          <a:p>
            <a:r>
              <a:rPr lang="en-US" sz="3200" dirty="0" smtClean="0"/>
              <a:t>       =</a:t>
            </a:r>
          </a:p>
          <a:p>
            <a:r>
              <a:rPr lang="en-US" sz="3200" dirty="0"/>
              <a:t> </a:t>
            </a:r>
            <a:r>
              <a:rPr lang="en-US" sz="3200" dirty="0" smtClean="0"/>
              <a:t>U = </a:t>
            </a:r>
          </a:p>
          <a:p>
            <a:r>
              <a:rPr lang="en-US" sz="3200" dirty="0"/>
              <a:t> </a:t>
            </a:r>
            <a:r>
              <a:rPr lang="en-US" sz="3200" dirty="0" smtClean="0"/>
              <a:t>X = </a:t>
            </a:r>
          </a:p>
        </p:txBody>
      </p:sp>
      <p:pic>
        <p:nvPicPr>
          <p:cNvPr id="4" name="Picture 3"/>
          <p:cNvPicPr>
            <a:picLocks noChangeAspect="1"/>
          </p:cNvPicPr>
          <p:nvPr/>
        </p:nvPicPr>
        <p:blipFill>
          <a:blip r:embed="rId2"/>
          <a:stretch>
            <a:fillRect/>
          </a:stretch>
        </p:blipFill>
        <p:spPr>
          <a:xfrm>
            <a:off x="883920" y="3627120"/>
            <a:ext cx="472351" cy="538480"/>
          </a:xfrm>
          <a:prstGeom prst="rect">
            <a:avLst/>
          </a:prstGeom>
        </p:spPr>
      </p:pic>
      <p:pic>
        <p:nvPicPr>
          <p:cNvPr id="5" name="Picture 4"/>
          <p:cNvPicPr>
            <a:picLocks noChangeAspect="1"/>
          </p:cNvPicPr>
          <p:nvPr/>
        </p:nvPicPr>
        <p:blipFill>
          <a:blip r:embed="rId3"/>
          <a:stretch>
            <a:fillRect/>
          </a:stretch>
        </p:blipFill>
        <p:spPr>
          <a:xfrm>
            <a:off x="883920" y="4411980"/>
            <a:ext cx="469900" cy="533400"/>
          </a:xfrm>
          <a:prstGeom prst="rect">
            <a:avLst/>
          </a:prstGeom>
        </p:spPr>
      </p:pic>
    </p:spTree>
    <p:extLst>
      <p:ext uri="{BB962C8B-B14F-4D97-AF65-F5344CB8AC3E}">
        <p14:creationId xmlns:p14="http://schemas.microsoft.com/office/powerpoint/2010/main" val="4088776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for bags</a:t>
            </a:r>
            <a:endParaRPr lang="en-US" dirty="0"/>
          </a:p>
        </p:txBody>
      </p:sp>
      <p:sp>
        <p:nvSpPr>
          <p:cNvPr id="3" name="Content Placeholder 2"/>
          <p:cNvSpPr>
            <a:spLocks noGrp="1"/>
          </p:cNvSpPr>
          <p:nvPr>
            <p:ph idx="1"/>
          </p:nvPr>
        </p:nvSpPr>
        <p:spPr/>
        <p:txBody>
          <a:bodyPr/>
          <a:lstStyle/>
          <a:p>
            <a:r>
              <a:rPr lang="en-US" dirty="0" err="1" smtClean="0"/>
              <a:t>δ</a:t>
            </a:r>
            <a:r>
              <a:rPr lang="en-US" dirty="0" smtClean="0"/>
              <a:t>= DISTINCT</a:t>
            </a:r>
          </a:p>
          <a:p>
            <a:r>
              <a:rPr lang="en-US" dirty="0" err="1" smtClean="0"/>
              <a:t>ϒ</a:t>
            </a:r>
            <a:r>
              <a:rPr lang="en-US" dirty="0"/>
              <a:t> </a:t>
            </a:r>
            <a:r>
              <a:rPr lang="en-US" dirty="0" smtClean="0"/>
              <a:t>= GROUP BY </a:t>
            </a:r>
          </a:p>
          <a:p>
            <a:r>
              <a:rPr lang="en-US" dirty="0" err="1" smtClean="0"/>
              <a:t>τ</a:t>
            </a:r>
            <a:r>
              <a:rPr lang="en-US" dirty="0" smtClean="0"/>
              <a:t>= ORDER BY</a:t>
            </a:r>
          </a:p>
          <a:p>
            <a:endParaRPr lang="en-US" dirty="0"/>
          </a:p>
          <a:p>
            <a:r>
              <a:rPr lang="en-US" dirty="0" smtClean="0"/>
              <a:t>SELECT DISTINCT age FROM drivers;</a:t>
            </a:r>
          </a:p>
          <a:p>
            <a:r>
              <a:rPr lang="en-US" dirty="0" smtClean="0"/>
              <a:t>SELECT * FROM drivers ORDER BY </a:t>
            </a:r>
            <a:r>
              <a:rPr lang="en-US" dirty="0" err="1" smtClean="0"/>
              <a:t>lastName</a:t>
            </a:r>
            <a:r>
              <a:rPr lang="en-US" dirty="0" smtClean="0"/>
              <a:t>;</a:t>
            </a:r>
          </a:p>
          <a:p>
            <a:r>
              <a:rPr lang="en-US" dirty="0" smtClean="0"/>
              <a:t>SELECT * FROM </a:t>
            </a:r>
            <a:r>
              <a:rPr lang="en-US" dirty="0" err="1" smtClean="0"/>
              <a:t>dLangs</a:t>
            </a:r>
            <a:r>
              <a:rPr lang="en-US" dirty="0" smtClean="0"/>
              <a:t> GROUP BY language;</a:t>
            </a:r>
          </a:p>
          <a:p>
            <a:endParaRPr lang="en-US" dirty="0"/>
          </a:p>
        </p:txBody>
      </p:sp>
    </p:spTree>
    <p:extLst>
      <p:ext uri="{BB962C8B-B14F-4D97-AF65-F5344CB8AC3E}">
        <p14:creationId xmlns:p14="http://schemas.microsoft.com/office/powerpoint/2010/main" val="4190310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 FROM Clause</a:t>
            </a:r>
            <a:endParaRPr lang="en-US" dirty="0"/>
          </a:p>
        </p:txBody>
      </p:sp>
      <p:sp>
        <p:nvSpPr>
          <p:cNvPr id="3" name="Content Placeholder 2"/>
          <p:cNvSpPr>
            <a:spLocks noGrp="1"/>
          </p:cNvSpPr>
          <p:nvPr>
            <p:ph idx="1"/>
          </p:nvPr>
        </p:nvSpPr>
        <p:spPr/>
        <p:txBody>
          <a:bodyPr/>
          <a:lstStyle/>
          <a:p>
            <a:r>
              <a:rPr lang="en-US" dirty="0" smtClean="0"/>
              <a:t>FROM A JOIN B </a:t>
            </a:r>
          </a:p>
          <a:p>
            <a:r>
              <a:rPr lang="en-US" dirty="0" smtClean="0"/>
              <a:t>FROM A JOIN B ON </a:t>
            </a:r>
            <a:r>
              <a:rPr lang="en-US" dirty="0" err="1" smtClean="0"/>
              <a:t>A.a</a:t>
            </a:r>
            <a:r>
              <a:rPr lang="en-US" dirty="0" smtClean="0"/>
              <a:t> = </a:t>
            </a:r>
            <a:r>
              <a:rPr lang="en-US" dirty="0" err="1" smtClean="0"/>
              <a:t>B.b</a:t>
            </a:r>
            <a:endParaRPr lang="en-US" dirty="0" smtClean="0"/>
          </a:p>
          <a:p>
            <a:r>
              <a:rPr lang="en-US" dirty="0" smtClean="0"/>
              <a:t>FROM A, B WHERE </a:t>
            </a:r>
            <a:r>
              <a:rPr lang="en-US" dirty="0" err="1" smtClean="0"/>
              <a:t>A.a</a:t>
            </a:r>
            <a:r>
              <a:rPr lang="en-US" dirty="0" smtClean="0"/>
              <a:t> = </a:t>
            </a:r>
            <a:r>
              <a:rPr lang="en-US" dirty="0" err="1" smtClean="0"/>
              <a:t>B.b</a:t>
            </a:r>
            <a:endParaRPr lang="en-US" dirty="0" smtClean="0"/>
          </a:p>
          <a:p>
            <a:r>
              <a:rPr lang="en-US" dirty="0" smtClean="0"/>
              <a:t>FROM A OUTER JOIN B ON </a:t>
            </a:r>
            <a:r>
              <a:rPr lang="en-US" dirty="0" err="1" smtClean="0"/>
              <a:t>A.a</a:t>
            </a:r>
            <a:r>
              <a:rPr lang="en-US" dirty="0"/>
              <a:t> </a:t>
            </a:r>
            <a:r>
              <a:rPr lang="en-US" dirty="0" smtClean="0"/>
              <a:t>= </a:t>
            </a:r>
            <a:r>
              <a:rPr lang="en-US" dirty="0" err="1" smtClean="0"/>
              <a:t>B.b</a:t>
            </a:r>
            <a:endParaRPr lang="en-US" dirty="0" smtClean="0"/>
          </a:p>
          <a:p>
            <a:pPr marL="0" indent="0">
              <a:buNone/>
            </a:pPr>
            <a:r>
              <a:rPr lang="en-US" dirty="0" smtClean="0"/>
              <a:t>And many more</a:t>
            </a:r>
          </a:p>
          <a:p>
            <a:pPr marL="0" indent="0">
              <a:buNone/>
            </a:pPr>
            <a:r>
              <a:rPr lang="en-US" dirty="0">
                <a:hlinkClick r:id="rId2"/>
              </a:rPr>
              <a:t>http://www.postgresql.org/docs/9.1/static/queries-table-</a:t>
            </a:r>
            <a:r>
              <a:rPr lang="en-US" dirty="0" smtClean="0">
                <a:hlinkClick r:id="rId2"/>
              </a:rPr>
              <a:t>expressions.html</a:t>
            </a:r>
            <a:endParaRPr lang="en-US" dirty="0" smtClean="0"/>
          </a:p>
          <a:p>
            <a:r>
              <a:rPr lang="en-US" dirty="0" smtClean="0"/>
              <a:t>FROM A JOIN B ON </a:t>
            </a:r>
            <a:r>
              <a:rPr lang="en-US" dirty="0" err="1" smtClean="0"/>
              <a:t>A.a</a:t>
            </a:r>
            <a:r>
              <a:rPr lang="en-US" dirty="0" smtClean="0"/>
              <a:t> = </a:t>
            </a:r>
            <a:r>
              <a:rPr lang="en-US" dirty="0" err="1" smtClean="0"/>
              <a:t>B.b</a:t>
            </a:r>
            <a:r>
              <a:rPr lang="en-US" dirty="0" smtClean="0"/>
              <a:t> JOIN C on </a:t>
            </a:r>
            <a:r>
              <a:rPr lang="en-US" dirty="0" err="1" smtClean="0"/>
              <a:t>A.a</a:t>
            </a:r>
            <a:r>
              <a:rPr lang="en-US" dirty="0" smtClean="0"/>
              <a:t> = </a:t>
            </a:r>
            <a:r>
              <a:rPr lang="en-US" dirty="0" err="1" smtClean="0"/>
              <a:t>C.c</a:t>
            </a:r>
            <a:endParaRPr lang="en-US" dirty="0"/>
          </a:p>
        </p:txBody>
      </p:sp>
    </p:spTree>
    <p:extLst>
      <p:ext uri="{BB962C8B-B14F-4D97-AF65-F5344CB8AC3E}">
        <p14:creationId xmlns:p14="http://schemas.microsoft.com/office/powerpoint/2010/main" val="671544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Subqueries</a:t>
            </a:r>
            <a:endParaRPr lang="en-US" dirty="0"/>
          </a:p>
        </p:txBody>
      </p:sp>
      <p:sp>
        <p:nvSpPr>
          <p:cNvPr id="3" name="Content Placeholder 2"/>
          <p:cNvSpPr>
            <a:spLocks noGrp="1"/>
          </p:cNvSpPr>
          <p:nvPr>
            <p:ph idx="1"/>
          </p:nvPr>
        </p:nvSpPr>
        <p:spPr/>
        <p:txBody>
          <a:bodyPr/>
          <a:lstStyle/>
          <a:p>
            <a:r>
              <a:rPr lang="en-US" dirty="0" smtClean="0"/>
              <a:t>Sometimes it is easier to choose (select) rows based on a list of values chosen from a different table. You can use </a:t>
            </a:r>
            <a:r>
              <a:rPr lang="en-US" dirty="0" err="1" smtClean="0"/>
              <a:t>subqueries</a:t>
            </a:r>
            <a:r>
              <a:rPr lang="en-US" dirty="0" smtClean="0"/>
              <a:t> to do a two pass kind of selection.</a:t>
            </a:r>
          </a:p>
          <a:p>
            <a:r>
              <a:rPr lang="en-US" dirty="0" smtClean="0"/>
              <a:t>SELECT </a:t>
            </a:r>
            <a:r>
              <a:rPr lang="en-US" dirty="0" err="1" smtClean="0"/>
              <a:t>drivers.lastName</a:t>
            </a:r>
            <a:r>
              <a:rPr lang="en-US" dirty="0" smtClean="0"/>
              <a:t> FROM drivers WHERE </a:t>
            </a:r>
            <a:r>
              <a:rPr lang="en-US" dirty="0" err="1" smtClean="0"/>
              <a:t>drivers.age</a:t>
            </a:r>
            <a:r>
              <a:rPr lang="en-US" dirty="0" smtClean="0"/>
              <a:t> IN (SELECT </a:t>
            </a:r>
            <a:r>
              <a:rPr lang="en-US" dirty="0" err="1" smtClean="0"/>
              <a:t>visitors.age</a:t>
            </a:r>
            <a:r>
              <a:rPr lang="en-US" dirty="0" smtClean="0"/>
              <a:t> </a:t>
            </a:r>
            <a:r>
              <a:rPr lang="en-US" smtClean="0"/>
              <a:t>FROM visitors);</a:t>
            </a:r>
            <a:endParaRPr lang="en-US" dirty="0"/>
          </a:p>
        </p:txBody>
      </p:sp>
    </p:spTree>
    <p:extLst>
      <p:ext uri="{BB962C8B-B14F-4D97-AF65-F5344CB8AC3E}">
        <p14:creationId xmlns:p14="http://schemas.microsoft.com/office/powerpoint/2010/main" val="1813461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Finally</a:t>
            </a:r>
            <a:endParaRPr lang="en-US" dirty="0"/>
          </a:p>
        </p:txBody>
      </p:sp>
      <p:sp>
        <p:nvSpPr>
          <p:cNvPr id="3" name="Content Placeholder 2"/>
          <p:cNvSpPr>
            <a:spLocks noGrp="1"/>
          </p:cNvSpPr>
          <p:nvPr>
            <p:ph idx="1"/>
          </p:nvPr>
        </p:nvSpPr>
        <p:spPr/>
        <p:txBody>
          <a:bodyPr>
            <a:normAutofit lnSpcReduction="10000"/>
          </a:bodyPr>
          <a:lstStyle/>
          <a:p>
            <a:r>
              <a:rPr lang="en-US" dirty="0" smtClean="0"/>
              <a:t>Foreign keys</a:t>
            </a:r>
          </a:p>
          <a:p>
            <a:pPr lvl="1"/>
            <a:r>
              <a:rPr lang="en-US" dirty="0" smtClean="0"/>
              <a:t>Data field in one table (may be a key or key component) represents the key or key component of another table.</a:t>
            </a:r>
          </a:p>
          <a:p>
            <a:r>
              <a:rPr lang="en-US" dirty="0" smtClean="0"/>
              <a:t>Referential integrity</a:t>
            </a:r>
          </a:p>
          <a:p>
            <a:pPr lvl="1"/>
            <a:r>
              <a:rPr lang="en-US" dirty="0" smtClean="0"/>
              <a:t>A value (if present) in one table must be matched by the same value in the other.</a:t>
            </a:r>
          </a:p>
          <a:p>
            <a:r>
              <a:rPr lang="en-US" dirty="0" smtClean="0"/>
              <a:t>ALTER TABLE xyz ADD CONSTRAINT </a:t>
            </a:r>
            <a:r>
              <a:rPr lang="en-US" dirty="0" err="1" smtClean="0"/>
              <a:t>fkeyabc</a:t>
            </a:r>
            <a:r>
              <a:rPr lang="en-US" dirty="0" smtClean="0"/>
              <a:t> FOREIGN KEY (</a:t>
            </a:r>
            <a:r>
              <a:rPr lang="en-US" dirty="0" err="1" smtClean="0"/>
              <a:t>abc</a:t>
            </a:r>
            <a:r>
              <a:rPr lang="en-US" dirty="0" smtClean="0"/>
              <a:t>) REFERENCES </a:t>
            </a:r>
            <a:r>
              <a:rPr lang="en-US" dirty="0" err="1" smtClean="0"/>
              <a:t>qrs</a:t>
            </a:r>
            <a:r>
              <a:rPr lang="en-US" dirty="0" smtClean="0"/>
              <a:t> (</a:t>
            </a:r>
            <a:r>
              <a:rPr lang="en-US" dirty="0" err="1" smtClean="0"/>
              <a:t>abc</a:t>
            </a:r>
            <a:r>
              <a:rPr lang="en-US" dirty="0" smtClean="0"/>
              <a:t>)</a:t>
            </a:r>
          </a:p>
          <a:p>
            <a:pPr lvl="1"/>
            <a:r>
              <a:rPr lang="en-US" dirty="0" smtClean="0"/>
              <a:t>The column in xyz, </a:t>
            </a:r>
            <a:r>
              <a:rPr lang="en-US" dirty="0" err="1" smtClean="0"/>
              <a:t>abc</a:t>
            </a:r>
            <a:r>
              <a:rPr lang="en-US" dirty="0" smtClean="0"/>
              <a:t>, references the key of </a:t>
            </a:r>
            <a:r>
              <a:rPr lang="en-US" dirty="0" err="1" smtClean="0"/>
              <a:t>qrs</a:t>
            </a:r>
            <a:r>
              <a:rPr lang="en-US" dirty="0" smtClean="0"/>
              <a:t> which is also named </a:t>
            </a:r>
            <a:r>
              <a:rPr lang="en-US" dirty="0" err="1" smtClean="0"/>
              <a:t>abc</a:t>
            </a:r>
            <a:r>
              <a:rPr lang="en-US" dirty="0" smtClean="0"/>
              <a:t>.</a:t>
            </a:r>
            <a:endParaRPr lang="en-US" dirty="0"/>
          </a:p>
        </p:txBody>
      </p:sp>
    </p:spTree>
    <p:extLst>
      <p:ext uri="{BB962C8B-B14F-4D97-AF65-F5344CB8AC3E}">
        <p14:creationId xmlns:p14="http://schemas.microsoft.com/office/powerpoint/2010/main" val="1613585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SVN - Subversion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subversion server is </a:t>
            </a:r>
            <a:r>
              <a:rPr lang="en-US" dirty="0" err="1" smtClean="0"/>
              <a:t>student.cs.jmu.edu</a:t>
            </a:r>
            <a:r>
              <a:rPr lang="en-US" dirty="0" smtClean="0"/>
              <a:t>/cs474/</a:t>
            </a:r>
            <a:r>
              <a:rPr lang="en-US" i="1" dirty="0" err="1" smtClean="0"/>
              <a:t>groupName</a:t>
            </a:r>
            <a:r>
              <a:rPr lang="en-US" dirty="0" smtClean="0"/>
              <a:t>.</a:t>
            </a:r>
          </a:p>
          <a:p>
            <a:r>
              <a:rPr lang="en-US" dirty="0" smtClean="0"/>
              <a:t>I have placed into each groups canvas, the name of the group which will be the folder and the password. Change the password.</a:t>
            </a:r>
          </a:p>
          <a:p>
            <a:r>
              <a:rPr lang="en-US" dirty="0" smtClean="0"/>
              <a:t>You also have a starter set of files and folders to help organize your work on the project.</a:t>
            </a:r>
          </a:p>
          <a:p>
            <a:r>
              <a:rPr lang="en-US" dirty="0" smtClean="0"/>
              <a:t>Each project deliverable from here on out will be uploaded to subversion. For PD2, you can also upload to Canvas, but part of the score will be whether or not you have the same on subversion.</a:t>
            </a:r>
            <a:endParaRPr lang="en-US" dirty="0"/>
          </a:p>
        </p:txBody>
      </p:sp>
    </p:spTree>
    <p:extLst>
      <p:ext uri="{BB962C8B-B14F-4D97-AF65-F5344CB8AC3E}">
        <p14:creationId xmlns:p14="http://schemas.microsoft.com/office/powerpoint/2010/main" val="365945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Dr. Mayfield’s slide</a:t>
            </a:r>
            <a:endParaRPr lang="en-US" dirty="0"/>
          </a:p>
        </p:txBody>
      </p:sp>
      <p:pic>
        <p:nvPicPr>
          <p:cNvPr id="4" name="Content Placeholder 3" descr="Pages from lec07-sql-svn_Page_1.jpg"/>
          <p:cNvPicPr>
            <a:picLocks noGrp="1" noChangeAspect="1"/>
          </p:cNvPicPr>
          <p:nvPr>
            <p:ph idx="1"/>
          </p:nvPr>
        </p:nvPicPr>
        <p:blipFill>
          <a:blip r:embed="rId2">
            <a:extLst>
              <a:ext uri="{28A0092B-C50C-407E-A947-70E740481C1C}">
                <a14:useLocalDpi xmlns:a14="http://schemas.microsoft.com/office/drawing/2010/main" val="0"/>
              </a:ext>
            </a:extLst>
          </a:blip>
          <a:srcRect t="9862" b="9862"/>
          <a:stretch>
            <a:fillRect/>
          </a:stretch>
        </p:blipFill>
        <p:spPr>
          <a:xfrm>
            <a:off x="457199" y="2209800"/>
            <a:ext cx="7107584" cy="4276931"/>
          </a:xfrm>
        </p:spPr>
      </p:pic>
    </p:spTree>
    <p:extLst>
      <p:ext uri="{BB962C8B-B14F-4D97-AF65-F5344CB8AC3E}">
        <p14:creationId xmlns:p14="http://schemas.microsoft.com/office/powerpoint/2010/main" val="124901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basic commands</a:t>
            </a:r>
            <a:endParaRPr lang="en-US" dirty="0"/>
          </a:p>
        </p:txBody>
      </p:sp>
      <p:sp>
        <p:nvSpPr>
          <p:cNvPr id="3" name="Content Placeholder 2"/>
          <p:cNvSpPr>
            <a:spLocks noGrp="1"/>
          </p:cNvSpPr>
          <p:nvPr>
            <p:ph idx="1"/>
          </p:nvPr>
        </p:nvSpPr>
        <p:spPr/>
        <p:txBody>
          <a:bodyPr>
            <a:normAutofit fontScale="92500"/>
          </a:bodyPr>
          <a:lstStyle/>
          <a:p>
            <a:r>
              <a:rPr lang="en-US" dirty="0"/>
              <a:t> </a:t>
            </a:r>
            <a:r>
              <a:rPr lang="en-US" dirty="0" smtClean="0"/>
              <a:t>Check out a working copy of the entire directory. One time only (except if major structural changes are made)</a:t>
            </a:r>
          </a:p>
          <a:p>
            <a:pPr lvl="1"/>
            <a:r>
              <a:rPr lang="en-US" dirty="0" err="1" smtClean="0"/>
              <a:t>svn</a:t>
            </a:r>
            <a:r>
              <a:rPr lang="en-US" dirty="0" smtClean="0"/>
              <a:t> </a:t>
            </a:r>
            <a:r>
              <a:rPr lang="en-US" dirty="0"/>
              <a:t>co </a:t>
            </a:r>
            <a:r>
              <a:rPr lang="en-US" dirty="0" err="1"/>
              <a:t>svn+ssh</a:t>
            </a:r>
            <a:r>
              <a:rPr lang="en-US" dirty="0"/>
              <a:t>://</a:t>
            </a:r>
            <a:r>
              <a:rPr lang="en-US" dirty="0" err="1"/>
              <a:t>student.cs.jmu.edu</a:t>
            </a:r>
            <a:r>
              <a:rPr lang="en-US" dirty="0"/>
              <a:t>/cs474/</a:t>
            </a:r>
            <a:r>
              <a:rPr lang="en-US" i="1" dirty="0" smtClean="0"/>
              <a:t>group</a:t>
            </a:r>
          </a:p>
          <a:p>
            <a:r>
              <a:rPr lang="en-US" dirty="0" smtClean="0"/>
              <a:t>Make changes to the file/files you are interested in</a:t>
            </a:r>
          </a:p>
          <a:p>
            <a:pPr lvl="1"/>
            <a:endParaRPr lang="en-US" dirty="0"/>
          </a:p>
          <a:p>
            <a:r>
              <a:rPr lang="en-US" dirty="0" smtClean="0"/>
              <a:t>Merge changes from any group members</a:t>
            </a:r>
          </a:p>
          <a:p>
            <a:pPr lvl="1"/>
            <a:r>
              <a:rPr lang="en-US" dirty="0" err="1" smtClean="0"/>
              <a:t>svn</a:t>
            </a:r>
            <a:r>
              <a:rPr lang="en-US" dirty="0" smtClean="0"/>
              <a:t> update</a:t>
            </a:r>
          </a:p>
          <a:p>
            <a:r>
              <a:rPr lang="en-US" dirty="0" smtClean="0"/>
              <a:t>Upload the changes to the repository</a:t>
            </a:r>
          </a:p>
          <a:p>
            <a:pPr lvl="1"/>
            <a:r>
              <a:rPr lang="en-US" dirty="0" err="1" smtClean="0"/>
              <a:t>svn</a:t>
            </a:r>
            <a:r>
              <a:rPr lang="en-US" dirty="0" smtClean="0"/>
              <a:t> commit –m “brief description of what you changed”</a:t>
            </a:r>
            <a:endParaRPr lang="en-US" dirty="0"/>
          </a:p>
        </p:txBody>
      </p:sp>
    </p:spTree>
    <p:extLst>
      <p:ext uri="{BB962C8B-B14F-4D97-AF65-F5344CB8AC3E}">
        <p14:creationId xmlns:p14="http://schemas.microsoft.com/office/powerpoint/2010/main" val="123363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p:txBody>
          <a:bodyPr/>
          <a:lstStyle/>
          <a:p>
            <a:r>
              <a:rPr lang="en-US" dirty="0" smtClean="0"/>
              <a:t>add </a:t>
            </a:r>
            <a:r>
              <a:rPr lang="en-US" i="1" dirty="0" smtClean="0"/>
              <a:t>filename </a:t>
            </a:r>
            <a:r>
              <a:rPr lang="en-US" dirty="0" smtClean="0"/>
              <a:t>– Adds the file to the repository</a:t>
            </a:r>
          </a:p>
          <a:p>
            <a:r>
              <a:rPr lang="en-US" dirty="0" err="1" smtClean="0"/>
              <a:t>rm</a:t>
            </a:r>
            <a:r>
              <a:rPr lang="en-US" dirty="0" smtClean="0"/>
              <a:t> </a:t>
            </a:r>
            <a:r>
              <a:rPr lang="en-US" i="1" dirty="0" smtClean="0"/>
              <a:t>filename</a:t>
            </a:r>
            <a:r>
              <a:rPr lang="en-US" dirty="0" smtClean="0"/>
              <a:t> – Removes a file from the repository.</a:t>
            </a:r>
          </a:p>
          <a:p>
            <a:r>
              <a:rPr lang="en-US" dirty="0" smtClean="0"/>
              <a:t>status – to see what has happened with the repository.</a:t>
            </a:r>
          </a:p>
          <a:p>
            <a:r>
              <a:rPr lang="en-US" dirty="0" smtClean="0"/>
              <a:t>diff – to see differences between two revisions (useful if you need to resolve conflicts)</a:t>
            </a:r>
          </a:p>
          <a:p>
            <a:r>
              <a:rPr lang="en-US" dirty="0" smtClean="0"/>
              <a:t>help – everything you wanted to know about </a:t>
            </a:r>
            <a:r>
              <a:rPr lang="en-US" dirty="0" err="1" smtClean="0"/>
              <a:t>svn</a:t>
            </a:r>
            <a:r>
              <a:rPr lang="en-US" dirty="0" smtClean="0"/>
              <a:t> commands.</a:t>
            </a:r>
          </a:p>
          <a:p>
            <a:endParaRPr lang="en-US" dirty="0"/>
          </a:p>
        </p:txBody>
      </p:sp>
    </p:spTree>
    <p:extLst>
      <p:ext uri="{BB962C8B-B14F-4D97-AF65-F5344CB8AC3E}">
        <p14:creationId xmlns:p14="http://schemas.microsoft.com/office/powerpoint/2010/main" val="2383703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 – not done yet, but</a:t>
            </a:r>
            <a:endParaRPr lang="en-US" dirty="0"/>
          </a:p>
        </p:txBody>
      </p:sp>
      <p:sp>
        <p:nvSpPr>
          <p:cNvPr id="3" name="Content Placeholder 2"/>
          <p:cNvSpPr>
            <a:spLocks noGrp="1"/>
          </p:cNvSpPr>
          <p:nvPr>
            <p:ph idx="1"/>
          </p:nvPr>
        </p:nvSpPr>
        <p:spPr/>
        <p:txBody>
          <a:bodyPr/>
          <a:lstStyle/>
          <a:p>
            <a:r>
              <a:rPr lang="en-US" dirty="0" smtClean="0"/>
              <a:t>Each team will have a </a:t>
            </a:r>
            <a:r>
              <a:rPr lang="en-US" dirty="0" err="1" smtClean="0"/>
              <a:t>db</a:t>
            </a:r>
            <a:r>
              <a:rPr lang="en-US" dirty="0" smtClean="0"/>
              <a:t> with your team name and all of you will be </a:t>
            </a:r>
            <a:r>
              <a:rPr lang="en-US" dirty="0" smtClean="0"/>
              <a:t>associated with a </a:t>
            </a:r>
            <a:r>
              <a:rPr lang="en-US" dirty="0" smtClean="0"/>
              <a:t>role with the same name as the db.</a:t>
            </a:r>
          </a:p>
          <a:p>
            <a:r>
              <a:rPr lang="en-US" dirty="0" smtClean="0"/>
              <a:t>The role will have full access to the db. My recommendation is that you put one person in charge of making </a:t>
            </a:r>
            <a:r>
              <a:rPr lang="en-US" dirty="0" err="1" smtClean="0"/>
              <a:t>db</a:t>
            </a:r>
            <a:r>
              <a:rPr lang="en-US" dirty="0" smtClean="0"/>
              <a:t> changes and a second as a backup. Make sure that you update your scripts as you update the </a:t>
            </a:r>
            <a:r>
              <a:rPr lang="en-US" dirty="0" err="1" smtClean="0"/>
              <a:t>db</a:t>
            </a:r>
            <a:r>
              <a:rPr lang="en-US" dirty="0" smtClean="0"/>
              <a:t> so that you can recreate it at any time.</a:t>
            </a:r>
            <a:endParaRPr lang="en-US" dirty="0"/>
          </a:p>
        </p:txBody>
      </p:sp>
    </p:spTree>
    <p:extLst>
      <p:ext uri="{BB962C8B-B14F-4D97-AF65-F5344CB8AC3E}">
        <p14:creationId xmlns:p14="http://schemas.microsoft.com/office/powerpoint/2010/main" val="1201976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 2</a:t>
            </a:r>
            <a:endParaRPr lang="en-US" dirty="0"/>
          </a:p>
        </p:txBody>
      </p:sp>
      <p:sp>
        <p:nvSpPr>
          <p:cNvPr id="3" name="Content Placeholder 2"/>
          <p:cNvSpPr>
            <a:spLocks noGrp="1"/>
          </p:cNvSpPr>
          <p:nvPr>
            <p:ph idx="1"/>
          </p:nvPr>
        </p:nvSpPr>
        <p:spPr/>
        <p:txBody>
          <a:bodyPr/>
          <a:lstStyle/>
          <a:p>
            <a:r>
              <a:rPr lang="en-US" dirty="0" smtClean="0"/>
              <a:t>Posted – You will build your database schema for the project. </a:t>
            </a:r>
          </a:p>
          <a:p>
            <a:r>
              <a:rPr lang="en-US" dirty="0" smtClean="0"/>
              <a:t>We know that this is a first pass attempt. Do the best you can with it and be selective in what you are working with. You might start out loading the </a:t>
            </a:r>
            <a:r>
              <a:rPr lang="en-US" dirty="0" err="1" smtClean="0"/>
              <a:t>db</a:t>
            </a:r>
            <a:r>
              <a:rPr lang="en-US" dirty="0" smtClean="0"/>
              <a:t> with a small sample of data rather than the full db</a:t>
            </a:r>
            <a:r>
              <a:rPr lang="en-US" dirty="0"/>
              <a:t>.</a:t>
            </a:r>
          </a:p>
        </p:txBody>
      </p:sp>
    </p:spTree>
    <p:extLst>
      <p:ext uri="{BB962C8B-B14F-4D97-AF65-F5344CB8AC3E}">
        <p14:creationId xmlns:p14="http://schemas.microsoft.com/office/powerpoint/2010/main" val="222305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Bags – Chapter 5.1</a:t>
            </a:r>
            <a:endParaRPr lang="en-US" dirty="0"/>
          </a:p>
        </p:txBody>
      </p:sp>
      <p:sp>
        <p:nvSpPr>
          <p:cNvPr id="3" name="Content Placeholder 2"/>
          <p:cNvSpPr>
            <a:spLocks noGrp="1"/>
          </p:cNvSpPr>
          <p:nvPr>
            <p:ph idx="1"/>
          </p:nvPr>
        </p:nvSpPr>
        <p:spPr/>
        <p:txBody>
          <a:bodyPr/>
          <a:lstStyle/>
          <a:p>
            <a:r>
              <a:rPr lang="en-US" dirty="0" smtClean="0"/>
              <a:t>So relations are well and good and operate as sets. No duplicate tuples or attributes allowed.</a:t>
            </a:r>
          </a:p>
          <a:p>
            <a:r>
              <a:rPr lang="en-US" dirty="0" smtClean="0"/>
              <a:t>But that is not the real world of SQL.</a:t>
            </a:r>
          </a:p>
          <a:p>
            <a:r>
              <a:rPr lang="en-US" dirty="0" smtClean="0"/>
              <a:t>Modern RDBMS operate like bags.</a:t>
            </a:r>
          </a:p>
          <a:p>
            <a:r>
              <a:rPr lang="en-US" dirty="0" smtClean="0"/>
              <a:t>What’s a bag?</a:t>
            </a:r>
            <a:endParaRPr lang="en-US" dirty="0"/>
          </a:p>
        </p:txBody>
      </p:sp>
    </p:spTree>
    <p:extLst>
      <p:ext uri="{BB962C8B-B14F-4D97-AF65-F5344CB8AC3E}">
        <p14:creationId xmlns:p14="http://schemas.microsoft.com/office/powerpoint/2010/main" val="311304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48693015"/>
              </p:ext>
            </p:extLst>
          </p:nvPr>
        </p:nvGraphicFramePr>
        <p:xfrm>
          <a:off x="457199" y="2900680"/>
          <a:ext cx="3342642" cy="1854200"/>
        </p:xfrm>
        <a:graphic>
          <a:graphicData uri="http://schemas.openxmlformats.org/drawingml/2006/table">
            <a:tbl>
              <a:tblPr firstRow="1" bandRow="1">
                <a:tableStyleId>{5C22544A-7EE6-4342-B048-85BDC9FD1C3A}</a:tableStyleId>
              </a:tblPr>
              <a:tblGrid>
                <a:gridCol w="1114214"/>
                <a:gridCol w="1114214"/>
                <a:gridCol w="1114214"/>
              </a:tblGrid>
              <a:tr h="370840">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r>
              <a:tr h="370840">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12</a:t>
                      </a:r>
                      <a:endParaRPr lang="en-US" dirty="0"/>
                    </a:p>
                  </a:txBody>
                  <a:tcPr/>
                </a:tc>
              </a:tr>
              <a:tr h="370840">
                <a:tc>
                  <a:txBody>
                    <a:bodyPr/>
                    <a:lstStyle/>
                    <a:p>
                      <a:r>
                        <a:rPr lang="en-US" dirty="0" smtClean="0"/>
                        <a:t>6</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r h="370840">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r>
              <a:tr h="370840">
                <a:tc>
                  <a:txBody>
                    <a:bodyPr/>
                    <a:lstStyle/>
                    <a:p>
                      <a:r>
                        <a:rPr lang="en-US" dirty="0" smtClean="0"/>
                        <a:t>4</a:t>
                      </a:r>
                      <a:endParaRPr lang="en-US" dirty="0"/>
                    </a:p>
                  </a:txBody>
                  <a:tcPr/>
                </a:tc>
                <a:tc>
                  <a:txBody>
                    <a:bodyPr/>
                    <a:lstStyle/>
                    <a:p>
                      <a:r>
                        <a:rPr lang="en-US" dirty="0" smtClean="0"/>
                        <a:t>9</a:t>
                      </a:r>
                      <a:endParaRPr lang="en-US" dirty="0"/>
                    </a:p>
                  </a:txBody>
                  <a:tcPr/>
                </a:tc>
                <a:tc>
                  <a:txBody>
                    <a:bodyPr/>
                    <a:lstStyle/>
                    <a:p>
                      <a:r>
                        <a:rPr lang="en-US" dirty="0" smtClean="0"/>
                        <a:t>1</a:t>
                      </a:r>
                      <a:endParaRPr lang="en-US" dirty="0"/>
                    </a:p>
                  </a:txBody>
                  <a:tcPr/>
                </a:tc>
              </a:tr>
            </a:tbl>
          </a:graphicData>
        </a:graphic>
      </p:graphicFrame>
      <p:sp>
        <p:nvSpPr>
          <p:cNvPr id="5" name="TextBox 4"/>
          <p:cNvSpPr txBox="1"/>
          <p:nvPr/>
        </p:nvSpPr>
        <p:spPr>
          <a:xfrm>
            <a:off x="457199" y="2387600"/>
            <a:ext cx="3342642" cy="369332"/>
          </a:xfrm>
          <a:prstGeom prst="rect">
            <a:avLst/>
          </a:prstGeom>
          <a:noFill/>
        </p:spPr>
        <p:txBody>
          <a:bodyPr wrap="square" rtlCol="0">
            <a:spAutoFit/>
          </a:bodyPr>
          <a:lstStyle/>
          <a:p>
            <a:r>
              <a:rPr lang="en-US" dirty="0" smtClean="0"/>
              <a:t>Relation R</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439187879"/>
              </p:ext>
            </p:extLst>
          </p:nvPr>
        </p:nvGraphicFramePr>
        <p:xfrm>
          <a:off x="5294255" y="2900680"/>
          <a:ext cx="3342642" cy="2595880"/>
        </p:xfrm>
        <a:graphic>
          <a:graphicData uri="http://schemas.openxmlformats.org/drawingml/2006/table">
            <a:tbl>
              <a:tblPr firstRow="1" bandRow="1">
                <a:tableStyleId>{5C22544A-7EE6-4342-B048-85BDC9FD1C3A}</a:tableStyleId>
              </a:tblPr>
              <a:tblGrid>
                <a:gridCol w="1114214"/>
                <a:gridCol w="1114214"/>
                <a:gridCol w="1114214"/>
              </a:tblGrid>
              <a:tr h="370840">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r>
              <a:tr h="370840">
                <a:tc>
                  <a:txBody>
                    <a:bodyPr/>
                    <a:lstStyle/>
                    <a:p>
                      <a:r>
                        <a:rPr lang="en-US" dirty="0" smtClean="0"/>
                        <a:t>6</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r h="370840">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12</a:t>
                      </a:r>
                      <a:endParaRPr lang="en-US" dirty="0"/>
                    </a:p>
                  </a:txBody>
                  <a:tcPr/>
                </a:tc>
              </a:tr>
              <a:tr h="370840">
                <a:tc>
                  <a:txBody>
                    <a:bodyPr/>
                    <a:lstStyle/>
                    <a:p>
                      <a:r>
                        <a:rPr lang="en-US" dirty="0" smtClean="0"/>
                        <a:t>17</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r>
              <a:tr h="370840">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r>
              <a:tr h="370840">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r>
              <a:tr h="370840">
                <a:tc>
                  <a:txBody>
                    <a:bodyPr/>
                    <a:lstStyle/>
                    <a:p>
                      <a:r>
                        <a:rPr lang="en-US" dirty="0" smtClean="0"/>
                        <a:t>6</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bl>
          </a:graphicData>
        </a:graphic>
      </p:graphicFrame>
      <p:sp>
        <p:nvSpPr>
          <p:cNvPr id="7" name="TextBox 6"/>
          <p:cNvSpPr txBox="1"/>
          <p:nvPr/>
        </p:nvSpPr>
        <p:spPr>
          <a:xfrm>
            <a:off x="5294255" y="2387600"/>
            <a:ext cx="2975985" cy="369332"/>
          </a:xfrm>
          <a:prstGeom prst="rect">
            <a:avLst/>
          </a:prstGeom>
          <a:noFill/>
        </p:spPr>
        <p:txBody>
          <a:bodyPr wrap="square" rtlCol="0">
            <a:spAutoFit/>
          </a:bodyPr>
          <a:lstStyle/>
          <a:p>
            <a:r>
              <a:rPr lang="en-US" dirty="0" smtClean="0"/>
              <a:t>Relation S</a:t>
            </a:r>
            <a:endParaRPr lang="en-US" dirty="0"/>
          </a:p>
        </p:txBody>
      </p:sp>
    </p:spTree>
    <p:extLst>
      <p:ext uri="{BB962C8B-B14F-4D97-AF65-F5344CB8AC3E}">
        <p14:creationId xmlns:p14="http://schemas.microsoft.com/office/powerpoint/2010/main" val="1312054695"/>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99</TotalTime>
  <Words>805</Words>
  <Application>Microsoft Macintosh PowerPoint</Application>
  <PresentationFormat>On-screen Show (4:3)</PresentationFormat>
  <Paragraphs>113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Plaza</vt:lpstr>
      <vt:lpstr>Bags, foreign keys, selects, joins, and yes, btw, SVN</vt:lpstr>
      <vt:lpstr>SVN - Subversion</vt:lpstr>
      <vt:lpstr>From Dr. Mayfield’s slide</vt:lpstr>
      <vt:lpstr>Some basic commands</vt:lpstr>
      <vt:lpstr>Others</vt:lpstr>
      <vt:lpstr>Databases – not done yet, but</vt:lpstr>
      <vt:lpstr>PD 2</vt:lpstr>
      <vt:lpstr>Bags – Chapter 5.1</vt:lpstr>
      <vt:lpstr>Consider</vt:lpstr>
      <vt:lpstr>Special operators for bags</vt:lpstr>
      <vt:lpstr>Moving back to queries</vt:lpstr>
      <vt:lpstr>And for bags</vt:lpstr>
      <vt:lpstr>JOIN – FROM Clause</vt:lpstr>
      <vt:lpstr>Subqueries</vt:lpstr>
      <vt:lpstr>Finally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Bags, foreign keys, selects, joins, and yes, btw, SVN</dc:title>
  <dc:creator>Nancy Harris</dc:creator>
  <cp:lastModifiedBy>Nancy Harris</cp:lastModifiedBy>
  <cp:revision>9</cp:revision>
  <dcterms:created xsi:type="dcterms:W3CDTF">2014-02-17T23:09:54Z</dcterms:created>
  <dcterms:modified xsi:type="dcterms:W3CDTF">2014-02-18T14:19:59Z</dcterms:modified>
</cp:coreProperties>
</file>