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diagrams/quickStyle1.xml" ContentType="application/vnd.openxmlformats-officedocument.drawingml.diagramStyl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diagrams/colors1.xml" ContentType="application/vnd.openxmlformats-officedocument.drawingml.diagramColors+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diagrams/data1.xml" ContentType="application/vnd.openxmlformats-officedocument.drawingml.diagramData+xml"/>
  <Override PartName="/ppt/diagrams/drawing1.xml" ContentType="application/vnd.ms-office.drawingml.diagramDrawing+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diagrams/layout1.xml" ContentType="application/vnd.openxmlformats-officedocument.drawingml.diagramLayout+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58" r:id="rId4"/>
    <p:sldId id="259" r:id="rId5"/>
    <p:sldId id="271"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140" d="100"/>
          <a:sy n="140" d="100"/>
        </p:scale>
        <p:origin x="-154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rawing1.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29DB6D-0851-2E41-8933-233301EED682}" type="doc">
      <dgm:prSet loTypeId="urn:microsoft.com/office/officeart/2005/8/layout/cycle2" loCatId="cycle" qsTypeId="urn:microsoft.com/office/officeart/2005/8/quickstyle/simple4" qsCatId="simple" csTypeId="urn:microsoft.com/office/officeart/2005/8/colors/accent1_2" csCatId="accent1" phldr="1"/>
      <dgm:spPr/>
      <dgm:t>
        <a:bodyPr/>
        <a:lstStyle/>
        <a:p>
          <a:endParaRPr lang="en-US"/>
        </a:p>
      </dgm:t>
    </dgm:pt>
    <dgm:pt modelId="{AEF2E9DC-4B50-324E-9266-A5A1C2AD0792}">
      <dgm:prSet phldrT="[Text]"/>
      <dgm:spPr/>
      <dgm:t>
        <a:bodyPr/>
        <a:lstStyle/>
        <a:p>
          <a:r>
            <a:rPr lang="en-US" dirty="0" smtClean="0"/>
            <a:t>Customer has a need</a:t>
          </a:r>
          <a:endParaRPr lang="en-US" dirty="0"/>
        </a:p>
      </dgm:t>
    </dgm:pt>
    <dgm:pt modelId="{F5986645-B327-3249-A568-B71ED266A8B2}" type="parTrans" cxnId="{EBB24C1D-49BB-534D-9C45-0160A746B6B1}">
      <dgm:prSet/>
      <dgm:spPr/>
      <dgm:t>
        <a:bodyPr/>
        <a:lstStyle/>
        <a:p>
          <a:endParaRPr lang="en-US"/>
        </a:p>
      </dgm:t>
    </dgm:pt>
    <dgm:pt modelId="{7EA60F20-31FF-CA43-B9AD-90236005FC58}" type="sibTrans" cxnId="{EBB24C1D-49BB-534D-9C45-0160A746B6B1}">
      <dgm:prSet/>
      <dgm:spPr/>
      <dgm:t>
        <a:bodyPr/>
        <a:lstStyle/>
        <a:p>
          <a:endParaRPr lang="en-US"/>
        </a:p>
      </dgm:t>
    </dgm:pt>
    <dgm:pt modelId="{8683F7C0-E2A4-9F49-9054-B6C0F98B3789}">
      <dgm:prSet phldrT="[Text]"/>
      <dgm:spPr/>
      <dgm:t>
        <a:bodyPr/>
        <a:lstStyle/>
        <a:p>
          <a:r>
            <a:rPr lang="en-US" dirty="0" smtClean="0"/>
            <a:t>We decide what to build</a:t>
          </a:r>
          <a:endParaRPr lang="en-US" dirty="0"/>
        </a:p>
      </dgm:t>
    </dgm:pt>
    <dgm:pt modelId="{0E9EFA61-5566-3B49-A91C-78CC5D35D0C8}" type="parTrans" cxnId="{0DCEB5F7-878F-A241-B8CE-A09FB5251297}">
      <dgm:prSet/>
      <dgm:spPr/>
      <dgm:t>
        <a:bodyPr/>
        <a:lstStyle/>
        <a:p>
          <a:endParaRPr lang="en-US"/>
        </a:p>
      </dgm:t>
    </dgm:pt>
    <dgm:pt modelId="{9534B941-5DE7-A646-82AE-1815840BBF5F}" type="sibTrans" cxnId="{0DCEB5F7-878F-A241-B8CE-A09FB5251297}">
      <dgm:prSet/>
      <dgm:spPr/>
      <dgm:t>
        <a:bodyPr/>
        <a:lstStyle/>
        <a:p>
          <a:endParaRPr lang="en-US"/>
        </a:p>
      </dgm:t>
    </dgm:pt>
    <dgm:pt modelId="{F3048F3A-3B42-6E42-A2E1-C6537BB16C5B}">
      <dgm:prSet phldrT="[Text]"/>
      <dgm:spPr/>
      <dgm:t>
        <a:bodyPr/>
        <a:lstStyle/>
        <a:p>
          <a:r>
            <a:rPr lang="en-US" dirty="0" smtClean="0"/>
            <a:t>We build it</a:t>
          </a:r>
          <a:endParaRPr lang="en-US" dirty="0"/>
        </a:p>
      </dgm:t>
    </dgm:pt>
    <dgm:pt modelId="{8C32E3FB-8D1E-D64B-A681-1730DE0D7D01}" type="parTrans" cxnId="{D33F6B2D-FC96-CA4C-BFBF-63336627B167}">
      <dgm:prSet/>
      <dgm:spPr/>
      <dgm:t>
        <a:bodyPr/>
        <a:lstStyle/>
        <a:p>
          <a:endParaRPr lang="en-US"/>
        </a:p>
      </dgm:t>
    </dgm:pt>
    <dgm:pt modelId="{A55C179C-2B59-1C45-9317-BCBA47EFB2E1}" type="sibTrans" cxnId="{D33F6B2D-FC96-CA4C-BFBF-63336627B167}">
      <dgm:prSet/>
      <dgm:spPr/>
      <dgm:t>
        <a:bodyPr/>
        <a:lstStyle/>
        <a:p>
          <a:endParaRPr lang="en-US"/>
        </a:p>
      </dgm:t>
    </dgm:pt>
    <dgm:pt modelId="{5668AF1E-B0A1-524B-9652-AB49ECD8BC99}">
      <dgm:prSet phldrT="[Text]"/>
      <dgm:spPr/>
      <dgm:t>
        <a:bodyPr/>
        <a:lstStyle/>
        <a:p>
          <a:r>
            <a:rPr lang="en-US" dirty="0" smtClean="0"/>
            <a:t>We test it</a:t>
          </a:r>
          <a:endParaRPr lang="en-US" dirty="0"/>
        </a:p>
      </dgm:t>
    </dgm:pt>
    <dgm:pt modelId="{149E135A-507E-4543-85F3-D7E5BEC1B6CC}" type="parTrans" cxnId="{17A54E38-8CBC-0C4C-9D8E-E146CD08F9FA}">
      <dgm:prSet/>
      <dgm:spPr/>
      <dgm:t>
        <a:bodyPr/>
        <a:lstStyle/>
        <a:p>
          <a:endParaRPr lang="en-US"/>
        </a:p>
      </dgm:t>
    </dgm:pt>
    <dgm:pt modelId="{1E5336A9-45BA-C144-9AEF-B8167D8D3C83}" type="sibTrans" cxnId="{17A54E38-8CBC-0C4C-9D8E-E146CD08F9FA}">
      <dgm:prSet/>
      <dgm:spPr/>
      <dgm:t>
        <a:bodyPr/>
        <a:lstStyle/>
        <a:p>
          <a:endParaRPr lang="en-US"/>
        </a:p>
      </dgm:t>
    </dgm:pt>
    <dgm:pt modelId="{D4D6BAE8-9CC5-C749-9484-19D160227830}">
      <dgm:prSet phldrT="[Text]"/>
      <dgm:spPr/>
      <dgm:t>
        <a:bodyPr/>
        <a:lstStyle/>
        <a:p>
          <a:r>
            <a:rPr lang="en-US" dirty="0" smtClean="0"/>
            <a:t>We deploy it </a:t>
          </a:r>
          <a:endParaRPr lang="en-US" dirty="0"/>
        </a:p>
      </dgm:t>
    </dgm:pt>
    <dgm:pt modelId="{BAA80A83-175B-B545-9F06-D4EB1F2C77BF}" type="parTrans" cxnId="{AD1B6A6E-C5A8-C844-9B9D-8729BF414241}">
      <dgm:prSet/>
      <dgm:spPr/>
      <dgm:t>
        <a:bodyPr/>
        <a:lstStyle/>
        <a:p>
          <a:endParaRPr lang="en-US"/>
        </a:p>
      </dgm:t>
    </dgm:pt>
    <dgm:pt modelId="{28AF56A3-0105-9544-9DB9-C997FA69E012}" type="sibTrans" cxnId="{AD1B6A6E-C5A8-C844-9B9D-8729BF414241}">
      <dgm:prSet/>
      <dgm:spPr/>
      <dgm:t>
        <a:bodyPr/>
        <a:lstStyle/>
        <a:p>
          <a:endParaRPr lang="en-US"/>
        </a:p>
      </dgm:t>
    </dgm:pt>
    <dgm:pt modelId="{D08EF99C-04D1-5846-A33E-4A303E4BEDC8}">
      <dgm:prSet phldrT="[Text]"/>
      <dgm:spPr/>
      <dgm:t>
        <a:bodyPr/>
        <a:lstStyle/>
        <a:p>
          <a:r>
            <a:rPr lang="en-US" dirty="0" smtClean="0"/>
            <a:t>We maintain it</a:t>
          </a:r>
          <a:endParaRPr lang="en-US" dirty="0"/>
        </a:p>
      </dgm:t>
    </dgm:pt>
    <dgm:pt modelId="{DE9482AA-D75C-2544-AEEF-927A00699BB8}" type="parTrans" cxnId="{773D8790-5A09-F24A-B1DD-8965933391D7}">
      <dgm:prSet/>
      <dgm:spPr/>
      <dgm:t>
        <a:bodyPr/>
        <a:lstStyle/>
        <a:p>
          <a:endParaRPr lang="en-US"/>
        </a:p>
      </dgm:t>
    </dgm:pt>
    <dgm:pt modelId="{CDFFD14D-0C84-5C4B-9AB1-8AF4BD8188C9}" type="sibTrans" cxnId="{773D8790-5A09-F24A-B1DD-8965933391D7}">
      <dgm:prSet/>
      <dgm:spPr/>
      <dgm:t>
        <a:bodyPr/>
        <a:lstStyle/>
        <a:p>
          <a:endParaRPr lang="en-US"/>
        </a:p>
      </dgm:t>
    </dgm:pt>
    <dgm:pt modelId="{091696F7-8388-A744-98E5-E3E099E331F9}" type="pres">
      <dgm:prSet presAssocID="{2529DB6D-0851-2E41-8933-233301EED682}" presName="cycle" presStyleCnt="0">
        <dgm:presLayoutVars>
          <dgm:dir/>
          <dgm:resizeHandles val="exact"/>
        </dgm:presLayoutVars>
      </dgm:prSet>
      <dgm:spPr/>
      <dgm:t>
        <a:bodyPr/>
        <a:lstStyle/>
        <a:p>
          <a:endParaRPr lang="en-US"/>
        </a:p>
      </dgm:t>
    </dgm:pt>
    <dgm:pt modelId="{0D106FA0-5AE4-4446-8586-8E7DFCAE4251}" type="pres">
      <dgm:prSet presAssocID="{AEF2E9DC-4B50-324E-9266-A5A1C2AD0792}" presName="node" presStyleLbl="node1" presStyleIdx="0" presStyleCnt="6">
        <dgm:presLayoutVars>
          <dgm:bulletEnabled val="1"/>
        </dgm:presLayoutVars>
      </dgm:prSet>
      <dgm:spPr/>
      <dgm:t>
        <a:bodyPr/>
        <a:lstStyle/>
        <a:p>
          <a:endParaRPr lang="en-US"/>
        </a:p>
      </dgm:t>
    </dgm:pt>
    <dgm:pt modelId="{DB7E67A1-D210-B04E-8377-742692C3AAA3}" type="pres">
      <dgm:prSet presAssocID="{7EA60F20-31FF-CA43-B9AD-90236005FC58}" presName="sibTrans" presStyleLbl="sibTrans2D1" presStyleIdx="0" presStyleCnt="6"/>
      <dgm:spPr/>
      <dgm:t>
        <a:bodyPr/>
        <a:lstStyle/>
        <a:p>
          <a:endParaRPr lang="en-US"/>
        </a:p>
      </dgm:t>
    </dgm:pt>
    <dgm:pt modelId="{90FCE081-15C1-214C-960C-AB9C5426F8E1}" type="pres">
      <dgm:prSet presAssocID="{7EA60F20-31FF-CA43-B9AD-90236005FC58}" presName="connectorText" presStyleLbl="sibTrans2D1" presStyleIdx="0" presStyleCnt="6"/>
      <dgm:spPr/>
      <dgm:t>
        <a:bodyPr/>
        <a:lstStyle/>
        <a:p>
          <a:endParaRPr lang="en-US"/>
        </a:p>
      </dgm:t>
    </dgm:pt>
    <dgm:pt modelId="{52C2F617-5FC0-E241-8B4F-C0FC54DBCF21}" type="pres">
      <dgm:prSet presAssocID="{8683F7C0-E2A4-9F49-9054-B6C0F98B3789}" presName="node" presStyleLbl="node1" presStyleIdx="1" presStyleCnt="6">
        <dgm:presLayoutVars>
          <dgm:bulletEnabled val="1"/>
        </dgm:presLayoutVars>
      </dgm:prSet>
      <dgm:spPr/>
      <dgm:t>
        <a:bodyPr/>
        <a:lstStyle/>
        <a:p>
          <a:endParaRPr lang="en-US"/>
        </a:p>
      </dgm:t>
    </dgm:pt>
    <dgm:pt modelId="{7461F5CB-BA1A-1D4E-BA81-FFC315880692}" type="pres">
      <dgm:prSet presAssocID="{9534B941-5DE7-A646-82AE-1815840BBF5F}" presName="sibTrans" presStyleLbl="sibTrans2D1" presStyleIdx="1" presStyleCnt="6"/>
      <dgm:spPr/>
      <dgm:t>
        <a:bodyPr/>
        <a:lstStyle/>
        <a:p>
          <a:endParaRPr lang="en-US"/>
        </a:p>
      </dgm:t>
    </dgm:pt>
    <dgm:pt modelId="{D3066126-59B1-054E-9A1D-2F4CDA2D6BCA}" type="pres">
      <dgm:prSet presAssocID="{9534B941-5DE7-A646-82AE-1815840BBF5F}" presName="connectorText" presStyleLbl="sibTrans2D1" presStyleIdx="1" presStyleCnt="6"/>
      <dgm:spPr/>
      <dgm:t>
        <a:bodyPr/>
        <a:lstStyle/>
        <a:p>
          <a:endParaRPr lang="en-US"/>
        </a:p>
      </dgm:t>
    </dgm:pt>
    <dgm:pt modelId="{F0F68DD6-EE84-5B4D-A0E5-4E68442CF9FB}" type="pres">
      <dgm:prSet presAssocID="{F3048F3A-3B42-6E42-A2E1-C6537BB16C5B}" presName="node" presStyleLbl="node1" presStyleIdx="2" presStyleCnt="6">
        <dgm:presLayoutVars>
          <dgm:bulletEnabled val="1"/>
        </dgm:presLayoutVars>
      </dgm:prSet>
      <dgm:spPr/>
      <dgm:t>
        <a:bodyPr/>
        <a:lstStyle/>
        <a:p>
          <a:endParaRPr lang="en-US"/>
        </a:p>
      </dgm:t>
    </dgm:pt>
    <dgm:pt modelId="{7CEA29B1-4AE5-FF4C-B263-76F6270AC973}" type="pres">
      <dgm:prSet presAssocID="{A55C179C-2B59-1C45-9317-BCBA47EFB2E1}" presName="sibTrans" presStyleLbl="sibTrans2D1" presStyleIdx="2" presStyleCnt="6"/>
      <dgm:spPr/>
      <dgm:t>
        <a:bodyPr/>
        <a:lstStyle/>
        <a:p>
          <a:endParaRPr lang="en-US"/>
        </a:p>
      </dgm:t>
    </dgm:pt>
    <dgm:pt modelId="{C2C7568C-D46A-0D4C-976C-92AED27287FC}" type="pres">
      <dgm:prSet presAssocID="{A55C179C-2B59-1C45-9317-BCBA47EFB2E1}" presName="connectorText" presStyleLbl="sibTrans2D1" presStyleIdx="2" presStyleCnt="6"/>
      <dgm:spPr/>
      <dgm:t>
        <a:bodyPr/>
        <a:lstStyle/>
        <a:p>
          <a:endParaRPr lang="en-US"/>
        </a:p>
      </dgm:t>
    </dgm:pt>
    <dgm:pt modelId="{1780811B-F7BE-0D4A-9A04-106432D88DE3}" type="pres">
      <dgm:prSet presAssocID="{5668AF1E-B0A1-524B-9652-AB49ECD8BC99}" presName="node" presStyleLbl="node1" presStyleIdx="3" presStyleCnt="6">
        <dgm:presLayoutVars>
          <dgm:bulletEnabled val="1"/>
        </dgm:presLayoutVars>
      </dgm:prSet>
      <dgm:spPr/>
      <dgm:t>
        <a:bodyPr/>
        <a:lstStyle/>
        <a:p>
          <a:endParaRPr lang="en-US"/>
        </a:p>
      </dgm:t>
    </dgm:pt>
    <dgm:pt modelId="{BD6EAB9E-3CF3-0548-906D-C35C55F7DC17}" type="pres">
      <dgm:prSet presAssocID="{1E5336A9-45BA-C144-9AEF-B8167D8D3C83}" presName="sibTrans" presStyleLbl="sibTrans2D1" presStyleIdx="3" presStyleCnt="6"/>
      <dgm:spPr/>
      <dgm:t>
        <a:bodyPr/>
        <a:lstStyle/>
        <a:p>
          <a:endParaRPr lang="en-US"/>
        </a:p>
      </dgm:t>
    </dgm:pt>
    <dgm:pt modelId="{7076177D-A070-E846-899C-227B13700D44}" type="pres">
      <dgm:prSet presAssocID="{1E5336A9-45BA-C144-9AEF-B8167D8D3C83}" presName="connectorText" presStyleLbl="sibTrans2D1" presStyleIdx="3" presStyleCnt="6"/>
      <dgm:spPr/>
      <dgm:t>
        <a:bodyPr/>
        <a:lstStyle/>
        <a:p>
          <a:endParaRPr lang="en-US"/>
        </a:p>
      </dgm:t>
    </dgm:pt>
    <dgm:pt modelId="{A4203BA9-65D6-EF48-83A3-8E1496362707}" type="pres">
      <dgm:prSet presAssocID="{D4D6BAE8-9CC5-C749-9484-19D160227830}" presName="node" presStyleLbl="node1" presStyleIdx="4" presStyleCnt="6">
        <dgm:presLayoutVars>
          <dgm:bulletEnabled val="1"/>
        </dgm:presLayoutVars>
      </dgm:prSet>
      <dgm:spPr/>
      <dgm:t>
        <a:bodyPr/>
        <a:lstStyle/>
        <a:p>
          <a:endParaRPr lang="en-US"/>
        </a:p>
      </dgm:t>
    </dgm:pt>
    <dgm:pt modelId="{4B6199C6-044D-E449-8722-FEA18F501100}" type="pres">
      <dgm:prSet presAssocID="{28AF56A3-0105-9544-9DB9-C997FA69E012}" presName="sibTrans" presStyleLbl="sibTrans2D1" presStyleIdx="4" presStyleCnt="6"/>
      <dgm:spPr/>
      <dgm:t>
        <a:bodyPr/>
        <a:lstStyle/>
        <a:p>
          <a:endParaRPr lang="en-US"/>
        </a:p>
      </dgm:t>
    </dgm:pt>
    <dgm:pt modelId="{D5600827-2C07-4647-91D0-2ADFE5ED95F5}" type="pres">
      <dgm:prSet presAssocID="{28AF56A3-0105-9544-9DB9-C997FA69E012}" presName="connectorText" presStyleLbl="sibTrans2D1" presStyleIdx="4" presStyleCnt="6"/>
      <dgm:spPr/>
      <dgm:t>
        <a:bodyPr/>
        <a:lstStyle/>
        <a:p>
          <a:endParaRPr lang="en-US"/>
        </a:p>
      </dgm:t>
    </dgm:pt>
    <dgm:pt modelId="{FA4A884C-CD03-8044-9EBF-18940C275D42}" type="pres">
      <dgm:prSet presAssocID="{D08EF99C-04D1-5846-A33E-4A303E4BEDC8}" presName="node" presStyleLbl="node1" presStyleIdx="5" presStyleCnt="6">
        <dgm:presLayoutVars>
          <dgm:bulletEnabled val="1"/>
        </dgm:presLayoutVars>
      </dgm:prSet>
      <dgm:spPr/>
      <dgm:t>
        <a:bodyPr/>
        <a:lstStyle/>
        <a:p>
          <a:endParaRPr lang="en-US"/>
        </a:p>
      </dgm:t>
    </dgm:pt>
    <dgm:pt modelId="{ED922A01-6ADA-5240-AEE5-A4C95865049A}" type="pres">
      <dgm:prSet presAssocID="{CDFFD14D-0C84-5C4B-9AB1-8AF4BD8188C9}" presName="sibTrans" presStyleLbl="sibTrans2D1" presStyleIdx="5" presStyleCnt="6"/>
      <dgm:spPr/>
      <dgm:t>
        <a:bodyPr/>
        <a:lstStyle/>
        <a:p>
          <a:endParaRPr lang="en-US"/>
        </a:p>
      </dgm:t>
    </dgm:pt>
    <dgm:pt modelId="{6C2F10FA-0A53-FF48-9112-26E421B7DBD2}" type="pres">
      <dgm:prSet presAssocID="{CDFFD14D-0C84-5C4B-9AB1-8AF4BD8188C9}" presName="connectorText" presStyleLbl="sibTrans2D1" presStyleIdx="5" presStyleCnt="6"/>
      <dgm:spPr/>
      <dgm:t>
        <a:bodyPr/>
        <a:lstStyle/>
        <a:p>
          <a:endParaRPr lang="en-US"/>
        </a:p>
      </dgm:t>
    </dgm:pt>
  </dgm:ptLst>
  <dgm:cxnLst>
    <dgm:cxn modelId="{BD128B2B-07D1-E947-9C6B-59C7EA1AF440}" type="presOf" srcId="{AEF2E9DC-4B50-324E-9266-A5A1C2AD0792}" destId="{0D106FA0-5AE4-4446-8586-8E7DFCAE4251}" srcOrd="0" destOrd="0" presId="urn:microsoft.com/office/officeart/2005/8/layout/cycle2"/>
    <dgm:cxn modelId="{3E67CA92-8A63-6B4C-8375-D9966D17634E}" type="presOf" srcId="{28AF56A3-0105-9544-9DB9-C997FA69E012}" destId="{4B6199C6-044D-E449-8722-FEA18F501100}" srcOrd="0" destOrd="0" presId="urn:microsoft.com/office/officeart/2005/8/layout/cycle2"/>
    <dgm:cxn modelId="{D6B20BD4-1D2F-F447-A69F-E81809C3F056}" type="presOf" srcId="{9534B941-5DE7-A646-82AE-1815840BBF5F}" destId="{D3066126-59B1-054E-9A1D-2F4CDA2D6BCA}" srcOrd="1" destOrd="0" presId="urn:microsoft.com/office/officeart/2005/8/layout/cycle2"/>
    <dgm:cxn modelId="{C507889B-F1AD-6849-A069-B9B4899C3C3A}" type="presOf" srcId="{A55C179C-2B59-1C45-9317-BCBA47EFB2E1}" destId="{C2C7568C-D46A-0D4C-976C-92AED27287FC}" srcOrd="1" destOrd="0" presId="urn:microsoft.com/office/officeart/2005/8/layout/cycle2"/>
    <dgm:cxn modelId="{FC2EA47E-378C-4349-A73E-3EAC56BD44CE}" type="presOf" srcId="{A55C179C-2B59-1C45-9317-BCBA47EFB2E1}" destId="{7CEA29B1-4AE5-FF4C-B263-76F6270AC973}" srcOrd="0" destOrd="0" presId="urn:microsoft.com/office/officeart/2005/8/layout/cycle2"/>
    <dgm:cxn modelId="{A5605AAE-8415-314F-AB69-6D538DFE5F84}" type="presOf" srcId="{CDFFD14D-0C84-5C4B-9AB1-8AF4BD8188C9}" destId="{ED922A01-6ADA-5240-AEE5-A4C95865049A}" srcOrd="0" destOrd="0" presId="urn:microsoft.com/office/officeart/2005/8/layout/cycle2"/>
    <dgm:cxn modelId="{BBAC62AF-83D2-3743-BCAA-5D3BAC338F19}" type="presOf" srcId="{F3048F3A-3B42-6E42-A2E1-C6537BB16C5B}" destId="{F0F68DD6-EE84-5B4D-A0E5-4E68442CF9FB}" srcOrd="0" destOrd="0" presId="urn:microsoft.com/office/officeart/2005/8/layout/cycle2"/>
    <dgm:cxn modelId="{2DD11645-773E-6D4C-AE53-2B0870DA2420}" type="presOf" srcId="{2529DB6D-0851-2E41-8933-233301EED682}" destId="{091696F7-8388-A744-98E5-E3E099E331F9}" srcOrd="0" destOrd="0" presId="urn:microsoft.com/office/officeart/2005/8/layout/cycle2"/>
    <dgm:cxn modelId="{9C1CFD43-1211-A94F-B871-946DD116DF96}" type="presOf" srcId="{7EA60F20-31FF-CA43-B9AD-90236005FC58}" destId="{DB7E67A1-D210-B04E-8377-742692C3AAA3}" srcOrd="0" destOrd="0" presId="urn:microsoft.com/office/officeart/2005/8/layout/cycle2"/>
    <dgm:cxn modelId="{D33F6B2D-FC96-CA4C-BFBF-63336627B167}" srcId="{2529DB6D-0851-2E41-8933-233301EED682}" destId="{F3048F3A-3B42-6E42-A2E1-C6537BB16C5B}" srcOrd="2" destOrd="0" parTransId="{8C32E3FB-8D1E-D64B-A681-1730DE0D7D01}" sibTransId="{A55C179C-2B59-1C45-9317-BCBA47EFB2E1}"/>
    <dgm:cxn modelId="{773D8790-5A09-F24A-B1DD-8965933391D7}" srcId="{2529DB6D-0851-2E41-8933-233301EED682}" destId="{D08EF99C-04D1-5846-A33E-4A303E4BEDC8}" srcOrd="5" destOrd="0" parTransId="{DE9482AA-D75C-2544-AEEF-927A00699BB8}" sibTransId="{CDFFD14D-0C84-5C4B-9AB1-8AF4BD8188C9}"/>
    <dgm:cxn modelId="{41A3600E-9AF8-A045-9CA2-2107EC981043}" type="presOf" srcId="{D08EF99C-04D1-5846-A33E-4A303E4BEDC8}" destId="{FA4A884C-CD03-8044-9EBF-18940C275D42}" srcOrd="0" destOrd="0" presId="urn:microsoft.com/office/officeart/2005/8/layout/cycle2"/>
    <dgm:cxn modelId="{EBB24C1D-49BB-534D-9C45-0160A746B6B1}" srcId="{2529DB6D-0851-2E41-8933-233301EED682}" destId="{AEF2E9DC-4B50-324E-9266-A5A1C2AD0792}" srcOrd="0" destOrd="0" parTransId="{F5986645-B327-3249-A568-B71ED266A8B2}" sibTransId="{7EA60F20-31FF-CA43-B9AD-90236005FC58}"/>
    <dgm:cxn modelId="{BD872F09-C1E7-514B-888B-35505D25210C}" type="presOf" srcId="{1E5336A9-45BA-C144-9AEF-B8167D8D3C83}" destId="{7076177D-A070-E846-899C-227B13700D44}" srcOrd="1" destOrd="0" presId="urn:microsoft.com/office/officeart/2005/8/layout/cycle2"/>
    <dgm:cxn modelId="{3326F084-C657-5E48-9FD4-FC9A890C0D3B}" type="presOf" srcId="{CDFFD14D-0C84-5C4B-9AB1-8AF4BD8188C9}" destId="{6C2F10FA-0A53-FF48-9112-26E421B7DBD2}" srcOrd="1" destOrd="0" presId="urn:microsoft.com/office/officeart/2005/8/layout/cycle2"/>
    <dgm:cxn modelId="{AD1B6A6E-C5A8-C844-9B9D-8729BF414241}" srcId="{2529DB6D-0851-2E41-8933-233301EED682}" destId="{D4D6BAE8-9CC5-C749-9484-19D160227830}" srcOrd="4" destOrd="0" parTransId="{BAA80A83-175B-B545-9F06-D4EB1F2C77BF}" sibTransId="{28AF56A3-0105-9544-9DB9-C997FA69E012}"/>
    <dgm:cxn modelId="{32AE8CDB-E60B-ED4E-AE49-27E2AC37BE39}" type="presOf" srcId="{1E5336A9-45BA-C144-9AEF-B8167D8D3C83}" destId="{BD6EAB9E-3CF3-0548-906D-C35C55F7DC17}" srcOrd="0" destOrd="0" presId="urn:microsoft.com/office/officeart/2005/8/layout/cycle2"/>
    <dgm:cxn modelId="{75517725-88CF-A646-8CF0-65B6B1CAD418}" type="presOf" srcId="{5668AF1E-B0A1-524B-9652-AB49ECD8BC99}" destId="{1780811B-F7BE-0D4A-9A04-106432D88DE3}" srcOrd="0" destOrd="0" presId="urn:microsoft.com/office/officeart/2005/8/layout/cycle2"/>
    <dgm:cxn modelId="{403EACE7-0F60-F441-8750-6B50A1EC3BFB}" type="presOf" srcId="{7EA60F20-31FF-CA43-B9AD-90236005FC58}" destId="{90FCE081-15C1-214C-960C-AB9C5426F8E1}" srcOrd="1" destOrd="0" presId="urn:microsoft.com/office/officeart/2005/8/layout/cycle2"/>
    <dgm:cxn modelId="{B0DD4E8F-9F42-BE48-9D66-4250276D03BA}" type="presOf" srcId="{8683F7C0-E2A4-9F49-9054-B6C0F98B3789}" destId="{52C2F617-5FC0-E241-8B4F-C0FC54DBCF21}" srcOrd="0" destOrd="0" presId="urn:microsoft.com/office/officeart/2005/8/layout/cycle2"/>
    <dgm:cxn modelId="{46197360-635D-6341-BB7C-D81D6E78E1B9}" type="presOf" srcId="{9534B941-5DE7-A646-82AE-1815840BBF5F}" destId="{7461F5CB-BA1A-1D4E-BA81-FFC315880692}" srcOrd="0" destOrd="0" presId="urn:microsoft.com/office/officeart/2005/8/layout/cycle2"/>
    <dgm:cxn modelId="{17A54E38-8CBC-0C4C-9D8E-E146CD08F9FA}" srcId="{2529DB6D-0851-2E41-8933-233301EED682}" destId="{5668AF1E-B0A1-524B-9652-AB49ECD8BC99}" srcOrd="3" destOrd="0" parTransId="{149E135A-507E-4543-85F3-D7E5BEC1B6CC}" sibTransId="{1E5336A9-45BA-C144-9AEF-B8167D8D3C83}"/>
    <dgm:cxn modelId="{42961E95-6262-C74B-B7EF-DC0443810ACC}" type="presOf" srcId="{D4D6BAE8-9CC5-C749-9484-19D160227830}" destId="{A4203BA9-65D6-EF48-83A3-8E1496362707}" srcOrd="0" destOrd="0" presId="urn:microsoft.com/office/officeart/2005/8/layout/cycle2"/>
    <dgm:cxn modelId="{0DCEB5F7-878F-A241-B8CE-A09FB5251297}" srcId="{2529DB6D-0851-2E41-8933-233301EED682}" destId="{8683F7C0-E2A4-9F49-9054-B6C0F98B3789}" srcOrd="1" destOrd="0" parTransId="{0E9EFA61-5566-3B49-A91C-78CC5D35D0C8}" sibTransId="{9534B941-5DE7-A646-82AE-1815840BBF5F}"/>
    <dgm:cxn modelId="{DBCE0527-40C3-AB40-98F3-0143B2A9AB6C}" type="presOf" srcId="{28AF56A3-0105-9544-9DB9-C997FA69E012}" destId="{D5600827-2C07-4647-91D0-2ADFE5ED95F5}" srcOrd="1" destOrd="0" presId="urn:microsoft.com/office/officeart/2005/8/layout/cycle2"/>
    <dgm:cxn modelId="{7DFB3E70-C1A2-994B-B409-E083D2F34276}" type="presParOf" srcId="{091696F7-8388-A744-98E5-E3E099E331F9}" destId="{0D106FA0-5AE4-4446-8586-8E7DFCAE4251}" srcOrd="0" destOrd="0" presId="urn:microsoft.com/office/officeart/2005/8/layout/cycle2"/>
    <dgm:cxn modelId="{2C9B847F-95CD-5F44-B9F3-338A1EEDBB64}" type="presParOf" srcId="{091696F7-8388-A744-98E5-E3E099E331F9}" destId="{DB7E67A1-D210-B04E-8377-742692C3AAA3}" srcOrd="1" destOrd="0" presId="urn:microsoft.com/office/officeart/2005/8/layout/cycle2"/>
    <dgm:cxn modelId="{5AF06981-3E1D-C64F-A56E-36C43C74F816}" type="presParOf" srcId="{DB7E67A1-D210-B04E-8377-742692C3AAA3}" destId="{90FCE081-15C1-214C-960C-AB9C5426F8E1}" srcOrd="0" destOrd="0" presId="urn:microsoft.com/office/officeart/2005/8/layout/cycle2"/>
    <dgm:cxn modelId="{008F1D30-24D1-BF4E-84F8-B5ED16A9656C}" type="presParOf" srcId="{091696F7-8388-A744-98E5-E3E099E331F9}" destId="{52C2F617-5FC0-E241-8B4F-C0FC54DBCF21}" srcOrd="2" destOrd="0" presId="urn:microsoft.com/office/officeart/2005/8/layout/cycle2"/>
    <dgm:cxn modelId="{89545CD3-038A-8440-820C-A12368C34428}" type="presParOf" srcId="{091696F7-8388-A744-98E5-E3E099E331F9}" destId="{7461F5CB-BA1A-1D4E-BA81-FFC315880692}" srcOrd="3" destOrd="0" presId="urn:microsoft.com/office/officeart/2005/8/layout/cycle2"/>
    <dgm:cxn modelId="{409B8137-AE40-1A48-8F0A-263DDC856B25}" type="presParOf" srcId="{7461F5CB-BA1A-1D4E-BA81-FFC315880692}" destId="{D3066126-59B1-054E-9A1D-2F4CDA2D6BCA}" srcOrd="0" destOrd="0" presId="urn:microsoft.com/office/officeart/2005/8/layout/cycle2"/>
    <dgm:cxn modelId="{3622C6DF-DE51-214F-A143-29929C97D22D}" type="presParOf" srcId="{091696F7-8388-A744-98E5-E3E099E331F9}" destId="{F0F68DD6-EE84-5B4D-A0E5-4E68442CF9FB}" srcOrd="4" destOrd="0" presId="urn:microsoft.com/office/officeart/2005/8/layout/cycle2"/>
    <dgm:cxn modelId="{4EE6F5DA-8B97-D341-A408-3460146AB0DE}" type="presParOf" srcId="{091696F7-8388-A744-98E5-E3E099E331F9}" destId="{7CEA29B1-4AE5-FF4C-B263-76F6270AC973}" srcOrd="5" destOrd="0" presId="urn:microsoft.com/office/officeart/2005/8/layout/cycle2"/>
    <dgm:cxn modelId="{CAD33F29-D6D4-5243-AA95-9BBF43AA084B}" type="presParOf" srcId="{7CEA29B1-4AE5-FF4C-B263-76F6270AC973}" destId="{C2C7568C-D46A-0D4C-976C-92AED27287FC}" srcOrd="0" destOrd="0" presId="urn:microsoft.com/office/officeart/2005/8/layout/cycle2"/>
    <dgm:cxn modelId="{5BFE25EB-9DF7-9244-BF77-4DC51FC80FDE}" type="presParOf" srcId="{091696F7-8388-A744-98E5-E3E099E331F9}" destId="{1780811B-F7BE-0D4A-9A04-106432D88DE3}" srcOrd="6" destOrd="0" presId="urn:microsoft.com/office/officeart/2005/8/layout/cycle2"/>
    <dgm:cxn modelId="{5121EF6F-A729-9843-8745-073CDE73A954}" type="presParOf" srcId="{091696F7-8388-A744-98E5-E3E099E331F9}" destId="{BD6EAB9E-3CF3-0548-906D-C35C55F7DC17}" srcOrd="7" destOrd="0" presId="urn:microsoft.com/office/officeart/2005/8/layout/cycle2"/>
    <dgm:cxn modelId="{22D9D889-6850-9F4D-8567-0ED51416EB15}" type="presParOf" srcId="{BD6EAB9E-3CF3-0548-906D-C35C55F7DC17}" destId="{7076177D-A070-E846-899C-227B13700D44}" srcOrd="0" destOrd="0" presId="urn:microsoft.com/office/officeart/2005/8/layout/cycle2"/>
    <dgm:cxn modelId="{676F3EE7-AAB2-CD46-BB39-1FDD398BD969}" type="presParOf" srcId="{091696F7-8388-A744-98E5-E3E099E331F9}" destId="{A4203BA9-65D6-EF48-83A3-8E1496362707}" srcOrd="8" destOrd="0" presId="urn:microsoft.com/office/officeart/2005/8/layout/cycle2"/>
    <dgm:cxn modelId="{C745CC68-129C-6A4C-8002-F10BBB1ACC79}" type="presParOf" srcId="{091696F7-8388-A744-98E5-E3E099E331F9}" destId="{4B6199C6-044D-E449-8722-FEA18F501100}" srcOrd="9" destOrd="0" presId="urn:microsoft.com/office/officeart/2005/8/layout/cycle2"/>
    <dgm:cxn modelId="{8BE8D352-D3E8-6345-8F1E-EEF9F29950C3}" type="presParOf" srcId="{4B6199C6-044D-E449-8722-FEA18F501100}" destId="{D5600827-2C07-4647-91D0-2ADFE5ED95F5}" srcOrd="0" destOrd="0" presId="urn:microsoft.com/office/officeart/2005/8/layout/cycle2"/>
    <dgm:cxn modelId="{CC7E78A7-D592-D24A-BCC1-C4DE554C6A76}" type="presParOf" srcId="{091696F7-8388-A744-98E5-E3E099E331F9}" destId="{FA4A884C-CD03-8044-9EBF-18940C275D42}" srcOrd="10" destOrd="0" presId="urn:microsoft.com/office/officeart/2005/8/layout/cycle2"/>
    <dgm:cxn modelId="{7D525C28-4D02-F04E-AF48-35F24AD88A3B}" type="presParOf" srcId="{091696F7-8388-A744-98E5-E3E099E331F9}" destId="{ED922A01-6ADA-5240-AEE5-A4C95865049A}" srcOrd="11" destOrd="0" presId="urn:microsoft.com/office/officeart/2005/8/layout/cycle2"/>
    <dgm:cxn modelId="{EE95C6E5-34C7-F843-BDC7-493B03C94AAE}" type="presParOf" srcId="{ED922A01-6ADA-5240-AEE5-A4C95865049A}" destId="{6C2F10FA-0A53-FF48-9112-26E421B7DBD2}"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106FA0-5AE4-4446-8586-8E7DFCAE4251}">
      <dsp:nvSpPr>
        <dsp:cNvPr id="0" name=""/>
        <dsp:cNvSpPr/>
      </dsp:nvSpPr>
      <dsp:spPr>
        <a:xfrm>
          <a:off x="3486763" y="201"/>
          <a:ext cx="1027472" cy="1027472"/>
        </a:xfrm>
        <a:prstGeom prst="ellipse">
          <a:avLst/>
        </a:prstGeom>
        <a:blipFill rotWithShape="0">
          <a:blip xmlns:r="http://schemas.openxmlformats.org/officeDocument/2006/relationships" r:embed="rId1">
            <a:duotone>
              <a:schemeClr val="accent1">
                <a:hueOff val="0"/>
                <a:satOff val="0"/>
                <a:lumOff val="0"/>
                <a:alphaOff val="0"/>
                <a:shade val="20000"/>
                <a:satMod val="130000"/>
              </a:schemeClr>
              <a:schemeClr val="accent1">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Customer has a need</a:t>
          </a:r>
          <a:endParaRPr lang="en-US" sz="1200" kern="1200" dirty="0"/>
        </a:p>
      </dsp:txBody>
      <dsp:txXfrm>
        <a:off x="3486763" y="201"/>
        <a:ext cx="1027472" cy="1027472"/>
      </dsp:txXfrm>
    </dsp:sp>
    <dsp:sp modelId="{DB7E67A1-D210-B04E-8377-742692C3AAA3}">
      <dsp:nvSpPr>
        <dsp:cNvPr id="0" name=""/>
        <dsp:cNvSpPr/>
      </dsp:nvSpPr>
      <dsp:spPr>
        <a:xfrm rot="1800000">
          <a:off x="4525398" y="722547"/>
          <a:ext cx="273475" cy="346771"/>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shade val="20000"/>
                <a:satMod val="130000"/>
              </a:schemeClr>
              <a:schemeClr val="accent1">
                <a:tint val="60000"/>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800000">
        <a:off x="4525398" y="722547"/>
        <a:ext cx="273475" cy="346771"/>
      </dsp:txXfrm>
    </dsp:sp>
    <dsp:sp modelId="{52C2F617-5FC0-E241-8B4F-C0FC54DBCF21}">
      <dsp:nvSpPr>
        <dsp:cNvPr id="0" name=""/>
        <dsp:cNvSpPr/>
      </dsp:nvSpPr>
      <dsp:spPr>
        <a:xfrm>
          <a:off x="4823441" y="771932"/>
          <a:ext cx="1027472" cy="1027472"/>
        </a:xfrm>
        <a:prstGeom prst="ellipse">
          <a:avLst/>
        </a:prstGeom>
        <a:blipFill rotWithShape="0">
          <a:blip xmlns:r="http://schemas.openxmlformats.org/officeDocument/2006/relationships" r:embed="rId1">
            <a:duotone>
              <a:schemeClr val="accent1">
                <a:hueOff val="0"/>
                <a:satOff val="0"/>
                <a:lumOff val="0"/>
                <a:alphaOff val="0"/>
                <a:shade val="20000"/>
                <a:satMod val="130000"/>
              </a:schemeClr>
              <a:schemeClr val="accent1">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We decide what to build</a:t>
          </a:r>
          <a:endParaRPr lang="en-US" sz="1200" kern="1200" dirty="0"/>
        </a:p>
      </dsp:txBody>
      <dsp:txXfrm>
        <a:off x="4823441" y="771932"/>
        <a:ext cx="1027472" cy="1027472"/>
      </dsp:txXfrm>
    </dsp:sp>
    <dsp:sp modelId="{7461F5CB-BA1A-1D4E-BA81-FFC315880692}">
      <dsp:nvSpPr>
        <dsp:cNvPr id="0" name=""/>
        <dsp:cNvSpPr/>
      </dsp:nvSpPr>
      <dsp:spPr>
        <a:xfrm rot="5400000">
          <a:off x="5200440" y="1876274"/>
          <a:ext cx="273475" cy="346771"/>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shade val="20000"/>
                <a:satMod val="130000"/>
              </a:schemeClr>
              <a:schemeClr val="accent1">
                <a:tint val="60000"/>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5400000">
        <a:off x="5200440" y="1876274"/>
        <a:ext cx="273475" cy="346771"/>
      </dsp:txXfrm>
    </dsp:sp>
    <dsp:sp modelId="{F0F68DD6-EE84-5B4D-A0E5-4E68442CF9FB}">
      <dsp:nvSpPr>
        <dsp:cNvPr id="0" name=""/>
        <dsp:cNvSpPr/>
      </dsp:nvSpPr>
      <dsp:spPr>
        <a:xfrm>
          <a:off x="4823441" y="2315395"/>
          <a:ext cx="1027472" cy="1027472"/>
        </a:xfrm>
        <a:prstGeom prst="ellipse">
          <a:avLst/>
        </a:prstGeom>
        <a:blipFill rotWithShape="0">
          <a:blip xmlns:r="http://schemas.openxmlformats.org/officeDocument/2006/relationships" r:embed="rId1">
            <a:duotone>
              <a:schemeClr val="accent1">
                <a:hueOff val="0"/>
                <a:satOff val="0"/>
                <a:lumOff val="0"/>
                <a:alphaOff val="0"/>
                <a:shade val="20000"/>
                <a:satMod val="130000"/>
              </a:schemeClr>
              <a:schemeClr val="accent1">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We build it</a:t>
          </a:r>
          <a:endParaRPr lang="en-US" sz="1200" kern="1200" dirty="0"/>
        </a:p>
      </dsp:txBody>
      <dsp:txXfrm>
        <a:off x="4823441" y="2315395"/>
        <a:ext cx="1027472" cy="1027472"/>
      </dsp:txXfrm>
    </dsp:sp>
    <dsp:sp modelId="{7CEA29B1-4AE5-FF4C-B263-76F6270AC973}">
      <dsp:nvSpPr>
        <dsp:cNvPr id="0" name=""/>
        <dsp:cNvSpPr/>
      </dsp:nvSpPr>
      <dsp:spPr>
        <a:xfrm rot="9000000">
          <a:off x="4538804" y="3037741"/>
          <a:ext cx="273475" cy="346771"/>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shade val="20000"/>
                <a:satMod val="130000"/>
              </a:schemeClr>
              <a:schemeClr val="accent1">
                <a:tint val="60000"/>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9000000">
        <a:off x="4538804" y="3037741"/>
        <a:ext cx="273475" cy="346771"/>
      </dsp:txXfrm>
    </dsp:sp>
    <dsp:sp modelId="{1780811B-F7BE-0D4A-9A04-106432D88DE3}">
      <dsp:nvSpPr>
        <dsp:cNvPr id="0" name=""/>
        <dsp:cNvSpPr/>
      </dsp:nvSpPr>
      <dsp:spPr>
        <a:xfrm>
          <a:off x="3486763" y="3087126"/>
          <a:ext cx="1027472" cy="1027472"/>
        </a:xfrm>
        <a:prstGeom prst="ellipse">
          <a:avLst/>
        </a:prstGeom>
        <a:blipFill rotWithShape="0">
          <a:blip xmlns:r="http://schemas.openxmlformats.org/officeDocument/2006/relationships" r:embed="rId1">
            <a:duotone>
              <a:schemeClr val="accent1">
                <a:hueOff val="0"/>
                <a:satOff val="0"/>
                <a:lumOff val="0"/>
                <a:alphaOff val="0"/>
                <a:shade val="20000"/>
                <a:satMod val="130000"/>
              </a:schemeClr>
              <a:schemeClr val="accent1">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We test it</a:t>
          </a:r>
          <a:endParaRPr lang="en-US" sz="1200" kern="1200" dirty="0"/>
        </a:p>
      </dsp:txBody>
      <dsp:txXfrm>
        <a:off x="3486763" y="3087126"/>
        <a:ext cx="1027472" cy="1027472"/>
      </dsp:txXfrm>
    </dsp:sp>
    <dsp:sp modelId="{BD6EAB9E-3CF3-0548-906D-C35C55F7DC17}">
      <dsp:nvSpPr>
        <dsp:cNvPr id="0" name=""/>
        <dsp:cNvSpPr/>
      </dsp:nvSpPr>
      <dsp:spPr>
        <a:xfrm rot="12600000">
          <a:off x="3202126" y="3045481"/>
          <a:ext cx="273475" cy="346771"/>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shade val="20000"/>
                <a:satMod val="130000"/>
              </a:schemeClr>
              <a:schemeClr val="accent1">
                <a:tint val="60000"/>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2600000">
        <a:off x="3202126" y="3045481"/>
        <a:ext cx="273475" cy="346771"/>
      </dsp:txXfrm>
    </dsp:sp>
    <dsp:sp modelId="{A4203BA9-65D6-EF48-83A3-8E1496362707}">
      <dsp:nvSpPr>
        <dsp:cNvPr id="0" name=""/>
        <dsp:cNvSpPr/>
      </dsp:nvSpPr>
      <dsp:spPr>
        <a:xfrm>
          <a:off x="2150085" y="2315395"/>
          <a:ext cx="1027472" cy="1027472"/>
        </a:xfrm>
        <a:prstGeom prst="ellipse">
          <a:avLst/>
        </a:prstGeom>
        <a:blipFill rotWithShape="0">
          <a:blip xmlns:r="http://schemas.openxmlformats.org/officeDocument/2006/relationships" r:embed="rId1">
            <a:duotone>
              <a:schemeClr val="accent1">
                <a:hueOff val="0"/>
                <a:satOff val="0"/>
                <a:lumOff val="0"/>
                <a:alphaOff val="0"/>
                <a:shade val="20000"/>
                <a:satMod val="130000"/>
              </a:schemeClr>
              <a:schemeClr val="accent1">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We deploy it </a:t>
          </a:r>
          <a:endParaRPr lang="en-US" sz="1200" kern="1200" dirty="0"/>
        </a:p>
      </dsp:txBody>
      <dsp:txXfrm>
        <a:off x="2150085" y="2315395"/>
        <a:ext cx="1027472" cy="1027472"/>
      </dsp:txXfrm>
    </dsp:sp>
    <dsp:sp modelId="{4B6199C6-044D-E449-8722-FEA18F501100}">
      <dsp:nvSpPr>
        <dsp:cNvPr id="0" name=""/>
        <dsp:cNvSpPr/>
      </dsp:nvSpPr>
      <dsp:spPr>
        <a:xfrm rot="16200000">
          <a:off x="2527084" y="1891753"/>
          <a:ext cx="273475" cy="346771"/>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shade val="20000"/>
                <a:satMod val="130000"/>
              </a:schemeClr>
              <a:schemeClr val="accent1">
                <a:tint val="60000"/>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6200000">
        <a:off x="2527084" y="1891753"/>
        <a:ext cx="273475" cy="346771"/>
      </dsp:txXfrm>
    </dsp:sp>
    <dsp:sp modelId="{FA4A884C-CD03-8044-9EBF-18940C275D42}">
      <dsp:nvSpPr>
        <dsp:cNvPr id="0" name=""/>
        <dsp:cNvSpPr/>
      </dsp:nvSpPr>
      <dsp:spPr>
        <a:xfrm>
          <a:off x="2150085" y="771932"/>
          <a:ext cx="1027472" cy="1027472"/>
        </a:xfrm>
        <a:prstGeom prst="ellipse">
          <a:avLst/>
        </a:prstGeom>
        <a:blipFill rotWithShape="0">
          <a:blip xmlns:r="http://schemas.openxmlformats.org/officeDocument/2006/relationships" r:embed="rId1">
            <a:duotone>
              <a:schemeClr val="accent1">
                <a:hueOff val="0"/>
                <a:satOff val="0"/>
                <a:lumOff val="0"/>
                <a:alphaOff val="0"/>
                <a:shade val="20000"/>
                <a:satMod val="130000"/>
              </a:schemeClr>
              <a:schemeClr val="accent1">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We maintain it</a:t>
          </a:r>
          <a:endParaRPr lang="en-US" sz="1200" kern="1200" dirty="0"/>
        </a:p>
      </dsp:txBody>
      <dsp:txXfrm>
        <a:off x="2150085" y="771932"/>
        <a:ext cx="1027472" cy="1027472"/>
      </dsp:txXfrm>
    </dsp:sp>
    <dsp:sp modelId="{ED922A01-6ADA-5240-AEE5-A4C95865049A}">
      <dsp:nvSpPr>
        <dsp:cNvPr id="0" name=""/>
        <dsp:cNvSpPr/>
      </dsp:nvSpPr>
      <dsp:spPr>
        <a:xfrm rot="19800000">
          <a:off x="3188720" y="730286"/>
          <a:ext cx="273475" cy="346771"/>
        </a:xfrm>
        <a:prstGeom prst="rightArrow">
          <a:avLst>
            <a:gd name="adj1" fmla="val 60000"/>
            <a:gd name="adj2" fmla="val 50000"/>
          </a:avLst>
        </a:prstGeom>
        <a:blipFill rotWithShape="0">
          <a:blip xmlns:r="http://schemas.openxmlformats.org/officeDocument/2006/relationships" r:embed="rId1">
            <a:duotone>
              <a:schemeClr val="accent1">
                <a:tint val="60000"/>
                <a:hueOff val="0"/>
                <a:satOff val="0"/>
                <a:lumOff val="0"/>
                <a:alphaOff val="0"/>
                <a:shade val="20000"/>
                <a:satMod val="130000"/>
              </a:schemeClr>
              <a:schemeClr val="accent1">
                <a:tint val="60000"/>
                <a:hueOff val="0"/>
                <a:satOff val="0"/>
                <a:lumOff val="0"/>
                <a:alphaOff val="0"/>
                <a:tint val="80000"/>
                <a:satMod val="150000"/>
              </a:schemeClr>
            </a:duotone>
          </a:blip>
          <a:tile tx="0" ty="0" sx="50000" sy="50000" flip="none" algn="tl"/>
        </a:blipFill>
        <a:ln>
          <a:noFill/>
        </a:ln>
        <a:effectLst>
          <a:outerShdw blurRad="50800" dist="25400" dir="6600000" sx="102000" sy="102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9800000">
        <a:off x="3188720" y="730286"/>
        <a:ext cx="273475" cy="346771"/>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DD1BE7D1-E310-4346-A7D4-7F415D9C5F77}" type="datetimeFigureOut">
              <a:rPr lang="en-US" smtClean="0"/>
              <a:pPr/>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1D7C3-9482-C242-BA81-2D7099D6CF47}" type="slidenum">
              <a:rPr lang="en-US" smtClean="0"/>
              <a:pPr/>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DD1BE7D1-E310-4346-A7D4-7F415D9C5F77}" type="datetimeFigureOut">
              <a:rPr lang="en-US" smtClean="0"/>
              <a:pPr/>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1D7C3-9482-C242-BA81-2D7099D6CF47}" type="slidenum">
              <a:rPr lang="en-US" smtClean="0"/>
              <a:pPr/>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DD1BE7D1-E310-4346-A7D4-7F415D9C5F77}" type="datetimeFigureOut">
              <a:rPr lang="en-US" smtClean="0"/>
              <a:pPr/>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1D7C3-9482-C242-BA81-2D7099D6CF47}" type="slidenum">
              <a:rPr lang="en-US" smtClean="0"/>
              <a:pPr/>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en-US"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DD1BE7D1-E310-4346-A7D4-7F415D9C5F77}" type="datetimeFigureOut">
              <a:rPr lang="en-US" smtClean="0"/>
              <a:pPr/>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1D7C3-9482-C242-BA81-2D7099D6CF47}" type="slidenum">
              <a:rPr lang="en-US" smtClean="0"/>
              <a:pPr/>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DD1BE7D1-E310-4346-A7D4-7F415D9C5F77}" type="datetimeFigureOut">
              <a:rPr lang="en-US" smtClean="0"/>
              <a:pPr/>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1D7C3-9482-C242-BA81-2D7099D6CF47}" type="slidenum">
              <a:rPr lang="en-US" smtClean="0"/>
              <a:pPr/>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DD1BE7D1-E310-4346-A7D4-7F415D9C5F77}" type="datetimeFigureOut">
              <a:rPr lang="en-US" smtClean="0"/>
              <a:pPr/>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1D7C3-9482-C242-BA81-2D7099D6CF47}" type="slidenum">
              <a:rPr lang="en-US" smtClean="0"/>
              <a:pPr/>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en-US"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D1BE7D1-E310-4346-A7D4-7F415D9C5F77}" type="datetimeFigureOut">
              <a:rPr lang="en-US" smtClean="0"/>
              <a:pPr/>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1D7C3-9482-C242-BA81-2D7099D6CF47}" type="slidenum">
              <a:rPr lang="en-US" smtClean="0"/>
              <a:pPr/>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D1BE7D1-E310-4346-A7D4-7F415D9C5F77}" type="datetimeFigureOut">
              <a:rPr lang="en-US" smtClean="0"/>
              <a:pPr/>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1D7C3-9482-C242-BA81-2D7099D6CF47}" type="slidenum">
              <a:rPr lang="en-US" smtClean="0"/>
              <a:pPr/>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DD1BE7D1-E310-4346-A7D4-7F415D9C5F77}" type="datetimeFigureOut">
              <a:rPr lang="en-US" smtClean="0"/>
              <a:pPr/>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1D7C3-9482-C242-BA81-2D7099D6CF47}" type="slidenum">
              <a:rPr lang="en-US" smtClean="0"/>
              <a:pPr/>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en-US"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DD1BE7D1-E310-4346-A7D4-7F415D9C5F77}" type="datetimeFigureOut">
              <a:rPr lang="en-US" smtClean="0"/>
              <a:pPr/>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1D7C3-9482-C242-BA81-2D7099D6CF47}" type="slidenum">
              <a:rPr lang="en-US" smtClean="0"/>
              <a:pPr/>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en-US"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1BE7D1-E310-4346-A7D4-7F415D9C5F77}" type="datetimeFigureOut">
              <a:rPr lang="en-US" smtClean="0"/>
              <a:pPr/>
              <a:t>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1D7C3-9482-C242-BA81-2D7099D6CF47}" type="slidenum">
              <a:rPr lang="en-US" smtClean="0"/>
              <a:pPr/>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D1BE7D1-E310-4346-A7D4-7F415D9C5F77}" type="datetimeFigureOut">
              <a:rPr lang="en-US" smtClean="0"/>
              <a:pPr/>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1D7C3-9482-C242-BA81-2D7099D6CF47}" type="slidenum">
              <a:rPr lang="en-US" smtClean="0"/>
              <a:pPr/>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DD1BE7D1-E310-4346-A7D4-7F415D9C5F77}" type="datetimeFigureOut">
              <a:rPr lang="en-US" smtClean="0"/>
              <a:pPr/>
              <a:t>1/8/13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1D7C3-9482-C242-BA81-2D7099D6CF47}" type="slidenum">
              <a:rPr lang="en-US" smtClean="0"/>
              <a:pPr/>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D1BE7D1-E310-4346-A7D4-7F415D9C5F77}" type="datetimeFigureOut">
              <a:rPr lang="en-US" smtClean="0"/>
              <a:pPr/>
              <a:t>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1D7C3-9482-C242-BA81-2D7099D6CF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1BE7D1-E310-4346-A7D4-7F415D9C5F77}" type="datetimeFigureOut">
              <a:rPr lang="en-US" smtClean="0"/>
              <a:pPr/>
              <a:t>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1D7C3-9482-C242-BA81-2D7099D6CF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1BE7D1-E310-4346-A7D4-7F415D9C5F77}" type="datetimeFigureOut">
              <a:rPr lang="en-US" smtClean="0"/>
              <a:pPr/>
              <a:t>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1D7C3-9482-C242-BA81-2D7099D6CF47}" type="slidenum">
              <a:rPr lang="en-US" smtClean="0"/>
              <a:pPr/>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DD1BE7D1-E310-4346-A7D4-7F415D9C5F77}" type="datetimeFigureOut">
              <a:rPr lang="en-US" smtClean="0"/>
              <a:pPr/>
              <a:t>1/8/13</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2061D7C3-9482-C242-BA81-2D7099D6CF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evtopics.com/20-famous-software-disaster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software-engin.com/" TargetMode="External"/><Relationship Id="rId3" Type="http://schemas.openxmlformats.org/officeDocument/2006/relationships/image" Target="../media/image1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 Id="rId3" Type="http://schemas.openxmlformats.org/officeDocument/2006/relationships/image" Target="../media/image1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 345 – Software Engineering</a:t>
            </a:r>
            <a:endParaRPr lang="en-US" dirty="0"/>
          </a:p>
        </p:txBody>
      </p:sp>
      <p:sp>
        <p:nvSpPr>
          <p:cNvPr id="3" name="Subtitle 2"/>
          <p:cNvSpPr>
            <a:spLocks noGrp="1"/>
          </p:cNvSpPr>
          <p:nvPr>
            <p:ph type="subTitle" idx="1"/>
          </p:nvPr>
        </p:nvSpPr>
        <p:spPr/>
        <p:txBody>
          <a:bodyPr/>
          <a:lstStyle/>
          <a:p>
            <a:r>
              <a:rPr lang="en-US" dirty="0" smtClean="0"/>
              <a:t>Nancy Harris</a:t>
            </a:r>
          </a:p>
          <a:p>
            <a:r>
              <a:rPr lang="en-US" dirty="0" smtClean="0"/>
              <a:t>ISAT/CS 217</a:t>
            </a:r>
          </a:p>
          <a:p>
            <a:r>
              <a:rPr lang="en-US" dirty="0" err="1" smtClean="0"/>
              <a:t>harrisnl@jmu.edu</a:t>
            </a:r>
            <a:endParaRPr lang="en-US" dirty="0"/>
          </a:p>
        </p:txBody>
      </p:sp>
      <p:pic>
        <p:nvPicPr>
          <p:cNvPr id="4" name="Picture 3"/>
          <p:cNvPicPr>
            <a:picLocks noChangeAspect="1"/>
          </p:cNvPicPr>
          <p:nvPr/>
        </p:nvPicPr>
        <p:blipFill>
          <a:blip r:embed="rId2"/>
          <a:stretch>
            <a:fillRect/>
          </a:stretch>
        </p:blipFill>
        <p:spPr>
          <a:xfrm>
            <a:off x="7039386" y="3849371"/>
            <a:ext cx="1827772" cy="276237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process</a:t>
            </a:r>
            <a:endParaRPr lang="en-US" dirty="0"/>
          </a:p>
        </p:txBody>
      </p:sp>
      <p:graphicFrame>
        <p:nvGraphicFramePr>
          <p:cNvPr id="4" name="Content Placeholder 3"/>
          <p:cNvGraphicFramePr>
            <a:graphicFrameLocks noGrp="1"/>
          </p:cNvGraphicFramePr>
          <p:nvPr>
            <p:ph idx="1"/>
          </p:nvPr>
        </p:nvGraphicFramePr>
        <p:xfrm>
          <a:off x="571500" y="1905000"/>
          <a:ext cx="8001000" cy="4114800"/>
        </p:xfrm>
        <a:graphic>
          <a:graphicData uri="http://schemas.openxmlformats.org/drawingml/2006/diagram">
            <a: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941246" y="3639234"/>
            <a:ext cx="1261508" cy="646331"/>
          </a:xfrm>
          <a:prstGeom prst="rect">
            <a:avLst/>
          </a:prstGeom>
          <a:noFill/>
        </p:spPr>
        <p:txBody>
          <a:bodyPr wrap="none" rtlCol="0">
            <a:spAutoFit/>
          </a:bodyPr>
          <a:lstStyle/>
          <a:p>
            <a:r>
              <a:rPr lang="en-US" sz="3600" dirty="0" smtClean="0">
                <a:solidFill>
                  <a:schemeClr val="accent2">
                    <a:lumMod val="50000"/>
                  </a:schemeClr>
                </a:solidFill>
              </a:rPr>
              <a:t>Easy!</a:t>
            </a:r>
            <a:endParaRPr lang="en-US" sz="3600" dirty="0">
              <a:solidFill>
                <a:schemeClr val="accent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can go wrong?</a:t>
            </a:r>
            <a:endParaRPr lang="en-US" dirty="0"/>
          </a:p>
        </p:txBody>
      </p:sp>
      <p:sp>
        <p:nvSpPr>
          <p:cNvPr id="4" name="Subtitle 3"/>
          <p:cNvSpPr>
            <a:spLocks noGrp="1"/>
          </p:cNvSpPr>
          <p:nvPr>
            <p:ph type="subTitle" idx="1"/>
          </p:nvPr>
        </p:nvSpPr>
        <p:spPr/>
        <p:txBody>
          <a:bodyPr/>
          <a:lstStyle/>
          <a:p>
            <a:r>
              <a:rPr lang="en-US" dirty="0" smtClean="0"/>
              <a:t>10 minutes to brainstorm all the ways this process can fail</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Disasters</a:t>
            </a:r>
            <a:endParaRPr lang="en-US" dirty="0"/>
          </a:p>
        </p:txBody>
      </p:sp>
      <p:sp>
        <p:nvSpPr>
          <p:cNvPr id="4" name="Rectangle 3"/>
          <p:cNvSpPr/>
          <p:nvPr/>
        </p:nvSpPr>
        <p:spPr>
          <a:xfrm>
            <a:off x="2286000" y="2459504"/>
            <a:ext cx="4572000" cy="646331"/>
          </a:xfrm>
          <a:prstGeom prst="rect">
            <a:avLst/>
          </a:prstGeom>
        </p:spPr>
        <p:txBody>
          <a:bodyPr>
            <a:spAutoFit/>
          </a:bodyPr>
          <a:lstStyle/>
          <a:p>
            <a:r>
              <a:rPr lang="en-US" dirty="0" smtClean="0">
                <a:hlinkClick r:id="rId2"/>
              </a:rPr>
              <a:t>http://www.devtopics.com/20-famous-software-disasters/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lnSpcReduction="10000"/>
          </a:bodyPr>
          <a:lstStyle/>
          <a:p>
            <a:r>
              <a:rPr lang="en-US" dirty="0" smtClean="0"/>
              <a:t>That you gain an appreciation of the process of building high quality software</a:t>
            </a:r>
          </a:p>
          <a:p>
            <a:r>
              <a:rPr lang="en-US" dirty="0" smtClean="0"/>
              <a:t>That you gain an appreciation for the role of communication in the process of building high quality software</a:t>
            </a:r>
          </a:p>
          <a:p>
            <a:r>
              <a:rPr lang="en-US" dirty="0" smtClean="0"/>
              <a:t>That you learn and understand the terminology of software engineering</a:t>
            </a:r>
          </a:p>
          <a:p>
            <a:r>
              <a:rPr lang="en-US" dirty="0" smtClean="0"/>
              <a:t>That you gain an appreciation for the many roles of people involved in software development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book</a:t>
            </a:r>
            <a:endParaRPr lang="en-US" dirty="0"/>
          </a:p>
        </p:txBody>
      </p:sp>
      <p:sp>
        <p:nvSpPr>
          <p:cNvPr id="7" name="Content Placeholder 6"/>
          <p:cNvSpPr>
            <a:spLocks noGrp="1"/>
          </p:cNvSpPr>
          <p:nvPr>
            <p:ph sz="half" idx="2"/>
          </p:nvPr>
        </p:nvSpPr>
        <p:spPr/>
        <p:txBody>
          <a:bodyPr/>
          <a:lstStyle/>
          <a:p>
            <a:r>
              <a:rPr lang="en-US" dirty="0" smtClean="0"/>
              <a:t>Ian </a:t>
            </a:r>
            <a:r>
              <a:rPr lang="en-US" dirty="0" err="1" smtClean="0"/>
              <a:t>Sommerville</a:t>
            </a:r>
            <a:endParaRPr lang="en-US" dirty="0" smtClean="0"/>
          </a:p>
          <a:p>
            <a:r>
              <a:rPr lang="en-US" dirty="0" smtClean="0"/>
              <a:t>St. Andrews University, Scotland</a:t>
            </a:r>
          </a:p>
          <a:p>
            <a:r>
              <a:rPr lang="en-US" dirty="0" smtClean="0">
                <a:hlinkClick r:id="rId2"/>
              </a:rPr>
              <a:t>http://www.software-engin.com/</a:t>
            </a:r>
            <a:endParaRPr lang="en-US" dirty="0" smtClean="0"/>
          </a:p>
          <a:p>
            <a:r>
              <a:rPr lang="en-US" dirty="0" smtClean="0"/>
              <a:t>Some online only chapters, link on BB or you can follow the link from the book.</a:t>
            </a:r>
          </a:p>
        </p:txBody>
      </p:sp>
      <p:pic>
        <p:nvPicPr>
          <p:cNvPr id="4" name="Picture 3"/>
          <p:cNvPicPr>
            <a:picLocks noChangeAspect="1"/>
          </p:cNvPicPr>
          <p:nvPr/>
        </p:nvPicPr>
        <p:blipFill>
          <a:blip r:embed="rId3"/>
          <a:stretch>
            <a:fillRect/>
          </a:stretch>
        </p:blipFill>
        <p:spPr>
          <a:xfrm>
            <a:off x="1088362" y="2317750"/>
            <a:ext cx="2581937" cy="318196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Assignment for Thursday</a:t>
            </a:r>
            <a:endParaRPr lang="en-US" dirty="0"/>
          </a:p>
        </p:txBody>
      </p:sp>
      <p:sp>
        <p:nvSpPr>
          <p:cNvPr id="6" name="Content Placeholder 5"/>
          <p:cNvSpPr>
            <a:spLocks noGrp="1"/>
          </p:cNvSpPr>
          <p:nvPr>
            <p:ph idx="1"/>
          </p:nvPr>
        </p:nvSpPr>
        <p:spPr>
          <a:xfrm>
            <a:off x="571500" y="1905000"/>
            <a:ext cx="8001000" cy="3113361"/>
          </a:xfrm>
        </p:spPr>
        <p:txBody>
          <a:bodyPr/>
          <a:lstStyle/>
          <a:p>
            <a:r>
              <a:rPr lang="en-US" dirty="0" smtClean="0"/>
              <a:t>Read chapter 1, paying particular attention to 1.2.</a:t>
            </a:r>
          </a:p>
          <a:p>
            <a:endParaRPr lang="en-US" dirty="0" smtClean="0"/>
          </a:p>
          <a:p>
            <a:r>
              <a:rPr lang="en-US" dirty="0" smtClean="0"/>
              <a:t>Come to class prepared to discuss the exercises in Chapter 1, page 25. You do not need to write out the answers, but you should read them and perhaps use them to guide your reading and to take notes. </a:t>
            </a:r>
            <a:endParaRPr lang="en-US" dirty="0"/>
          </a:p>
        </p:txBody>
      </p:sp>
      <p:sp>
        <p:nvSpPr>
          <p:cNvPr id="7" name="Content Placeholder 5"/>
          <p:cNvSpPr txBox="1">
            <a:spLocks/>
          </p:cNvSpPr>
          <p:nvPr/>
        </p:nvSpPr>
        <p:spPr>
          <a:xfrm>
            <a:off x="571500" y="4731598"/>
            <a:ext cx="8001000" cy="1843443"/>
          </a:xfrm>
          <a:prstGeom prst="rect">
            <a:avLst/>
          </a:prstGeom>
        </p:spPr>
        <p:txBody>
          <a:bodyPr vert="horz" lIns="91440" tIns="45720" rIns="91440" bIns="45720" rtlCol="0">
            <a:normAutofit/>
          </a:bodyPr>
          <a:lstStyle/>
          <a:p>
            <a:pPr marL="457200" marR="0" lvl="0" indent="-457200" algn="l" defTabSz="914400" rtl="0" eaLnBrk="1" fontAlgn="auto" latinLnBrk="0" hangingPunct="1">
              <a:lnSpc>
                <a:spcPct val="100000"/>
              </a:lnSpc>
              <a:spcBef>
                <a:spcPts val="0"/>
              </a:spcBef>
              <a:spcAft>
                <a:spcPts val="2000"/>
              </a:spcAft>
              <a:buClrTx/>
              <a:buSzTx/>
              <a:buFont typeface="Wingdings 2"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Future assignments will be posted in BB in the assignments area.</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p:txBody>
          <a:bodyPr>
            <a:normAutofit lnSpcReduction="10000"/>
          </a:bodyPr>
          <a:lstStyle/>
          <a:p>
            <a:r>
              <a:rPr lang="en-US" dirty="0" smtClean="0"/>
              <a:t>Office hours</a:t>
            </a:r>
          </a:p>
          <a:p>
            <a:r>
              <a:rPr lang="en-US" dirty="0" smtClean="0"/>
              <a:t>Who I am </a:t>
            </a:r>
          </a:p>
          <a:p>
            <a:r>
              <a:rPr lang="en-US" dirty="0" smtClean="0"/>
              <a:t>Classroom style</a:t>
            </a:r>
          </a:p>
          <a:p>
            <a:r>
              <a:rPr lang="en-US" dirty="0" smtClean="0"/>
              <a:t>A little about the project</a:t>
            </a:r>
          </a:p>
          <a:p>
            <a:r>
              <a:rPr lang="en-US" dirty="0" smtClean="0"/>
              <a:t>Grading</a:t>
            </a:r>
          </a:p>
          <a:p>
            <a:r>
              <a:rPr lang="en-US" dirty="0" smtClean="0"/>
              <a:t>Book</a:t>
            </a:r>
          </a:p>
          <a:p>
            <a:r>
              <a:rPr lang="en-US" dirty="0" smtClean="0"/>
              <a:t>Syllabus and schedule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We Are</a:t>
            </a:r>
            <a:endParaRPr lang="en-US" dirty="0"/>
          </a:p>
        </p:txBody>
      </p:sp>
      <p:sp>
        <p:nvSpPr>
          <p:cNvPr id="3" name="Content Placeholder 2"/>
          <p:cNvSpPr>
            <a:spLocks noGrp="1"/>
          </p:cNvSpPr>
          <p:nvPr>
            <p:ph idx="1"/>
          </p:nvPr>
        </p:nvSpPr>
        <p:spPr/>
        <p:txBody>
          <a:bodyPr/>
          <a:lstStyle/>
          <a:p>
            <a:r>
              <a:rPr lang="en-US" dirty="0" smtClean="0"/>
              <a:t>5</a:t>
            </a:r>
            <a:r>
              <a:rPr lang="en-US" dirty="0" smtClean="0"/>
              <a:t> </a:t>
            </a:r>
            <a:r>
              <a:rPr lang="en-US" dirty="0" smtClean="0"/>
              <a:t>people don’t want a job</a:t>
            </a:r>
          </a:p>
          <a:p>
            <a:r>
              <a:rPr lang="en-US" dirty="0" smtClean="0"/>
              <a:t>Most prefer e-mail</a:t>
            </a:r>
            <a:r>
              <a:rPr lang="en-US" dirty="0" smtClean="0"/>
              <a:t> </a:t>
            </a:r>
          </a:p>
          <a:p>
            <a:endParaRPr lang="en-US" dirty="0"/>
          </a:p>
        </p:txBody>
      </p:sp>
      <p:pic>
        <p:nvPicPr>
          <p:cNvPr id="5" name="REV_08qzbh0oPGt64o5_RP_beeKOagQDEWyDS5.png"/>
          <p:cNvPicPr>
            <a:picLocks noChangeAspect="1"/>
          </p:cNvPicPr>
          <p:nvPr/>
        </p:nvPicPr>
        <p:blipFill>
          <a:blip r:embed="rId2" cstate="print"/>
          <a:stretch>
            <a:fillRect/>
          </a:stretch>
        </p:blipFill>
        <p:spPr>
          <a:xfrm>
            <a:off x="1019175" y="3514725"/>
            <a:ext cx="6724650" cy="250507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Some documentation skills</a:t>
            </a:r>
            <a:r>
              <a:rPr lang="en-US" dirty="0" smtClean="0"/>
              <a:t> </a:t>
            </a:r>
            <a:endParaRPr lang="en-US" dirty="0"/>
          </a:p>
        </p:txBody>
      </p:sp>
      <p:pic>
        <p:nvPicPr>
          <p:cNvPr id="5" name="REV_6JrCDCsm9cWIn6R_RP_beeKOagQDEWyDS5.png"/>
          <p:cNvPicPr>
            <a:picLocks noChangeAspect="1"/>
          </p:cNvPicPr>
          <p:nvPr/>
        </p:nvPicPr>
        <p:blipFill>
          <a:blip r:embed="rId2" cstate="print"/>
          <a:stretch>
            <a:fillRect/>
          </a:stretch>
        </p:blipFill>
        <p:spPr>
          <a:xfrm>
            <a:off x="1714500" y="2577306"/>
            <a:ext cx="5715000" cy="25717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1">
            <a:lumMod val="40000"/>
            <a:lumOff val="60000"/>
          </a:schemeClr>
        </a:solidFill>
        <a:effectLst/>
      </p:bgPr>
    </p:bg>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nvPr>
        </p:nvGraphicFramePr>
        <p:xfrm>
          <a:off x="457200" y="304800"/>
          <a:ext cx="8229600" cy="5989320"/>
        </p:xfrm>
        <a:graphic>
          <a:graphicData uri="http://schemas.openxmlformats.org/drawingml/2006/table">
            <a:tbl>
              <a:tblPr firstRow="1" bandRow="1">
                <a:tableStyleId>{BC89EF96-8CEA-46FF-86C4-4CE0E7609802}</a:tableStyleId>
              </a:tblPr>
              <a:tblGrid>
                <a:gridCol w="8229600"/>
              </a:tblGrid>
              <a:tr h="0">
                <a:tc>
                  <a:txBody>
                    <a:bodyPr/>
                    <a:lstStyle/>
                    <a:p>
                      <a:pPr algn="l">
                        <a:buNone/>
                      </a:pPr>
                      <a:r>
                        <a:rPr lang="en-US" sz="900" dirty="0" smtClean="0"/>
                        <a:t>Reasons</a:t>
                      </a:r>
                      <a:r>
                        <a:rPr lang="en-US" sz="900" baseline="0" dirty="0" smtClean="0"/>
                        <a:t> for taking the class</a:t>
                      </a:r>
                      <a:endParaRPr lang="en-US" sz="900" dirty="0"/>
                    </a:p>
                  </a:txBody>
                  <a:tcPr/>
                </a:tc>
              </a:tr>
              <a:tr h="0">
                <a:tc>
                  <a:txBody>
                    <a:bodyPr/>
                    <a:lstStyle/>
                    <a:p>
                      <a:pPr algn="l">
                        <a:buNone/>
                      </a:pPr>
                      <a:r>
                        <a:rPr lang="en-US" sz="900" dirty="0" smtClean="0"/>
                        <a:t>It's required for the Computer Science Degree.</a:t>
                      </a:r>
                      <a:endParaRPr lang="en-US" sz="900" dirty="0"/>
                    </a:p>
                  </a:txBody>
                  <a:tcPr/>
                </a:tc>
              </a:tr>
              <a:tr h="0">
                <a:tc>
                  <a:txBody>
                    <a:bodyPr/>
                    <a:lstStyle/>
                    <a:p>
                      <a:pPr algn="l">
                        <a:buNone/>
                      </a:pPr>
                      <a:r>
                        <a:rPr lang="en-US" sz="900" dirty="0" smtClean="0"/>
                        <a:t>Required for CS major.</a:t>
                      </a:r>
                      <a:endParaRPr lang="en-US" sz="900" dirty="0"/>
                    </a:p>
                  </a:txBody>
                  <a:tcPr/>
                </a:tc>
              </a:tr>
              <a:tr h="0">
                <a:tc>
                  <a:txBody>
                    <a:bodyPr/>
                    <a:lstStyle/>
                    <a:p>
                      <a:pPr algn="l">
                        <a:buNone/>
                      </a:pPr>
                      <a:r>
                        <a:rPr lang="en-US" sz="900" dirty="0" smtClean="0"/>
                        <a:t>I want to learn every aspect of computer science so that I can be the very best Computer Scientist. Also, this class is a major requirement</a:t>
                      </a:r>
                      <a:endParaRPr lang="en-US" sz="900" dirty="0"/>
                    </a:p>
                  </a:txBody>
                  <a:tcPr/>
                </a:tc>
              </a:tr>
              <a:tr h="0">
                <a:tc>
                  <a:txBody>
                    <a:bodyPr/>
                    <a:lstStyle/>
                    <a:p>
                      <a:pPr algn="l">
                        <a:buNone/>
                      </a:pPr>
                      <a:r>
                        <a:rPr lang="en-US" sz="900" dirty="0" smtClean="0"/>
                        <a:t>Major requirement. </a:t>
                      </a:r>
                      <a:endParaRPr lang="en-US" sz="900" dirty="0"/>
                    </a:p>
                  </a:txBody>
                  <a:tcPr/>
                </a:tc>
              </a:tr>
              <a:tr h="0">
                <a:tc>
                  <a:txBody>
                    <a:bodyPr/>
                    <a:lstStyle/>
                    <a:p>
                      <a:pPr algn="l">
                        <a:buNone/>
                      </a:pPr>
                      <a:r>
                        <a:rPr lang="en-US" sz="900" dirty="0" smtClean="0"/>
                        <a:t>Requirement in my major.</a:t>
                      </a:r>
                      <a:endParaRPr lang="en-US" sz="900" dirty="0"/>
                    </a:p>
                  </a:txBody>
                  <a:tcPr/>
                </a:tc>
              </a:tr>
              <a:tr h="0">
                <a:tc>
                  <a:txBody>
                    <a:bodyPr/>
                    <a:lstStyle/>
                    <a:p>
                      <a:pPr algn="l">
                        <a:buNone/>
                      </a:pPr>
                      <a:r>
                        <a:rPr lang="en-US" sz="900" dirty="0" smtClean="0"/>
                        <a:t>required, sounds fun.</a:t>
                      </a:r>
                      <a:endParaRPr lang="en-US" sz="900" dirty="0"/>
                    </a:p>
                  </a:txBody>
                  <a:tcPr/>
                </a:tc>
              </a:tr>
              <a:tr h="0">
                <a:tc>
                  <a:txBody>
                    <a:bodyPr/>
                    <a:lstStyle/>
                    <a:p>
                      <a:pPr algn="l">
                        <a:buNone/>
                      </a:pPr>
                      <a:r>
                        <a:rPr lang="en-US" sz="900" dirty="0" smtClean="0"/>
                        <a:t>The main reason is it is a major requirement but I am glad I am taking this course because it seems practical and proabably help me in the future.</a:t>
                      </a:r>
                      <a:endParaRPr lang="en-US" sz="900" dirty="0"/>
                    </a:p>
                  </a:txBody>
                  <a:tcPr/>
                </a:tc>
              </a:tr>
              <a:tr h="0">
                <a:tc>
                  <a:txBody>
                    <a:bodyPr/>
                    <a:lstStyle/>
                    <a:p>
                      <a:pPr algn="l">
                        <a:buNone/>
                      </a:pPr>
                      <a:r>
                        <a:rPr lang="en-US" sz="900" dirty="0" smtClean="0"/>
                        <a:t>because it is required to minor in cs</a:t>
                      </a:r>
                      <a:endParaRPr lang="en-US" sz="900" dirty="0"/>
                    </a:p>
                  </a:txBody>
                  <a:tcPr/>
                </a:tc>
              </a:tr>
              <a:tr h="0">
                <a:tc>
                  <a:txBody>
                    <a:bodyPr/>
                    <a:lstStyle/>
                    <a:p>
                      <a:pPr algn="l">
                        <a:buNone/>
                      </a:pPr>
                      <a:r>
                        <a:rPr lang="en-US" sz="900" dirty="0" smtClean="0"/>
                        <a:t>Learn about software</a:t>
                      </a:r>
                      <a:endParaRPr lang="en-US" sz="900" dirty="0"/>
                    </a:p>
                  </a:txBody>
                  <a:tcPr/>
                </a:tc>
              </a:tr>
              <a:tr h="0">
                <a:tc>
                  <a:txBody>
                    <a:bodyPr/>
                    <a:lstStyle/>
                    <a:p>
                      <a:pPr algn="l">
                        <a:buNone/>
                      </a:pPr>
                      <a:r>
                        <a:rPr lang="en-US" sz="900" dirty="0" smtClean="0"/>
                        <a:t>I am majoring in computer science. I am also looking ahead and thinking about possible internships and careers, and I feel that this class will help me prepare for the "real world." I hope to learn practical things and apply what I've learned from other computer science courses to this course.</a:t>
                      </a:r>
                      <a:endParaRPr lang="en-US" sz="900" dirty="0"/>
                    </a:p>
                  </a:txBody>
                  <a:tcPr/>
                </a:tc>
              </a:tr>
              <a:tr h="0">
                <a:tc>
                  <a:txBody>
                    <a:bodyPr/>
                    <a:lstStyle/>
                    <a:p>
                      <a:pPr algn="l">
                        <a:buNone/>
                      </a:pPr>
                      <a:r>
                        <a:rPr lang="en-US" sz="900" dirty="0" smtClean="0"/>
                        <a:t>part of the CS Minor</a:t>
                      </a:r>
                      <a:endParaRPr lang="en-US" sz="900" dirty="0"/>
                    </a:p>
                  </a:txBody>
                  <a:tcPr/>
                </a:tc>
              </a:tr>
              <a:tr h="0">
                <a:tc>
                  <a:txBody>
                    <a:bodyPr/>
                    <a:lstStyle/>
                    <a:p>
                      <a:pPr algn="l">
                        <a:buNone/>
                      </a:pPr>
                      <a:r>
                        <a:rPr lang="en-US" sz="900" dirty="0" smtClean="0"/>
                        <a:t>It is required for the Computer Science major.  I also think this class will help me learn what its like to work as team on a project in the computer science field.</a:t>
                      </a:r>
                      <a:endParaRPr lang="en-US" sz="900" dirty="0"/>
                    </a:p>
                  </a:txBody>
                  <a:tcPr/>
                </a:tc>
              </a:tr>
              <a:tr h="0">
                <a:tc>
                  <a:txBody>
                    <a:bodyPr/>
                    <a:lstStyle/>
                    <a:p>
                      <a:pPr algn="l">
                        <a:buNone/>
                      </a:pPr>
                      <a:r>
                        <a:rPr lang="en-US" sz="900" dirty="0" smtClean="0"/>
                        <a:t>it is </a:t>
                      </a:r>
                      <a:r>
                        <a:rPr lang="en-US" sz="900" dirty="0" smtClean="0"/>
                        <a:t>required. I </a:t>
                      </a:r>
                      <a:r>
                        <a:rPr lang="en-US" sz="900" dirty="0" smtClean="0"/>
                        <a:t>think it is mendatory for people who work for computer science.</a:t>
                      </a:r>
                      <a:endParaRPr lang="en-US" sz="900" dirty="0"/>
                    </a:p>
                  </a:txBody>
                  <a:tcPr/>
                </a:tc>
              </a:tr>
              <a:tr h="0">
                <a:tc>
                  <a:txBody>
                    <a:bodyPr/>
                    <a:lstStyle/>
                    <a:p>
                      <a:pPr algn="l">
                        <a:buNone/>
                      </a:pPr>
                      <a:r>
                        <a:rPr lang="en-US" sz="900" dirty="0" smtClean="0"/>
                        <a:t>I need this class for my CS major. Also I would like to become a software engineer after college. </a:t>
                      </a:r>
                      <a:endParaRPr lang="en-US" sz="900" dirty="0"/>
                    </a:p>
                  </a:txBody>
                  <a:tcPr/>
                </a:tc>
              </a:tr>
              <a:tr h="0">
                <a:tc>
                  <a:txBody>
                    <a:bodyPr/>
                    <a:lstStyle/>
                    <a:p>
                      <a:pPr algn="l">
                        <a:buNone/>
                      </a:pPr>
                      <a:r>
                        <a:rPr lang="en-US" sz="900" dirty="0" smtClean="0"/>
                        <a:t>It is required for my degree.</a:t>
                      </a:r>
                      <a:endParaRPr lang="en-US" sz="900" dirty="0"/>
                    </a:p>
                  </a:txBody>
                  <a:tcPr/>
                </a:tc>
              </a:tr>
              <a:tr h="0">
                <a:tc>
                  <a:txBody>
                    <a:bodyPr/>
                    <a:lstStyle/>
                    <a:p>
                      <a:pPr algn="l">
                        <a:buNone/>
                      </a:pPr>
                      <a:r>
                        <a:rPr lang="en-US" sz="900" dirty="0" smtClean="0"/>
                        <a:t>I have a computer science minor and this class seemed really interesting.</a:t>
                      </a:r>
                      <a:endParaRPr lang="en-US" sz="900" dirty="0"/>
                    </a:p>
                  </a:txBody>
                  <a:tcPr/>
                </a:tc>
              </a:tr>
              <a:tr h="0">
                <a:tc>
                  <a:txBody>
                    <a:bodyPr/>
                    <a:lstStyle/>
                    <a:p>
                      <a:pPr algn="l">
                        <a:buNone/>
                      </a:pPr>
                      <a:r>
                        <a:rPr lang="en-US" sz="900" dirty="0" smtClean="0"/>
                        <a:t>used toward a CS major</a:t>
                      </a:r>
                      <a:endParaRPr lang="en-US" sz="900" dirty="0"/>
                    </a:p>
                  </a:txBody>
                  <a:tcPr/>
                </a:tc>
              </a:tr>
              <a:tr h="0">
                <a:tc>
                  <a:txBody>
                    <a:bodyPr/>
                    <a:lstStyle/>
                    <a:p>
                      <a:pPr algn="l">
                        <a:buNone/>
                      </a:pPr>
                      <a:r>
                        <a:rPr lang="en-US" sz="900" dirty="0" smtClean="0"/>
                        <a:t>CS Major</a:t>
                      </a:r>
                      <a:endParaRPr lang="en-US" sz="900" dirty="0"/>
                    </a:p>
                  </a:txBody>
                  <a:tcPr/>
                </a:tc>
              </a:tr>
              <a:tr h="0">
                <a:tc>
                  <a:txBody>
                    <a:bodyPr/>
                    <a:lstStyle/>
                    <a:p>
                      <a:pPr algn="l">
                        <a:buNone/>
                      </a:pPr>
                      <a:r>
                        <a:rPr lang="en-US" sz="900" dirty="0" smtClean="0"/>
                        <a:t>I need this class for my ISAT major</a:t>
                      </a:r>
                      <a:endParaRPr lang="en-US" sz="900" dirty="0"/>
                    </a:p>
                  </a:txBody>
                  <a:tcPr/>
                </a:tc>
              </a:tr>
              <a:tr h="0">
                <a:tc>
                  <a:txBody>
                    <a:bodyPr/>
                    <a:lstStyle/>
                    <a:p>
                      <a:pPr algn="l">
                        <a:buNone/>
                      </a:pPr>
                      <a:r>
                        <a:rPr lang="en-US" sz="900" dirty="0" smtClean="0"/>
                        <a:t>I want to make video games and hope that this class will help in some way.</a:t>
                      </a:r>
                      <a:endParaRPr lang="en-US" sz="900" dirty="0"/>
                    </a:p>
                  </a:txBody>
                  <a:tcPr/>
                </a:tc>
              </a:tr>
              <a:tr h="0">
                <a:tc>
                  <a:txBody>
                    <a:bodyPr/>
                    <a:lstStyle/>
                    <a:p>
                      <a:pPr algn="l">
                        <a:buNone/>
                      </a:pPr>
                      <a:r>
                        <a:rPr lang="en-US" sz="900" dirty="0" smtClean="0"/>
                        <a:t>I was hoping to complete a CS minor but I may not be able to by my anticipated graduation time. Therefore I am taking as many classes as I can simply because I like the subject and wish to absorb as much information about it as I can before pursuing my technical career.</a:t>
                      </a:r>
                      <a:endParaRPr lang="en-US" sz="900" dirty="0"/>
                    </a:p>
                  </a:txBody>
                  <a:tcPr/>
                </a:tc>
              </a:tr>
              <a:tr h="0">
                <a:tc>
                  <a:txBody>
                    <a:bodyPr/>
                    <a:lstStyle/>
                    <a:p>
                      <a:pPr algn="l">
                        <a:buNone/>
                      </a:pPr>
                      <a:r>
                        <a:rPr lang="en-US" sz="900" dirty="0" smtClean="0"/>
                        <a:t>This class is a requirement for graduation in CS. </a:t>
                      </a:r>
                      <a:endParaRPr lang="en-US" sz="900" dirty="0"/>
                    </a:p>
                  </a:txBody>
                  <a:tcPr/>
                </a:tc>
              </a:tr>
              <a:tr h="0">
                <a:tc>
                  <a:txBody>
                    <a:bodyPr/>
                    <a:lstStyle/>
                    <a:p>
                      <a:pPr algn="l">
                        <a:buNone/>
                      </a:pPr>
                      <a:r>
                        <a:rPr lang="en-US" sz="900" dirty="0" smtClean="0"/>
                        <a:t>For fulfillment of a major requirement and to take a serious in depth programming centered course. </a:t>
                      </a:r>
                      <a:endParaRPr lang="en-US" sz="900" dirty="0"/>
                    </a:p>
                  </a:txBody>
                  <a:tcPr/>
                </a:tc>
              </a:tr>
              <a:tr h="0">
                <a:tc>
                  <a:txBody>
                    <a:bodyPr/>
                    <a:lstStyle/>
                    <a:p>
                      <a:pPr algn="l">
                        <a:buNone/>
                      </a:pPr>
                      <a:r>
                        <a:rPr lang="en-US" sz="900" dirty="0" smtClean="0"/>
                        <a:t>It is recommended for the CS minor</a:t>
                      </a:r>
                      <a:endParaRPr lang="en-US" sz="9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Classroom logistics</a:t>
            </a:r>
            <a:endParaRPr lang="en-US" dirty="0"/>
          </a:p>
        </p:txBody>
      </p:sp>
      <p:sp>
        <p:nvSpPr>
          <p:cNvPr id="5" name="TextBox 4"/>
          <p:cNvSpPr txBox="1"/>
          <p:nvPr/>
        </p:nvSpPr>
        <p:spPr>
          <a:xfrm>
            <a:off x="571500" y="1750988"/>
            <a:ext cx="3305863" cy="369332"/>
          </a:xfrm>
          <a:prstGeom prst="rect">
            <a:avLst/>
          </a:prstGeom>
          <a:noFill/>
        </p:spPr>
        <p:txBody>
          <a:bodyPr wrap="none" rtlCol="0">
            <a:spAutoFit/>
          </a:bodyPr>
          <a:lstStyle/>
          <a:p>
            <a:r>
              <a:rPr lang="en-US" dirty="0" smtClean="0"/>
              <a:t>Read book before – play in class</a:t>
            </a:r>
            <a:endParaRPr lang="en-US" dirty="0"/>
          </a:p>
        </p:txBody>
      </p:sp>
      <p:sp>
        <p:nvSpPr>
          <p:cNvPr id="7" name="TextBox 6"/>
          <p:cNvSpPr txBox="1"/>
          <p:nvPr/>
        </p:nvSpPr>
        <p:spPr>
          <a:xfrm>
            <a:off x="4746282" y="1750988"/>
            <a:ext cx="1309861" cy="369332"/>
          </a:xfrm>
          <a:prstGeom prst="rect">
            <a:avLst/>
          </a:prstGeom>
          <a:noFill/>
        </p:spPr>
        <p:txBody>
          <a:bodyPr wrap="none" rtlCol="0">
            <a:spAutoFit/>
          </a:bodyPr>
          <a:lstStyle/>
          <a:p>
            <a:r>
              <a:rPr lang="en-US" dirty="0" smtClean="0"/>
              <a:t>Attendance</a:t>
            </a:r>
            <a:endParaRPr lang="en-US" dirty="0"/>
          </a:p>
        </p:txBody>
      </p:sp>
      <p:sp>
        <p:nvSpPr>
          <p:cNvPr id="9" name="TextBox 8"/>
          <p:cNvSpPr txBox="1"/>
          <p:nvPr/>
        </p:nvSpPr>
        <p:spPr>
          <a:xfrm>
            <a:off x="2431322" y="4116786"/>
            <a:ext cx="1952991" cy="369332"/>
          </a:xfrm>
          <a:prstGeom prst="rect">
            <a:avLst/>
          </a:prstGeom>
          <a:noFill/>
        </p:spPr>
        <p:txBody>
          <a:bodyPr wrap="none" rtlCol="0">
            <a:spAutoFit/>
          </a:bodyPr>
          <a:lstStyle/>
          <a:p>
            <a:r>
              <a:rPr lang="en-US" dirty="0" smtClean="0"/>
              <a:t>Take home exams</a:t>
            </a:r>
            <a:endParaRPr lang="en-US" dirty="0"/>
          </a:p>
        </p:txBody>
      </p:sp>
      <p:pic>
        <p:nvPicPr>
          <p:cNvPr id="10" name="REV_0ufH8ykXZrzb9Yx_RP_beeKOagQDEWyDS5.png"/>
          <p:cNvPicPr>
            <a:picLocks noChangeAspect="1"/>
          </p:cNvPicPr>
          <p:nvPr/>
        </p:nvPicPr>
        <p:blipFill>
          <a:blip r:embed="rId2" cstate="print"/>
          <a:stretch>
            <a:fillRect/>
          </a:stretch>
        </p:blipFill>
        <p:spPr>
          <a:xfrm>
            <a:off x="571500" y="2120320"/>
            <a:ext cx="3346506" cy="1505928"/>
          </a:xfrm>
          <a:prstGeom prst="rect">
            <a:avLst/>
          </a:prstGeom>
        </p:spPr>
      </p:pic>
      <p:pic>
        <p:nvPicPr>
          <p:cNvPr id="12" name="REV_6Mv4Oi17YMEkRZb_RP_beeKOagQDEWyDS5.png"/>
          <p:cNvPicPr>
            <a:picLocks noGrp="1" noChangeAspect="1"/>
          </p:cNvPicPr>
          <p:nvPr>
            <p:ph idx="1"/>
          </p:nvPr>
        </p:nvPicPr>
        <p:blipFill>
          <a:blip r:embed="rId2" cstate="print"/>
          <a:stretch>
            <a:fillRect/>
          </a:stretch>
        </p:blipFill>
        <p:spPr>
          <a:xfrm>
            <a:off x="4746282" y="2120320"/>
            <a:ext cx="3474357" cy="1563461"/>
          </a:xfrm>
          <a:prstGeom prst="rect">
            <a:avLst/>
          </a:prstGeom>
        </p:spPr>
      </p:pic>
      <p:pic>
        <p:nvPicPr>
          <p:cNvPr id="13" name="REV_cCi7YnYHfCmJOnP_RP_beeKOagQDEWyDS5.png"/>
          <p:cNvPicPr>
            <a:picLocks noChangeAspect="1"/>
          </p:cNvPicPr>
          <p:nvPr/>
        </p:nvPicPr>
        <p:blipFill>
          <a:blip r:embed="rId3" cstate="print"/>
          <a:stretch>
            <a:fillRect/>
          </a:stretch>
        </p:blipFill>
        <p:spPr>
          <a:xfrm>
            <a:off x="2565756" y="4634253"/>
            <a:ext cx="3891114" cy="157967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bg>
      <p:bgPr>
        <a:solidFill>
          <a:schemeClr val="bg1">
            <a:lumMod val="40000"/>
            <a:lumOff val="60000"/>
          </a:schemeClr>
        </a:solidFill>
        <a:effectLst/>
      </p:bgPr>
    </p:bg>
    <p:spTree>
      <p:nvGrpSpPr>
        <p:cNvPr id="1" name=""/>
        <p:cNvGrpSpPr/>
        <p:nvPr/>
      </p:nvGrpSpPr>
      <p:grpSpPr>
        <a:xfrm>
          <a:off x="0" y="0"/>
          <a:ext cx="0" cy="0"/>
          <a:chOff x="0" y="0"/>
          <a:chExt cx="0" cy="0"/>
        </a:xfrm>
      </p:grpSpPr>
      <p:graphicFrame>
        <p:nvGraphicFramePr>
          <p:cNvPr id="4" name="Content Placeholder 2"/>
          <p:cNvGraphicFramePr>
            <a:graphicFrameLocks/>
          </p:cNvGraphicFramePr>
          <p:nvPr/>
        </p:nvGraphicFramePr>
        <p:xfrm>
          <a:off x="571500" y="235857"/>
          <a:ext cx="8229600" cy="6355079"/>
        </p:xfrm>
        <a:graphic>
          <a:graphicData uri="http://schemas.openxmlformats.org/drawingml/2006/table">
            <a:tbl>
              <a:tblPr firstRow="1" bandRow="1">
                <a:tableStyleId>{BC89EF96-8CEA-46FF-86C4-4CE0E7609802}</a:tableStyleId>
              </a:tblPr>
              <a:tblGrid>
                <a:gridCol w="8229600"/>
              </a:tblGrid>
              <a:tr h="0">
                <a:tc>
                  <a:txBody>
                    <a:bodyPr/>
                    <a:lstStyle/>
                    <a:p>
                      <a:pPr algn="l">
                        <a:buNone/>
                      </a:pPr>
                      <a:r>
                        <a:rPr lang="en-US" sz="900" dirty="0" smtClean="0"/>
                        <a:t>I learn best</a:t>
                      </a:r>
                      <a:r>
                        <a:rPr lang="en-US" sz="900" baseline="0" dirty="0" smtClean="0"/>
                        <a:t> by</a:t>
                      </a:r>
                      <a:endParaRPr lang="en-US" sz="900" dirty="0"/>
                    </a:p>
                  </a:txBody>
                  <a:tcPr/>
                </a:tc>
              </a:tr>
              <a:tr h="0">
                <a:tc>
                  <a:txBody>
                    <a:bodyPr/>
                    <a:lstStyle/>
                    <a:p>
                      <a:pPr algn="l">
                        <a:buNone/>
                      </a:pPr>
                      <a:r>
                        <a:rPr lang="en-US" sz="900" dirty="0" smtClean="0"/>
                        <a:t>By listening to lectures that I can take notes on in class and ask questions as we go through the material. Then after class I can review my notes and re-write them, making them much more understandable for me to study and learn from.</a:t>
                      </a:r>
                      <a:endParaRPr lang="en-US" sz="900" dirty="0"/>
                    </a:p>
                  </a:txBody>
                  <a:tcPr/>
                </a:tc>
              </a:tr>
              <a:tr h="0">
                <a:tc>
                  <a:txBody>
                    <a:bodyPr/>
                    <a:lstStyle/>
                    <a:p>
                      <a:pPr algn="l">
                        <a:buNone/>
                      </a:pPr>
                      <a:r>
                        <a:rPr lang="en-US" sz="900" dirty="0" smtClean="0"/>
                        <a:t>Doing</a:t>
                      </a:r>
                      <a:endParaRPr lang="en-US" sz="900" dirty="0"/>
                    </a:p>
                  </a:txBody>
                  <a:tcPr/>
                </a:tc>
              </a:tr>
              <a:tr h="0">
                <a:tc>
                  <a:txBody>
                    <a:bodyPr/>
                    <a:lstStyle/>
                    <a:p>
                      <a:pPr algn="l">
                        <a:buNone/>
                      </a:pPr>
                      <a:r>
                        <a:rPr lang="en-US" sz="900" dirty="0" smtClean="0"/>
                        <a:t>Listening to lectures</a:t>
                      </a:r>
                      <a:endParaRPr lang="en-US" sz="900" dirty="0"/>
                    </a:p>
                  </a:txBody>
                  <a:tcPr/>
                </a:tc>
              </a:tr>
              <a:tr h="0">
                <a:tc>
                  <a:txBody>
                    <a:bodyPr/>
                    <a:lstStyle/>
                    <a:p>
                      <a:pPr algn="l">
                        <a:buNone/>
                      </a:pPr>
                      <a:r>
                        <a:rPr lang="en-US" sz="900" dirty="0" smtClean="0"/>
                        <a:t>teacher explaining things and using examples that correlate with the textbook. </a:t>
                      </a:r>
                      <a:endParaRPr lang="en-US" sz="900" dirty="0"/>
                    </a:p>
                  </a:txBody>
                  <a:tcPr/>
                </a:tc>
              </a:tr>
              <a:tr h="0">
                <a:tc>
                  <a:txBody>
                    <a:bodyPr/>
                    <a:lstStyle/>
                    <a:p>
                      <a:pPr algn="l">
                        <a:buNone/>
                      </a:pPr>
                      <a:r>
                        <a:rPr lang="en-US" sz="900" dirty="0" smtClean="0"/>
                        <a:t>Powerpoint notes and activities in class.(Visual)</a:t>
                      </a:r>
                      <a:endParaRPr lang="en-US" sz="900" dirty="0"/>
                    </a:p>
                  </a:txBody>
                  <a:tcPr/>
                </a:tc>
              </a:tr>
              <a:tr h="0">
                <a:tc>
                  <a:txBody>
                    <a:bodyPr/>
                    <a:lstStyle/>
                    <a:p>
                      <a:pPr algn="l">
                        <a:buNone/>
                      </a:pPr>
                      <a:r>
                        <a:rPr lang="en-US" sz="900" dirty="0" smtClean="0"/>
                        <a:t>doing and practicing the material, also seeing examples and lectures of it in class.</a:t>
                      </a:r>
                      <a:endParaRPr lang="en-US" sz="900" dirty="0"/>
                    </a:p>
                  </a:txBody>
                  <a:tcPr/>
                </a:tc>
              </a:tr>
              <a:tr h="0">
                <a:tc>
                  <a:txBody>
                    <a:bodyPr/>
                    <a:lstStyle/>
                    <a:p>
                      <a:pPr algn="l">
                        <a:buNone/>
                      </a:pPr>
                      <a:r>
                        <a:rPr lang="en-US" sz="900" dirty="0" smtClean="0"/>
                        <a:t>Hands on. </a:t>
                      </a:r>
                      <a:endParaRPr lang="en-US" sz="900" dirty="0"/>
                    </a:p>
                  </a:txBody>
                  <a:tcPr/>
                </a:tc>
              </a:tr>
              <a:tr h="0">
                <a:tc>
                  <a:txBody>
                    <a:bodyPr/>
                    <a:lstStyle/>
                    <a:p>
                      <a:pPr algn="l">
                        <a:buNone/>
                      </a:pPr>
                      <a:r>
                        <a:rPr lang="en-US" sz="900" dirty="0" smtClean="0"/>
                        <a:t>taking a note during lecture and compare it with the text book</a:t>
                      </a:r>
                      <a:endParaRPr lang="en-US" sz="900" dirty="0"/>
                    </a:p>
                  </a:txBody>
                  <a:tcPr/>
                </a:tc>
              </a:tr>
              <a:tr h="0">
                <a:tc>
                  <a:txBody>
                    <a:bodyPr/>
                    <a:lstStyle/>
                    <a:p>
                      <a:pPr algn="l">
                        <a:buNone/>
                      </a:pPr>
                      <a:r>
                        <a:rPr lang="en-US" sz="900" dirty="0" smtClean="0"/>
                        <a:t>Hands on experience</a:t>
                      </a:r>
                      <a:endParaRPr lang="en-US" sz="900" dirty="0"/>
                    </a:p>
                  </a:txBody>
                  <a:tcPr/>
                </a:tc>
              </a:tr>
              <a:tr h="0">
                <a:tc>
                  <a:txBody>
                    <a:bodyPr/>
                    <a:lstStyle/>
                    <a:p>
                      <a:pPr algn="l">
                        <a:buNone/>
                      </a:pPr>
                      <a:r>
                        <a:rPr lang="en-US" sz="900" dirty="0" smtClean="0"/>
                        <a:t>Listening and trying it myself.</a:t>
                      </a:r>
                      <a:endParaRPr lang="en-US" sz="900" dirty="0"/>
                    </a:p>
                  </a:txBody>
                  <a:tcPr/>
                </a:tc>
              </a:tr>
              <a:tr h="0">
                <a:tc>
                  <a:txBody>
                    <a:bodyPr/>
                    <a:lstStyle/>
                    <a:p>
                      <a:pPr algn="l">
                        <a:buNone/>
                      </a:pPr>
                      <a:r>
                        <a:rPr lang="en-US" sz="900" dirty="0" smtClean="0"/>
                        <a:t>Listening in class and making additional notes to a prepared outline of the day's lecture</a:t>
                      </a:r>
                      <a:endParaRPr lang="en-US" sz="900" dirty="0"/>
                    </a:p>
                  </a:txBody>
                  <a:tcPr/>
                </a:tc>
              </a:tr>
              <a:tr h="0">
                <a:tc>
                  <a:txBody>
                    <a:bodyPr/>
                    <a:lstStyle/>
                    <a:p>
                      <a:pPr algn="l">
                        <a:buNone/>
                      </a:pPr>
                      <a:r>
                        <a:rPr lang="en-US" sz="900" dirty="0" smtClean="0"/>
                        <a:t>I learn the best through power points lectures with (printout from blackboard) and in class lecture about the powerpoint</a:t>
                      </a:r>
                      <a:endParaRPr lang="en-US" sz="900" dirty="0"/>
                    </a:p>
                  </a:txBody>
                  <a:tcPr/>
                </a:tc>
              </a:tr>
              <a:tr h="0">
                <a:tc>
                  <a:txBody>
                    <a:bodyPr/>
                    <a:lstStyle/>
                    <a:p>
                      <a:pPr algn="l">
                        <a:buNone/>
                      </a:pPr>
                      <a:r>
                        <a:rPr lang="en-US" sz="900" dirty="0" smtClean="0"/>
                        <a:t>having lectures with multiple examples.  </a:t>
                      </a:r>
                      <a:endParaRPr lang="en-US" sz="900" dirty="0"/>
                    </a:p>
                  </a:txBody>
                  <a:tcPr/>
                </a:tc>
              </a:tr>
              <a:tr h="0">
                <a:tc>
                  <a:txBody>
                    <a:bodyPr/>
                    <a:lstStyle/>
                    <a:p>
                      <a:pPr algn="l">
                        <a:buNone/>
                      </a:pPr>
                      <a:r>
                        <a:rPr lang="en-US" sz="900" dirty="0" smtClean="0"/>
                        <a:t>I don't like the lecturing which is by all oral statement, because i could miss some important point while I'm trying to understand your lecturing.</a:t>
                      </a:r>
                    </a:p>
                    <a:p>
                      <a:r>
                        <a:rPr lang="en-US" sz="900" dirty="0" smtClean="0"/>
                        <a:t>
So, I prefer lectures with powerpoint which incldues all of your oral lecturing which is very impossible though.</a:t>
                      </a:r>
                      <a:endParaRPr lang="en-US" sz="900" dirty="0"/>
                    </a:p>
                  </a:txBody>
                  <a:tcPr/>
                </a:tc>
              </a:tr>
              <a:tr h="0">
                <a:tc>
                  <a:txBody>
                    <a:bodyPr/>
                    <a:lstStyle/>
                    <a:p>
                      <a:pPr algn="l">
                        <a:buNone/>
                      </a:pPr>
                      <a:r>
                        <a:rPr lang="en-US" sz="900" dirty="0" smtClean="0"/>
                        <a:t>I learn by doing examples. I need hands on practice to learn something. </a:t>
                      </a:r>
                      <a:endParaRPr lang="en-US" sz="900" dirty="0"/>
                    </a:p>
                  </a:txBody>
                  <a:tcPr/>
                </a:tc>
              </a:tr>
              <a:tr h="0">
                <a:tc>
                  <a:txBody>
                    <a:bodyPr/>
                    <a:lstStyle/>
                    <a:p>
                      <a:pPr algn="l">
                        <a:buNone/>
                      </a:pPr>
                      <a:r>
                        <a:rPr lang="en-US" sz="900" dirty="0" smtClean="0"/>
                        <a:t>I feel like I learn best in hands-on environments, e.g. laboratory exercises or field experience.</a:t>
                      </a:r>
                      <a:endParaRPr lang="en-US" sz="900" dirty="0"/>
                    </a:p>
                  </a:txBody>
                  <a:tcPr/>
                </a:tc>
              </a:tr>
              <a:tr h="0">
                <a:tc>
                  <a:txBody>
                    <a:bodyPr/>
                    <a:lstStyle/>
                    <a:p>
                      <a:pPr algn="l">
                        <a:buNone/>
                      </a:pPr>
                      <a:r>
                        <a:rPr lang="en-US" sz="900" dirty="0" smtClean="0"/>
                        <a:t>When i am in a classroom or computer lab and i am being instructed by a teacher.</a:t>
                      </a:r>
                      <a:endParaRPr lang="en-US" sz="900" dirty="0"/>
                    </a:p>
                  </a:txBody>
                  <a:tcPr/>
                </a:tc>
              </a:tr>
              <a:tr h="0">
                <a:tc>
                  <a:txBody>
                    <a:bodyPr/>
                    <a:lstStyle/>
                    <a:p>
                      <a:pPr algn="l">
                        <a:buNone/>
                      </a:pPr>
                      <a:r>
                        <a:rPr lang="en-US" sz="900" dirty="0" smtClean="0"/>
                        <a:t>repetition-- repeated use of the material mostly by writing.</a:t>
                      </a:r>
                      <a:endParaRPr lang="en-US" sz="900" dirty="0"/>
                    </a:p>
                  </a:txBody>
                  <a:tcPr/>
                </a:tc>
              </a:tr>
              <a:tr h="0">
                <a:tc>
                  <a:txBody>
                    <a:bodyPr/>
                    <a:lstStyle/>
                    <a:p>
                      <a:pPr algn="l">
                        <a:buNone/>
                      </a:pPr>
                      <a:r>
                        <a:rPr lang="en-US" sz="900" dirty="0" smtClean="0"/>
                        <a:t>Online Lecture, Flipped classroom (in that order)</a:t>
                      </a:r>
                      <a:endParaRPr lang="en-US" sz="900" dirty="0"/>
                    </a:p>
                  </a:txBody>
                  <a:tcPr/>
                </a:tc>
              </a:tr>
              <a:tr h="0">
                <a:tc>
                  <a:txBody>
                    <a:bodyPr/>
                    <a:lstStyle/>
                    <a:p>
                      <a:pPr algn="l">
                        <a:buNone/>
                      </a:pPr>
                      <a:r>
                        <a:rPr lang="en-US" sz="900" dirty="0" smtClean="0"/>
                        <a:t>practicing.</a:t>
                      </a:r>
                      <a:endParaRPr lang="en-US" sz="900" dirty="0"/>
                    </a:p>
                  </a:txBody>
                  <a:tcPr/>
                </a:tc>
              </a:tr>
              <a:tr h="0">
                <a:tc>
                  <a:txBody>
                    <a:bodyPr/>
                    <a:lstStyle/>
                    <a:p>
                      <a:pPr algn="l">
                        <a:buNone/>
                      </a:pPr>
                      <a:r>
                        <a:rPr lang="en-US" sz="900" dirty="0" smtClean="0"/>
                        <a:t>I like seeing examples in class and the solutions to said problems as well.</a:t>
                      </a:r>
                      <a:endParaRPr lang="en-US" sz="900" dirty="0"/>
                    </a:p>
                  </a:txBody>
                  <a:tcPr/>
                </a:tc>
              </a:tr>
              <a:tr h="0">
                <a:tc>
                  <a:txBody>
                    <a:bodyPr/>
                    <a:lstStyle/>
                    <a:p>
                      <a:pPr algn="l">
                        <a:buNone/>
                      </a:pPr>
                      <a:r>
                        <a:rPr lang="en-US" sz="900" dirty="0" smtClean="0"/>
                        <a:t>doing hands-on assignments that actively apply the material and push you to figure some things out on your own.</a:t>
                      </a:r>
                      <a:endParaRPr lang="en-US" sz="900" dirty="0"/>
                    </a:p>
                  </a:txBody>
                  <a:tcPr/>
                </a:tc>
              </a:tr>
              <a:tr h="0">
                <a:tc>
                  <a:txBody>
                    <a:bodyPr/>
                    <a:lstStyle/>
                    <a:p>
                      <a:pPr algn="l">
                        <a:buNone/>
                      </a:pPr>
                      <a:r>
                        <a:rPr lang="en-US" sz="900" dirty="0" smtClean="0"/>
                        <a:t>Studying outside of class at my own pace and preferences, while using class time to go over questions.</a:t>
                      </a:r>
                      <a:endParaRPr lang="en-US" sz="900" dirty="0"/>
                    </a:p>
                  </a:txBody>
                  <a:tcPr/>
                </a:tc>
              </a:tr>
              <a:tr h="0">
                <a:tc>
                  <a:txBody>
                    <a:bodyPr/>
                    <a:lstStyle/>
                    <a:p>
                      <a:pPr algn="l">
                        <a:buNone/>
                      </a:pPr>
                      <a:r>
                        <a:rPr lang="en-US" sz="900" dirty="0" smtClean="0"/>
                        <a:t>doing. Especially with programming, theory can only do so much. I learn best by solving problems and writing real code. </a:t>
                      </a:r>
                      <a:endParaRPr lang="en-US" sz="900" dirty="0"/>
                    </a:p>
                  </a:txBody>
                  <a:tcPr/>
                </a:tc>
              </a:tr>
              <a:tr h="0">
                <a:tc>
                  <a:txBody>
                    <a:bodyPr/>
                    <a:lstStyle/>
                    <a:p>
                      <a:pPr algn="l">
                        <a:buNone/>
                      </a:pPr>
                      <a:r>
                        <a:rPr lang="en-US" sz="900" dirty="0" smtClean="0"/>
                        <a:t>A combination of lectures and activities.</a:t>
                      </a:r>
                      <a:endParaRPr lang="en-US" sz="9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words</a:t>
            </a:r>
            <a:endParaRPr lang="en-US" dirty="0"/>
          </a:p>
        </p:txBody>
      </p:sp>
      <p:pic>
        <p:nvPicPr>
          <p:cNvPr id="6" name="Content Placeholder 5" descr="Screen shot 2013-01-08 at 11.43.54 AM.png"/>
          <p:cNvPicPr>
            <a:picLocks noGrp="1" noChangeAspect="1"/>
          </p:cNvPicPr>
          <p:nvPr>
            <p:ph idx="1"/>
          </p:nvPr>
        </p:nvPicPr>
        <p:blipFill>
          <a:blip r:embed="rId2"/>
          <a:srcRect l="-13760" r="-13760"/>
          <a:stretch>
            <a:fillRect/>
          </a:stretch>
        </p:blipFill>
        <p:spPr>
          <a:xfrm>
            <a:off x="390072" y="2003231"/>
            <a:ext cx="8427357" cy="4334069"/>
          </a:xfrm>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What is software engineering?</a:t>
            </a:r>
            <a:endParaRPr lang="en-US" dirty="0"/>
          </a:p>
        </p:txBody>
      </p:sp>
      <p:sp>
        <p:nvSpPr>
          <p:cNvPr id="6" name="Subtitle 5"/>
          <p:cNvSpPr>
            <a:spLocks noGrp="1"/>
          </p:cNvSpPr>
          <p:nvPr>
            <p:ph type="subTitle" idx="1"/>
          </p:nvPr>
        </p:nvSpPr>
        <p:spPr/>
        <p:txBody>
          <a:bodyPr/>
          <a:lstStyle/>
          <a:p>
            <a:r>
              <a:rPr lang="en-US" dirty="0" smtClean="0"/>
              <a:t>In impromptu groups, come up with a definition.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majorFont>
      <a:minorFont>
        <a:latin typeface="Calisto MT"/>
        <a:ea typeface=""/>
        <a:cs typeface=""/>
        <a:font script="Jpan" typeface="ＭＳ 明朝"/>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107</TotalTime>
  <Words>1045</Words>
  <Application>Microsoft Macintosh PowerPoint</Application>
  <PresentationFormat>On-screen Show (4:3)</PresentationFormat>
  <Paragraphs>102</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Travelogue</vt:lpstr>
      <vt:lpstr>CS 345 – Software Engineering</vt:lpstr>
      <vt:lpstr>Welcome</vt:lpstr>
      <vt:lpstr>Who We Are</vt:lpstr>
      <vt:lpstr>Slide 4</vt:lpstr>
      <vt:lpstr>Slide 5</vt:lpstr>
      <vt:lpstr>Classroom logistics</vt:lpstr>
      <vt:lpstr>Slide 7</vt:lpstr>
      <vt:lpstr>3 words</vt:lpstr>
      <vt:lpstr>What is software engineering?</vt:lpstr>
      <vt:lpstr>A process</vt:lpstr>
      <vt:lpstr>What can go wrong?</vt:lpstr>
      <vt:lpstr>Disasters</vt:lpstr>
      <vt:lpstr>Goals</vt:lpstr>
      <vt:lpstr>The book</vt:lpstr>
      <vt:lpstr>Assignment for Thursday</vt:lpstr>
    </vt:vector>
  </TitlesOfParts>
  <Company>James Madison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345 – Software Engineering</dc:title>
  <dc:creator>Nancy Harris</dc:creator>
  <cp:lastModifiedBy>Nancy Harris</cp:lastModifiedBy>
  <cp:revision>4</cp:revision>
  <dcterms:created xsi:type="dcterms:W3CDTF">2013-01-08T16:25:36Z</dcterms:created>
  <dcterms:modified xsi:type="dcterms:W3CDTF">2013-01-08T17:22:17Z</dcterms:modified>
</cp:coreProperties>
</file>