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23" d="100"/>
          <a:sy n="123" d="100"/>
        </p:scale>
        <p:origin x="-20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676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419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5F06-4A6A-DA40-8248-3BA3974EE04F}" type="datetimeFigureOut">
              <a:rPr lang="en-US" smtClean="0"/>
              <a:t>9/11/12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F6167-91F7-444D-B1D4-1A57C951459A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191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434609"/>
            <a:ext cx="374904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2551176"/>
            <a:ext cx="3749040" cy="3145536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5F06-4A6A-DA40-8248-3BA3974EE04F}" type="datetimeFigureOut">
              <a:rPr lang="en-US" smtClean="0"/>
              <a:t>9/11/12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F6167-91F7-444D-B1D4-1A57C951459A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798020" y="538594"/>
            <a:ext cx="1808485" cy="51671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50174">
            <a:off x="4827538" y="836203"/>
            <a:ext cx="3657600" cy="493776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5F06-4A6A-DA40-8248-3BA3974EE04F}" type="datetimeFigureOut">
              <a:rPr lang="en-US" smtClean="0"/>
              <a:t>9/11/12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F6167-91F7-444D-B1D4-1A57C951459A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55093">
            <a:off x="2359666" y="458370"/>
            <a:ext cx="4424669" cy="3079124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835967" y="278688"/>
            <a:ext cx="1695954" cy="4845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5F06-4A6A-DA40-8248-3BA3974EE04F}" type="datetimeFigureOut">
              <a:rPr lang="en-US" smtClean="0"/>
              <a:t>9/11/12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F6167-91F7-444D-B1D4-1A57C951459A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785255">
            <a:off x="2866028" y="3182426"/>
            <a:ext cx="1695954" cy="484558"/>
          </a:xfrm>
          <a:prstGeom prst="rect">
            <a:avLst/>
          </a:prstGeom>
        </p:spPr>
      </p:pic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150321">
            <a:off x="4329929" y="546774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317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80673">
            <a:off x="699762" y="451178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3480" y="4800600"/>
            <a:ext cx="3246120" cy="118872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5F06-4A6A-DA40-8248-3BA3974EE04F}" type="datetimeFigureOut">
              <a:rPr lang="en-US" smtClean="0"/>
              <a:t>9/11/12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F6167-91F7-444D-B1D4-1A57C951459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415567" y="369110"/>
            <a:ext cx="3794703" cy="272976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0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0973137">
            <a:off x="530124" y="631160"/>
            <a:ext cx="3837559" cy="2604282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 rot="470783">
            <a:off x="708565" y="3070624"/>
            <a:ext cx="3918749" cy="282751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114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 rot="21240000">
            <a:off x="4717562" y="3396154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4876800"/>
            <a:ext cx="3048000" cy="118872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5F06-4A6A-DA40-8248-3BA3974EE04F}" type="datetimeFigureOut">
              <a:rPr lang="en-US" smtClean="0"/>
              <a:t>9/11/12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F6167-91F7-444D-B1D4-1A57C951459A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7428515" y="2619243"/>
            <a:ext cx="1580737" cy="451639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6339646" y="604321"/>
            <a:ext cx="1610332" cy="2025115"/>
          </a:xfrm>
          <a:prstGeom prst="rect">
            <a:avLst/>
          </a:prstGeom>
        </p:spPr>
      </p:pic>
      <p:pic>
        <p:nvPicPr>
          <p:cNvPr id="13" name="Picture 12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4891846" y="985321"/>
            <a:ext cx="1610332" cy="2025115"/>
          </a:xfrm>
          <a:prstGeom prst="rect">
            <a:avLst/>
          </a:prstGeom>
        </p:spPr>
      </p:pic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 rot="247118">
            <a:off x="5075220" y="1165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 rot="271248">
            <a:off x="6523020" y="784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519045" y="2873698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193488">
            <a:off x="610678" y="450635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 rot="21240000">
            <a:off x="455724" y="3551615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5F06-4A6A-DA40-8248-3BA3974EE04F}" type="datetimeFigureOut">
              <a:rPr lang="en-US" smtClean="0"/>
              <a:t>9/11/12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F6167-91F7-444D-B1D4-1A57C951459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634" y="577849"/>
            <a:ext cx="1882589" cy="5461001"/>
          </a:xfrm>
        </p:spPr>
        <p:txBody>
          <a:bodyPr vert="eaVert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4" y="577849"/>
            <a:ext cx="5768788" cy="54610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5F06-4A6A-DA40-8248-3BA3974EE04F}" type="datetimeFigureOut">
              <a:rPr lang="en-US" smtClean="0"/>
              <a:t>9/11/12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F6167-91F7-444D-B1D4-1A57C951459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vertical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2859" y="1562100"/>
            <a:ext cx="152400" cy="37338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5F06-4A6A-DA40-8248-3BA3974EE04F}" type="datetimeFigureOut">
              <a:rPr lang="en-US" smtClean="0"/>
              <a:t>9/11/12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F6167-91F7-444D-B1D4-1A57C951459A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>
  <p:cSld name="Title Slide with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2057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800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5F06-4A6A-DA40-8248-3BA3974EE04F}" type="datetimeFigureOut">
              <a:rPr lang="en-US" smtClean="0"/>
              <a:t>9/11/12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F6167-91F7-444D-B1D4-1A57C951459A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572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66660">
            <a:off x="5138374" y="599839"/>
            <a:ext cx="1610332" cy="2025115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29776">
            <a:off x="2072772" y="555386"/>
            <a:ext cx="1610332" cy="2025115"/>
          </a:xfrm>
          <a:prstGeom prst="rect">
            <a:avLst/>
          </a:prstGeom>
        </p:spPr>
      </p:pic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 rot="21254634">
            <a:off x="2256146" y="735839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2"/>
          <p:cNvSpPr>
            <a:spLocks noGrp="1"/>
          </p:cNvSpPr>
          <p:nvPr>
            <p:ph type="pic" idx="15"/>
          </p:nvPr>
        </p:nvSpPr>
        <p:spPr>
          <a:xfrm rot="21315648">
            <a:off x="5321748" y="780292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pic>
        <p:nvPicPr>
          <p:cNvPr id="14" name="Picture 13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51790">
            <a:off x="3591963" y="936015"/>
            <a:ext cx="1610332" cy="2025115"/>
          </a:xfrm>
          <a:prstGeom prst="rect">
            <a:avLst/>
          </a:prstGeom>
        </p:spPr>
      </p:pic>
      <p:sp>
        <p:nvSpPr>
          <p:cNvPr id="17" name="Picture Placeholder 2"/>
          <p:cNvSpPr>
            <a:spLocks noGrp="1"/>
          </p:cNvSpPr>
          <p:nvPr>
            <p:ph type="pic" idx="17"/>
          </p:nvPr>
        </p:nvSpPr>
        <p:spPr>
          <a:xfrm rot="100778">
            <a:off x="3775337" y="1116468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282700"/>
            <a:ext cx="8001000" cy="1917700"/>
          </a:xfrm>
        </p:spPr>
        <p:txBody>
          <a:bodyPr anchor="b" anchorCtr="0">
            <a:noAutofit/>
          </a:bodyPr>
          <a:lstStyle>
            <a:lvl1pPr algn="ctr">
              <a:defRPr sz="5600" b="0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3644153"/>
            <a:ext cx="8001000" cy="833718"/>
          </a:xfrm>
        </p:spPr>
        <p:txBody>
          <a:bodyPr anchor="t" anchorCtr="0"/>
          <a:lstStyle>
            <a:lvl1pPr marL="0" indent="0" algn="ctr">
              <a:spcAft>
                <a:spcPts val="0"/>
              </a:spcAft>
              <a:buNone/>
              <a:defRPr sz="20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5F06-4A6A-DA40-8248-3BA3974EE04F}" type="datetimeFigureOut">
              <a:rPr lang="en-US" smtClean="0"/>
              <a:t>9/11/12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F6167-91F7-444D-B1D4-1A57C951459A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33528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346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5F06-4A6A-DA40-8248-3BA3974EE04F}" type="datetimeFigureOut">
              <a:rPr lang="en-US" smtClean="0"/>
              <a:t>9/11/12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F6167-91F7-444D-B1D4-1A57C951459A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346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346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5F06-4A6A-DA40-8248-3BA3974EE04F}" type="datetimeFigureOut">
              <a:rPr lang="en-US" smtClean="0"/>
              <a:t>9/11/12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F6167-91F7-444D-B1D4-1A57C951459A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5F06-4A6A-DA40-8248-3BA3974EE04F}" type="datetimeFigureOut">
              <a:rPr lang="en-US" smtClean="0"/>
              <a:t>9/11/12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F6167-91F7-444D-B1D4-1A57C95145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5F06-4A6A-DA40-8248-3BA3974EE04F}" type="datetimeFigureOut">
              <a:rPr lang="en-US" smtClean="0"/>
              <a:t>9/11/12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F6167-91F7-444D-B1D4-1A57C95145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153" y="443752"/>
            <a:ext cx="3749040" cy="1707777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7494" y="430306"/>
            <a:ext cx="3749040" cy="560854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6153" y="2554940"/>
            <a:ext cx="3749040" cy="3146613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5F06-4A6A-DA40-8248-3BA3974EE04F}" type="datetimeFigureOut">
              <a:rPr lang="en-US" smtClean="0"/>
              <a:t>9/11/12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F6167-91F7-444D-B1D4-1A57C951459A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xtPageOverlay.png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905000"/>
            <a:ext cx="8001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721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D1595F06-4A6A-DA40-8248-3BA3974EE04F}" type="datetimeFigureOut">
              <a:rPr lang="en-US" smtClean="0"/>
              <a:t>9/11/12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46220" y="6158753"/>
            <a:ext cx="1051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fld id="{614F6167-91F7-444D-B1D4-1A57C951459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0"/>
        </a:spcBef>
        <a:spcAft>
          <a:spcPts val="2000"/>
        </a:spcAft>
        <a:buFont typeface="Wingdings 2" pitchFamily="18" charset="2"/>
        <a:buChar char="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Why projects fail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Looking at the literature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Processes are in place to help projects to succeed, but …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Did Your Project Fail?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Standish Group – 1994 – 31% of </a:t>
            </a:r>
            <a:r>
              <a:rPr lang="en-US" dirty="0" err="1" smtClean="0"/>
              <a:t>corp</a:t>
            </a:r>
            <a:r>
              <a:rPr lang="en-US" dirty="0" smtClean="0"/>
              <a:t> software projects were cancelled before completion; 53% “challenged”</a:t>
            </a:r>
          </a:p>
          <a:p>
            <a:r>
              <a:rPr lang="en-US" dirty="0" err="1" smtClean="0"/>
              <a:t>Linburg</a:t>
            </a:r>
            <a:r>
              <a:rPr lang="en-US" dirty="0" smtClean="0"/>
              <a:t> – 1999 – 20% failure; 46% challenged</a:t>
            </a:r>
          </a:p>
          <a:p>
            <a:r>
              <a:rPr lang="en-US" dirty="0" smtClean="0"/>
              <a:t>Standish Group – 2007 – 35% of started software projects were successful – There is some dispute over their methods of calculating “success”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23321" y="6359846"/>
            <a:ext cx="7130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Standish Group – 1995 – Formed to study software engineering failures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Denver Airport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spectacular failure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Given the “process” lens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the two articles – 25 minutes</a:t>
            </a:r>
          </a:p>
          <a:p>
            <a:r>
              <a:rPr lang="en-US" dirty="0" smtClean="0"/>
              <a:t>Group discussion to follow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71500" y="3769890"/>
            <a:ext cx="8001000" cy="2424766"/>
          </a:xfrm>
        </p:spPr>
        <p:txBody>
          <a:bodyPr/>
          <a:lstStyle/>
          <a:p>
            <a:r>
              <a:rPr lang="en-US" dirty="0" smtClean="0"/>
              <a:t>What failures identified by </a:t>
            </a:r>
            <a:r>
              <a:rPr lang="en-US" dirty="0" err="1" smtClean="0"/>
              <a:t>Cerpa</a:t>
            </a:r>
            <a:r>
              <a:rPr lang="en-US" dirty="0" smtClean="0"/>
              <a:t> and </a:t>
            </a:r>
            <a:r>
              <a:rPr lang="en-US" dirty="0" err="1" smtClean="0"/>
              <a:t>Verner</a:t>
            </a:r>
            <a:r>
              <a:rPr lang="en-US" dirty="0" smtClean="0"/>
              <a:t> can be seen in the baggage system disaster?</a:t>
            </a:r>
            <a:br>
              <a:rPr lang="en-US" dirty="0" smtClean="0"/>
            </a:br>
            <a:r>
              <a:rPr lang="en-US" dirty="0" smtClean="0"/>
              <a:t>What unique failures occurred in Denver?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do these failures relate to what we have read about software engineering processes?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Requirements Engineering</a:t>
            </a:r>
          </a:p>
          <a:p>
            <a:r>
              <a:rPr lang="en-US" smtClean="0"/>
              <a:t>Project begins</a:t>
            </a:r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ravelogue">
  <a:themeElements>
    <a:clrScheme name="Travelogue">
      <a:dk1>
        <a:sysClr val="windowText" lastClr="000000"/>
      </a:dk1>
      <a:lt1>
        <a:srgbClr val="EAC968"/>
      </a:lt1>
      <a:dk2>
        <a:srgbClr val="2A2515"/>
      </a:dk2>
      <a:lt2>
        <a:srgbClr val="82682C"/>
      </a:lt2>
      <a:accent1>
        <a:srgbClr val="B74D21"/>
      </a:accent1>
      <a:accent2>
        <a:srgbClr val="A32323"/>
      </a:accent2>
      <a:accent3>
        <a:srgbClr val="4576A3"/>
      </a:accent3>
      <a:accent4>
        <a:srgbClr val="615D9A"/>
      </a:accent4>
      <a:accent5>
        <a:srgbClr val="67924B"/>
      </a:accent5>
      <a:accent6>
        <a:srgbClr val="BF7B1B"/>
      </a:accent6>
      <a:hlink>
        <a:srgbClr val="99350B"/>
      </a:hlink>
      <a:folHlink>
        <a:srgbClr val="785140"/>
      </a:folHlink>
    </a:clrScheme>
    <a:fontScheme name="Travelogue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Travelogu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6600000" sx="102000" sy="102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88900" dist="63500" dir="2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sunset" dir="t">
              <a:rot lat="0" lon="0" rev="4200000"/>
            </a:lightRig>
          </a:scene3d>
          <a:sp3d>
            <a:bevelT w="635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0000"/>
                <a:hueMod val="85000"/>
                <a:satMod val="300000"/>
                <a:lumMod val="100000"/>
              </a:schemeClr>
            </a:gs>
            <a:gs pos="40000">
              <a:schemeClr val="phClr">
                <a:tint val="45000"/>
                <a:shade val="99000"/>
                <a:hueMod val="95000"/>
                <a:satMod val="300000"/>
                <a:lumMod val="100000"/>
              </a:schemeClr>
            </a:gs>
            <a:gs pos="100000">
              <a:schemeClr val="phClr">
                <a:shade val="20000"/>
                <a:hueMod val="95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70000"/>
                <a:satMod val="2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Travelogue.thmx</Template>
  <TotalTime>33</TotalTime>
  <Words>163</Words>
  <Application>Microsoft Macintosh PowerPoint</Application>
  <PresentationFormat>On-screen Show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Travelogue</vt:lpstr>
      <vt:lpstr>Why projects fail</vt:lpstr>
      <vt:lpstr>Big Picture</vt:lpstr>
      <vt:lpstr>Why Did Your Project Fail?</vt:lpstr>
      <vt:lpstr>Denver Airport</vt:lpstr>
      <vt:lpstr>Given the “process” lens</vt:lpstr>
      <vt:lpstr>What failures identified by Cerpa and Verner can be seen in the baggage system disaster? What unique failures occurred in Denver?</vt:lpstr>
      <vt:lpstr>How do these failures relate to what we have read about software engineering processes?</vt:lpstr>
      <vt:lpstr>Next time</vt:lpstr>
    </vt:vector>
  </TitlesOfParts>
  <Company>James Madison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projects fail</dc:title>
  <dc:creator>Nancy Harris</dc:creator>
  <cp:lastModifiedBy>Nancy Harris</cp:lastModifiedBy>
  <cp:revision>2</cp:revision>
  <dcterms:created xsi:type="dcterms:W3CDTF">2012-09-11T12:42:56Z</dcterms:created>
  <dcterms:modified xsi:type="dcterms:W3CDTF">2012-09-11T13:16:07Z</dcterms:modified>
</cp:coreProperties>
</file>