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79" r:id="rId9"/>
    <p:sldId id="263" r:id="rId10"/>
    <p:sldId id="264" r:id="rId11"/>
    <p:sldId id="265" r:id="rId12"/>
    <p:sldId id="266" r:id="rId13"/>
    <p:sldId id="276" r:id="rId14"/>
    <p:sldId id="281" r:id="rId15"/>
    <p:sldId id="267" r:id="rId16"/>
    <p:sldId id="268" r:id="rId17"/>
    <p:sldId id="270" r:id="rId18"/>
    <p:sldId id="271" r:id="rId19"/>
    <p:sldId id="272" r:id="rId20"/>
    <p:sldId id="273" r:id="rId21"/>
    <p:sldId id="274" r:id="rId22"/>
    <p:sldId id="275" r:id="rId23"/>
    <p:sldId id="280" r:id="rId24"/>
    <p:sldId id="277" r:id="rId25"/>
    <p:sldId id="282" r:id="rId26"/>
    <p:sldId id="283" r:id="rId27"/>
    <p:sldId id="285" r:id="rId28"/>
    <p:sldId id="286" r:id="rId29"/>
    <p:sldId id="284" r:id="rId30"/>
    <p:sldId id="287" r:id="rId31"/>
    <p:sldId id="288" r:id="rId32"/>
    <p:sldId id="289" r:id="rId33"/>
    <p:sldId id="290" r:id="rId34"/>
    <p:sldId id="291" r:id="rId35"/>
    <p:sldId id="292" r:id="rId36"/>
    <p:sldId id="293" r:id="rId37"/>
    <p:sldId id="294" r:id="rId38"/>
    <p:sldId id="295" r:id="rId39"/>
    <p:sldId id="297" r:id="rId40"/>
    <p:sldId id="296" r:id="rId41"/>
    <p:sldId id="27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9" d="100"/>
          <a:sy n="139" d="100"/>
        </p:scale>
        <p:origin x="-157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E998A-3834-F74B-8399-607A85B08E47}" type="datetimeFigureOut">
              <a:rPr lang="en-US" smtClean="0"/>
              <a:pPr/>
              <a:t>9/11/12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1BBD7-E5C2-D347-ABDA-3954309ED98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E3E998A-3834-F74B-8399-607A85B08E47}" type="datetimeFigureOut">
              <a:rPr lang="en-US" smtClean="0"/>
              <a:pPr/>
              <a:t>9/11/12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1BBD7-E5C2-D347-ABDA-3954309ED987}"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E3E998A-3834-F74B-8399-607A85B08E47}" type="datetimeFigureOut">
              <a:rPr lang="en-US" smtClean="0"/>
              <a:pPr/>
              <a:t>9/11/12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1BBD7-E5C2-D347-ABDA-3954309ED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998A-3834-F74B-8399-607A85B08E47}" type="datetimeFigureOut">
              <a:rPr lang="en-US" smtClean="0"/>
              <a:pPr/>
              <a:t>9/11/12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1BBD7-E5C2-D347-ABDA-3954309ED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E998A-3834-F74B-8399-607A85B08E47}" type="datetimeFigureOut">
              <a:rPr lang="en-US" smtClean="0"/>
              <a:pPr/>
              <a:t>9/11/12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1BBD7-E5C2-D347-ABDA-3954309ED987}"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6E3E998A-3834-F74B-8399-607A85B08E47}" type="datetimeFigureOut">
              <a:rPr lang="en-US" smtClean="0"/>
              <a:pPr/>
              <a:t>9/11/12</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8B31BBD7-E5C2-D347-ABDA-3954309ED9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gilemanifesto.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3 - Processes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2.png"/>
          <p:cNvPicPr>
            <a:picLocks noGrp="1" noChangeAspect="1"/>
          </p:cNvPicPr>
          <p:nvPr>
            <p:ph idx="1"/>
          </p:nvPr>
        </p:nvPicPr>
        <p:blipFill>
          <a:blip r:embed="rId2"/>
          <a:srcRect l="-22917" r="-22917"/>
          <a:stretch>
            <a:fillRect/>
          </a:stretch>
        </p:blipFill>
        <p:spPr>
          <a:xfrm>
            <a:off x="-1823741" y="127096"/>
            <a:ext cx="12800982" cy="6583362"/>
          </a:xfrm>
          <a:prstGeom prst="rect">
            <a:avLst/>
          </a:prstGeom>
        </p:spPr>
      </p:pic>
      <p:sp>
        <p:nvSpPr>
          <p:cNvPr id="5" name="TextBox 4"/>
          <p:cNvSpPr txBox="1"/>
          <p:nvPr/>
        </p:nvSpPr>
        <p:spPr>
          <a:xfrm>
            <a:off x="728709" y="5736255"/>
            <a:ext cx="655348" cy="369332"/>
          </a:xfrm>
          <a:prstGeom prst="rect">
            <a:avLst/>
          </a:prstGeom>
          <a:noFill/>
        </p:spPr>
        <p:txBody>
          <a:bodyPr wrap="none" rtlCol="0">
            <a:spAutoFit/>
          </a:bodyPr>
          <a:lstStyle/>
          <a:p>
            <a:r>
              <a:rPr lang="en-US" dirty="0" smtClean="0"/>
              <a:t>1970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3.png"/>
          <p:cNvPicPr>
            <a:picLocks noGrp="1" noChangeAspect="1"/>
          </p:cNvPicPr>
          <p:nvPr>
            <p:ph idx="1"/>
          </p:nvPr>
        </p:nvPicPr>
        <p:blipFill>
          <a:blip r:embed="rId2"/>
          <a:srcRect l="-22917" r="-22917"/>
          <a:stretch>
            <a:fillRect/>
          </a:stretch>
        </p:blipFill>
        <p:spPr>
          <a:xfrm>
            <a:off x="-843221" y="274638"/>
            <a:ext cx="10420543" cy="6169540"/>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4.png"/>
          <p:cNvPicPr>
            <a:picLocks noGrp="1" noChangeAspect="1"/>
          </p:cNvPicPr>
          <p:nvPr>
            <p:ph idx="1"/>
          </p:nvPr>
        </p:nvPicPr>
        <p:blipFill>
          <a:blip r:embed="rId2"/>
          <a:srcRect l="-22917" r="-22917"/>
          <a:stretch>
            <a:fillRect/>
          </a:stretch>
        </p:blipFill>
        <p:spPr>
          <a:xfrm>
            <a:off x="-884861" y="274638"/>
            <a:ext cx="10857768" cy="6211182"/>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2.png"/>
          <p:cNvPicPr>
            <a:picLocks noChangeAspect="1"/>
          </p:cNvPicPr>
          <p:nvPr/>
        </p:nvPicPr>
        <p:blipFill>
          <a:blip r:embed="rId2"/>
          <a:stretch>
            <a:fillRect/>
          </a:stretch>
        </p:blipFill>
        <p:spPr>
          <a:xfrm>
            <a:off x="135467" y="274638"/>
            <a:ext cx="8665640" cy="62658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all of these models have in common?</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5.png"/>
          <p:cNvPicPr>
            <a:picLocks noChangeAspect="1"/>
          </p:cNvPicPr>
          <p:nvPr/>
        </p:nvPicPr>
        <p:blipFill>
          <a:blip r:embed="rId2"/>
          <a:stretch>
            <a:fillRect/>
          </a:stretch>
        </p:blipFill>
        <p:spPr>
          <a:xfrm>
            <a:off x="0" y="-1"/>
            <a:ext cx="9144000" cy="6858001"/>
          </a:xfrm>
          <a:prstGeom prst="rect">
            <a:avLst/>
          </a:prstGeom>
        </p:spPr>
      </p:pic>
      <p:sp>
        <p:nvSpPr>
          <p:cNvPr id="5" name="TextBox 4"/>
          <p:cNvSpPr txBox="1"/>
          <p:nvPr/>
        </p:nvSpPr>
        <p:spPr>
          <a:xfrm>
            <a:off x="843221" y="6225554"/>
            <a:ext cx="2329785" cy="369332"/>
          </a:xfrm>
          <a:prstGeom prst="rect">
            <a:avLst/>
          </a:prstGeom>
          <a:noFill/>
        </p:spPr>
        <p:txBody>
          <a:bodyPr wrap="none" rtlCol="0">
            <a:spAutoFit/>
          </a:bodyPr>
          <a:lstStyle/>
          <a:p>
            <a:r>
              <a:rPr lang="en-US" dirty="0" smtClean="0"/>
              <a:t>Software specification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6.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18299" y="6308839"/>
            <a:ext cx="3762906" cy="369332"/>
          </a:xfrm>
          <a:prstGeom prst="rect">
            <a:avLst/>
          </a:prstGeom>
          <a:noFill/>
        </p:spPr>
        <p:txBody>
          <a:bodyPr wrap="none" rtlCol="0">
            <a:spAutoFit/>
          </a:bodyPr>
          <a:lstStyle/>
          <a:p>
            <a:r>
              <a:rPr lang="en-US" dirty="0" smtClean="0"/>
              <a:t>Software design and implementation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7.png"/>
          <p:cNvPicPr>
            <a:picLocks noChangeAspect="1"/>
          </p:cNvPicPr>
          <p:nvPr/>
        </p:nvPicPr>
        <p:blipFill>
          <a:blip r:embed="rId2"/>
          <a:stretch>
            <a:fillRect/>
          </a:stretch>
        </p:blipFill>
        <p:spPr>
          <a:xfrm>
            <a:off x="0" y="0"/>
            <a:ext cx="9144001" cy="6858000"/>
          </a:xfrm>
          <a:prstGeom prst="rect">
            <a:avLst/>
          </a:prstGeom>
        </p:spPr>
      </p:pic>
      <p:sp>
        <p:nvSpPr>
          <p:cNvPr id="5" name="TextBox 4"/>
          <p:cNvSpPr txBox="1"/>
          <p:nvPr/>
        </p:nvSpPr>
        <p:spPr>
          <a:xfrm>
            <a:off x="571500" y="6194323"/>
            <a:ext cx="2082621" cy="369332"/>
          </a:xfrm>
          <a:prstGeom prst="rect">
            <a:avLst/>
          </a:prstGeom>
          <a:noFill/>
        </p:spPr>
        <p:txBody>
          <a:bodyPr wrap="none" rtlCol="0">
            <a:spAutoFit/>
          </a:bodyPr>
          <a:lstStyle/>
          <a:p>
            <a:r>
              <a:rPr lang="en-US" dirty="0" smtClean="0"/>
              <a:t>Software validation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8.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71500" y="6194323"/>
            <a:ext cx="2082621" cy="369332"/>
          </a:xfrm>
          <a:prstGeom prst="rect">
            <a:avLst/>
          </a:prstGeom>
          <a:noFill/>
        </p:spPr>
        <p:txBody>
          <a:bodyPr wrap="none" rtlCol="0">
            <a:spAutoFit/>
          </a:bodyPr>
          <a:lstStyle/>
          <a:p>
            <a:r>
              <a:rPr lang="en-US" dirty="0" smtClean="0"/>
              <a:t>Software validation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9.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71500" y="6267197"/>
            <a:ext cx="3321530" cy="369332"/>
          </a:xfrm>
          <a:prstGeom prst="rect">
            <a:avLst/>
          </a:prstGeom>
          <a:noFill/>
        </p:spPr>
        <p:txBody>
          <a:bodyPr wrap="none" rtlCol="0">
            <a:spAutoFit/>
          </a:bodyPr>
          <a:lstStyle/>
          <a:p>
            <a:r>
              <a:rPr lang="en-US" dirty="0" smtClean="0"/>
              <a:t>System evolution (maintenance)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your team managers</a:t>
            </a:r>
            <a:endParaRPr lang="en-US" dirty="0"/>
          </a:p>
        </p:txBody>
      </p:sp>
      <p:sp>
        <p:nvSpPr>
          <p:cNvPr id="3" name="Content Placeholder 2"/>
          <p:cNvSpPr>
            <a:spLocks noGrp="1"/>
          </p:cNvSpPr>
          <p:nvPr>
            <p:ph idx="1"/>
          </p:nvPr>
        </p:nvSpPr>
        <p:spPr/>
        <p:txBody>
          <a:bodyPr>
            <a:normAutofit fontScale="92500"/>
          </a:bodyPr>
          <a:lstStyle/>
          <a:p>
            <a:r>
              <a:rPr lang="en-US" dirty="0" smtClean="0"/>
              <a:t>Either real world managing experience</a:t>
            </a:r>
          </a:p>
          <a:p>
            <a:r>
              <a:rPr lang="en-US" dirty="0" smtClean="0"/>
              <a:t>or articulated well what a manager must do with examples</a:t>
            </a:r>
          </a:p>
          <a:p>
            <a:r>
              <a:rPr lang="en-US" dirty="0" smtClean="0"/>
              <a:t>or included a business management course or </a:t>
            </a:r>
            <a:r>
              <a:rPr lang="en-US" dirty="0" err="1" smtClean="0"/>
              <a:t>relevent</a:t>
            </a:r>
            <a:r>
              <a:rPr lang="en-US" dirty="0" smtClean="0"/>
              <a:t> experience</a:t>
            </a:r>
          </a:p>
          <a:p>
            <a:r>
              <a:rPr lang="en-US" dirty="0" smtClean="0"/>
              <a:t>Many failed to make their case because while they said they are good at motivating people, for example, they did not say how they know they were good at motivating people.</a:t>
            </a:r>
          </a:p>
          <a:p>
            <a:r>
              <a:rPr lang="en-US" dirty="0" smtClean="0"/>
              <a:t>About half of the class wants to be managers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0.png"/>
          <p:cNvPicPr>
            <a:picLocks noChangeAspect="1"/>
          </p:cNvPicPr>
          <p:nvPr/>
        </p:nvPicPr>
        <p:blipFill>
          <a:blip r:embed="rId2"/>
          <a:stretch>
            <a:fillRect/>
          </a:stretch>
        </p:blipFill>
        <p:spPr>
          <a:xfrm>
            <a:off x="-1" y="0"/>
            <a:ext cx="9144001" cy="68580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1.pn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11.pn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3.png"/>
          <p:cNvPicPr>
            <a:picLocks noGrp="1" noChangeAspect="1"/>
          </p:cNvPicPr>
          <p:nvPr>
            <p:ph idx="1"/>
          </p:nvPr>
        </p:nvPicPr>
        <p:blipFill>
          <a:blip r:embed="rId2"/>
          <a:srcRect l="-22917" r="-22917"/>
          <a:stretch>
            <a:fillRect/>
          </a:stretch>
        </p:blipFill>
        <p:spPr>
          <a:xfrm>
            <a:off x="-1355939" y="387609"/>
            <a:ext cx="12109200" cy="6227589"/>
          </a:xfr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Why is incremental development better for business software systems? Why is this less appropriate for real time systems engineering?</a:t>
            </a:r>
          </a:p>
          <a:p>
            <a:r>
              <a:rPr lang="en-US" dirty="0" smtClean="0"/>
              <a:t>Why do we make a distinction between user requirements and system requirements in the requirements engineering process?</a:t>
            </a:r>
          </a:p>
          <a:p>
            <a:r>
              <a:rPr lang="en-US" dirty="0" smtClean="0"/>
              <a:t>Describe the main activities of the software design process and their outputs? How are these processes and outputs related?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a:t>
            </a:r>
            <a:endParaRPr lang="en-US" dirty="0"/>
          </a:p>
        </p:txBody>
      </p:sp>
      <p:pic>
        <p:nvPicPr>
          <p:cNvPr id="4" name="Picture 3"/>
          <p:cNvPicPr>
            <a:picLocks noChangeAspect="1"/>
          </p:cNvPicPr>
          <p:nvPr/>
        </p:nvPicPr>
        <p:blipFill>
          <a:blip r:embed="rId2"/>
          <a:stretch>
            <a:fillRect/>
          </a:stretch>
        </p:blipFill>
        <p:spPr>
          <a:xfrm>
            <a:off x="1397000" y="1417638"/>
            <a:ext cx="6350000" cy="2222500"/>
          </a:xfrm>
          <a:prstGeom prst="rect">
            <a:avLst/>
          </a:prstGeom>
        </p:spPr>
      </p:pic>
      <p:pic>
        <p:nvPicPr>
          <p:cNvPr id="5" name="Picture 4"/>
          <p:cNvPicPr>
            <a:picLocks noChangeAspect="1"/>
          </p:cNvPicPr>
          <p:nvPr/>
        </p:nvPicPr>
        <p:blipFill>
          <a:blip r:embed="rId3"/>
          <a:stretch>
            <a:fillRect/>
          </a:stretch>
        </p:blipFill>
        <p:spPr>
          <a:xfrm>
            <a:off x="508000" y="3719076"/>
            <a:ext cx="8128000" cy="2527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a:t>
            </a:r>
            <a:endParaRPr lang="en-US" dirty="0"/>
          </a:p>
        </p:txBody>
      </p:sp>
      <p:sp>
        <p:nvSpPr>
          <p:cNvPr id="3" name="Content Placeholder 2"/>
          <p:cNvSpPr>
            <a:spLocks noGrp="1"/>
          </p:cNvSpPr>
          <p:nvPr>
            <p:ph idx="1"/>
          </p:nvPr>
        </p:nvSpPr>
        <p:spPr/>
        <p:txBody>
          <a:bodyPr/>
          <a:lstStyle/>
          <a:p>
            <a:r>
              <a:rPr lang="en-US" dirty="0" smtClean="0"/>
              <a:t>Specification, design, and implementation are interleaved</a:t>
            </a:r>
          </a:p>
          <a:p>
            <a:r>
              <a:rPr lang="en-US" dirty="0" smtClean="0"/>
              <a:t>Development is by a series of versions</a:t>
            </a:r>
          </a:p>
          <a:p>
            <a:r>
              <a:rPr lang="en-US" dirty="0" smtClean="0"/>
              <a:t>User interfaces designed in an interactive development environment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a:t>
            </a:r>
            <a:endParaRPr lang="en-US" dirty="0"/>
          </a:p>
        </p:txBody>
      </p:sp>
      <p:sp>
        <p:nvSpPr>
          <p:cNvPr id="3" name="Content Placeholder 2"/>
          <p:cNvSpPr>
            <a:spLocks noGrp="1"/>
          </p:cNvSpPr>
          <p:nvPr>
            <p:ph idx="1"/>
          </p:nvPr>
        </p:nvSpPr>
        <p:spPr/>
        <p:txBody>
          <a:bodyPr/>
          <a:lstStyle/>
          <a:p>
            <a:r>
              <a:rPr lang="en-US" dirty="0" smtClean="0"/>
              <a:t>Plan driven development is necessary for long critical systems development. </a:t>
            </a:r>
          </a:p>
          <a:p>
            <a:r>
              <a:rPr lang="en-US" dirty="0" smtClean="0"/>
              <a:t>But, there is a cost …</a:t>
            </a:r>
          </a:p>
          <a:p>
            <a:r>
              <a:rPr lang="en-US" dirty="0" smtClean="0"/>
              <a:t>That cost may be prohibitive for small systems</a:t>
            </a:r>
          </a:p>
          <a:p>
            <a:r>
              <a:rPr lang="en-US" dirty="0" smtClean="0"/>
              <a:t>The time may be prohibitive for small systems that are trying to take advantage of market changes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Manifesto?</a:t>
            </a:r>
            <a:endParaRPr lang="en-US" dirty="0"/>
          </a:p>
        </p:txBody>
      </p:sp>
      <p:sp>
        <p:nvSpPr>
          <p:cNvPr id="3" name="Content Placeholder 2"/>
          <p:cNvSpPr>
            <a:spLocks noGrp="1"/>
          </p:cNvSpPr>
          <p:nvPr>
            <p:ph idx="1"/>
          </p:nvPr>
        </p:nvSpPr>
        <p:spPr/>
        <p:txBody>
          <a:bodyPr/>
          <a:lstStyle/>
          <a:p>
            <a:pPr>
              <a:buNone/>
            </a:pPr>
            <a:endParaRPr lang="en-US" dirty="0" smtClean="0">
              <a:hlinkClick r:id="rId2"/>
            </a:endParaRPr>
          </a:p>
          <a:p>
            <a:pPr>
              <a:buNone/>
            </a:pPr>
            <a:r>
              <a:rPr lang="en-US" dirty="0" smtClean="0">
                <a:hlinkClick r:id="rId2"/>
              </a:rPr>
              <a:t>http://agilemanifesto.org/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2.png"/>
          <p:cNvPicPr>
            <a:picLocks noGrp="1" noChangeAspect="1"/>
          </p:cNvPicPr>
          <p:nvPr>
            <p:ph idx="1"/>
          </p:nvPr>
        </p:nvPicPr>
        <p:blipFill>
          <a:blip r:embed="rId2"/>
          <a:srcRect l="-22917" r="-22917"/>
          <a:stretch>
            <a:fillRect/>
          </a:stretch>
        </p:blipFill>
        <p:spPr>
          <a:xfrm>
            <a:off x="-666249" y="274638"/>
            <a:ext cx="10884804" cy="6148718"/>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Managers</a:t>
            </a:r>
            <a:endParaRPr lang="en-US" dirty="0"/>
          </a:p>
        </p:txBody>
      </p:sp>
      <p:sp>
        <p:nvSpPr>
          <p:cNvPr id="3" name="Content Placeholder 2"/>
          <p:cNvSpPr>
            <a:spLocks noGrp="1"/>
          </p:cNvSpPr>
          <p:nvPr>
            <p:ph idx="1"/>
          </p:nvPr>
        </p:nvSpPr>
        <p:spPr/>
        <p:txBody>
          <a:bodyPr>
            <a:normAutofit lnSpcReduction="10000"/>
          </a:bodyPr>
          <a:lstStyle/>
          <a:p>
            <a:r>
              <a:rPr lang="en-US" dirty="0" smtClean="0"/>
              <a:t>Danny </a:t>
            </a:r>
            <a:r>
              <a:rPr lang="en-US" dirty="0" err="1" smtClean="0"/>
              <a:t>Gibney</a:t>
            </a:r>
            <a:endParaRPr lang="en-US" dirty="0" smtClean="0"/>
          </a:p>
          <a:p>
            <a:r>
              <a:rPr lang="en-US" dirty="0" smtClean="0"/>
              <a:t>Chris </a:t>
            </a:r>
            <a:r>
              <a:rPr lang="en-US" dirty="0" err="1" smtClean="0"/>
              <a:t>Chafin</a:t>
            </a:r>
            <a:endParaRPr lang="en-US" dirty="0" smtClean="0"/>
          </a:p>
          <a:p>
            <a:r>
              <a:rPr lang="en-US" dirty="0" smtClean="0"/>
              <a:t>Rachel Veal</a:t>
            </a:r>
          </a:p>
          <a:p>
            <a:r>
              <a:rPr lang="en-US" dirty="0" smtClean="0"/>
              <a:t>Sean Best</a:t>
            </a:r>
          </a:p>
          <a:p>
            <a:r>
              <a:rPr lang="en-US" dirty="0" smtClean="0"/>
              <a:t>Andrew </a:t>
            </a:r>
            <a:r>
              <a:rPr lang="en-US" dirty="0" err="1" smtClean="0"/>
              <a:t>Brathovde</a:t>
            </a:r>
            <a:endParaRPr lang="en-US" dirty="0" smtClean="0"/>
          </a:p>
          <a:p>
            <a:r>
              <a:rPr lang="en-US" dirty="0" smtClean="0"/>
              <a:t>Zachary Bolan</a:t>
            </a:r>
          </a:p>
          <a:p>
            <a:r>
              <a:rPr lang="en-US" dirty="0" smtClean="0"/>
              <a:t>Indy Watson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571500" y="1603236"/>
            <a:ext cx="8001000" cy="4809710"/>
          </a:xfrm>
        </p:spPr>
        <p:txBody>
          <a:bodyPr>
            <a:normAutofit fontScale="85000" lnSpcReduction="20000"/>
          </a:bodyPr>
          <a:lstStyle/>
          <a:p>
            <a:r>
              <a:rPr lang="en-US" dirty="0" smtClean="0"/>
              <a:t>Customer involvement</a:t>
            </a:r>
          </a:p>
          <a:p>
            <a:r>
              <a:rPr lang="en-US" dirty="0" smtClean="0"/>
              <a:t>Intense requirements of the development team</a:t>
            </a:r>
          </a:p>
          <a:p>
            <a:r>
              <a:rPr lang="en-US" dirty="0" smtClean="0"/>
              <a:t>Scalability</a:t>
            </a:r>
          </a:p>
          <a:p>
            <a:r>
              <a:rPr lang="en-US" dirty="0" smtClean="0"/>
              <a:t>With a less global view of the product, opportunities for reuse or simplification may be lost</a:t>
            </a:r>
          </a:p>
          <a:p>
            <a:r>
              <a:rPr lang="en-US" dirty="0" smtClean="0"/>
              <a:t>Prioritizing changes may be difficult with different stake holders involved</a:t>
            </a:r>
          </a:p>
          <a:p>
            <a:r>
              <a:rPr lang="en-US" dirty="0" smtClean="0"/>
              <a:t>Organizational culture</a:t>
            </a:r>
          </a:p>
          <a:p>
            <a:r>
              <a:rPr lang="en-US" dirty="0" smtClean="0"/>
              <a:t>How do you know how much it will cost up front? Pay as you go can lead to bad feelings and conflict.</a:t>
            </a:r>
          </a:p>
          <a:p>
            <a:r>
              <a:rPr lang="en-US" dirty="0" smtClean="0"/>
              <a:t>Maintenance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sp>
        <p:nvSpPr>
          <p:cNvPr id="3" name="Content Placeholder 2"/>
          <p:cNvSpPr>
            <a:spLocks noGrp="1"/>
          </p:cNvSpPr>
          <p:nvPr>
            <p:ph idx="1"/>
          </p:nvPr>
        </p:nvSpPr>
        <p:spPr/>
        <p:txBody>
          <a:bodyPr/>
          <a:lstStyle/>
          <a:p>
            <a:r>
              <a:rPr lang="en-US" dirty="0" smtClean="0"/>
              <a:t>We often see processes developed that use a combination of agile and plan driven approaches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lide04.png"/>
          <p:cNvPicPr>
            <a:picLocks noGrp="1" noChangeAspect="1"/>
          </p:cNvPicPr>
          <p:nvPr>
            <p:ph idx="1"/>
          </p:nvPr>
        </p:nvPicPr>
        <p:blipFill>
          <a:blip r:embed="rId2"/>
          <a:srcRect l="-22917" r="-22917"/>
          <a:stretch>
            <a:fillRect/>
          </a:stretch>
        </p:blipFill>
        <p:spPr>
          <a:xfrm>
            <a:off x="-625666" y="793000"/>
            <a:ext cx="10578481" cy="5440362"/>
          </a:xfrm>
        </p:spPr>
      </p:pic>
      <p:sp>
        <p:nvSpPr>
          <p:cNvPr id="5" name="TextBox 4"/>
          <p:cNvSpPr txBox="1"/>
          <p:nvPr/>
        </p:nvSpPr>
        <p:spPr>
          <a:xfrm>
            <a:off x="1582340" y="5715434"/>
            <a:ext cx="1190162" cy="369332"/>
          </a:xfrm>
          <a:prstGeom prst="rect">
            <a:avLst/>
          </a:prstGeom>
          <a:noFill/>
        </p:spPr>
        <p:txBody>
          <a:bodyPr wrap="none" rtlCol="0">
            <a:spAutoFit/>
          </a:bodyPr>
          <a:lstStyle/>
          <a:p>
            <a:r>
              <a:rPr lang="en-US" dirty="0" smtClean="0"/>
              <a:t>Beck 2000</a:t>
            </a:r>
            <a:endParaRPr lang="en-US" dirty="0"/>
          </a:p>
        </p:txBody>
      </p:sp>
      <p:sp>
        <p:nvSpPr>
          <p:cNvPr id="6" name="TextBox 5"/>
          <p:cNvSpPr txBox="1"/>
          <p:nvPr/>
        </p:nvSpPr>
        <p:spPr>
          <a:xfrm>
            <a:off x="4257744" y="2460996"/>
            <a:ext cx="1371815" cy="276999"/>
          </a:xfrm>
          <a:prstGeom prst="rect">
            <a:avLst/>
          </a:prstGeom>
          <a:noFill/>
        </p:spPr>
        <p:txBody>
          <a:bodyPr wrap="none" rtlCol="0">
            <a:spAutoFit/>
          </a:bodyPr>
          <a:lstStyle/>
          <a:p>
            <a:r>
              <a:rPr lang="en-US" sz="1200" dirty="0" smtClean="0"/>
              <a:t>Develop test plans</a:t>
            </a:r>
            <a:endParaRPr lang="en-US" sz="1200" dirty="0"/>
          </a:p>
        </p:txBody>
      </p:sp>
      <p:sp>
        <p:nvSpPr>
          <p:cNvPr id="7" name="TextBox 6"/>
          <p:cNvSpPr txBox="1"/>
          <p:nvPr/>
        </p:nvSpPr>
        <p:spPr>
          <a:xfrm>
            <a:off x="1738492" y="2001565"/>
            <a:ext cx="1369185" cy="276999"/>
          </a:xfrm>
          <a:prstGeom prst="rect">
            <a:avLst/>
          </a:prstGeom>
          <a:noFill/>
        </p:spPr>
        <p:txBody>
          <a:bodyPr wrap="none" rtlCol="0">
            <a:spAutoFit/>
          </a:bodyPr>
          <a:lstStyle/>
          <a:p>
            <a:r>
              <a:rPr lang="en-US" sz="1200" dirty="0" smtClean="0"/>
              <a:t>pair programming</a:t>
            </a:r>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lide07.png"/>
          <p:cNvPicPr>
            <a:picLocks noGrp="1" noChangeAspect="1"/>
          </p:cNvPicPr>
          <p:nvPr>
            <p:ph idx="1"/>
          </p:nvPr>
        </p:nvPicPr>
        <p:blipFill>
          <a:blip r:embed="rId2"/>
          <a:srcRect l="-22917" r="-22917"/>
          <a:stretch>
            <a:fillRect/>
          </a:stretch>
        </p:blipFill>
        <p:spPr>
          <a:xfrm>
            <a:off x="-1384547" y="0"/>
            <a:ext cx="11709910" cy="6683622"/>
          </a:xfr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5.png"/>
          <p:cNvPicPr>
            <a:picLocks noGrp="1" noChangeAspect="1"/>
          </p:cNvPicPr>
          <p:nvPr>
            <p:ph idx="1"/>
          </p:nvPr>
        </p:nvPicPr>
        <p:blipFill>
          <a:blip r:embed="rId2"/>
          <a:srcRect l="-22917" r="-22917"/>
          <a:stretch>
            <a:fillRect/>
          </a:stretch>
        </p:blipFill>
        <p:spPr>
          <a:xfrm>
            <a:off x="-614199" y="551763"/>
            <a:ext cx="10170699" cy="6082264"/>
          </a:xfr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lide06.png"/>
          <p:cNvPicPr>
            <a:picLocks noGrp="1" noChangeAspect="1"/>
          </p:cNvPicPr>
          <p:nvPr>
            <p:ph idx="1"/>
          </p:nvPr>
        </p:nvPicPr>
        <p:blipFill>
          <a:blip r:embed="rId2"/>
          <a:srcRect l="-22917" r="-22917"/>
          <a:stretch>
            <a:fillRect/>
          </a:stretch>
        </p:blipFill>
        <p:spPr>
          <a:xfrm>
            <a:off x="-978553" y="218476"/>
            <a:ext cx="11336295" cy="6368847"/>
          </a:xfr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Advantages</a:t>
            </a:r>
            <a:endParaRPr lang="en-US" dirty="0"/>
          </a:p>
        </p:txBody>
      </p:sp>
      <p:sp>
        <p:nvSpPr>
          <p:cNvPr id="3" name="Content Placeholder 2"/>
          <p:cNvSpPr>
            <a:spLocks noGrp="1"/>
          </p:cNvSpPr>
          <p:nvPr>
            <p:ph idx="1"/>
          </p:nvPr>
        </p:nvSpPr>
        <p:spPr/>
        <p:txBody>
          <a:bodyPr/>
          <a:lstStyle/>
          <a:p>
            <a:r>
              <a:rPr lang="en-US" dirty="0" smtClean="0"/>
              <a:t>Code degradation over time (no forethought or effort to plan for changes)</a:t>
            </a:r>
          </a:p>
          <a:p>
            <a:r>
              <a:rPr lang="en-US" dirty="0" smtClean="0"/>
              <a:t>Refactoring?</a:t>
            </a:r>
          </a:p>
          <a:p>
            <a:r>
              <a:rPr lang="en-US" dirty="0" smtClean="0"/>
              <a:t>Test first means we must fully understand the problem to develop the test cases. These will be reused throughout the development life cycle.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09.pn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a:t>
            </a:r>
            <a:endParaRPr lang="en-US" dirty="0"/>
          </a:p>
        </p:txBody>
      </p:sp>
      <p:pic>
        <p:nvPicPr>
          <p:cNvPr id="4" name="Content Placeholder 3" descr="Slide10.png"/>
          <p:cNvPicPr>
            <a:picLocks noGrp="1" noChangeAspect="1"/>
          </p:cNvPicPr>
          <p:nvPr>
            <p:ph idx="1"/>
          </p:nvPr>
        </p:nvPicPr>
        <p:blipFill>
          <a:blip r:embed="rId2"/>
          <a:srcRect l="-22917" r="-22917"/>
          <a:stretch>
            <a:fillRect/>
          </a:stretch>
        </p:blipFill>
        <p:spPr>
          <a:xfrm>
            <a:off x="-124922" y="1238718"/>
            <a:ext cx="9268922" cy="5028479"/>
          </a:xfr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meetings</a:t>
            </a:r>
            <a:endParaRPr lang="en-US" dirty="0"/>
          </a:p>
        </p:txBody>
      </p:sp>
      <p:pic>
        <p:nvPicPr>
          <p:cNvPr id="4" name="Picture 3"/>
          <p:cNvPicPr>
            <a:picLocks noChangeAspect="1"/>
          </p:cNvPicPr>
          <p:nvPr/>
        </p:nvPicPr>
        <p:blipFill>
          <a:blip r:embed="rId2"/>
          <a:stretch>
            <a:fillRect/>
          </a:stretch>
        </p:blipFill>
        <p:spPr>
          <a:xfrm>
            <a:off x="508000" y="2165350"/>
            <a:ext cx="8128000" cy="2527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the team</a:t>
            </a:r>
            <a:endParaRPr lang="en-US" dirty="0"/>
          </a:p>
        </p:txBody>
      </p:sp>
      <p:sp>
        <p:nvSpPr>
          <p:cNvPr id="3" name="Content Placeholder 2"/>
          <p:cNvSpPr>
            <a:spLocks noGrp="1"/>
          </p:cNvSpPr>
          <p:nvPr>
            <p:ph idx="1"/>
          </p:nvPr>
        </p:nvSpPr>
        <p:spPr/>
        <p:txBody>
          <a:bodyPr>
            <a:normAutofit/>
          </a:bodyPr>
          <a:lstStyle/>
          <a:p>
            <a:r>
              <a:rPr lang="en-US" dirty="0" smtClean="0"/>
              <a:t>Spread the manager </a:t>
            </a:r>
            <a:r>
              <a:rPr lang="en-US" dirty="0" err="1" smtClean="0"/>
              <a:t>wanna</a:t>
            </a:r>
            <a:r>
              <a:rPr lang="en-US" dirty="0" smtClean="0"/>
              <a:t> </a:t>
            </a:r>
            <a:r>
              <a:rPr lang="en-US" dirty="0" err="1" smtClean="0"/>
              <a:t>bes</a:t>
            </a:r>
            <a:r>
              <a:rPr lang="en-US" dirty="0" smtClean="0"/>
              <a:t> among the rest of the groups (managers, watch your backs or embrace the opportunity to share some responsibilities)</a:t>
            </a:r>
          </a:p>
          <a:p>
            <a:r>
              <a:rPr lang="en-US" dirty="0" smtClean="0"/>
              <a:t>Made sure each team had someone who wanted to do technical writing.</a:t>
            </a:r>
          </a:p>
          <a:p>
            <a:r>
              <a:rPr lang="en-US" dirty="0" smtClean="0"/>
              <a:t>Made sure each team had someone who wanted to do quality control work.</a:t>
            </a:r>
          </a:p>
          <a:p>
            <a:r>
              <a:rPr lang="en-US" dirty="0" smtClean="0"/>
              <a:t>Often a person wanted to do multiple things.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Suggest four reasons why the productivity rate of programmers working as a pair might be more than half that of two programmers working individually (3.6)</a:t>
            </a:r>
          </a:p>
          <a:p>
            <a:endParaRPr lang="en-US" dirty="0" smtClean="0"/>
          </a:p>
          <a:p>
            <a:r>
              <a:rPr lang="en-US" dirty="0" smtClean="0"/>
              <a:t>When would you recommend against using an agile method? (3.3)</a:t>
            </a:r>
          </a:p>
          <a:p>
            <a:endParaRPr lang="en-US" dirty="0" smtClean="0"/>
          </a:p>
          <a:p>
            <a:r>
              <a:rPr lang="en-US" dirty="0" smtClean="0"/>
              <a:t>Comment on the different strategies for developing software for aircraft (3.8)</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question</a:t>
            </a:r>
            <a:endParaRPr lang="en-US" dirty="0"/>
          </a:p>
        </p:txBody>
      </p:sp>
      <p:sp>
        <p:nvSpPr>
          <p:cNvPr id="3" name="Content Placeholder 2"/>
          <p:cNvSpPr>
            <a:spLocks noGrp="1"/>
          </p:cNvSpPr>
          <p:nvPr>
            <p:ph idx="1"/>
          </p:nvPr>
        </p:nvSpPr>
        <p:spPr/>
        <p:txBody>
          <a:bodyPr/>
          <a:lstStyle/>
          <a:p>
            <a:r>
              <a:rPr lang="en-US" dirty="0" smtClean="0"/>
              <a:t>Historically, the introduction of technology has caused profound changes in the labor market…</a:t>
            </a:r>
          </a:p>
          <a:p>
            <a:r>
              <a:rPr lang="en-US" dirty="0" smtClean="0"/>
              <a:t>Does process automation lead to the reduction in need for software engineers? Why? Why not?</a:t>
            </a:r>
          </a:p>
          <a:p>
            <a:endParaRPr lang="en-US" dirty="0" smtClean="0"/>
          </a:p>
          <a:p>
            <a:r>
              <a:rPr lang="en-US" dirty="0" smtClean="0"/>
              <a:t>If it will reduce the need, is it ethical for engineers to resist the introduction of this technology? Why? Why not?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extBox 3"/>
          <p:cNvSpPr txBox="1"/>
          <p:nvPr/>
        </p:nvSpPr>
        <p:spPr>
          <a:xfrm>
            <a:off x="6152388" y="478889"/>
            <a:ext cx="2175717" cy="1754327"/>
          </a:xfrm>
          <a:prstGeom prst="rect">
            <a:avLst/>
          </a:prstGeom>
          <a:noFill/>
          <a:ln>
            <a:solidFill>
              <a:schemeClr val="tx1"/>
            </a:solidFill>
          </a:ln>
        </p:spPr>
        <p:txBody>
          <a:bodyPr wrap="square" rtlCol="0">
            <a:spAutoFit/>
          </a:bodyPr>
          <a:lstStyle/>
          <a:p>
            <a:r>
              <a:rPr lang="en-US" dirty="0"/>
              <a:t>Danny </a:t>
            </a:r>
            <a:r>
              <a:rPr lang="en-US" dirty="0" err="1"/>
              <a:t>Gibney</a:t>
            </a:r>
            <a:endParaRPr lang="en-US" dirty="0"/>
          </a:p>
          <a:p>
            <a:endParaRPr lang="en-US" dirty="0"/>
          </a:p>
          <a:p>
            <a:r>
              <a:rPr lang="en-US" dirty="0"/>
              <a:t>Mike Smith </a:t>
            </a:r>
          </a:p>
          <a:p>
            <a:r>
              <a:rPr lang="en-US" dirty="0"/>
              <a:t>David </a:t>
            </a:r>
            <a:r>
              <a:rPr lang="en-US" dirty="0" err="1"/>
              <a:t>Syhabandith</a:t>
            </a:r>
            <a:endParaRPr lang="en-US" dirty="0"/>
          </a:p>
          <a:p>
            <a:r>
              <a:rPr lang="en-US" dirty="0"/>
              <a:t>Robert Mercado</a:t>
            </a:r>
          </a:p>
          <a:p>
            <a:r>
              <a:rPr lang="en-US" dirty="0"/>
              <a:t>Nate </a:t>
            </a:r>
            <a:r>
              <a:rPr lang="en-US" dirty="0" smtClean="0"/>
              <a:t>Lee</a:t>
            </a:r>
            <a:endParaRPr lang="en-US" dirty="0"/>
          </a:p>
        </p:txBody>
      </p:sp>
      <p:sp>
        <p:nvSpPr>
          <p:cNvPr id="5" name="TextBox 4"/>
          <p:cNvSpPr txBox="1"/>
          <p:nvPr/>
        </p:nvSpPr>
        <p:spPr>
          <a:xfrm>
            <a:off x="338328" y="478889"/>
            <a:ext cx="2696225" cy="1754327"/>
          </a:xfrm>
          <a:prstGeom prst="rect">
            <a:avLst/>
          </a:prstGeom>
          <a:noFill/>
          <a:ln>
            <a:solidFill>
              <a:schemeClr val="tx1"/>
            </a:solidFill>
          </a:ln>
        </p:spPr>
        <p:txBody>
          <a:bodyPr wrap="square" rtlCol="0">
            <a:spAutoFit/>
          </a:bodyPr>
          <a:lstStyle/>
          <a:p>
            <a:r>
              <a:rPr lang="en-US" dirty="0" smtClean="0"/>
              <a:t>Rachel Veal</a:t>
            </a:r>
          </a:p>
          <a:p>
            <a:endParaRPr lang="en-US" dirty="0" smtClean="0"/>
          </a:p>
          <a:p>
            <a:r>
              <a:rPr lang="en-US" dirty="0" smtClean="0"/>
              <a:t>Mike Burke</a:t>
            </a:r>
          </a:p>
          <a:p>
            <a:r>
              <a:rPr lang="en-US" dirty="0" smtClean="0"/>
              <a:t>Zachary Page</a:t>
            </a:r>
          </a:p>
          <a:p>
            <a:r>
              <a:rPr lang="en-US" dirty="0" err="1" smtClean="0"/>
              <a:t>Sravya</a:t>
            </a:r>
            <a:r>
              <a:rPr lang="en-US" dirty="0" smtClean="0"/>
              <a:t> </a:t>
            </a:r>
            <a:r>
              <a:rPr lang="en-US" dirty="0" err="1" smtClean="0"/>
              <a:t>Kambalapally</a:t>
            </a:r>
            <a:endParaRPr lang="en-US" dirty="0" smtClean="0"/>
          </a:p>
          <a:p>
            <a:endParaRPr lang="en-US" dirty="0"/>
          </a:p>
        </p:txBody>
      </p:sp>
      <p:sp>
        <p:nvSpPr>
          <p:cNvPr id="6" name="TextBox 5"/>
          <p:cNvSpPr txBox="1"/>
          <p:nvPr/>
        </p:nvSpPr>
        <p:spPr>
          <a:xfrm>
            <a:off x="3570675" y="478889"/>
            <a:ext cx="1811363" cy="1477328"/>
          </a:xfrm>
          <a:prstGeom prst="rect">
            <a:avLst/>
          </a:prstGeom>
          <a:noFill/>
          <a:ln>
            <a:solidFill>
              <a:schemeClr val="tx1"/>
            </a:solidFill>
          </a:ln>
        </p:spPr>
        <p:txBody>
          <a:bodyPr wrap="square" rtlCol="0">
            <a:spAutoFit/>
          </a:bodyPr>
          <a:lstStyle/>
          <a:p>
            <a:r>
              <a:rPr lang="en-US" dirty="0"/>
              <a:t>Chris </a:t>
            </a:r>
            <a:r>
              <a:rPr lang="en-US" dirty="0" err="1"/>
              <a:t>Chafin</a:t>
            </a:r>
            <a:endParaRPr lang="en-US" dirty="0"/>
          </a:p>
          <a:p>
            <a:endParaRPr lang="en-US" dirty="0"/>
          </a:p>
          <a:p>
            <a:r>
              <a:rPr lang="en-US" dirty="0" err="1"/>
              <a:t>Stanzi</a:t>
            </a:r>
            <a:r>
              <a:rPr lang="en-US" dirty="0"/>
              <a:t> Sanders</a:t>
            </a:r>
          </a:p>
          <a:p>
            <a:r>
              <a:rPr lang="en-US" dirty="0"/>
              <a:t>Ian Van Zandt</a:t>
            </a:r>
          </a:p>
          <a:p>
            <a:r>
              <a:rPr lang="en-US" dirty="0"/>
              <a:t>Scott Taylor</a:t>
            </a:r>
          </a:p>
        </p:txBody>
      </p:sp>
      <p:sp>
        <p:nvSpPr>
          <p:cNvPr id="7" name="TextBox 6"/>
          <p:cNvSpPr txBox="1"/>
          <p:nvPr/>
        </p:nvSpPr>
        <p:spPr>
          <a:xfrm>
            <a:off x="3570675" y="2262813"/>
            <a:ext cx="2154897" cy="1477328"/>
          </a:xfrm>
          <a:prstGeom prst="rect">
            <a:avLst/>
          </a:prstGeom>
          <a:noFill/>
          <a:ln>
            <a:solidFill>
              <a:schemeClr val="tx1"/>
            </a:solidFill>
          </a:ln>
        </p:spPr>
        <p:txBody>
          <a:bodyPr wrap="square" rtlCol="0">
            <a:spAutoFit/>
          </a:bodyPr>
          <a:lstStyle/>
          <a:p>
            <a:r>
              <a:rPr lang="en-US" dirty="0"/>
              <a:t>Sean Best</a:t>
            </a:r>
          </a:p>
          <a:p>
            <a:endParaRPr lang="en-US" dirty="0"/>
          </a:p>
          <a:p>
            <a:r>
              <a:rPr lang="en-US" dirty="0"/>
              <a:t>Julianne </a:t>
            </a:r>
            <a:r>
              <a:rPr lang="en-US" dirty="0" err="1"/>
              <a:t>Petrella</a:t>
            </a:r>
            <a:endParaRPr lang="en-US" dirty="0"/>
          </a:p>
          <a:p>
            <a:r>
              <a:rPr lang="en-US" dirty="0"/>
              <a:t>Will Sharp</a:t>
            </a:r>
          </a:p>
          <a:p>
            <a:r>
              <a:rPr lang="en-US" dirty="0"/>
              <a:t>John </a:t>
            </a:r>
            <a:r>
              <a:rPr lang="en-US" dirty="0" err="1"/>
              <a:t>Hui</a:t>
            </a:r>
            <a:endParaRPr lang="en-US" dirty="0"/>
          </a:p>
        </p:txBody>
      </p:sp>
      <p:sp>
        <p:nvSpPr>
          <p:cNvPr id="8" name="TextBox 7"/>
          <p:cNvSpPr txBox="1"/>
          <p:nvPr/>
        </p:nvSpPr>
        <p:spPr>
          <a:xfrm>
            <a:off x="338328" y="3924806"/>
            <a:ext cx="2300639" cy="1754327"/>
          </a:xfrm>
          <a:prstGeom prst="rect">
            <a:avLst/>
          </a:prstGeom>
          <a:noFill/>
          <a:ln>
            <a:solidFill>
              <a:schemeClr val="tx1"/>
            </a:solidFill>
          </a:ln>
        </p:spPr>
        <p:txBody>
          <a:bodyPr wrap="square" rtlCol="0">
            <a:spAutoFit/>
          </a:bodyPr>
          <a:lstStyle/>
          <a:p>
            <a:r>
              <a:rPr lang="en-US" dirty="0"/>
              <a:t>Andrew </a:t>
            </a:r>
            <a:r>
              <a:rPr lang="en-US" dirty="0" err="1"/>
              <a:t>Brathovde</a:t>
            </a:r>
            <a:endParaRPr lang="en-US" dirty="0"/>
          </a:p>
          <a:p>
            <a:endParaRPr lang="en-US" dirty="0"/>
          </a:p>
          <a:p>
            <a:r>
              <a:rPr lang="en-US" dirty="0" err="1"/>
              <a:t>Brenton</a:t>
            </a:r>
            <a:r>
              <a:rPr lang="en-US" dirty="0"/>
              <a:t> Schroeder</a:t>
            </a:r>
          </a:p>
          <a:p>
            <a:r>
              <a:rPr lang="en-US" dirty="0" err="1"/>
              <a:t>Kaleb</a:t>
            </a:r>
            <a:r>
              <a:rPr lang="en-US" dirty="0"/>
              <a:t> Beasley</a:t>
            </a:r>
          </a:p>
          <a:p>
            <a:r>
              <a:rPr lang="en-US" dirty="0"/>
              <a:t>Brandon Wooten</a:t>
            </a:r>
          </a:p>
          <a:p>
            <a:endParaRPr lang="en-US" dirty="0"/>
          </a:p>
        </p:txBody>
      </p:sp>
      <p:sp>
        <p:nvSpPr>
          <p:cNvPr id="9" name="TextBox 8"/>
          <p:cNvSpPr txBox="1"/>
          <p:nvPr/>
        </p:nvSpPr>
        <p:spPr>
          <a:xfrm>
            <a:off x="3570675" y="4201805"/>
            <a:ext cx="2019565" cy="1477328"/>
          </a:xfrm>
          <a:prstGeom prst="rect">
            <a:avLst/>
          </a:prstGeom>
          <a:noFill/>
          <a:ln>
            <a:solidFill>
              <a:schemeClr val="tx1"/>
            </a:solidFill>
          </a:ln>
        </p:spPr>
        <p:txBody>
          <a:bodyPr wrap="square" rtlCol="0">
            <a:spAutoFit/>
          </a:bodyPr>
          <a:lstStyle/>
          <a:p>
            <a:r>
              <a:rPr lang="en-US" dirty="0"/>
              <a:t>Zachary Bolan</a:t>
            </a:r>
          </a:p>
          <a:p>
            <a:endParaRPr lang="en-US" dirty="0"/>
          </a:p>
          <a:p>
            <a:r>
              <a:rPr lang="en-US" dirty="0"/>
              <a:t>Seth </a:t>
            </a:r>
            <a:r>
              <a:rPr lang="en-US" dirty="0" err="1"/>
              <a:t>Kuller</a:t>
            </a:r>
            <a:endParaRPr lang="en-US" dirty="0"/>
          </a:p>
          <a:p>
            <a:r>
              <a:rPr lang="en-US" dirty="0"/>
              <a:t>Cameron Rust</a:t>
            </a:r>
          </a:p>
          <a:p>
            <a:r>
              <a:rPr lang="en-US" dirty="0"/>
              <a:t>Brian Bui</a:t>
            </a:r>
          </a:p>
        </p:txBody>
      </p:sp>
      <p:sp>
        <p:nvSpPr>
          <p:cNvPr id="10" name="TextBox 9"/>
          <p:cNvSpPr txBox="1"/>
          <p:nvPr/>
        </p:nvSpPr>
        <p:spPr>
          <a:xfrm>
            <a:off x="6152388" y="3924806"/>
            <a:ext cx="1894644" cy="1477328"/>
          </a:xfrm>
          <a:prstGeom prst="rect">
            <a:avLst/>
          </a:prstGeom>
          <a:noFill/>
          <a:ln>
            <a:solidFill>
              <a:schemeClr val="tx1"/>
            </a:solidFill>
          </a:ln>
        </p:spPr>
        <p:txBody>
          <a:bodyPr wrap="square" rtlCol="0">
            <a:spAutoFit/>
          </a:bodyPr>
          <a:lstStyle/>
          <a:p>
            <a:r>
              <a:rPr lang="en-US" dirty="0"/>
              <a:t>Indy Watson</a:t>
            </a:r>
          </a:p>
          <a:p>
            <a:endParaRPr lang="en-US" dirty="0"/>
          </a:p>
          <a:p>
            <a:r>
              <a:rPr lang="en-US" dirty="0"/>
              <a:t>Lee Starnes</a:t>
            </a:r>
          </a:p>
          <a:p>
            <a:r>
              <a:rPr lang="en-US" dirty="0"/>
              <a:t>Matt </a:t>
            </a:r>
            <a:r>
              <a:rPr lang="en-US" dirty="0" err="1"/>
              <a:t>Vetrano</a:t>
            </a:r>
            <a:endParaRPr lang="en-US" dirty="0"/>
          </a:p>
          <a:p>
            <a:r>
              <a:rPr lang="en-US" dirty="0"/>
              <a:t> Johnny Meier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into your teams</a:t>
            </a:r>
            <a:endParaRPr lang="en-US" dirty="0"/>
          </a:p>
        </p:txBody>
      </p:sp>
      <p:sp>
        <p:nvSpPr>
          <p:cNvPr id="3" name="Content Placeholder 2"/>
          <p:cNvSpPr>
            <a:spLocks noGrp="1"/>
          </p:cNvSpPr>
          <p:nvPr>
            <p:ph idx="1"/>
          </p:nvPr>
        </p:nvSpPr>
        <p:spPr/>
        <p:txBody>
          <a:bodyPr/>
          <a:lstStyle/>
          <a:p>
            <a:r>
              <a:rPr lang="en-US" dirty="0" smtClean="0"/>
              <a:t>Fill out team organization worksheet – how will you operate as a group. </a:t>
            </a:r>
          </a:p>
          <a:p>
            <a:r>
              <a:rPr lang="en-US" dirty="0" smtClean="0"/>
              <a:t>The project is unknown at this point, but will involve quite a bit of writing, some design, and development and implementation of a test plan.</a:t>
            </a:r>
          </a:p>
          <a:p>
            <a:endParaRPr lang="en-US" dirty="0" smtClean="0"/>
          </a:p>
          <a:p>
            <a:r>
              <a:rPr lang="en-US" dirty="0" smtClean="0"/>
              <a:t> </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Given the project description, give a critique. What is good about it? What is bad about it?</a:t>
            </a:r>
          </a:p>
          <a:p>
            <a:endParaRPr lang="en-US" dirty="0" smtClean="0"/>
          </a:p>
          <a:p>
            <a:r>
              <a:rPr lang="en-US" dirty="0" smtClean="0"/>
              <a:t>In your group, come up with questions that you have about the software that this individual is requesting? What does it not cover?</a:t>
            </a:r>
          </a:p>
          <a:p>
            <a:endParaRPr lang="en-US" dirty="0" smtClean="0"/>
          </a:p>
          <a:p>
            <a:r>
              <a:rPr lang="en-US" dirty="0" smtClean="0"/>
              <a:t>We will revisit this (with the questions answered) as we get into requirements documents.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have a development model at all?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Models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Spiral </a:t>
            </a:r>
          </a:p>
          <a:p>
            <a:r>
              <a:rPr lang="en-US" dirty="0" smtClean="0"/>
              <a:t>Incremental Development</a:t>
            </a:r>
          </a:p>
          <a:p>
            <a:r>
              <a:rPr lang="en-US" dirty="0" smtClean="0"/>
              <a:t>Reuse Oriented</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569</TotalTime>
  <Words>764</Words>
  <Application>Microsoft Macintosh PowerPoint</Application>
  <PresentationFormat>On-screen Show (4:3)</PresentationFormat>
  <Paragraphs>128</Paragraphs>
  <Slides>41</Slides>
  <Notes>0</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Travelogue</vt:lpstr>
      <vt:lpstr>Day 3 - Processes</vt:lpstr>
      <vt:lpstr>Meet your team managers</vt:lpstr>
      <vt:lpstr>The Seven Managers</vt:lpstr>
      <vt:lpstr>The rest of the team</vt:lpstr>
      <vt:lpstr>Slide 5</vt:lpstr>
      <vt:lpstr>Get into your teams</vt:lpstr>
      <vt:lpstr>Intro to project</vt:lpstr>
      <vt:lpstr>Why have a development model at all?</vt:lpstr>
      <vt:lpstr>Development Models</vt:lpstr>
      <vt:lpstr>Slide 10</vt:lpstr>
      <vt:lpstr>Slide 11</vt:lpstr>
      <vt:lpstr>Slide 12</vt:lpstr>
      <vt:lpstr>Slide 13</vt:lpstr>
      <vt:lpstr>What do all of these models have in common?</vt:lpstr>
      <vt:lpstr>Slide 15</vt:lpstr>
      <vt:lpstr>Slide 16</vt:lpstr>
      <vt:lpstr>Slide 17</vt:lpstr>
      <vt:lpstr>Slide 18</vt:lpstr>
      <vt:lpstr>Slide 19</vt:lpstr>
      <vt:lpstr>Slide 20</vt:lpstr>
      <vt:lpstr>Slide 21</vt:lpstr>
      <vt:lpstr>Slide 22</vt:lpstr>
      <vt:lpstr>Slide 23</vt:lpstr>
      <vt:lpstr>Questions</vt:lpstr>
      <vt:lpstr>Agile methods</vt:lpstr>
      <vt:lpstr>Fundamentals</vt:lpstr>
      <vt:lpstr>Reality</vt:lpstr>
      <vt:lpstr>Manifesto?</vt:lpstr>
      <vt:lpstr>Slide 29</vt:lpstr>
      <vt:lpstr>Issues</vt:lpstr>
      <vt:lpstr>In practice</vt:lpstr>
      <vt:lpstr>Slide 32</vt:lpstr>
      <vt:lpstr>Slide 33</vt:lpstr>
      <vt:lpstr>Slide 34</vt:lpstr>
      <vt:lpstr>Slide 35</vt:lpstr>
      <vt:lpstr>Issues and Advantages</vt:lpstr>
      <vt:lpstr>Slide 37</vt:lpstr>
      <vt:lpstr>Scrum</vt:lpstr>
      <vt:lpstr>Scrum meetings</vt:lpstr>
      <vt:lpstr>Questions</vt:lpstr>
      <vt:lpstr>Ethical question</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3 - Processes</dc:title>
  <dc:creator>Nancy Harris</dc:creator>
  <cp:lastModifiedBy>Nancy Harris</cp:lastModifiedBy>
  <cp:revision>9</cp:revision>
  <dcterms:created xsi:type="dcterms:W3CDTF">2012-09-11T12:24:07Z</dcterms:created>
  <dcterms:modified xsi:type="dcterms:W3CDTF">2012-09-11T12:42:41Z</dcterms:modified>
</cp:coreProperties>
</file>