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65" r:id="rId5"/>
    <p:sldId id="266" r:id="rId6"/>
    <p:sldId id="259" r:id="rId7"/>
    <p:sldId id="263" r:id="rId8"/>
    <p:sldId id="267" r:id="rId9"/>
    <p:sldId id="261" r:id="rId10"/>
    <p:sldId id="260" r:id="rId11"/>
    <p:sldId id="262" r:id="rId12"/>
    <p:sldId id="264" r:id="rId13"/>
    <p:sldId id="270" r:id="rId14"/>
    <p:sldId id="268" r:id="rId15"/>
    <p:sldId id="26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33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01643F20-A799-5840-B8A8-2387E714C85C}" type="datetimeFigureOut">
              <a:rPr lang="en-US" smtClean="0"/>
              <a:pPr/>
              <a:t>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C0A88-EB3E-144F-B722-0150FB7A4790}" type="slidenum">
              <a:rPr lang="en-US" smtClean="0"/>
              <a:pPr/>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01643F20-A799-5840-B8A8-2387E714C85C}" type="datetimeFigureOut">
              <a:rPr lang="en-US" smtClean="0"/>
              <a:pPr/>
              <a:t>1/10/2013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C0A88-EB3E-144F-B722-0150FB7A4790}" type="slidenum">
              <a:rPr lang="en-US" smtClean="0"/>
              <a:pPr/>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01643F20-A799-5840-B8A8-2387E714C85C}" type="datetimeFigureOut">
              <a:rPr lang="en-US" smtClean="0"/>
              <a:pPr/>
              <a:t>1/10/2013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C0A88-EB3E-144F-B722-0150FB7A4790}" type="slidenum">
              <a:rPr lang="en-US" smtClean="0"/>
              <a:pPr/>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01643F20-A799-5840-B8A8-2387E714C85C}" type="datetimeFigureOut">
              <a:rPr lang="en-US" smtClean="0"/>
              <a:pPr/>
              <a:t>1/10/2013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C0A88-EB3E-144F-B722-0150FB7A4790}" type="slidenum">
              <a:rPr lang="en-US" smtClean="0"/>
              <a:pPr/>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01643F20-A799-5840-B8A8-2387E714C85C}" type="datetimeFigureOut">
              <a:rPr lang="en-US" smtClean="0"/>
              <a:pPr/>
              <a:t>1/10/2013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C0A88-EB3E-144F-B722-0150FB7A4790}" type="slidenum">
              <a:rPr lang="en-US" smtClean="0"/>
              <a:pPr/>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01643F20-A799-5840-B8A8-2387E714C85C}" type="datetimeFigureOut">
              <a:rPr lang="en-US" smtClean="0"/>
              <a:pPr/>
              <a:t>1/10/2013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C0A88-EB3E-144F-B722-0150FB7A4790}" type="slidenum">
              <a:rPr lang="en-US" smtClean="0"/>
              <a:pPr/>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1643F20-A799-5840-B8A8-2387E714C85C}" type="datetimeFigureOut">
              <a:rPr lang="en-US" smtClean="0"/>
              <a:pPr/>
              <a:t>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C0A88-EB3E-144F-B722-0150FB7A4790}" type="slidenum">
              <a:rPr lang="en-US" smtClean="0"/>
              <a:pPr/>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1643F20-A799-5840-B8A8-2387E714C85C}" type="datetimeFigureOut">
              <a:rPr lang="en-US" smtClean="0"/>
              <a:pPr/>
              <a:t>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C0A88-EB3E-144F-B722-0150FB7A4790}" type="slidenum">
              <a:rPr lang="en-US" smtClean="0"/>
              <a:pPr/>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1643F20-A799-5840-B8A8-2387E714C85C}" type="datetimeFigureOut">
              <a:rPr lang="en-US" smtClean="0"/>
              <a:pPr/>
              <a:t>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C0A88-EB3E-144F-B722-0150FB7A4790}" type="slidenum">
              <a:rPr lang="en-US" smtClean="0"/>
              <a:pPr/>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01643F20-A799-5840-B8A8-2387E714C85C}" type="datetimeFigureOut">
              <a:rPr lang="en-US" smtClean="0"/>
              <a:pPr/>
              <a:t>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C0A88-EB3E-144F-B722-0150FB7A4790}" type="slidenum">
              <a:rPr lang="en-US" smtClean="0"/>
              <a:pPr/>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643F20-A799-5840-B8A8-2387E714C85C}" type="datetimeFigureOut">
              <a:rPr lang="en-US" smtClean="0"/>
              <a:pPr/>
              <a:t>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C0A88-EB3E-144F-B722-0150FB7A4790}" type="slidenum">
              <a:rPr lang="en-US" smtClean="0"/>
              <a:pPr/>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1643F20-A799-5840-B8A8-2387E714C85C}" type="datetimeFigureOut">
              <a:rPr lang="en-US" smtClean="0"/>
              <a:pPr/>
              <a:t>1/10/2013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C0A88-EB3E-144F-B722-0150FB7A4790}" type="slidenum">
              <a:rPr lang="en-US" smtClean="0"/>
              <a:pPr/>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1643F20-A799-5840-B8A8-2387E714C85C}" type="datetimeFigureOut">
              <a:rPr lang="en-US" smtClean="0"/>
              <a:pPr/>
              <a:t>1/10/2013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9C0A88-EB3E-144F-B722-0150FB7A4790}" type="slidenum">
              <a:rPr lang="en-US" smtClean="0"/>
              <a:pPr/>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1643F20-A799-5840-B8A8-2387E714C85C}" type="datetimeFigureOut">
              <a:rPr lang="en-US" smtClean="0"/>
              <a:pPr/>
              <a:t>1/10/2013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9C0A88-EB3E-144F-B722-0150FB7A47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43F20-A799-5840-B8A8-2387E714C85C}" type="datetimeFigureOut">
              <a:rPr lang="en-US" smtClean="0"/>
              <a:pPr/>
              <a:t>1/10/2013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9C0A88-EB3E-144F-B722-0150FB7A479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643F20-A799-5840-B8A8-2387E714C85C}" type="datetimeFigureOut">
              <a:rPr lang="en-US" smtClean="0"/>
              <a:pPr/>
              <a:t>1/10/2013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C0A88-EB3E-144F-B722-0150FB7A4790}" type="slidenum">
              <a:rPr lang="en-US" smtClean="0"/>
              <a:pPr/>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01643F20-A799-5840-B8A8-2387E714C85C}" type="datetimeFigureOut">
              <a:rPr lang="en-US" smtClean="0"/>
              <a:pPr/>
              <a:t>1/10/2013</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709C0A88-EB3E-144F-B722-0150FB7A479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youtube.com/watch?v=pbfGzFMxmH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is software engineering</a:t>
            </a:r>
            <a:endParaRPr lang="en-US" dirty="0"/>
          </a:p>
        </p:txBody>
      </p:sp>
      <p:sp>
        <p:nvSpPr>
          <p:cNvPr id="3" name="Subtitle 2"/>
          <p:cNvSpPr>
            <a:spLocks noGrp="1"/>
          </p:cNvSpPr>
          <p:nvPr>
            <p:ph type="subTitle" idx="1"/>
          </p:nvPr>
        </p:nvSpPr>
        <p:spPr/>
        <p:txBody>
          <a:bodyPr/>
          <a:lstStyle/>
          <a:p>
            <a:r>
              <a:rPr lang="en-US" smtClean="0"/>
              <a:t>01/09</a:t>
            </a:r>
            <a:r>
              <a:rPr lang="en-US" smtClean="0"/>
              <a:t>/2013</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considerations</a:t>
            </a:r>
            <a:endParaRPr lang="en-US" dirty="0"/>
          </a:p>
        </p:txBody>
      </p:sp>
      <p:sp>
        <p:nvSpPr>
          <p:cNvPr id="3" name="Content Placeholder 2"/>
          <p:cNvSpPr>
            <a:spLocks noGrp="1"/>
          </p:cNvSpPr>
          <p:nvPr>
            <p:ph idx="1"/>
          </p:nvPr>
        </p:nvSpPr>
        <p:spPr/>
        <p:txBody>
          <a:bodyPr>
            <a:normAutofit lnSpcReduction="10000"/>
          </a:bodyPr>
          <a:lstStyle/>
          <a:p>
            <a:r>
              <a:rPr lang="en-US" dirty="0" smtClean="0"/>
              <a:t>Use your power for good, not evil</a:t>
            </a:r>
          </a:p>
          <a:p>
            <a:r>
              <a:rPr lang="en-US" dirty="0" smtClean="0"/>
              <a:t>The golden rule applies</a:t>
            </a:r>
          </a:p>
          <a:p>
            <a:r>
              <a:rPr lang="en-US" dirty="0" smtClean="0"/>
              <a:t>Follow the law</a:t>
            </a:r>
          </a:p>
          <a:p>
            <a:r>
              <a:rPr lang="en-US" dirty="0" smtClean="0"/>
              <a:t>Confidentiality</a:t>
            </a:r>
          </a:p>
          <a:p>
            <a:r>
              <a:rPr lang="en-US" dirty="0" smtClean="0"/>
              <a:t>Competence (you are who you say you are)</a:t>
            </a:r>
          </a:p>
          <a:p>
            <a:r>
              <a:rPr lang="en-US" dirty="0" smtClean="0"/>
              <a:t>Respect intellectual property</a:t>
            </a:r>
          </a:p>
          <a:p>
            <a:r>
              <a:rPr lang="en-US" dirty="0" smtClean="0"/>
              <a:t>Use computing resources ethically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a:t>
            </a:r>
            <a:endParaRPr lang="en-US" dirty="0"/>
          </a:p>
        </p:txBody>
      </p:sp>
      <p:sp>
        <p:nvSpPr>
          <p:cNvPr id="3" name="Content Placeholder 2"/>
          <p:cNvSpPr>
            <a:spLocks noGrp="1"/>
          </p:cNvSpPr>
          <p:nvPr>
            <p:ph idx="1"/>
          </p:nvPr>
        </p:nvSpPr>
        <p:spPr/>
        <p:txBody>
          <a:bodyPr>
            <a:normAutofit/>
          </a:bodyPr>
          <a:lstStyle/>
          <a:p>
            <a:r>
              <a:rPr lang="en-US" dirty="0" smtClean="0"/>
              <a:t>1.1 Why is professional software not just programs that are developed for a customer (or in what way?)</a:t>
            </a:r>
          </a:p>
          <a:p>
            <a:endParaRPr lang="en-US" dirty="0" smtClean="0"/>
          </a:p>
          <a:p>
            <a:r>
              <a:rPr lang="en-US" dirty="0" smtClean="0"/>
              <a:t>1.2 How are generic software products different from custom software products? How are they the same?</a:t>
            </a:r>
          </a:p>
          <a:p>
            <a:pPr>
              <a:buNone/>
            </a:pPr>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Building software</a:t>
            </a:r>
            <a:endParaRPr lang="en-US" dirty="0"/>
          </a:p>
        </p:txBody>
      </p:sp>
      <p:sp>
        <p:nvSpPr>
          <p:cNvPr id="3" name="Content Placeholder 2"/>
          <p:cNvSpPr>
            <a:spLocks noGrp="1"/>
          </p:cNvSpPr>
          <p:nvPr>
            <p:ph idx="1"/>
          </p:nvPr>
        </p:nvSpPr>
        <p:spPr/>
        <p:txBody>
          <a:bodyPr>
            <a:noAutofit/>
          </a:bodyPr>
          <a:lstStyle/>
          <a:p>
            <a:pPr>
              <a:buFont typeface="Arial"/>
              <a:buChar char="•"/>
            </a:pPr>
            <a:r>
              <a:rPr lang="en-US" sz="2000" dirty="0" smtClean="0"/>
              <a:t>For each of the fundamental aspects of software engineering, explain why they are important.</a:t>
            </a:r>
          </a:p>
          <a:p>
            <a:pPr>
              <a:buNone/>
            </a:pPr>
            <a:r>
              <a:rPr lang="en-US" sz="2000" dirty="0" smtClean="0"/>
              <a:t>	a. Well understood process</a:t>
            </a:r>
          </a:p>
          <a:p>
            <a:pPr>
              <a:buNone/>
            </a:pPr>
            <a:r>
              <a:rPr lang="en-US" sz="2000" dirty="0" smtClean="0"/>
              <a:t>	</a:t>
            </a:r>
            <a:r>
              <a:rPr lang="en-US" sz="2000" dirty="0" err="1" smtClean="0"/>
              <a:t>b</a:t>
            </a:r>
            <a:r>
              <a:rPr lang="en-US" sz="2000" dirty="0" smtClean="0"/>
              <a:t>. Dependability and performance </a:t>
            </a:r>
          </a:p>
          <a:p>
            <a:pPr>
              <a:buNone/>
            </a:pPr>
            <a:r>
              <a:rPr lang="en-US" sz="2000" dirty="0" smtClean="0"/>
              <a:t>	</a:t>
            </a:r>
            <a:r>
              <a:rPr lang="en-US" sz="2000" dirty="0" err="1" smtClean="0"/>
              <a:t>c</a:t>
            </a:r>
            <a:r>
              <a:rPr lang="en-US" sz="2000" dirty="0" smtClean="0"/>
              <a:t>. Managing requirements </a:t>
            </a:r>
          </a:p>
          <a:p>
            <a:pPr>
              <a:buNone/>
            </a:pPr>
            <a:r>
              <a:rPr lang="en-US" sz="2000" dirty="0" smtClean="0"/>
              <a:t>	</a:t>
            </a:r>
            <a:r>
              <a:rPr lang="en-US" sz="2000" dirty="0" err="1" smtClean="0"/>
              <a:t>d</a:t>
            </a:r>
            <a:r>
              <a:rPr lang="en-US" sz="2000" dirty="0" smtClean="0"/>
              <a:t>. Reuse</a:t>
            </a:r>
          </a:p>
          <a:p>
            <a:pPr>
              <a:buNone/>
            </a:pPr>
            <a:endParaRPr lang="en-US" sz="2000" dirty="0" smtClean="0"/>
          </a:p>
          <a:p>
            <a:pPr>
              <a:buFont typeface="Arial"/>
              <a:buChar char="•"/>
            </a:pP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it so hard?</a:t>
            </a:r>
            <a:endParaRPr lang="en-US" dirty="0"/>
          </a:p>
        </p:txBody>
      </p:sp>
      <p:sp>
        <p:nvSpPr>
          <p:cNvPr id="3" name="Content Placeholder 2"/>
          <p:cNvSpPr>
            <a:spLocks noGrp="1"/>
          </p:cNvSpPr>
          <p:nvPr>
            <p:ph idx="1"/>
          </p:nvPr>
        </p:nvSpPr>
        <p:spPr/>
        <p:txBody>
          <a:bodyPr/>
          <a:lstStyle/>
          <a:p>
            <a:r>
              <a:rPr lang="en-US" dirty="0" smtClean="0"/>
              <a:t>Why do you think we have to be concerned about processes and quality?  Why does it seem to be so difficult to produce high quality useful software?</a:t>
            </a:r>
          </a:p>
          <a:p>
            <a:endParaRPr lang="en-US"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question</a:t>
            </a:r>
            <a:endParaRPr lang="en-US" dirty="0"/>
          </a:p>
        </p:txBody>
      </p:sp>
      <p:sp>
        <p:nvSpPr>
          <p:cNvPr id="3" name="Content Placeholder 2"/>
          <p:cNvSpPr>
            <a:spLocks noGrp="1"/>
          </p:cNvSpPr>
          <p:nvPr>
            <p:ph idx="1"/>
          </p:nvPr>
        </p:nvSpPr>
        <p:spPr/>
        <p:txBody>
          <a:bodyPr/>
          <a:lstStyle/>
          <a:p>
            <a:r>
              <a:rPr lang="en-US" dirty="0" smtClean="0"/>
              <a:t>1.10 – To help counter terrorism, many countries are planning or have developed computer systems that track large numbers of their citizens and their actions. This has privacy implications (“Big brother is watching you.”)</a:t>
            </a:r>
          </a:p>
          <a:p>
            <a:endParaRPr lang="en-US" dirty="0" smtClean="0"/>
          </a:p>
          <a:p>
            <a:r>
              <a:rPr lang="en-US" dirty="0" smtClean="0"/>
              <a:t>Discuss the ethics of working on the development of this type of system.</a:t>
            </a:r>
          </a:p>
          <a:p>
            <a:r>
              <a:rPr lang="en-US" dirty="0" smtClean="0">
                <a:hlinkClick r:id="rId2"/>
              </a:rPr>
              <a:t>http://</a:t>
            </a:r>
            <a:r>
              <a:rPr lang="en-US" dirty="0" err="1" smtClean="0">
                <a:hlinkClick r:id="rId2"/>
              </a:rPr>
              <a:t>www.youtube.com/watch?v</a:t>
            </a:r>
            <a:r>
              <a:rPr lang="en-US" dirty="0" smtClean="0">
                <a:hlinkClick r:id="rId2"/>
              </a:rPr>
              <a:t>=</a:t>
            </a:r>
            <a:r>
              <a:rPr lang="en-US" dirty="0" err="1" smtClean="0">
                <a:hlinkClick r:id="rId2"/>
              </a:rPr>
              <a:t>pbfGzFMxmHo</a:t>
            </a:r>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Products</a:t>
            </a:r>
            <a:endParaRPr lang="en-US" dirty="0"/>
          </a:p>
        </p:txBody>
      </p:sp>
      <p:sp>
        <p:nvSpPr>
          <p:cNvPr id="3" name="Content Placeholder 2"/>
          <p:cNvSpPr>
            <a:spLocks noGrp="1"/>
          </p:cNvSpPr>
          <p:nvPr>
            <p:ph idx="1"/>
          </p:nvPr>
        </p:nvSpPr>
        <p:spPr/>
        <p:txBody>
          <a:bodyPr/>
          <a:lstStyle/>
          <a:p>
            <a:r>
              <a:rPr lang="en-US" dirty="0" smtClean="0"/>
              <a:t>Generic Products</a:t>
            </a:r>
          </a:p>
          <a:p>
            <a:endParaRPr lang="en-US" dirty="0" smtClean="0"/>
          </a:p>
          <a:p>
            <a:r>
              <a:rPr lang="en-US" dirty="0" smtClean="0"/>
              <a:t>Customizable Products</a:t>
            </a:r>
          </a:p>
          <a:p>
            <a:endParaRPr lang="en-US" dirty="0" smtClean="0"/>
          </a:p>
          <a:p>
            <a:r>
              <a:rPr lang="en-US" dirty="0" smtClean="0"/>
              <a:t>Bespoke (fully customized, unique) Products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200" dirty="0" smtClean="0"/>
              <a:t>“Software engineering is a systematic approach to the production of software that takes into account </a:t>
            </a:r>
            <a:r>
              <a:rPr lang="en-US" sz="3200" dirty="0" smtClean="0">
                <a:solidFill>
                  <a:srgbClr val="FF0000"/>
                </a:solidFill>
              </a:rPr>
              <a:t>practical cost</a:t>
            </a:r>
            <a:r>
              <a:rPr lang="en-US" sz="3200" dirty="0" smtClean="0"/>
              <a:t>, </a:t>
            </a:r>
            <a:r>
              <a:rPr lang="en-US" sz="3200" dirty="0" smtClean="0">
                <a:solidFill>
                  <a:srgbClr val="FF0000"/>
                </a:solidFill>
              </a:rPr>
              <a:t>schedule</a:t>
            </a:r>
            <a:r>
              <a:rPr lang="en-US" sz="3200" dirty="0" smtClean="0"/>
              <a:t>, and </a:t>
            </a:r>
            <a:r>
              <a:rPr lang="en-US" sz="3200" dirty="0" smtClean="0">
                <a:solidFill>
                  <a:srgbClr val="FF0000"/>
                </a:solidFill>
              </a:rPr>
              <a:t>dependability</a:t>
            </a:r>
            <a:r>
              <a:rPr lang="en-US" sz="3200" dirty="0" smtClean="0"/>
              <a:t> issues, as well as the </a:t>
            </a:r>
            <a:r>
              <a:rPr lang="en-US" sz="3200" dirty="0" smtClean="0">
                <a:solidFill>
                  <a:srgbClr val="FF0000"/>
                </a:solidFill>
              </a:rPr>
              <a:t>needs</a:t>
            </a:r>
            <a:r>
              <a:rPr lang="en-US" sz="3200" dirty="0" smtClean="0"/>
              <a:t> of the software customers and producers.”</a:t>
            </a:r>
            <a:endParaRPr lang="en-US" sz="3200" dirty="0"/>
          </a:p>
        </p:txBody>
      </p:sp>
      <p:sp>
        <p:nvSpPr>
          <p:cNvPr id="5" name="Subtitle 4"/>
          <p:cNvSpPr>
            <a:spLocks noGrp="1"/>
          </p:cNvSpPr>
          <p:nvPr>
            <p:ph type="subTitle" idx="1"/>
          </p:nvPr>
        </p:nvSpPr>
        <p:spPr/>
        <p:txBody>
          <a:bodyPr/>
          <a:lstStyle/>
          <a:p>
            <a:r>
              <a:rPr lang="en-US" dirty="0" smtClean="0"/>
              <a:t>Ian </a:t>
            </a:r>
            <a:r>
              <a:rPr lang="en-US" dirty="0" err="1" smtClean="0"/>
              <a:t>Sommerville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systems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Stand-alone applications (Office, productivity software)</a:t>
            </a:r>
          </a:p>
          <a:p>
            <a:r>
              <a:rPr lang="en-US" dirty="0" smtClean="0"/>
              <a:t>Interactive transaction based systems (business and web)</a:t>
            </a:r>
          </a:p>
          <a:p>
            <a:r>
              <a:rPr lang="en-US" dirty="0" smtClean="0"/>
              <a:t>Embedded control systems (phone, car, washing machine, microwave)</a:t>
            </a:r>
          </a:p>
          <a:p>
            <a:r>
              <a:rPr lang="en-US" dirty="0" smtClean="0"/>
              <a:t>Batch processing systems (People soft at end of semester, billing systems)</a:t>
            </a:r>
          </a:p>
          <a:p>
            <a:r>
              <a:rPr lang="en-US" dirty="0" smtClean="0"/>
              <a:t>Entertainment systems (games, audio)</a:t>
            </a:r>
          </a:p>
          <a:p>
            <a:r>
              <a:rPr lang="en-US" dirty="0" smtClean="0"/>
              <a:t>Modeling and simulation</a:t>
            </a:r>
          </a:p>
          <a:p>
            <a:r>
              <a:rPr lang="en-US" dirty="0" smtClean="0"/>
              <a:t>Data collection systems (sensors sending data)</a:t>
            </a:r>
          </a:p>
          <a:p>
            <a:r>
              <a:rPr lang="en-US" dirty="0" smtClean="0"/>
              <a:t>Systems of systems (systems composed of other systems (web applications wedding front end, browser, database management system))</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 examples</a:t>
            </a:r>
            <a:endParaRPr lang="en-US" dirty="0"/>
          </a:p>
        </p:txBody>
      </p:sp>
      <p:sp>
        <p:nvSpPr>
          <p:cNvPr id="3" name="Content Placeholder 2"/>
          <p:cNvSpPr>
            <a:spLocks noGrp="1"/>
          </p:cNvSpPr>
          <p:nvPr>
            <p:ph idx="1"/>
          </p:nvPr>
        </p:nvSpPr>
        <p:spPr/>
        <p:txBody>
          <a:bodyPr/>
          <a:lstStyle/>
          <a:p>
            <a:r>
              <a:rPr lang="en-US" dirty="0" smtClean="0"/>
              <a:t>Embedded – Insulin pump</a:t>
            </a:r>
          </a:p>
          <a:p>
            <a:r>
              <a:rPr lang="en-US" dirty="0" smtClean="0"/>
              <a:t>Information system (Interactive transaction based/system of systems) – Medical records system</a:t>
            </a:r>
          </a:p>
          <a:p>
            <a:r>
              <a:rPr lang="en-US" dirty="0" smtClean="0"/>
              <a:t>Sensor based collection system – Wilderness weather station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762000"/>
            <a:ext cx="8001000" cy="1143000"/>
          </a:xfrm>
        </p:spPr>
        <p:txBody>
          <a:bodyPr/>
          <a:lstStyle/>
          <a:p>
            <a:r>
              <a:rPr lang="en-US" dirty="0" smtClean="0"/>
              <a:t>Fundamentals of SE applicable to all types of systems</a:t>
            </a:r>
            <a:endParaRPr lang="en-US" dirty="0"/>
          </a:p>
        </p:txBody>
      </p:sp>
      <p:sp>
        <p:nvSpPr>
          <p:cNvPr id="3" name="Content Placeholder 2"/>
          <p:cNvSpPr>
            <a:spLocks noGrp="1"/>
          </p:cNvSpPr>
          <p:nvPr>
            <p:ph idx="1"/>
          </p:nvPr>
        </p:nvSpPr>
        <p:spPr>
          <a:xfrm>
            <a:off x="571500" y="2322286"/>
            <a:ext cx="8001000" cy="4114800"/>
          </a:xfrm>
        </p:spPr>
        <p:txBody>
          <a:bodyPr/>
          <a:lstStyle/>
          <a:p>
            <a:endParaRPr lang="en-US" dirty="0" smtClean="0"/>
          </a:p>
          <a:p>
            <a:r>
              <a:rPr lang="en-US" dirty="0" smtClean="0"/>
              <a:t>Well understood development process</a:t>
            </a:r>
          </a:p>
          <a:p>
            <a:r>
              <a:rPr lang="en-US" dirty="0" smtClean="0"/>
              <a:t>Dependability and performance </a:t>
            </a:r>
          </a:p>
          <a:p>
            <a:r>
              <a:rPr lang="en-US" dirty="0" smtClean="0"/>
              <a:t>Managing the requirements</a:t>
            </a:r>
          </a:p>
          <a:p>
            <a:r>
              <a:rPr lang="en-US" dirty="0" smtClean="0"/>
              <a:t>Reuse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perspective</a:t>
            </a:r>
            <a:endParaRPr lang="en-US" dirty="0"/>
          </a:p>
        </p:txBody>
      </p:sp>
      <p:sp>
        <p:nvSpPr>
          <p:cNvPr id="3" name="Content Placeholder 2"/>
          <p:cNvSpPr>
            <a:spLocks noGrp="1"/>
          </p:cNvSpPr>
          <p:nvPr>
            <p:ph idx="1"/>
          </p:nvPr>
        </p:nvSpPr>
        <p:spPr/>
        <p:txBody>
          <a:bodyPr/>
          <a:lstStyle/>
          <a:p>
            <a:r>
              <a:rPr lang="en-US" dirty="0" smtClean="0"/>
              <a:t>We didn’t always “engineer” software.</a:t>
            </a:r>
          </a:p>
          <a:p>
            <a:r>
              <a:rPr lang="en-US" dirty="0" smtClean="0"/>
              <a:t>Technology too new. Schedule???? what schedule??? who knew what we might run into.</a:t>
            </a:r>
          </a:p>
          <a:p>
            <a:r>
              <a:rPr lang="en-US" dirty="0" smtClean="0"/>
              <a:t>No packaged software although there was the beginnings of the idea of reusable components.</a:t>
            </a:r>
          </a:p>
          <a:p>
            <a:r>
              <a:rPr lang="en-US" dirty="0" smtClean="0"/>
              <a:t>1950’s 1960’s began to consider what “software engineering” might be. How can you “build software” the same way you can build a bridge?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beginnings</a:t>
            </a:r>
            <a:endParaRPr lang="en-US" dirty="0"/>
          </a:p>
        </p:txBody>
      </p:sp>
      <p:sp>
        <p:nvSpPr>
          <p:cNvPr id="3" name="Content Placeholder 2"/>
          <p:cNvSpPr>
            <a:spLocks noGrp="1"/>
          </p:cNvSpPr>
          <p:nvPr>
            <p:ph idx="1"/>
          </p:nvPr>
        </p:nvSpPr>
        <p:spPr/>
        <p:txBody>
          <a:bodyPr>
            <a:normAutofit lnSpcReduction="10000"/>
          </a:bodyPr>
          <a:lstStyle/>
          <a:p>
            <a:r>
              <a:rPr lang="en-US" dirty="0" smtClean="0"/>
              <a:t>NATO Science Conference 1968 and 1969</a:t>
            </a:r>
          </a:p>
          <a:p>
            <a:r>
              <a:rPr lang="en-US" dirty="0" smtClean="0"/>
              <a:t>Disasters in 60’s 70’s and 80’s also spurred some action toward building better software.</a:t>
            </a:r>
          </a:p>
          <a:p>
            <a:r>
              <a:rPr lang="en-US" dirty="0" smtClean="0"/>
              <a:t>Some of this action was looking for the magic tool that would make software “programmer proof”. Tools may have helped productivity, but did not offer the silver bullet to solve software problems. (1986) Fred Brooks</a:t>
            </a:r>
          </a:p>
          <a:p>
            <a:r>
              <a:rPr lang="en-US" dirty="0" smtClean="0"/>
              <a:t>Most models in the “plan driven development” genre were developed in 1970s.</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“cloud”</a:t>
            </a:r>
            <a:endParaRPr lang="en-US" dirty="0"/>
          </a:p>
        </p:txBody>
      </p:sp>
      <p:pic>
        <p:nvPicPr>
          <p:cNvPr id="5" name="Picture 4"/>
          <p:cNvPicPr>
            <a:picLocks noChangeAspect="1"/>
          </p:cNvPicPr>
          <p:nvPr/>
        </p:nvPicPr>
        <p:blipFill>
          <a:blip r:embed="rId2"/>
          <a:stretch>
            <a:fillRect/>
          </a:stretch>
        </p:blipFill>
        <p:spPr>
          <a:xfrm>
            <a:off x="444500" y="2011044"/>
            <a:ext cx="1757603" cy="1757603"/>
          </a:xfrm>
          <a:prstGeom prst="rect">
            <a:avLst/>
          </a:prstGeom>
        </p:spPr>
      </p:pic>
      <p:pic>
        <p:nvPicPr>
          <p:cNvPr id="6" name="Picture 5"/>
          <p:cNvPicPr>
            <a:picLocks noChangeAspect="1"/>
          </p:cNvPicPr>
          <p:nvPr/>
        </p:nvPicPr>
        <p:blipFill>
          <a:blip r:embed="rId3"/>
          <a:stretch>
            <a:fillRect/>
          </a:stretch>
        </p:blipFill>
        <p:spPr>
          <a:xfrm>
            <a:off x="152401" y="4122608"/>
            <a:ext cx="957733" cy="957733"/>
          </a:xfrm>
          <a:prstGeom prst="rect">
            <a:avLst/>
          </a:prstGeom>
        </p:spPr>
      </p:pic>
      <p:pic>
        <p:nvPicPr>
          <p:cNvPr id="7" name="Picture 6"/>
          <p:cNvPicPr>
            <a:picLocks noChangeAspect="1"/>
          </p:cNvPicPr>
          <p:nvPr/>
        </p:nvPicPr>
        <p:blipFill>
          <a:blip r:embed="rId3"/>
          <a:stretch>
            <a:fillRect/>
          </a:stretch>
        </p:blipFill>
        <p:spPr>
          <a:xfrm>
            <a:off x="1523865" y="4122607"/>
            <a:ext cx="957733" cy="957733"/>
          </a:xfrm>
          <a:prstGeom prst="rect">
            <a:avLst/>
          </a:prstGeom>
        </p:spPr>
      </p:pic>
      <p:pic>
        <p:nvPicPr>
          <p:cNvPr id="8" name="Picture 7"/>
          <p:cNvPicPr>
            <a:picLocks noChangeAspect="1"/>
          </p:cNvPicPr>
          <p:nvPr/>
        </p:nvPicPr>
        <p:blipFill>
          <a:blip r:embed="rId3"/>
          <a:stretch>
            <a:fillRect/>
          </a:stretch>
        </p:blipFill>
        <p:spPr>
          <a:xfrm>
            <a:off x="152401" y="1014972"/>
            <a:ext cx="805332" cy="805332"/>
          </a:xfrm>
          <a:prstGeom prst="rect">
            <a:avLst/>
          </a:prstGeom>
        </p:spPr>
      </p:pic>
      <p:sp>
        <p:nvSpPr>
          <p:cNvPr id="9" name="Right Arrow 8"/>
          <p:cNvSpPr/>
          <p:nvPr/>
        </p:nvSpPr>
        <p:spPr>
          <a:xfrm>
            <a:off x="2493226" y="2717173"/>
            <a:ext cx="530917" cy="59340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4045394" y="2260564"/>
            <a:ext cx="1333089" cy="1333089"/>
          </a:xfrm>
          <a:prstGeom prst="rect">
            <a:avLst/>
          </a:prstGeom>
        </p:spPr>
      </p:pic>
      <p:pic>
        <p:nvPicPr>
          <p:cNvPr id="11" name="Picture 10"/>
          <p:cNvPicPr>
            <a:picLocks noChangeAspect="1"/>
          </p:cNvPicPr>
          <p:nvPr/>
        </p:nvPicPr>
        <p:blipFill>
          <a:blip r:embed="rId5"/>
          <a:stretch>
            <a:fillRect/>
          </a:stretch>
        </p:blipFill>
        <p:spPr>
          <a:xfrm>
            <a:off x="3619908" y="3768647"/>
            <a:ext cx="1100779" cy="1100779"/>
          </a:xfrm>
          <a:prstGeom prst="rect">
            <a:avLst/>
          </a:prstGeom>
        </p:spPr>
      </p:pic>
      <p:pic>
        <p:nvPicPr>
          <p:cNvPr id="12" name="Picture 11"/>
          <p:cNvPicPr>
            <a:picLocks noChangeAspect="1"/>
          </p:cNvPicPr>
          <p:nvPr/>
        </p:nvPicPr>
        <p:blipFill>
          <a:blip r:embed="rId5"/>
          <a:stretch>
            <a:fillRect/>
          </a:stretch>
        </p:blipFill>
        <p:spPr>
          <a:xfrm>
            <a:off x="4979047" y="3768647"/>
            <a:ext cx="798871" cy="798871"/>
          </a:xfrm>
          <a:prstGeom prst="rect">
            <a:avLst/>
          </a:prstGeom>
        </p:spPr>
      </p:pic>
      <p:sp>
        <p:nvSpPr>
          <p:cNvPr id="13" name="Right Arrow 12"/>
          <p:cNvSpPr/>
          <p:nvPr/>
        </p:nvSpPr>
        <p:spPr>
          <a:xfrm>
            <a:off x="5898793" y="2717173"/>
            <a:ext cx="530917" cy="59340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loud 13"/>
          <p:cNvSpPr/>
          <p:nvPr/>
        </p:nvSpPr>
        <p:spPr>
          <a:xfrm>
            <a:off x="7083814" y="546298"/>
            <a:ext cx="1712747" cy="1921020"/>
          </a:xfrm>
          <a:prstGeom prst="cloud">
            <a:avLst/>
          </a:prstGeom>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sp>
      <p:pic>
        <p:nvPicPr>
          <p:cNvPr id="16" name="Picture 15"/>
          <p:cNvPicPr>
            <a:picLocks noChangeAspect="1"/>
          </p:cNvPicPr>
          <p:nvPr/>
        </p:nvPicPr>
        <p:blipFill>
          <a:blip r:embed="rId4"/>
          <a:stretch>
            <a:fillRect/>
          </a:stretch>
        </p:blipFill>
        <p:spPr>
          <a:xfrm>
            <a:off x="7973081" y="818218"/>
            <a:ext cx="599420" cy="599420"/>
          </a:xfrm>
          <a:prstGeom prst="rect">
            <a:avLst/>
          </a:prstGeom>
        </p:spPr>
      </p:pic>
      <p:pic>
        <p:nvPicPr>
          <p:cNvPr id="17" name="Picture 16"/>
          <p:cNvPicPr>
            <a:picLocks noChangeAspect="1"/>
          </p:cNvPicPr>
          <p:nvPr/>
        </p:nvPicPr>
        <p:blipFill>
          <a:blip r:embed="rId4"/>
          <a:stretch>
            <a:fillRect/>
          </a:stretch>
        </p:blipFill>
        <p:spPr>
          <a:xfrm>
            <a:off x="7239410" y="1117928"/>
            <a:ext cx="599420" cy="599420"/>
          </a:xfrm>
          <a:prstGeom prst="rect">
            <a:avLst/>
          </a:prstGeom>
        </p:spPr>
      </p:pic>
      <p:pic>
        <p:nvPicPr>
          <p:cNvPr id="18" name="Picture 17"/>
          <p:cNvPicPr>
            <a:picLocks noChangeAspect="1"/>
          </p:cNvPicPr>
          <p:nvPr/>
        </p:nvPicPr>
        <p:blipFill>
          <a:blip r:embed="rId6"/>
          <a:stretch>
            <a:fillRect/>
          </a:stretch>
        </p:blipFill>
        <p:spPr>
          <a:xfrm>
            <a:off x="7459991" y="3080563"/>
            <a:ext cx="1026180" cy="1026180"/>
          </a:xfrm>
          <a:prstGeom prst="rect">
            <a:avLst/>
          </a:prstGeom>
        </p:spPr>
      </p:pic>
      <p:cxnSp>
        <p:nvCxnSpPr>
          <p:cNvPr id="20" name="Straight Arrow Connector 19"/>
          <p:cNvCxnSpPr/>
          <p:nvPr/>
        </p:nvCxnSpPr>
        <p:spPr>
          <a:xfrm rot="5400000" flipH="1" flipV="1">
            <a:off x="7476782" y="2071174"/>
            <a:ext cx="1662925" cy="3558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8" idx="0"/>
          </p:cNvCxnSpPr>
          <p:nvPr/>
        </p:nvCxnSpPr>
        <p:spPr>
          <a:xfrm rot="16200000" flipV="1">
            <a:off x="7042369" y="2149851"/>
            <a:ext cx="1529380" cy="3320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p:nvPicPr>
        <p:blipFill>
          <a:blip r:embed="rId7"/>
          <a:stretch>
            <a:fillRect/>
          </a:stretch>
        </p:blipFill>
        <p:spPr>
          <a:xfrm>
            <a:off x="7377172" y="4869426"/>
            <a:ext cx="1195329" cy="786925"/>
          </a:xfrm>
          <a:prstGeom prst="rect">
            <a:avLst/>
          </a:prstGeom>
        </p:spPr>
      </p:pic>
      <p:cxnSp>
        <p:nvCxnSpPr>
          <p:cNvPr id="26" name="Straight Arrow Connector 25"/>
          <p:cNvCxnSpPr/>
          <p:nvPr/>
        </p:nvCxnSpPr>
        <p:spPr>
          <a:xfrm rot="5400000" flipH="1" flipV="1">
            <a:off x="7592534" y="4487290"/>
            <a:ext cx="76268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71500" y="6077857"/>
            <a:ext cx="1720243" cy="369332"/>
          </a:xfrm>
          <a:prstGeom prst="rect">
            <a:avLst/>
          </a:prstGeom>
          <a:noFill/>
        </p:spPr>
        <p:txBody>
          <a:bodyPr wrap="none" rtlCol="0">
            <a:spAutoFit/>
          </a:bodyPr>
          <a:lstStyle/>
          <a:p>
            <a:r>
              <a:rPr lang="en-US" dirty="0" smtClean="0"/>
              <a:t>change is good?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majorFont>
      <a:minorFont>
        <a:latin typeface="Calisto MT"/>
        <a:ea typeface=""/>
        <a:cs typeface=""/>
        <a:font script="Jpan" typeface="ＭＳ 明朝"/>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240</TotalTime>
  <Words>535</Words>
  <Application>Microsoft Office PowerPoint</Application>
  <PresentationFormat>On-screen Show (4:3)</PresentationFormat>
  <Paragraphs>66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Travelogue</vt:lpstr>
      <vt:lpstr>What is software engineering</vt:lpstr>
      <vt:lpstr>Software Products</vt:lpstr>
      <vt:lpstr>“Software engineering is a systematic approach to the production of software that takes into account practical cost, schedule, and dependability issues, as well as the needs of the software customers and producers.”</vt:lpstr>
      <vt:lpstr>Types of systems</vt:lpstr>
      <vt:lpstr>Book examples</vt:lpstr>
      <vt:lpstr>Fundamentals of SE applicable to all types of systems</vt:lpstr>
      <vt:lpstr>Some perspective</vt:lpstr>
      <vt:lpstr>Historical beginnings</vt:lpstr>
      <vt:lpstr>The “cloud”</vt:lpstr>
      <vt:lpstr>Ethical considerations</vt:lpstr>
      <vt:lpstr>PowerPoint Presentation</vt:lpstr>
      <vt:lpstr>Discussion question</vt:lpstr>
      <vt:lpstr>Building software</vt:lpstr>
      <vt:lpstr>Why is it so hard?</vt:lpstr>
      <vt:lpstr>Ethical question</vt:lpstr>
    </vt:vector>
  </TitlesOfParts>
  <Company>James Madison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software engineering</dc:title>
  <dc:creator>Nancy Harris</dc:creator>
  <cp:lastModifiedBy>twintowers</cp:lastModifiedBy>
  <cp:revision>4</cp:revision>
  <dcterms:created xsi:type="dcterms:W3CDTF">2013-01-10T16:30:19Z</dcterms:created>
  <dcterms:modified xsi:type="dcterms:W3CDTF">2013-01-10T20:30:19Z</dcterms:modified>
</cp:coreProperties>
</file>