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59" r:id="rId12"/>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345A115-2B07-4157-A50B-F2E89B523668}" type="datetimeFigureOut">
              <a:rPr lang="en-US" smtClean="0"/>
              <a:t>6/30/2010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DD0347F-F6EE-4237-9863-B94339C2851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45A115-2B07-4157-A50B-F2E89B523668}" type="datetimeFigureOut">
              <a:rPr lang="en-US" smtClean="0"/>
              <a:t>6/30/2010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0347F-F6EE-4237-9863-B94339C285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45A115-2B07-4157-A50B-F2E89B523668}" type="datetimeFigureOut">
              <a:rPr lang="en-US" smtClean="0"/>
              <a:t>6/30/2010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0347F-F6EE-4237-9863-B94339C285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45A115-2B07-4157-A50B-F2E89B523668}" type="datetimeFigureOut">
              <a:rPr lang="en-US" smtClean="0"/>
              <a:t>6/30/2010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0347F-F6EE-4237-9863-B94339C285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45A115-2B07-4157-A50B-F2E89B523668}" type="datetimeFigureOut">
              <a:rPr lang="en-US" smtClean="0"/>
              <a:t>6/30/2010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0347F-F6EE-4237-9863-B94339C2851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45A115-2B07-4157-A50B-F2E89B523668}" type="datetimeFigureOut">
              <a:rPr lang="en-US" smtClean="0"/>
              <a:t>6/30/2010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0347F-F6EE-4237-9863-B94339C285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345A115-2B07-4157-A50B-F2E89B523668}" type="datetimeFigureOut">
              <a:rPr lang="en-US" smtClean="0"/>
              <a:t>6/30/2010</a:t>
            </a:fld>
            <a:endParaRPr lang="en-US"/>
          </a:p>
        </p:txBody>
      </p:sp>
      <p:sp>
        <p:nvSpPr>
          <p:cNvPr id="27" name="Slide Number Placeholder 26"/>
          <p:cNvSpPr>
            <a:spLocks noGrp="1"/>
          </p:cNvSpPr>
          <p:nvPr>
            <p:ph type="sldNum" sz="quarter" idx="11"/>
          </p:nvPr>
        </p:nvSpPr>
        <p:spPr/>
        <p:txBody>
          <a:bodyPr rtlCol="0"/>
          <a:lstStyle/>
          <a:p>
            <a:fld id="{FDD0347F-F6EE-4237-9863-B94339C28515}"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345A115-2B07-4157-A50B-F2E89B523668}" type="datetimeFigureOut">
              <a:rPr lang="en-US" smtClean="0"/>
              <a:t>6/30/2010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DD0347F-F6EE-4237-9863-B94339C285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5A115-2B07-4157-A50B-F2E89B523668}" type="datetimeFigureOut">
              <a:rPr lang="en-US" smtClean="0"/>
              <a:t>6/30/2010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D0347F-F6EE-4237-9863-B94339C285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45A115-2B07-4157-A50B-F2E89B523668}" type="datetimeFigureOut">
              <a:rPr lang="en-US" smtClean="0"/>
              <a:t>6/30/2010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0347F-F6EE-4237-9863-B94339C285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45A115-2B07-4157-A50B-F2E89B523668}" type="datetimeFigureOut">
              <a:rPr lang="en-US" smtClean="0"/>
              <a:t>6/30/2010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0347F-F6EE-4237-9863-B94339C2851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345A115-2B07-4157-A50B-F2E89B523668}" type="datetimeFigureOut">
              <a:rPr lang="en-US" smtClean="0"/>
              <a:t>6/30/2010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DD0347F-F6EE-4237-9863-B94339C285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Anatomy of a Java Program</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lstStyle/>
          <a:p>
            <a:r>
              <a:rPr lang="en-US" dirty="0" smtClean="0"/>
              <a:t>Escape characters</a:t>
            </a:r>
            <a:endParaRPr lang="en-US" dirty="0"/>
          </a:p>
        </p:txBody>
      </p:sp>
      <p:sp>
        <p:nvSpPr>
          <p:cNvPr id="6" name="Rectangle 5"/>
          <p:cNvSpPr/>
          <p:nvPr/>
        </p:nvSpPr>
        <p:spPr>
          <a:xfrm>
            <a:off x="0" y="1524000"/>
            <a:ext cx="8991600" cy="3385542"/>
          </a:xfrm>
          <a:prstGeom prst="rect">
            <a:avLst/>
          </a:prstGeom>
          <a:solidFill>
            <a:schemeClr val="accent1">
              <a:alpha val="10000"/>
            </a:schemeClr>
          </a:solidFill>
        </p:spPr>
        <p:txBody>
          <a:bodyPr wrap="square">
            <a:spAutoFit/>
          </a:bodyPr>
          <a:lstStyle/>
          <a:p>
            <a:r>
              <a:rPr lang="en-US" sz="1300" dirty="0">
                <a:latin typeface="Courier New" pitchFamily="49" charset="0"/>
                <a:cs typeface="Courier New" pitchFamily="49" charset="0"/>
              </a:rPr>
              <a:t> </a:t>
            </a:r>
            <a:r>
              <a:rPr lang="en-US" sz="1300" dirty="0" smtClean="0">
                <a:latin typeface="Courier New" pitchFamily="49" charset="0"/>
                <a:cs typeface="Courier New" pitchFamily="49" charset="0"/>
              </a:rPr>
              <a:t>1 </a:t>
            </a:r>
            <a:r>
              <a:rPr lang="en-US" sz="1300" b="1" dirty="0">
                <a:latin typeface="Courier New" pitchFamily="49" charset="0"/>
                <a:cs typeface="Courier New" pitchFamily="49" charset="0"/>
              </a:rPr>
              <a:t>/** A basic java program</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2  *</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3  * @author Nancy Harris, James Madison University</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4  * @version V1 6/2010</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6  public class </a:t>
            </a:r>
            <a:r>
              <a:rPr lang="en-US" sz="1300" dirty="0" err="1">
                <a:latin typeface="Courier New" pitchFamily="49" charset="0"/>
                <a:cs typeface="Courier New" pitchFamily="49" charset="0"/>
              </a:rPr>
              <a:t>AnotherQuote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7  </a:t>
            </a:r>
            <a:r>
              <a:rPr lang="en-US" sz="1300" dirty="0">
                <a:latin typeface="Courier New" pitchFamily="49" charset="0"/>
                <a:cs typeface="Courier New" pitchFamily="49" charset="0"/>
              </a:rPr>
              <a:t>{</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a:t>
            </a:r>
            <a:r>
              <a:rPr lang="en-US" sz="1300" b="1" dirty="0">
                <a:latin typeface="Courier New" pitchFamily="49" charset="0"/>
                <a:cs typeface="Courier New" pitchFamily="49" charset="0"/>
              </a:rPr>
              <a:t>8    public static void main(String </a:t>
            </a:r>
            <a:r>
              <a:rPr lang="en-US" sz="1300" b="1" dirty="0" err="1">
                <a:latin typeface="Courier New" pitchFamily="49" charset="0"/>
                <a:cs typeface="Courier New" pitchFamily="49" charset="0"/>
              </a:rPr>
              <a:t>args</a:t>
            </a:r>
            <a:r>
              <a:rPr lang="en-US" sz="1300" b="1" dirty="0">
                <a:latin typeface="Courier New" pitchFamily="49" charset="0"/>
                <a:cs typeface="Courier New" pitchFamily="49" charset="0"/>
              </a:rPr>
              <a:t>[])</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9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10       // Quote</a:t>
            </a:r>
            <a:br>
              <a:rPr lang="en-US" sz="1300" dirty="0">
                <a:latin typeface="Courier New" pitchFamily="49" charset="0"/>
                <a:cs typeface="Courier New" pitchFamily="49" charset="0"/>
              </a:rPr>
            </a:br>
            <a:r>
              <a:rPr lang="en-US" sz="1300" dirty="0">
                <a:solidFill>
                  <a:srgbClr val="FF0000"/>
                </a:solidFill>
                <a:latin typeface="Courier New" pitchFamily="49" charset="0"/>
                <a:cs typeface="Courier New" pitchFamily="49" charset="0"/>
              </a:rPr>
              <a:t>11       </a:t>
            </a:r>
            <a:r>
              <a:rPr lang="en-US" sz="1300" dirty="0" err="1">
                <a:solidFill>
                  <a:srgbClr val="FF0000"/>
                </a:solidFill>
                <a:latin typeface="Courier New" pitchFamily="49" charset="0"/>
                <a:cs typeface="Courier New" pitchFamily="49" charset="0"/>
              </a:rPr>
              <a:t>System.out.println</a:t>
            </a:r>
            <a:r>
              <a:rPr lang="en-US" sz="1300" dirty="0">
                <a:solidFill>
                  <a:srgbClr val="FF0000"/>
                </a:solidFill>
                <a:latin typeface="Courier New" pitchFamily="49" charset="0"/>
                <a:cs typeface="Courier New" pitchFamily="49" charset="0"/>
              </a:rPr>
              <a:t>("\"Computers are useless. They can only give you answers\"");</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12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13       // Author</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14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a:t>
            </a:r>
            <a:r>
              <a:rPr lang="en-US" sz="1300" dirty="0" err="1">
                <a:latin typeface="Courier New" pitchFamily="49" charset="0"/>
                <a:cs typeface="Courier New" pitchFamily="49" charset="0"/>
              </a:rPr>
              <a:t>tPablo</a:t>
            </a:r>
            <a:r>
              <a:rPr lang="en-US" sz="1300" dirty="0">
                <a:latin typeface="Courier New" pitchFamily="49" charset="0"/>
                <a:cs typeface="Courier New" pitchFamily="49" charset="0"/>
              </a:rPr>
              <a:t> Picasso");</a:t>
            </a:r>
            <a:br>
              <a:rPr lang="en-US" sz="1300" dirty="0">
                <a:latin typeface="Courier New" pitchFamily="49" charset="0"/>
                <a:cs typeface="Courier New" pitchFamily="49" charset="0"/>
              </a:rPr>
            </a:br>
            <a:r>
              <a:rPr lang="en-US" sz="1300" b="1" dirty="0">
                <a:latin typeface="Courier New" pitchFamily="49" charset="0"/>
                <a:cs typeface="Courier New" pitchFamily="49" charset="0"/>
              </a:rPr>
              <a:t>15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16</a:t>
            </a:r>
            <a:r>
              <a:rPr lang="en-US" sz="1600" b="1" dirty="0">
                <a:solidFill>
                  <a:srgbClr val="C00000"/>
                </a:solidFill>
                <a:latin typeface="Courier New" pitchFamily="49" charset="0"/>
                <a:cs typeface="Courier New" pitchFamily="49" charset="0"/>
              </a:rPr>
              <a:t> </a:t>
            </a:r>
            <a:r>
              <a:rPr lang="en-US" sz="1300" dirty="0">
                <a:latin typeface="Courier New" pitchFamily="49" charset="0"/>
                <a:cs typeface="Courier New" pitchFamily="49" charset="0"/>
              </a:rPr>
              <a:t>}</a:t>
            </a:r>
          </a:p>
        </p:txBody>
      </p:sp>
      <p:sp>
        <p:nvSpPr>
          <p:cNvPr id="5" name="TextBox 4"/>
          <p:cNvSpPr txBox="1"/>
          <p:nvPr/>
        </p:nvSpPr>
        <p:spPr>
          <a:xfrm>
            <a:off x="0" y="4795897"/>
            <a:ext cx="8839200" cy="1569660"/>
          </a:xfrm>
          <a:prstGeom prst="rect">
            <a:avLst/>
          </a:prstGeom>
          <a:noFill/>
        </p:spPr>
        <p:txBody>
          <a:bodyPr wrap="square" rtlCol="0">
            <a:spAutoFit/>
          </a:bodyPr>
          <a:lstStyle/>
          <a:p>
            <a:r>
              <a:rPr lang="en-US" sz="1600" dirty="0" smtClean="0"/>
              <a:t>The backslash (\) that you see on line 11 tells the system that we want to display a special character. In this case, we want to display quotes around the quotation so we use the \” to differentiate what we want printed from the quotes used to enclose the text.  You’ll learn more about these symbols and manipulating text data later.</a:t>
            </a:r>
          </a:p>
          <a:p>
            <a:endParaRPr lang="en-US" sz="1600" dirty="0"/>
          </a:p>
          <a:p>
            <a:r>
              <a:rPr lang="en-US" sz="1600" dirty="0" smtClean="0"/>
              <a:t>Line 14 is the final statement which displays the author of the quotation.</a:t>
            </a: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dirty="0" smtClean="0"/>
              <a:t>AnotherQuote.java</a:t>
            </a:r>
            <a:endParaRPr lang="en-US" dirty="0"/>
          </a:p>
        </p:txBody>
      </p:sp>
      <p:sp>
        <p:nvSpPr>
          <p:cNvPr id="6" name="Rectangle 5"/>
          <p:cNvSpPr/>
          <p:nvPr/>
        </p:nvSpPr>
        <p:spPr>
          <a:xfrm>
            <a:off x="72888" y="2057400"/>
            <a:ext cx="8991600" cy="3293209"/>
          </a:xfrm>
          <a:prstGeom prst="rect">
            <a:avLst/>
          </a:prstGeom>
          <a:solidFill>
            <a:schemeClr val="accent1">
              <a:alpha val="10000"/>
            </a:schemeClr>
          </a:solidFill>
        </p:spPr>
        <p:txBody>
          <a:bodyPr wrap="square">
            <a:spAutoFit/>
          </a:bodyPr>
          <a:lstStyle/>
          <a:p>
            <a:r>
              <a:rPr lang="en-US" sz="1300" dirty="0">
                <a:latin typeface="Courier New" pitchFamily="49" charset="0"/>
                <a:cs typeface="Courier New" pitchFamily="49" charset="0"/>
              </a:rPr>
              <a:t> </a:t>
            </a:r>
            <a:r>
              <a:rPr lang="en-US" sz="1300" dirty="0" smtClean="0">
                <a:latin typeface="Courier New" pitchFamily="49" charset="0"/>
                <a:cs typeface="Courier New" pitchFamily="49" charset="0"/>
              </a:rPr>
              <a:t>1 </a:t>
            </a:r>
            <a:r>
              <a:rPr lang="en-US" sz="1300" dirty="0">
                <a:latin typeface="Courier New" pitchFamily="49" charset="0"/>
                <a:cs typeface="Courier New" pitchFamily="49" charset="0"/>
              </a:rPr>
              <a:t>/** A basic java program</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2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3  * @author Nancy Harris, James Madison University</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4  * @version V1 6/2010</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5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6  public class </a:t>
            </a:r>
            <a:r>
              <a:rPr lang="en-US" sz="1300" dirty="0" err="1">
                <a:latin typeface="Courier New" pitchFamily="49" charset="0"/>
                <a:cs typeface="Courier New" pitchFamily="49" charset="0"/>
              </a:rPr>
              <a:t>AnotherQuote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7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8    public static void main(String </a:t>
            </a:r>
            <a:r>
              <a:rPr lang="en-US" sz="1300" dirty="0" err="1">
                <a:latin typeface="Courier New" pitchFamily="49" charset="0"/>
                <a:cs typeface="Courier New" pitchFamily="49" charset="0"/>
              </a:rPr>
              <a:t>args</a:t>
            </a:r>
            <a:r>
              <a:rPr lang="en-US" sz="1300" dirty="0">
                <a:latin typeface="Courier New" pitchFamily="49" charset="0"/>
                <a:cs typeface="Courier New" pitchFamily="49" charset="0"/>
              </a:rPr>
              <a:t>[])</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9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10       // Quote</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11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("\"Computers are useless. They can only give you answers\"");</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12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13       // Author</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14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a:t>
            </a:r>
            <a:r>
              <a:rPr lang="en-US" sz="1300" dirty="0" err="1">
                <a:latin typeface="Courier New" pitchFamily="49" charset="0"/>
                <a:cs typeface="Courier New" pitchFamily="49" charset="0"/>
              </a:rPr>
              <a:t>tPablo</a:t>
            </a:r>
            <a:r>
              <a:rPr lang="en-US" sz="1300" dirty="0">
                <a:latin typeface="Courier New" pitchFamily="49" charset="0"/>
                <a:cs typeface="Courier New" pitchFamily="49" charset="0"/>
              </a:rPr>
              <a:t> Picasso");</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15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16 }</a:t>
            </a:r>
          </a:p>
        </p:txBody>
      </p:sp>
      <p:sp>
        <p:nvSpPr>
          <p:cNvPr id="7" name="TextBox 6"/>
          <p:cNvSpPr txBox="1"/>
          <p:nvPr/>
        </p:nvSpPr>
        <p:spPr>
          <a:xfrm>
            <a:off x="228600" y="5638800"/>
            <a:ext cx="8610600" cy="1077218"/>
          </a:xfrm>
          <a:prstGeom prst="rect">
            <a:avLst/>
          </a:prstGeom>
          <a:noFill/>
        </p:spPr>
        <p:txBody>
          <a:bodyPr wrap="square" rtlCol="0">
            <a:spAutoFit/>
          </a:bodyPr>
          <a:lstStyle/>
          <a:p>
            <a:r>
              <a:rPr lang="en-US" dirty="0" smtClean="0"/>
              <a:t>When executed, this program displays:</a:t>
            </a:r>
          </a:p>
          <a:p>
            <a:r>
              <a:rPr lang="en-US" sz="1400" dirty="0" smtClean="0">
                <a:latin typeface="Courier New" pitchFamily="49" charset="0"/>
                <a:cs typeface="Courier New" pitchFamily="49" charset="0"/>
              </a:rPr>
              <a:t>"</a:t>
            </a:r>
            <a:r>
              <a:rPr lang="en-US" sz="1400" dirty="0">
                <a:latin typeface="Courier New" pitchFamily="49" charset="0"/>
                <a:cs typeface="Courier New" pitchFamily="49" charset="0"/>
              </a:rPr>
              <a:t>Computers are useless. They can only give you </a:t>
            </a:r>
            <a:r>
              <a:rPr lang="en-US" sz="1400" dirty="0" smtClean="0">
                <a:latin typeface="Courier New" pitchFamily="49" charset="0"/>
                <a:cs typeface="Courier New" pitchFamily="49" charset="0"/>
              </a:rPr>
              <a:t>answers“</a:t>
            </a:r>
            <a:r>
              <a:rPr lang="en-US" sz="1400" dirty="0">
                <a:latin typeface="Courier New" pitchFamily="49" charset="0"/>
                <a:cs typeface="Courier New" pitchFamily="49" charset="0"/>
              </a:rPr>
              <a:t/>
            </a:r>
            <a:br>
              <a:rPr lang="en-US" sz="1400" dirty="0">
                <a:latin typeface="Courier New" pitchFamily="49" charset="0"/>
                <a:cs typeface="Courier New" pitchFamily="49" charset="0"/>
              </a:rPr>
            </a:br>
            <a:r>
              <a:rPr lang="en-US" sz="1400" dirty="0" smtClean="0">
                <a:latin typeface="Courier New" pitchFamily="49" charset="0"/>
                <a:cs typeface="Courier New" pitchFamily="49" charset="0"/>
              </a:rPr>
              <a:t>         </a:t>
            </a:r>
            <a:r>
              <a:rPr lang="en-US" sz="1400" dirty="0">
                <a:latin typeface="Courier New" pitchFamily="49" charset="0"/>
                <a:cs typeface="Courier New" pitchFamily="49" charset="0"/>
              </a:rPr>
              <a:t>Pablo Picasso</a:t>
            </a:r>
            <a:r>
              <a:rPr lang="en-US" dirty="0"/>
              <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lstStyle/>
          <a:p>
            <a:r>
              <a:rPr lang="en-US" dirty="0" smtClean="0"/>
              <a:t>Comments</a:t>
            </a:r>
            <a:endParaRPr lang="en-US" dirty="0"/>
          </a:p>
        </p:txBody>
      </p:sp>
      <p:sp>
        <p:nvSpPr>
          <p:cNvPr id="6" name="Rectangle 5"/>
          <p:cNvSpPr/>
          <p:nvPr/>
        </p:nvSpPr>
        <p:spPr>
          <a:xfrm>
            <a:off x="0" y="1524000"/>
            <a:ext cx="8991600" cy="3293209"/>
          </a:xfrm>
          <a:prstGeom prst="rect">
            <a:avLst/>
          </a:prstGeom>
          <a:solidFill>
            <a:schemeClr val="accent1">
              <a:alpha val="10000"/>
            </a:schemeClr>
          </a:solidFill>
        </p:spPr>
        <p:txBody>
          <a:bodyPr wrap="square">
            <a:spAutoFit/>
          </a:bodyPr>
          <a:lstStyle/>
          <a:p>
            <a:r>
              <a:rPr lang="en-US" sz="1300" dirty="0">
                <a:latin typeface="Courier New" pitchFamily="49" charset="0"/>
                <a:cs typeface="Courier New" pitchFamily="49" charset="0"/>
              </a:rPr>
              <a:t> </a:t>
            </a:r>
            <a:r>
              <a:rPr lang="en-US" sz="1300" dirty="0" smtClean="0">
                <a:latin typeface="Courier New" pitchFamily="49" charset="0"/>
                <a:cs typeface="Courier New" pitchFamily="49" charset="0"/>
              </a:rPr>
              <a:t>1 </a:t>
            </a:r>
            <a:r>
              <a:rPr lang="en-US" sz="1300" b="1" dirty="0">
                <a:solidFill>
                  <a:srgbClr val="7030A0"/>
                </a:solidFill>
                <a:latin typeface="Courier New" pitchFamily="49" charset="0"/>
                <a:cs typeface="Courier New" pitchFamily="49" charset="0"/>
              </a:rPr>
              <a:t>/** A basic java program</a:t>
            </a:r>
            <a:br>
              <a:rPr lang="en-US" sz="1300" b="1" dirty="0">
                <a:solidFill>
                  <a:srgbClr val="7030A0"/>
                </a:solidFill>
                <a:latin typeface="Courier New" pitchFamily="49" charset="0"/>
                <a:cs typeface="Courier New" pitchFamily="49" charset="0"/>
              </a:rPr>
            </a:br>
            <a:r>
              <a:rPr lang="en-US" sz="1300" b="1" dirty="0">
                <a:solidFill>
                  <a:srgbClr val="7030A0"/>
                </a:solidFill>
                <a:latin typeface="Courier New" pitchFamily="49" charset="0"/>
                <a:cs typeface="Courier New" pitchFamily="49" charset="0"/>
              </a:rPr>
              <a:t> 2  *</a:t>
            </a:r>
            <a:br>
              <a:rPr lang="en-US" sz="1300" b="1" dirty="0">
                <a:solidFill>
                  <a:srgbClr val="7030A0"/>
                </a:solidFill>
                <a:latin typeface="Courier New" pitchFamily="49" charset="0"/>
                <a:cs typeface="Courier New" pitchFamily="49" charset="0"/>
              </a:rPr>
            </a:br>
            <a:r>
              <a:rPr lang="en-US" sz="1300" b="1" dirty="0">
                <a:solidFill>
                  <a:srgbClr val="7030A0"/>
                </a:solidFill>
                <a:latin typeface="Courier New" pitchFamily="49" charset="0"/>
                <a:cs typeface="Courier New" pitchFamily="49" charset="0"/>
              </a:rPr>
              <a:t> 3  * @author Nancy Harris, James Madison University</a:t>
            </a:r>
            <a:br>
              <a:rPr lang="en-US" sz="1300" b="1" dirty="0">
                <a:solidFill>
                  <a:srgbClr val="7030A0"/>
                </a:solidFill>
                <a:latin typeface="Courier New" pitchFamily="49" charset="0"/>
                <a:cs typeface="Courier New" pitchFamily="49" charset="0"/>
              </a:rPr>
            </a:br>
            <a:r>
              <a:rPr lang="en-US" sz="1300" b="1" dirty="0">
                <a:solidFill>
                  <a:srgbClr val="7030A0"/>
                </a:solidFill>
                <a:latin typeface="Courier New" pitchFamily="49" charset="0"/>
                <a:cs typeface="Courier New" pitchFamily="49" charset="0"/>
              </a:rPr>
              <a:t> 4  * @version V1 6/2010</a:t>
            </a:r>
            <a:br>
              <a:rPr lang="en-US" sz="1300" b="1" dirty="0">
                <a:solidFill>
                  <a:srgbClr val="7030A0"/>
                </a:solidFill>
                <a:latin typeface="Courier New" pitchFamily="49" charset="0"/>
                <a:cs typeface="Courier New" pitchFamily="49" charset="0"/>
              </a:rPr>
            </a:br>
            <a:r>
              <a:rPr lang="en-US" sz="1300" b="1" dirty="0">
                <a:solidFill>
                  <a:srgbClr val="7030A0"/>
                </a:solidFill>
                <a:latin typeface="Courier New" pitchFamily="49" charset="0"/>
                <a:cs typeface="Courier New" pitchFamily="49" charset="0"/>
              </a:rPr>
              <a:t> 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6  public class </a:t>
            </a:r>
            <a:r>
              <a:rPr lang="en-US" sz="1300" dirty="0" err="1">
                <a:latin typeface="Courier New" pitchFamily="49" charset="0"/>
                <a:cs typeface="Courier New" pitchFamily="49" charset="0"/>
              </a:rPr>
              <a:t>AnotherQuote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7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8    public static void main(String </a:t>
            </a:r>
            <a:r>
              <a:rPr lang="en-US" sz="1300" dirty="0" err="1">
                <a:latin typeface="Courier New" pitchFamily="49" charset="0"/>
                <a:cs typeface="Courier New" pitchFamily="49" charset="0"/>
              </a:rPr>
              <a:t>args</a:t>
            </a:r>
            <a:r>
              <a:rPr lang="en-US" sz="1300" dirty="0">
                <a:latin typeface="Courier New" pitchFamily="49" charset="0"/>
                <a:cs typeface="Courier New" pitchFamily="49" charset="0"/>
              </a:rPr>
              <a:t>[])</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9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10       // Quote</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11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("\"Computers are useless. They can only give you answers\"");</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12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13       // Author</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14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a:t>
            </a:r>
            <a:r>
              <a:rPr lang="en-US" sz="1300" dirty="0" err="1">
                <a:latin typeface="Courier New" pitchFamily="49" charset="0"/>
                <a:cs typeface="Courier New" pitchFamily="49" charset="0"/>
              </a:rPr>
              <a:t>tPablo</a:t>
            </a:r>
            <a:r>
              <a:rPr lang="en-US" sz="1300" dirty="0">
                <a:latin typeface="Courier New" pitchFamily="49" charset="0"/>
                <a:cs typeface="Courier New" pitchFamily="49" charset="0"/>
              </a:rPr>
              <a:t> Picasso");</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15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16 }</a:t>
            </a:r>
          </a:p>
        </p:txBody>
      </p:sp>
      <p:sp>
        <p:nvSpPr>
          <p:cNvPr id="9" name="TextBox 8"/>
          <p:cNvSpPr txBox="1"/>
          <p:nvPr/>
        </p:nvSpPr>
        <p:spPr>
          <a:xfrm>
            <a:off x="152400" y="4800600"/>
            <a:ext cx="9169498" cy="2031325"/>
          </a:xfrm>
          <a:prstGeom prst="rect">
            <a:avLst/>
          </a:prstGeom>
          <a:noFill/>
        </p:spPr>
        <p:txBody>
          <a:bodyPr wrap="none" rtlCol="0">
            <a:spAutoFit/>
          </a:bodyPr>
          <a:lstStyle/>
          <a:p>
            <a:r>
              <a:rPr lang="en-US" dirty="0" smtClean="0"/>
              <a:t>Lines 1 – 5 are block comments.  Block comments begin with a /* and end with a */.</a:t>
            </a:r>
          </a:p>
          <a:p>
            <a:r>
              <a:rPr lang="en-US" dirty="0" smtClean="0"/>
              <a:t>Everything in between is ignored by the compiler and is not turned into byte code. </a:t>
            </a:r>
          </a:p>
          <a:p>
            <a:r>
              <a:rPr lang="en-US" dirty="0" smtClean="0"/>
              <a:t>Comments are used to document the code for the programmers who maintain it.</a:t>
            </a:r>
          </a:p>
          <a:p>
            <a:endParaRPr lang="en-US" dirty="0" smtClean="0"/>
          </a:p>
          <a:p>
            <a:r>
              <a:rPr lang="en-US" dirty="0" smtClean="0"/>
              <a:t>A specialized block comment has the /** start and identifies comments that may </a:t>
            </a:r>
          </a:p>
          <a:p>
            <a:r>
              <a:rPr lang="en-US" dirty="0"/>
              <a:t>b</a:t>
            </a:r>
            <a:r>
              <a:rPr lang="en-US" dirty="0" smtClean="0"/>
              <a:t>ecome part of the documentation of the code. These are called </a:t>
            </a:r>
            <a:r>
              <a:rPr lang="en-US" dirty="0" err="1" smtClean="0"/>
              <a:t>javadoc</a:t>
            </a:r>
            <a:r>
              <a:rPr lang="en-US" dirty="0" smtClean="0"/>
              <a:t> style comments.</a:t>
            </a:r>
          </a:p>
          <a:p>
            <a:r>
              <a:rPr lang="en-US" dirty="0" smtClean="0"/>
              <a:t>You will learn more about </a:t>
            </a:r>
            <a:r>
              <a:rPr lang="en-US" dirty="0" err="1" smtClean="0"/>
              <a:t>javadoc</a:t>
            </a:r>
            <a:r>
              <a:rPr lang="en-US" dirty="0" smtClean="0"/>
              <a:t> comments later.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lstStyle/>
          <a:p>
            <a:r>
              <a:rPr lang="en-US" dirty="0" smtClean="0"/>
              <a:t>Class Header</a:t>
            </a:r>
            <a:endParaRPr lang="en-US" dirty="0"/>
          </a:p>
        </p:txBody>
      </p:sp>
      <p:sp>
        <p:nvSpPr>
          <p:cNvPr id="6" name="Rectangle 5"/>
          <p:cNvSpPr/>
          <p:nvPr/>
        </p:nvSpPr>
        <p:spPr>
          <a:xfrm>
            <a:off x="0" y="1524000"/>
            <a:ext cx="8991600" cy="3293209"/>
          </a:xfrm>
          <a:prstGeom prst="rect">
            <a:avLst/>
          </a:prstGeom>
          <a:solidFill>
            <a:schemeClr val="accent1">
              <a:alpha val="10000"/>
            </a:schemeClr>
          </a:solidFill>
        </p:spPr>
        <p:txBody>
          <a:bodyPr wrap="square">
            <a:spAutoFit/>
          </a:bodyPr>
          <a:lstStyle/>
          <a:p>
            <a:r>
              <a:rPr lang="en-US" sz="1300" dirty="0">
                <a:latin typeface="Courier New" pitchFamily="49" charset="0"/>
                <a:cs typeface="Courier New" pitchFamily="49" charset="0"/>
              </a:rPr>
              <a:t> </a:t>
            </a:r>
            <a:r>
              <a:rPr lang="en-US" sz="1300" dirty="0" smtClean="0">
                <a:latin typeface="Courier New" pitchFamily="49" charset="0"/>
                <a:cs typeface="Courier New" pitchFamily="49" charset="0"/>
              </a:rPr>
              <a:t>1 </a:t>
            </a:r>
            <a:r>
              <a:rPr lang="en-US" sz="1300" b="1" dirty="0">
                <a:latin typeface="Courier New" pitchFamily="49" charset="0"/>
                <a:cs typeface="Courier New" pitchFamily="49" charset="0"/>
              </a:rPr>
              <a:t>/** A basic java program</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2  *</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3  * @author Nancy Harris, James Madison University</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4  * @version V1 6/2010</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a:t>
            </a:r>
            <a:r>
              <a:rPr lang="en-US" sz="1300" dirty="0">
                <a:solidFill>
                  <a:srgbClr val="C00000"/>
                </a:solidFill>
                <a:latin typeface="Courier New" pitchFamily="49" charset="0"/>
                <a:cs typeface="Courier New" pitchFamily="49" charset="0"/>
              </a:rPr>
              <a:t>6  public class </a:t>
            </a:r>
            <a:r>
              <a:rPr lang="en-US" sz="1300" dirty="0" err="1">
                <a:solidFill>
                  <a:srgbClr val="C00000"/>
                </a:solidFill>
                <a:latin typeface="Courier New" pitchFamily="49" charset="0"/>
                <a:cs typeface="Courier New" pitchFamily="49" charset="0"/>
              </a:rPr>
              <a:t>AnotherQuote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7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8    public static void main(String </a:t>
            </a:r>
            <a:r>
              <a:rPr lang="en-US" sz="1300" dirty="0" err="1">
                <a:latin typeface="Courier New" pitchFamily="49" charset="0"/>
                <a:cs typeface="Courier New" pitchFamily="49" charset="0"/>
              </a:rPr>
              <a:t>args</a:t>
            </a:r>
            <a:r>
              <a:rPr lang="en-US" sz="1300" dirty="0">
                <a:latin typeface="Courier New" pitchFamily="49" charset="0"/>
                <a:cs typeface="Courier New" pitchFamily="49" charset="0"/>
              </a:rPr>
              <a:t>[])</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9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10       // Quote</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11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("\"Computers are useless. They can only give you answers\"");</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12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13       // Author</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14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a:t>
            </a:r>
            <a:r>
              <a:rPr lang="en-US" sz="1300" dirty="0" err="1">
                <a:latin typeface="Courier New" pitchFamily="49" charset="0"/>
                <a:cs typeface="Courier New" pitchFamily="49" charset="0"/>
              </a:rPr>
              <a:t>tPablo</a:t>
            </a:r>
            <a:r>
              <a:rPr lang="en-US" sz="1300" dirty="0">
                <a:latin typeface="Courier New" pitchFamily="49" charset="0"/>
                <a:cs typeface="Courier New" pitchFamily="49" charset="0"/>
              </a:rPr>
              <a:t> Picasso");</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15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16 }</a:t>
            </a:r>
          </a:p>
        </p:txBody>
      </p:sp>
      <p:sp>
        <p:nvSpPr>
          <p:cNvPr id="9" name="TextBox 8"/>
          <p:cNvSpPr txBox="1"/>
          <p:nvPr/>
        </p:nvSpPr>
        <p:spPr>
          <a:xfrm>
            <a:off x="0" y="4795897"/>
            <a:ext cx="8839200" cy="2062103"/>
          </a:xfrm>
          <a:prstGeom prst="rect">
            <a:avLst/>
          </a:prstGeom>
          <a:noFill/>
        </p:spPr>
        <p:txBody>
          <a:bodyPr wrap="square" rtlCol="0">
            <a:spAutoFit/>
          </a:bodyPr>
          <a:lstStyle/>
          <a:p>
            <a:r>
              <a:rPr lang="en-US" sz="1600" dirty="0" smtClean="0"/>
              <a:t>Line 6 is the opening line of the application or the class.  Classes are containers that enclose applications.</a:t>
            </a:r>
          </a:p>
          <a:p>
            <a:endParaRPr lang="en-US" sz="1600" dirty="0"/>
          </a:p>
          <a:p>
            <a:r>
              <a:rPr lang="en-US" sz="1600" dirty="0" smtClean="0"/>
              <a:t>“public” and “class” are reserved words. “public” means that the application may be used by other java classes and the “class” reserved word means that this is the opening of the class declaration.  The class name follows, “</a:t>
            </a:r>
            <a:r>
              <a:rPr lang="en-US" sz="1600" dirty="0" err="1" smtClean="0"/>
              <a:t>AnotherQuote</a:t>
            </a:r>
            <a:r>
              <a:rPr lang="en-US" sz="1600" dirty="0" smtClean="0"/>
              <a:t>”.  This is a name made up by the programmer.  By convention, class names are written in title case (first letter of each word is capitalized.)</a:t>
            </a:r>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lstStyle/>
          <a:p>
            <a:r>
              <a:rPr lang="en-US" dirty="0" smtClean="0"/>
              <a:t>Program to Source file</a:t>
            </a:r>
            <a:endParaRPr lang="en-US" dirty="0"/>
          </a:p>
        </p:txBody>
      </p:sp>
      <p:sp>
        <p:nvSpPr>
          <p:cNvPr id="6" name="Rectangle 5"/>
          <p:cNvSpPr/>
          <p:nvPr/>
        </p:nvSpPr>
        <p:spPr>
          <a:xfrm>
            <a:off x="3962400" y="1676400"/>
            <a:ext cx="4876800" cy="3093154"/>
          </a:xfrm>
          <a:prstGeom prst="rect">
            <a:avLst/>
          </a:prstGeom>
          <a:noFill/>
        </p:spPr>
        <p:txBody>
          <a:bodyPr wrap="square">
            <a:spAutoFit/>
          </a:bodyPr>
          <a:lstStyle/>
          <a:p>
            <a:r>
              <a:rPr lang="en-US" sz="1300" dirty="0">
                <a:latin typeface="Courier New" pitchFamily="49" charset="0"/>
                <a:cs typeface="Courier New" pitchFamily="49" charset="0"/>
              </a:rPr>
              <a:t> </a:t>
            </a:r>
            <a:r>
              <a:rPr lang="en-US" sz="1300" dirty="0" smtClean="0">
                <a:latin typeface="Courier New" pitchFamily="49" charset="0"/>
                <a:cs typeface="Courier New" pitchFamily="49" charset="0"/>
              </a:rPr>
              <a:t>1 </a:t>
            </a:r>
            <a:r>
              <a:rPr lang="en-US" sz="1300" b="1" dirty="0">
                <a:latin typeface="Courier New" pitchFamily="49" charset="0"/>
                <a:cs typeface="Courier New" pitchFamily="49" charset="0"/>
              </a:rPr>
              <a:t>/** A basic java program</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2  *</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3  * @author Nancy Harris, James Madison </a:t>
            </a:r>
            <a:r>
              <a:rPr lang="en-US" sz="1300" b="1" dirty="0" err="1" smtClean="0">
                <a:latin typeface="Courier New" pitchFamily="49" charset="0"/>
                <a:cs typeface="Courier New" pitchFamily="49" charset="0"/>
              </a:rPr>
              <a:t>Univ</a:t>
            </a:r>
            <a:r>
              <a:rPr lang="en-US" sz="1300" b="1" dirty="0">
                <a:latin typeface="Courier New" pitchFamily="49" charset="0"/>
                <a:cs typeface="Courier New" pitchFamily="49" charset="0"/>
              </a:rPr>
              <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4  * @version V1 6/2010</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a:t>
            </a:r>
            <a:r>
              <a:rPr lang="en-US" sz="1300" dirty="0">
                <a:solidFill>
                  <a:srgbClr val="C00000"/>
                </a:solidFill>
                <a:latin typeface="Courier New" pitchFamily="49" charset="0"/>
                <a:cs typeface="Courier New" pitchFamily="49" charset="0"/>
              </a:rPr>
              <a:t>6  public class </a:t>
            </a:r>
            <a:r>
              <a:rPr lang="en-US" sz="1300" dirty="0" err="1">
                <a:solidFill>
                  <a:srgbClr val="C00000"/>
                </a:solidFill>
                <a:latin typeface="Courier New" pitchFamily="49" charset="0"/>
                <a:cs typeface="Courier New" pitchFamily="49" charset="0"/>
              </a:rPr>
              <a:t>AnotherQuote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7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8    public static void main(String </a:t>
            </a:r>
            <a:r>
              <a:rPr lang="en-US" sz="1300" dirty="0" err="1">
                <a:latin typeface="Courier New" pitchFamily="49" charset="0"/>
                <a:cs typeface="Courier New" pitchFamily="49" charset="0"/>
              </a:rPr>
              <a:t>args</a:t>
            </a:r>
            <a:r>
              <a:rPr lang="en-US" sz="1300" dirty="0">
                <a:latin typeface="Courier New" pitchFamily="49" charset="0"/>
                <a:cs typeface="Courier New" pitchFamily="49" charset="0"/>
              </a:rPr>
              <a:t>[])</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9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10       // Quote</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11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("\"Computers are </a:t>
            </a:r>
            <a:r>
              <a:rPr lang="en-US" sz="1300" dirty="0" smtClean="0">
                <a:latin typeface="Courier New" pitchFamily="49" charset="0"/>
                <a:cs typeface="Courier New" pitchFamily="49" charset="0"/>
              </a:rPr>
              <a:t>us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13       // Author</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14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a:t>
            </a:r>
            <a:r>
              <a:rPr lang="en-US" sz="1300" dirty="0" err="1">
                <a:latin typeface="Courier New" pitchFamily="49" charset="0"/>
                <a:cs typeface="Courier New" pitchFamily="49" charset="0"/>
              </a:rPr>
              <a:t>tPablo</a:t>
            </a:r>
            <a:r>
              <a:rPr lang="en-US" sz="1300" dirty="0">
                <a:latin typeface="Courier New" pitchFamily="49" charset="0"/>
                <a:cs typeface="Courier New" pitchFamily="49" charset="0"/>
              </a:rPr>
              <a:t> Picasso");</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15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16 }</a:t>
            </a:r>
          </a:p>
        </p:txBody>
      </p:sp>
      <p:sp>
        <p:nvSpPr>
          <p:cNvPr id="9" name="TextBox 8"/>
          <p:cNvSpPr txBox="1"/>
          <p:nvPr/>
        </p:nvSpPr>
        <p:spPr>
          <a:xfrm>
            <a:off x="0" y="5105400"/>
            <a:ext cx="8839200" cy="830997"/>
          </a:xfrm>
          <a:prstGeom prst="rect">
            <a:avLst/>
          </a:prstGeom>
          <a:noFill/>
        </p:spPr>
        <p:txBody>
          <a:bodyPr wrap="square" rtlCol="0">
            <a:spAutoFit/>
          </a:bodyPr>
          <a:lstStyle/>
          <a:p>
            <a:r>
              <a:rPr lang="en-US" sz="1600" dirty="0" smtClean="0"/>
              <a:t>This class source program will be stored in a file of the same name as the class, AnotherQuote.java.  Java is case sensitive, so the case of the class name must match exactly the case of the source file.  Java source files are plain text files and can be edited by any text editor.</a:t>
            </a:r>
            <a:endParaRPr lang="en-US" sz="1600" dirty="0"/>
          </a:p>
        </p:txBody>
      </p:sp>
      <p:cxnSp>
        <p:nvCxnSpPr>
          <p:cNvPr id="10" name="Straight Connector 9"/>
          <p:cNvCxnSpPr/>
          <p:nvPr/>
        </p:nvCxnSpPr>
        <p:spPr>
          <a:xfrm rot="10800000">
            <a:off x="609600" y="1524000"/>
            <a:ext cx="5105400" cy="0"/>
          </a:xfrm>
          <a:prstGeom prst="line">
            <a:avLst/>
          </a:prstGeom>
          <a:solidFill>
            <a:schemeClr val="accent1">
              <a:alpha val="10000"/>
            </a:schemeClr>
          </a:solidFill>
          <a:ln>
            <a:noFill/>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3862859" y="1600200"/>
            <a:ext cx="5281141" cy="3124200"/>
            <a:chOff x="609600" y="1524000"/>
            <a:chExt cx="5281141" cy="3124200"/>
          </a:xfrm>
        </p:grpSpPr>
        <p:sp>
          <p:nvSpPr>
            <p:cNvPr id="7" name="Freeform 6"/>
            <p:cNvSpPr/>
            <p:nvPr/>
          </p:nvSpPr>
          <p:spPr>
            <a:xfrm>
              <a:off x="5645426" y="1524000"/>
              <a:ext cx="245315" cy="3101009"/>
            </a:xfrm>
            <a:custGeom>
              <a:avLst/>
              <a:gdLst>
                <a:gd name="connsiteX0" fmla="*/ 53009 w 245315"/>
                <a:gd name="connsiteY0" fmla="*/ 0 h 3101009"/>
                <a:gd name="connsiteX1" fmla="*/ 132522 w 245315"/>
                <a:gd name="connsiteY1" fmla="*/ 13252 h 3101009"/>
                <a:gd name="connsiteX2" fmla="*/ 172278 w 245315"/>
                <a:gd name="connsiteY2" fmla="*/ 26504 h 3101009"/>
                <a:gd name="connsiteX3" fmla="*/ 132522 w 245315"/>
                <a:gd name="connsiteY3" fmla="*/ 39757 h 3101009"/>
                <a:gd name="connsiteX4" fmla="*/ 92765 w 245315"/>
                <a:gd name="connsiteY4" fmla="*/ 106017 h 3101009"/>
                <a:gd name="connsiteX5" fmla="*/ 132522 w 245315"/>
                <a:gd name="connsiteY5" fmla="*/ 119270 h 3101009"/>
                <a:gd name="connsiteX6" fmla="*/ 172278 w 245315"/>
                <a:gd name="connsiteY6" fmla="*/ 145774 h 3101009"/>
                <a:gd name="connsiteX7" fmla="*/ 159026 w 245315"/>
                <a:gd name="connsiteY7" fmla="*/ 185530 h 3101009"/>
                <a:gd name="connsiteX8" fmla="*/ 119270 w 245315"/>
                <a:gd name="connsiteY8" fmla="*/ 212035 h 3101009"/>
                <a:gd name="connsiteX9" fmla="*/ 92765 w 245315"/>
                <a:gd name="connsiteY9" fmla="*/ 238539 h 3101009"/>
                <a:gd name="connsiteX10" fmla="*/ 106017 w 245315"/>
                <a:gd name="connsiteY10" fmla="*/ 291548 h 3101009"/>
                <a:gd name="connsiteX11" fmla="*/ 145774 w 245315"/>
                <a:gd name="connsiteY11" fmla="*/ 318052 h 3101009"/>
                <a:gd name="connsiteX12" fmla="*/ 119270 w 245315"/>
                <a:gd name="connsiteY12" fmla="*/ 397565 h 3101009"/>
                <a:gd name="connsiteX13" fmla="*/ 106017 w 245315"/>
                <a:gd name="connsiteY13" fmla="*/ 437322 h 3101009"/>
                <a:gd name="connsiteX14" fmla="*/ 132522 w 245315"/>
                <a:gd name="connsiteY14" fmla="*/ 463826 h 3101009"/>
                <a:gd name="connsiteX15" fmla="*/ 185531 w 245315"/>
                <a:gd name="connsiteY15" fmla="*/ 490330 h 3101009"/>
                <a:gd name="connsiteX16" fmla="*/ 198783 w 245315"/>
                <a:gd name="connsiteY16" fmla="*/ 530087 h 3101009"/>
                <a:gd name="connsiteX17" fmla="*/ 132522 w 245315"/>
                <a:gd name="connsiteY17" fmla="*/ 596348 h 3101009"/>
                <a:gd name="connsiteX18" fmla="*/ 53009 w 245315"/>
                <a:gd name="connsiteY18" fmla="*/ 649357 h 3101009"/>
                <a:gd name="connsiteX19" fmla="*/ 0 w 245315"/>
                <a:gd name="connsiteY19" fmla="*/ 715617 h 3101009"/>
                <a:gd name="connsiteX20" fmla="*/ 79513 w 245315"/>
                <a:gd name="connsiteY20" fmla="*/ 742122 h 3101009"/>
                <a:gd name="connsiteX21" fmla="*/ 119270 w 245315"/>
                <a:gd name="connsiteY21" fmla="*/ 755374 h 3101009"/>
                <a:gd name="connsiteX22" fmla="*/ 79513 w 245315"/>
                <a:gd name="connsiteY22" fmla="*/ 768626 h 3101009"/>
                <a:gd name="connsiteX23" fmla="*/ 53009 w 245315"/>
                <a:gd name="connsiteY23" fmla="*/ 821635 h 3101009"/>
                <a:gd name="connsiteX24" fmla="*/ 92765 w 245315"/>
                <a:gd name="connsiteY24" fmla="*/ 848139 h 3101009"/>
                <a:gd name="connsiteX25" fmla="*/ 145774 w 245315"/>
                <a:gd name="connsiteY25" fmla="*/ 874643 h 3101009"/>
                <a:gd name="connsiteX26" fmla="*/ 172278 w 245315"/>
                <a:gd name="connsiteY26" fmla="*/ 901148 h 3101009"/>
                <a:gd name="connsiteX27" fmla="*/ 119270 w 245315"/>
                <a:gd name="connsiteY27" fmla="*/ 980661 h 3101009"/>
                <a:gd name="connsiteX28" fmla="*/ 92765 w 245315"/>
                <a:gd name="connsiteY28" fmla="*/ 1033670 h 3101009"/>
                <a:gd name="connsiteX29" fmla="*/ 106017 w 245315"/>
                <a:gd name="connsiteY29" fmla="*/ 1126435 h 3101009"/>
                <a:gd name="connsiteX30" fmla="*/ 132522 w 245315"/>
                <a:gd name="connsiteY30" fmla="*/ 1152939 h 3101009"/>
                <a:gd name="connsiteX31" fmla="*/ 145774 w 245315"/>
                <a:gd name="connsiteY31" fmla="*/ 1192696 h 3101009"/>
                <a:gd name="connsiteX32" fmla="*/ 119270 w 245315"/>
                <a:gd name="connsiteY32" fmla="*/ 1245704 h 3101009"/>
                <a:gd name="connsiteX33" fmla="*/ 92765 w 245315"/>
                <a:gd name="connsiteY33" fmla="*/ 1272209 h 3101009"/>
                <a:gd name="connsiteX34" fmla="*/ 66261 w 245315"/>
                <a:gd name="connsiteY34" fmla="*/ 1311965 h 3101009"/>
                <a:gd name="connsiteX35" fmla="*/ 79513 w 245315"/>
                <a:gd name="connsiteY35" fmla="*/ 1351722 h 3101009"/>
                <a:gd name="connsiteX36" fmla="*/ 119270 w 245315"/>
                <a:gd name="connsiteY36" fmla="*/ 1364974 h 3101009"/>
                <a:gd name="connsiteX37" fmla="*/ 159026 w 245315"/>
                <a:gd name="connsiteY37" fmla="*/ 1391478 h 3101009"/>
                <a:gd name="connsiteX38" fmla="*/ 172278 w 245315"/>
                <a:gd name="connsiteY38" fmla="*/ 1431235 h 3101009"/>
                <a:gd name="connsiteX39" fmla="*/ 145774 w 245315"/>
                <a:gd name="connsiteY39" fmla="*/ 1470991 h 3101009"/>
                <a:gd name="connsiteX40" fmla="*/ 172278 w 245315"/>
                <a:gd name="connsiteY40" fmla="*/ 1497496 h 3101009"/>
                <a:gd name="connsiteX41" fmla="*/ 198783 w 245315"/>
                <a:gd name="connsiteY41" fmla="*/ 1537252 h 3101009"/>
                <a:gd name="connsiteX42" fmla="*/ 212035 w 245315"/>
                <a:gd name="connsiteY42" fmla="*/ 1577009 h 3101009"/>
                <a:gd name="connsiteX43" fmla="*/ 145774 w 245315"/>
                <a:gd name="connsiteY43" fmla="*/ 1630017 h 3101009"/>
                <a:gd name="connsiteX44" fmla="*/ 119270 w 245315"/>
                <a:gd name="connsiteY44" fmla="*/ 1656522 h 3101009"/>
                <a:gd name="connsiteX45" fmla="*/ 92765 w 245315"/>
                <a:gd name="connsiteY45" fmla="*/ 1802296 h 3101009"/>
                <a:gd name="connsiteX46" fmla="*/ 106017 w 245315"/>
                <a:gd name="connsiteY46" fmla="*/ 1842052 h 3101009"/>
                <a:gd name="connsiteX47" fmla="*/ 119270 w 245315"/>
                <a:gd name="connsiteY47" fmla="*/ 1895061 h 3101009"/>
                <a:gd name="connsiteX48" fmla="*/ 159026 w 245315"/>
                <a:gd name="connsiteY48" fmla="*/ 1908313 h 3101009"/>
                <a:gd name="connsiteX49" fmla="*/ 172278 w 245315"/>
                <a:gd name="connsiteY49" fmla="*/ 2001078 h 3101009"/>
                <a:gd name="connsiteX50" fmla="*/ 198783 w 245315"/>
                <a:gd name="connsiteY50" fmla="*/ 2027583 h 3101009"/>
                <a:gd name="connsiteX51" fmla="*/ 132522 w 245315"/>
                <a:gd name="connsiteY51" fmla="*/ 2067339 h 3101009"/>
                <a:gd name="connsiteX52" fmla="*/ 92765 w 245315"/>
                <a:gd name="connsiteY52" fmla="*/ 2173357 h 3101009"/>
                <a:gd name="connsiteX53" fmla="*/ 106017 w 245315"/>
                <a:gd name="connsiteY53" fmla="*/ 2239617 h 3101009"/>
                <a:gd name="connsiteX54" fmla="*/ 119270 w 245315"/>
                <a:gd name="connsiteY54" fmla="*/ 2319130 h 3101009"/>
                <a:gd name="connsiteX55" fmla="*/ 132522 w 245315"/>
                <a:gd name="connsiteY55" fmla="*/ 2372139 h 3101009"/>
                <a:gd name="connsiteX56" fmla="*/ 172278 w 245315"/>
                <a:gd name="connsiteY56" fmla="*/ 2385391 h 3101009"/>
                <a:gd name="connsiteX57" fmla="*/ 119270 w 245315"/>
                <a:gd name="connsiteY57" fmla="*/ 2478157 h 3101009"/>
                <a:gd name="connsiteX58" fmla="*/ 106017 w 245315"/>
                <a:gd name="connsiteY58" fmla="*/ 2531165 h 3101009"/>
                <a:gd name="connsiteX59" fmla="*/ 185531 w 245315"/>
                <a:gd name="connsiteY59" fmla="*/ 2637183 h 3101009"/>
                <a:gd name="connsiteX60" fmla="*/ 225287 w 245315"/>
                <a:gd name="connsiteY60" fmla="*/ 2782957 h 3101009"/>
                <a:gd name="connsiteX61" fmla="*/ 198783 w 245315"/>
                <a:gd name="connsiteY61" fmla="*/ 2822713 h 3101009"/>
                <a:gd name="connsiteX62" fmla="*/ 212035 w 245315"/>
                <a:gd name="connsiteY62" fmla="*/ 2862470 h 3101009"/>
                <a:gd name="connsiteX63" fmla="*/ 238539 w 245315"/>
                <a:gd name="connsiteY63" fmla="*/ 2955235 h 3101009"/>
                <a:gd name="connsiteX64" fmla="*/ 225287 w 245315"/>
                <a:gd name="connsiteY64" fmla="*/ 3021496 h 3101009"/>
                <a:gd name="connsiteX65" fmla="*/ 198783 w 245315"/>
                <a:gd name="connsiteY65" fmla="*/ 3061252 h 3101009"/>
                <a:gd name="connsiteX66" fmla="*/ 212035 w 245315"/>
                <a:gd name="connsiteY66" fmla="*/ 3101009 h 3101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45315" h="3101009">
                  <a:moveTo>
                    <a:pt x="53009" y="0"/>
                  </a:moveTo>
                  <a:cubicBezTo>
                    <a:pt x="79513" y="4417"/>
                    <a:pt x="106292" y="7423"/>
                    <a:pt x="132522" y="13252"/>
                  </a:cubicBezTo>
                  <a:cubicBezTo>
                    <a:pt x="146158" y="16282"/>
                    <a:pt x="172278" y="12535"/>
                    <a:pt x="172278" y="26504"/>
                  </a:cubicBezTo>
                  <a:cubicBezTo>
                    <a:pt x="172278" y="40473"/>
                    <a:pt x="145774" y="35339"/>
                    <a:pt x="132522" y="39757"/>
                  </a:cubicBezTo>
                  <a:cubicBezTo>
                    <a:pt x="121785" y="50493"/>
                    <a:pt x="81296" y="83079"/>
                    <a:pt x="92765" y="106017"/>
                  </a:cubicBezTo>
                  <a:cubicBezTo>
                    <a:pt x="99012" y="118511"/>
                    <a:pt x="120028" y="113023"/>
                    <a:pt x="132522" y="119270"/>
                  </a:cubicBezTo>
                  <a:cubicBezTo>
                    <a:pt x="146767" y="126393"/>
                    <a:pt x="159026" y="136939"/>
                    <a:pt x="172278" y="145774"/>
                  </a:cubicBezTo>
                  <a:cubicBezTo>
                    <a:pt x="167861" y="159026"/>
                    <a:pt x="167752" y="174622"/>
                    <a:pt x="159026" y="185530"/>
                  </a:cubicBezTo>
                  <a:cubicBezTo>
                    <a:pt x="149077" y="197967"/>
                    <a:pt x="131707" y="202085"/>
                    <a:pt x="119270" y="212035"/>
                  </a:cubicBezTo>
                  <a:cubicBezTo>
                    <a:pt x="109514" y="219840"/>
                    <a:pt x="101600" y="229704"/>
                    <a:pt x="92765" y="238539"/>
                  </a:cubicBezTo>
                  <a:cubicBezTo>
                    <a:pt x="97182" y="256209"/>
                    <a:pt x="95914" y="276394"/>
                    <a:pt x="106017" y="291548"/>
                  </a:cubicBezTo>
                  <a:cubicBezTo>
                    <a:pt x="114852" y="304800"/>
                    <a:pt x="143798" y="302248"/>
                    <a:pt x="145774" y="318052"/>
                  </a:cubicBezTo>
                  <a:cubicBezTo>
                    <a:pt x="149240" y="345774"/>
                    <a:pt x="128105" y="371061"/>
                    <a:pt x="119270" y="397565"/>
                  </a:cubicBezTo>
                  <a:lnTo>
                    <a:pt x="106017" y="437322"/>
                  </a:lnTo>
                  <a:cubicBezTo>
                    <a:pt x="114852" y="446157"/>
                    <a:pt x="122126" y="456896"/>
                    <a:pt x="132522" y="463826"/>
                  </a:cubicBezTo>
                  <a:cubicBezTo>
                    <a:pt x="148959" y="474784"/>
                    <a:pt x="171562" y="476361"/>
                    <a:pt x="185531" y="490330"/>
                  </a:cubicBezTo>
                  <a:cubicBezTo>
                    <a:pt x="195409" y="500208"/>
                    <a:pt x="194366" y="516835"/>
                    <a:pt x="198783" y="530087"/>
                  </a:cubicBezTo>
                  <a:lnTo>
                    <a:pt x="132522" y="596348"/>
                  </a:lnTo>
                  <a:cubicBezTo>
                    <a:pt x="109998" y="618872"/>
                    <a:pt x="75534" y="626833"/>
                    <a:pt x="53009" y="649357"/>
                  </a:cubicBezTo>
                  <a:cubicBezTo>
                    <a:pt x="15242" y="687123"/>
                    <a:pt x="33435" y="665465"/>
                    <a:pt x="0" y="715617"/>
                  </a:cubicBezTo>
                  <a:lnTo>
                    <a:pt x="79513" y="742122"/>
                  </a:lnTo>
                  <a:lnTo>
                    <a:pt x="119270" y="755374"/>
                  </a:lnTo>
                  <a:cubicBezTo>
                    <a:pt x="106018" y="759791"/>
                    <a:pt x="89391" y="758748"/>
                    <a:pt x="79513" y="768626"/>
                  </a:cubicBezTo>
                  <a:cubicBezTo>
                    <a:pt x="65544" y="782595"/>
                    <a:pt x="49761" y="802149"/>
                    <a:pt x="53009" y="821635"/>
                  </a:cubicBezTo>
                  <a:cubicBezTo>
                    <a:pt x="55627" y="837345"/>
                    <a:pt x="78937" y="840237"/>
                    <a:pt x="92765" y="848139"/>
                  </a:cubicBezTo>
                  <a:cubicBezTo>
                    <a:pt x="109917" y="857940"/>
                    <a:pt x="128104" y="865808"/>
                    <a:pt x="145774" y="874643"/>
                  </a:cubicBezTo>
                  <a:cubicBezTo>
                    <a:pt x="154609" y="883478"/>
                    <a:pt x="175308" y="889027"/>
                    <a:pt x="172278" y="901148"/>
                  </a:cubicBezTo>
                  <a:cubicBezTo>
                    <a:pt x="164552" y="932051"/>
                    <a:pt x="136939" y="954157"/>
                    <a:pt x="119270" y="980661"/>
                  </a:cubicBezTo>
                  <a:cubicBezTo>
                    <a:pt x="108312" y="997099"/>
                    <a:pt x="101600" y="1016000"/>
                    <a:pt x="92765" y="1033670"/>
                  </a:cubicBezTo>
                  <a:cubicBezTo>
                    <a:pt x="97182" y="1064592"/>
                    <a:pt x="96139" y="1096802"/>
                    <a:pt x="106017" y="1126435"/>
                  </a:cubicBezTo>
                  <a:cubicBezTo>
                    <a:pt x="109968" y="1138288"/>
                    <a:pt x="126094" y="1142225"/>
                    <a:pt x="132522" y="1152939"/>
                  </a:cubicBezTo>
                  <a:cubicBezTo>
                    <a:pt x="139709" y="1164917"/>
                    <a:pt x="141357" y="1179444"/>
                    <a:pt x="145774" y="1192696"/>
                  </a:cubicBezTo>
                  <a:cubicBezTo>
                    <a:pt x="136939" y="1210365"/>
                    <a:pt x="130228" y="1229267"/>
                    <a:pt x="119270" y="1245704"/>
                  </a:cubicBezTo>
                  <a:cubicBezTo>
                    <a:pt x="112339" y="1256100"/>
                    <a:pt x="100570" y="1262452"/>
                    <a:pt x="92765" y="1272209"/>
                  </a:cubicBezTo>
                  <a:cubicBezTo>
                    <a:pt x="82816" y="1284646"/>
                    <a:pt x="75096" y="1298713"/>
                    <a:pt x="66261" y="1311965"/>
                  </a:cubicBezTo>
                  <a:cubicBezTo>
                    <a:pt x="70678" y="1325217"/>
                    <a:pt x="69635" y="1341844"/>
                    <a:pt x="79513" y="1351722"/>
                  </a:cubicBezTo>
                  <a:cubicBezTo>
                    <a:pt x="89391" y="1361600"/>
                    <a:pt x="106776" y="1358727"/>
                    <a:pt x="119270" y="1364974"/>
                  </a:cubicBezTo>
                  <a:cubicBezTo>
                    <a:pt x="133516" y="1372097"/>
                    <a:pt x="145774" y="1382643"/>
                    <a:pt x="159026" y="1391478"/>
                  </a:cubicBezTo>
                  <a:cubicBezTo>
                    <a:pt x="163443" y="1404730"/>
                    <a:pt x="174574" y="1417456"/>
                    <a:pt x="172278" y="1431235"/>
                  </a:cubicBezTo>
                  <a:cubicBezTo>
                    <a:pt x="169660" y="1446945"/>
                    <a:pt x="145774" y="1455064"/>
                    <a:pt x="145774" y="1470991"/>
                  </a:cubicBezTo>
                  <a:cubicBezTo>
                    <a:pt x="145774" y="1483485"/>
                    <a:pt x="164473" y="1487740"/>
                    <a:pt x="172278" y="1497496"/>
                  </a:cubicBezTo>
                  <a:cubicBezTo>
                    <a:pt x="182228" y="1509933"/>
                    <a:pt x="189948" y="1524000"/>
                    <a:pt x="198783" y="1537252"/>
                  </a:cubicBezTo>
                  <a:cubicBezTo>
                    <a:pt x="203200" y="1550504"/>
                    <a:pt x="214331" y="1563230"/>
                    <a:pt x="212035" y="1577009"/>
                  </a:cubicBezTo>
                  <a:cubicBezTo>
                    <a:pt x="204983" y="1619321"/>
                    <a:pt x="176783" y="1619681"/>
                    <a:pt x="145774" y="1630017"/>
                  </a:cubicBezTo>
                  <a:cubicBezTo>
                    <a:pt x="136939" y="1638852"/>
                    <a:pt x="124858" y="1645347"/>
                    <a:pt x="119270" y="1656522"/>
                  </a:cubicBezTo>
                  <a:cubicBezTo>
                    <a:pt x="106771" y="1681520"/>
                    <a:pt x="94306" y="1791508"/>
                    <a:pt x="92765" y="1802296"/>
                  </a:cubicBezTo>
                  <a:cubicBezTo>
                    <a:pt x="97182" y="1815548"/>
                    <a:pt x="102179" y="1828621"/>
                    <a:pt x="106017" y="1842052"/>
                  </a:cubicBezTo>
                  <a:cubicBezTo>
                    <a:pt x="111021" y="1859565"/>
                    <a:pt x="107892" y="1880839"/>
                    <a:pt x="119270" y="1895061"/>
                  </a:cubicBezTo>
                  <a:cubicBezTo>
                    <a:pt x="127996" y="1905969"/>
                    <a:pt x="145774" y="1903896"/>
                    <a:pt x="159026" y="1908313"/>
                  </a:cubicBezTo>
                  <a:cubicBezTo>
                    <a:pt x="128105" y="2001078"/>
                    <a:pt x="106018" y="1978991"/>
                    <a:pt x="172278" y="2001078"/>
                  </a:cubicBezTo>
                  <a:cubicBezTo>
                    <a:pt x="181113" y="2009913"/>
                    <a:pt x="198783" y="2015088"/>
                    <a:pt x="198783" y="2027583"/>
                  </a:cubicBezTo>
                  <a:cubicBezTo>
                    <a:pt x="198783" y="2051837"/>
                    <a:pt x="143455" y="2063695"/>
                    <a:pt x="132522" y="2067339"/>
                  </a:cubicBezTo>
                  <a:cubicBezTo>
                    <a:pt x="105102" y="2108468"/>
                    <a:pt x="92765" y="2116041"/>
                    <a:pt x="92765" y="2173357"/>
                  </a:cubicBezTo>
                  <a:cubicBezTo>
                    <a:pt x="92765" y="2195881"/>
                    <a:pt x="101988" y="2217456"/>
                    <a:pt x="106017" y="2239617"/>
                  </a:cubicBezTo>
                  <a:cubicBezTo>
                    <a:pt x="110824" y="2266054"/>
                    <a:pt x="114000" y="2292782"/>
                    <a:pt x="119270" y="2319130"/>
                  </a:cubicBezTo>
                  <a:cubicBezTo>
                    <a:pt x="122842" y="2336990"/>
                    <a:pt x="121144" y="2357917"/>
                    <a:pt x="132522" y="2372139"/>
                  </a:cubicBezTo>
                  <a:cubicBezTo>
                    <a:pt x="141248" y="2383047"/>
                    <a:pt x="159026" y="2380974"/>
                    <a:pt x="172278" y="2385391"/>
                  </a:cubicBezTo>
                  <a:cubicBezTo>
                    <a:pt x="150307" y="2418348"/>
                    <a:pt x="133682" y="2439724"/>
                    <a:pt x="119270" y="2478157"/>
                  </a:cubicBezTo>
                  <a:cubicBezTo>
                    <a:pt x="112875" y="2495211"/>
                    <a:pt x="110435" y="2513496"/>
                    <a:pt x="106017" y="2531165"/>
                  </a:cubicBezTo>
                  <a:cubicBezTo>
                    <a:pt x="165957" y="2621074"/>
                    <a:pt x="136502" y="2588154"/>
                    <a:pt x="185531" y="2637183"/>
                  </a:cubicBezTo>
                  <a:cubicBezTo>
                    <a:pt x="215423" y="2756752"/>
                    <a:pt x="200516" y="2708643"/>
                    <a:pt x="225287" y="2782957"/>
                  </a:cubicBezTo>
                  <a:cubicBezTo>
                    <a:pt x="216452" y="2796209"/>
                    <a:pt x="201401" y="2807003"/>
                    <a:pt x="198783" y="2822713"/>
                  </a:cubicBezTo>
                  <a:cubicBezTo>
                    <a:pt x="196487" y="2836492"/>
                    <a:pt x="208197" y="2849038"/>
                    <a:pt x="212035" y="2862470"/>
                  </a:cubicBezTo>
                  <a:cubicBezTo>
                    <a:pt x="245315" y="2978951"/>
                    <a:pt x="206765" y="2859911"/>
                    <a:pt x="238539" y="2955235"/>
                  </a:cubicBezTo>
                  <a:cubicBezTo>
                    <a:pt x="234122" y="2977322"/>
                    <a:pt x="233196" y="3000406"/>
                    <a:pt x="225287" y="3021496"/>
                  </a:cubicBezTo>
                  <a:cubicBezTo>
                    <a:pt x="219695" y="3036409"/>
                    <a:pt x="201401" y="3045542"/>
                    <a:pt x="198783" y="3061252"/>
                  </a:cubicBezTo>
                  <a:cubicBezTo>
                    <a:pt x="196487" y="3075031"/>
                    <a:pt x="212035" y="3101009"/>
                    <a:pt x="212035" y="3101009"/>
                  </a:cubicBezTo>
                </a:path>
              </a:pathLst>
            </a:custGeom>
            <a:solidFill>
              <a:schemeClr val="accent1">
                <a:alpha val="10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 name="Straight Connector 11"/>
            <p:cNvCxnSpPr/>
            <p:nvPr/>
          </p:nvCxnSpPr>
          <p:spPr>
            <a:xfrm rot="5400000">
              <a:off x="-952500" y="3086100"/>
              <a:ext cx="3124200" cy="0"/>
            </a:xfrm>
            <a:prstGeom prst="line">
              <a:avLst/>
            </a:prstGeom>
            <a:solidFill>
              <a:schemeClr val="accent1">
                <a:alpha val="10000"/>
              </a:schemeClr>
            </a:solidFill>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7" idx="66"/>
            </p:cNvCxnSpPr>
            <p:nvPr/>
          </p:nvCxnSpPr>
          <p:spPr>
            <a:xfrm flipV="1">
              <a:off x="609600" y="4625009"/>
              <a:ext cx="5247861" cy="23191"/>
            </a:xfrm>
            <a:prstGeom prst="line">
              <a:avLst/>
            </a:prstGeom>
            <a:solidFill>
              <a:schemeClr val="accent1">
                <a:alpha val="10000"/>
              </a:schemeClr>
            </a:solidFill>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7" idx="0"/>
            </p:cNvCxnSpPr>
            <p:nvPr/>
          </p:nvCxnSpPr>
          <p:spPr>
            <a:xfrm>
              <a:off x="609600" y="1524000"/>
              <a:ext cx="5088835"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990600" y="2743200"/>
            <a:ext cx="2133600" cy="369332"/>
          </a:xfrm>
          <a:prstGeom prst="rect">
            <a:avLst/>
          </a:prstGeom>
          <a:noFill/>
          <a:ln>
            <a:solidFill>
              <a:schemeClr val="accent1"/>
            </a:solidFill>
          </a:ln>
        </p:spPr>
        <p:txBody>
          <a:bodyPr wrap="square" rtlCol="0">
            <a:spAutoFit/>
          </a:bodyPr>
          <a:lstStyle/>
          <a:p>
            <a:r>
              <a:rPr lang="en-US" dirty="0" smtClean="0"/>
              <a:t>AnotherQuote.java</a:t>
            </a:r>
            <a:endParaRPr lang="en-US" dirty="0"/>
          </a:p>
        </p:txBody>
      </p:sp>
      <p:cxnSp>
        <p:nvCxnSpPr>
          <p:cNvPr id="21" name="Straight Connector 20"/>
          <p:cNvCxnSpPr/>
          <p:nvPr/>
        </p:nvCxnSpPr>
        <p:spPr>
          <a:xfrm rot="5400000" flipH="1" flipV="1">
            <a:off x="2933700" y="1790700"/>
            <a:ext cx="1143000"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2705100" y="3543300"/>
            <a:ext cx="1600200" cy="762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lstStyle/>
          <a:p>
            <a:r>
              <a:rPr lang="en-US" dirty="0" smtClean="0"/>
              <a:t>Curly braces { }</a:t>
            </a:r>
            <a:endParaRPr lang="en-US" dirty="0"/>
          </a:p>
        </p:txBody>
      </p:sp>
      <p:sp>
        <p:nvSpPr>
          <p:cNvPr id="6" name="Rectangle 5"/>
          <p:cNvSpPr/>
          <p:nvPr/>
        </p:nvSpPr>
        <p:spPr>
          <a:xfrm>
            <a:off x="0" y="1524000"/>
            <a:ext cx="8991600" cy="3385542"/>
          </a:xfrm>
          <a:prstGeom prst="rect">
            <a:avLst/>
          </a:prstGeom>
          <a:solidFill>
            <a:schemeClr val="accent1">
              <a:alpha val="10000"/>
            </a:schemeClr>
          </a:solidFill>
        </p:spPr>
        <p:txBody>
          <a:bodyPr wrap="square">
            <a:spAutoFit/>
          </a:bodyPr>
          <a:lstStyle/>
          <a:p>
            <a:r>
              <a:rPr lang="en-US" sz="1300" dirty="0">
                <a:latin typeface="Courier New" pitchFamily="49" charset="0"/>
                <a:cs typeface="Courier New" pitchFamily="49" charset="0"/>
              </a:rPr>
              <a:t> </a:t>
            </a:r>
            <a:r>
              <a:rPr lang="en-US" sz="1300" dirty="0" smtClean="0">
                <a:latin typeface="Courier New" pitchFamily="49" charset="0"/>
                <a:cs typeface="Courier New" pitchFamily="49" charset="0"/>
              </a:rPr>
              <a:t>1 </a:t>
            </a:r>
            <a:r>
              <a:rPr lang="en-US" sz="1300" b="1" dirty="0">
                <a:latin typeface="Courier New" pitchFamily="49" charset="0"/>
                <a:cs typeface="Courier New" pitchFamily="49" charset="0"/>
              </a:rPr>
              <a:t>/** A basic java program</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2  *</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3  * @author Nancy Harris, James Madison University</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4  * @version V1 6/2010</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6  public class </a:t>
            </a:r>
            <a:r>
              <a:rPr lang="en-US" sz="1300" dirty="0" err="1">
                <a:latin typeface="Courier New" pitchFamily="49" charset="0"/>
                <a:cs typeface="Courier New" pitchFamily="49" charset="0"/>
              </a:rPr>
              <a:t>AnotherQuote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7  </a:t>
            </a:r>
            <a:r>
              <a:rPr lang="en-US" sz="1600" b="1" dirty="0">
                <a:solidFill>
                  <a:srgbClr val="C00000"/>
                </a:solidFill>
                <a:latin typeface="Courier New" pitchFamily="49" charset="0"/>
                <a:cs typeface="Courier New" pitchFamily="49" charset="0"/>
              </a:rPr>
              <a:t>{</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8    public static void main(String </a:t>
            </a:r>
            <a:r>
              <a:rPr lang="en-US" sz="1300" dirty="0" err="1">
                <a:latin typeface="Courier New" pitchFamily="49" charset="0"/>
                <a:cs typeface="Courier New" pitchFamily="49" charset="0"/>
              </a:rPr>
              <a:t>args</a:t>
            </a:r>
            <a:r>
              <a:rPr lang="en-US" sz="1300" dirty="0">
                <a:latin typeface="Courier New" pitchFamily="49" charset="0"/>
                <a:cs typeface="Courier New" pitchFamily="49" charset="0"/>
              </a:rPr>
              <a:t>[])</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9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10       // Quote</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11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("\"Computers are useless. They can only give you answers\"");</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12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13       // Author</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14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a:t>
            </a:r>
            <a:r>
              <a:rPr lang="en-US" sz="1300" dirty="0" err="1">
                <a:latin typeface="Courier New" pitchFamily="49" charset="0"/>
                <a:cs typeface="Courier New" pitchFamily="49" charset="0"/>
              </a:rPr>
              <a:t>tPablo</a:t>
            </a:r>
            <a:r>
              <a:rPr lang="en-US" sz="1300" dirty="0">
                <a:latin typeface="Courier New" pitchFamily="49" charset="0"/>
                <a:cs typeface="Courier New" pitchFamily="49" charset="0"/>
              </a:rPr>
              <a:t> Picasso");</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15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16</a:t>
            </a:r>
            <a:r>
              <a:rPr lang="en-US" sz="1600" b="1" dirty="0">
                <a:solidFill>
                  <a:srgbClr val="C00000"/>
                </a:solidFill>
                <a:latin typeface="Courier New" pitchFamily="49" charset="0"/>
                <a:cs typeface="Courier New" pitchFamily="49" charset="0"/>
              </a:rPr>
              <a:t> }</a:t>
            </a:r>
          </a:p>
        </p:txBody>
      </p:sp>
      <p:sp>
        <p:nvSpPr>
          <p:cNvPr id="9" name="TextBox 8"/>
          <p:cNvSpPr txBox="1"/>
          <p:nvPr/>
        </p:nvSpPr>
        <p:spPr>
          <a:xfrm>
            <a:off x="0" y="4795897"/>
            <a:ext cx="8839200" cy="830997"/>
          </a:xfrm>
          <a:prstGeom prst="rect">
            <a:avLst/>
          </a:prstGeom>
          <a:noFill/>
        </p:spPr>
        <p:txBody>
          <a:bodyPr wrap="square" rtlCol="0">
            <a:spAutoFit/>
          </a:bodyPr>
          <a:lstStyle/>
          <a:p>
            <a:r>
              <a:rPr lang="en-US" sz="1600" dirty="0" smtClean="0"/>
              <a:t>Line 7 is the opening curly brace and Line 16 is the closing curly brace for the </a:t>
            </a:r>
            <a:r>
              <a:rPr lang="en-US" sz="1600" dirty="0" err="1" smtClean="0"/>
              <a:t>AnotherQuote</a:t>
            </a:r>
            <a:r>
              <a:rPr lang="en-US" sz="1600" dirty="0" smtClean="0"/>
              <a:t> program.  Curly braces enclose blocks of java code.  In this case, they are enclosing the definition of the </a:t>
            </a:r>
            <a:r>
              <a:rPr lang="en-US" sz="1600" dirty="0" err="1" smtClean="0"/>
              <a:t>AnotherQuote</a:t>
            </a:r>
            <a:r>
              <a:rPr lang="en-US" sz="1600" dirty="0" smtClean="0"/>
              <a:t> class.</a:t>
            </a: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lstStyle/>
          <a:p>
            <a:r>
              <a:rPr lang="en-US" dirty="0" smtClean="0"/>
              <a:t>m</a:t>
            </a:r>
            <a:r>
              <a:rPr lang="en-US" dirty="0" smtClean="0"/>
              <a:t>ain method</a:t>
            </a:r>
            <a:endParaRPr lang="en-US" dirty="0"/>
          </a:p>
        </p:txBody>
      </p:sp>
      <p:sp>
        <p:nvSpPr>
          <p:cNvPr id="6" name="Rectangle 5"/>
          <p:cNvSpPr/>
          <p:nvPr/>
        </p:nvSpPr>
        <p:spPr>
          <a:xfrm>
            <a:off x="0" y="1524000"/>
            <a:ext cx="8991600" cy="3385542"/>
          </a:xfrm>
          <a:prstGeom prst="rect">
            <a:avLst/>
          </a:prstGeom>
          <a:solidFill>
            <a:schemeClr val="accent1">
              <a:alpha val="10000"/>
            </a:schemeClr>
          </a:solidFill>
        </p:spPr>
        <p:txBody>
          <a:bodyPr wrap="square">
            <a:spAutoFit/>
          </a:bodyPr>
          <a:lstStyle/>
          <a:p>
            <a:r>
              <a:rPr lang="en-US" sz="1300" dirty="0">
                <a:latin typeface="Courier New" pitchFamily="49" charset="0"/>
                <a:cs typeface="Courier New" pitchFamily="49" charset="0"/>
              </a:rPr>
              <a:t> </a:t>
            </a:r>
            <a:r>
              <a:rPr lang="en-US" sz="1300" dirty="0" smtClean="0">
                <a:latin typeface="Courier New" pitchFamily="49" charset="0"/>
                <a:cs typeface="Courier New" pitchFamily="49" charset="0"/>
              </a:rPr>
              <a:t>1 </a:t>
            </a:r>
            <a:r>
              <a:rPr lang="en-US" sz="1300" b="1" dirty="0">
                <a:latin typeface="Courier New" pitchFamily="49" charset="0"/>
                <a:cs typeface="Courier New" pitchFamily="49" charset="0"/>
              </a:rPr>
              <a:t>/** A basic java program</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2  *</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3  * @author Nancy Harris, James Madison University</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4  * @version V1 6/2010</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6  public class </a:t>
            </a:r>
            <a:r>
              <a:rPr lang="en-US" sz="1300" dirty="0" err="1">
                <a:latin typeface="Courier New" pitchFamily="49" charset="0"/>
                <a:cs typeface="Courier New" pitchFamily="49" charset="0"/>
              </a:rPr>
              <a:t>AnotherQuote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7  </a:t>
            </a:r>
            <a:r>
              <a:rPr lang="en-US" sz="1300" dirty="0">
                <a:latin typeface="Courier New" pitchFamily="49" charset="0"/>
                <a:cs typeface="Courier New" pitchFamily="49" charset="0"/>
              </a:rPr>
              <a:t>{</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a:t>
            </a:r>
            <a:r>
              <a:rPr lang="en-US" sz="1300" b="1" dirty="0">
                <a:solidFill>
                  <a:srgbClr val="FF0000"/>
                </a:solidFill>
                <a:latin typeface="Courier New" pitchFamily="49" charset="0"/>
                <a:cs typeface="Courier New" pitchFamily="49" charset="0"/>
              </a:rPr>
              <a:t>8    public static void main(String </a:t>
            </a:r>
            <a:r>
              <a:rPr lang="en-US" sz="1300" b="1" dirty="0" err="1">
                <a:solidFill>
                  <a:srgbClr val="FF0000"/>
                </a:solidFill>
                <a:latin typeface="Courier New" pitchFamily="49" charset="0"/>
                <a:cs typeface="Courier New" pitchFamily="49" charset="0"/>
              </a:rPr>
              <a:t>args</a:t>
            </a:r>
            <a:r>
              <a:rPr lang="en-US" sz="1300" b="1" dirty="0">
                <a:solidFill>
                  <a:srgbClr val="FF0000"/>
                </a:solidFill>
                <a:latin typeface="Courier New" pitchFamily="49" charset="0"/>
                <a:cs typeface="Courier New" pitchFamily="49" charset="0"/>
              </a:rPr>
              <a:t>[])</a:t>
            </a:r>
            <a:br>
              <a:rPr lang="en-US" sz="1300" b="1" dirty="0">
                <a:solidFill>
                  <a:srgbClr val="FF0000"/>
                </a:solidFill>
                <a:latin typeface="Courier New" pitchFamily="49" charset="0"/>
                <a:cs typeface="Courier New" pitchFamily="49" charset="0"/>
              </a:rPr>
            </a:br>
            <a:r>
              <a:rPr lang="en-US" sz="1300" b="1" dirty="0">
                <a:solidFill>
                  <a:srgbClr val="FF0000"/>
                </a:solidFill>
                <a:latin typeface="Courier New" pitchFamily="49" charset="0"/>
                <a:cs typeface="Courier New" pitchFamily="49" charset="0"/>
              </a:rPr>
              <a:t> 9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10       // Quote</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11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("\"Computers are useless. They can only give you answers\"");</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12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13       // Author</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14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a:t>
            </a:r>
            <a:r>
              <a:rPr lang="en-US" sz="1300" dirty="0" err="1">
                <a:latin typeface="Courier New" pitchFamily="49" charset="0"/>
                <a:cs typeface="Courier New" pitchFamily="49" charset="0"/>
              </a:rPr>
              <a:t>tPablo</a:t>
            </a:r>
            <a:r>
              <a:rPr lang="en-US" sz="1300" dirty="0">
                <a:latin typeface="Courier New" pitchFamily="49" charset="0"/>
                <a:cs typeface="Courier New" pitchFamily="49" charset="0"/>
              </a:rPr>
              <a:t> Picasso");</a:t>
            </a:r>
            <a:br>
              <a:rPr lang="en-US" sz="1300" dirty="0">
                <a:latin typeface="Courier New" pitchFamily="49" charset="0"/>
                <a:cs typeface="Courier New" pitchFamily="49" charset="0"/>
              </a:rPr>
            </a:br>
            <a:r>
              <a:rPr lang="en-US" sz="1300" b="1" dirty="0">
                <a:solidFill>
                  <a:srgbClr val="FF0000"/>
                </a:solidFill>
                <a:latin typeface="Courier New" pitchFamily="49" charset="0"/>
                <a:cs typeface="Courier New" pitchFamily="49" charset="0"/>
              </a:rPr>
              <a:t>15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16</a:t>
            </a:r>
            <a:r>
              <a:rPr lang="en-US" sz="1600" b="1" dirty="0">
                <a:solidFill>
                  <a:srgbClr val="C00000"/>
                </a:solidFill>
                <a:latin typeface="Courier New" pitchFamily="49" charset="0"/>
                <a:cs typeface="Courier New" pitchFamily="49" charset="0"/>
              </a:rPr>
              <a:t> </a:t>
            </a:r>
            <a:r>
              <a:rPr lang="en-US" sz="1300" dirty="0">
                <a:latin typeface="Courier New" pitchFamily="49" charset="0"/>
                <a:cs typeface="Courier New" pitchFamily="49" charset="0"/>
              </a:rPr>
              <a:t>}</a:t>
            </a:r>
          </a:p>
        </p:txBody>
      </p:sp>
      <p:sp>
        <p:nvSpPr>
          <p:cNvPr id="9" name="TextBox 8"/>
          <p:cNvSpPr txBox="1"/>
          <p:nvPr/>
        </p:nvSpPr>
        <p:spPr>
          <a:xfrm>
            <a:off x="0" y="4795897"/>
            <a:ext cx="8839200" cy="1815882"/>
          </a:xfrm>
          <a:prstGeom prst="rect">
            <a:avLst/>
          </a:prstGeom>
          <a:noFill/>
        </p:spPr>
        <p:txBody>
          <a:bodyPr wrap="square" rtlCol="0">
            <a:spAutoFit/>
          </a:bodyPr>
          <a:lstStyle/>
          <a:p>
            <a:r>
              <a:rPr lang="en-US" sz="1600" dirty="0" smtClean="0"/>
              <a:t>Line 8 is a method header.  A method is a task within a program. For now, all of your programs will consist of a single method called “main”.  All java applications must have a main method which must look like line 8.  The curly braces enclose the code that is part of the main task.</a:t>
            </a:r>
          </a:p>
          <a:p>
            <a:endParaRPr lang="en-US" sz="1600" dirty="0"/>
          </a:p>
          <a:p>
            <a:r>
              <a:rPr lang="en-US" sz="1600" dirty="0" smtClean="0"/>
              <a:t>“public”, static, void are more reserved words. You will learn their meaning later this semester.</a:t>
            </a:r>
          </a:p>
          <a:p>
            <a:r>
              <a:rPr lang="en-US" sz="1600" smtClean="0"/>
              <a:t>main </a:t>
            </a:r>
            <a:r>
              <a:rPr lang="en-US" sz="1600" dirty="0" smtClean="0"/>
              <a:t>is the identifier used for the main method and the parameter contains the identifiers String and </a:t>
            </a:r>
            <a:r>
              <a:rPr lang="en-US" sz="1600" dirty="0" err="1" smtClean="0"/>
              <a:t>args</a:t>
            </a:r>
            <a:r>
              <a:rPr lang="en-US" sz="1600" dirty="0" smtClean="0"/>
              <a:t>. You will learn more about parameters later in this course.</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lstStyle/>
          <a:p>
            <a:r>
              <a:rPr lang="en-US" dirty="0" smtClean="0"/>
              <a:t>Inline comments</a:t>
            </a:r>
            <a:endParaRPr lang="en-US" dirty="0"/>
          </a:p>
        </p:txBody>
      </p:sp>
      <p:sp>
        <p:nvSpPr>
          <p:cNvPr id="6" name="Rectangle 5"/>
          <p:cNvSpPr/>
          <p:nvPr/>
        </p:nvSpPr>
        <p:spPr>
          <a:xfrm>
            <a:off x="0" y="1524000"/>
            <a:ext cx="8991600" cy="3385542"/>
          </a:xfrm>
          <a:prstGeom prst="rect">
            <a:avLst/>
          </a:prstGeom>
          <a:solidFill>
            <a:schemeClr val="accent1">
              <a:alpha val="10000"/>
            </a:schemeClr>
          </a:solidFill>
        </p:spPr>
        <p:txBody>
          <a:bodyPr wrap="square">
            <a:spAutoFit/>
          </a:bodyPr>
          <a:lstStyle/>
          <a:p>
            <a:r>
              <a:rPr lang="en-US" sz="1300" dirty="0">
                <a:latin typeface="Courier New" pitchFamily="49" charset="0"/>
                <a:cs typeface="Courier New" pitchFamily="49" charset="0"/>
              </a:rPr>
              <a:t> </a:t>
            </a:r>
            <a:r>
              <a:rPr lang="en-US" sz="1300" dirty="0" smtClean="0">
                <a:latin typeface="Courier New" pitchFamily="49" charset="0"/>
                <a:cs typeface="Courier New" pitchFamily="49" charset="0"/>
              </a:rPr>
              <a:t>1 </a:t>
            </a:r>
            <a:r>
              <a:rPr lang="en-US" sz="1300" b="1" dirty="0">
                <a:latin typeface="Courier New" pitchFamily="49" charset="0"/>
                <a:cs typeface="Courier New" pitchFamily="49" charset="0"/>
              </a:rPr>
              <a:t>/** A basic java program</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2  *</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3  * @author Nancy Harris, James Madison University</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4  * @version V1 6/2010</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6  public class </a:t>
            </a:r>
            <a:r>
              <a:rPr lang="en-US" sz="1300" dirty="0" err="1">
                <a:latin typeface="Courier New" pitchFamily="49" charset="0"/>
                <a:cs typeface="Courier New" pitchFamily="49" charset="0"/>
              </a:rPr>
              <a:t>AnotherQuote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7  </a:t>
            </a:r>
            <a:r>
              <a:rPr lang="en-US" sz="1300" dirty="0">
                <a:latin typeface="Courier New" pitchFamily="49" charset="0"/>
                <a:cs typeface="Courier New" pitchFamily="49" charset="0"/>
              </a:rPr>
              <a:t>{</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a:t>
            </a:r>
            <a:r>
              <a:rPr lang="en-US" sz="1300" b="1" dirty="0">
                <a:latin typeface="Courier New" pitchFamily="49" charset="0"/>
                <a:cs typeface="Courier New" pitchFamily="49" charset="0"/>
              </a:rPr>
              <a:t>8    public static void main(String </a:t>
            </a:r>
            <a:r>
              <a:rPr lang="en-US" sz="1300" b="1" dirty="0" err="1">
                <a:latin typeface="Courier New" pitchFamily="49" charset="0"/>
                <a:cs typeface="Courier New" pitchFamily="49" charset="0"/>
              </a:rPr>
              <a:t>args</a:t>
            </a:r>
            <a:r>
              <a:rPr lang="en-US" sz="1300" b="1" dirty="0">
                <a:latin typeface="Courier New" pitchFamily="49" charset="0"/>
                <a:cs typeface="Courier New" pitchFamily="49" charset="0"/>
              </a:rPr>
              <a:t>[])</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9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solidFill>
                  <a:srgbClr val="FF0000"/>
                </a:solidFill>
                <a:latin typeface="Courier New" pitchFamily="49" charset="0"/>
                <a:cs typeface="Courier New" pitchFamily="49" charset="0"/>
              </a:rPr>
              <a:t>10       // 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11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("\"Computers are useless. They can only give you answers\"");</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12       </a:t>
            </a:r>
            <a:br>
              <a:rPr lang="en-US" sz="1300" dirty="0">
                <a:latin typeface="Courier New" pitchFamily="49" charset="0"/>
                <a:cs typeface="Courier New" pitchFamily="49" charset="0"/>
              </a:rPr>
            </a:br>
            <a:r>
              <a:rPr lang="en-US" sz="1300" dirty="0">
                <a:solidFill>
                  <a:srgbClr val="FF0000"/>
                </a:solidFill>
                <a:latin typeface="Courier New" pitchFamily="49" charset="0"/>
                <a:cs typeface="Courier New" pitchFamily="49" charset="0"/>
              </a:rPr>
              <a:t>13       // Author</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14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a:t>
            </a:r>
            <a:r>
              <a:rPr lang="en-US" sz="1300" dirty="0" err="1">
                <a:latin typeface="Courier New" pitchFamily="49" charset="0"/>
                <a:cs typeface="Courier New" pitchFamily="49" charset="0"/>
              </a:rPr>
              <a:t>tPablo</a:t>
            </a:r>
            <a:r>
              <a:rPr lang="en-US" sz="1300" dirty="0">
                <a:latin typeface="Courier New" pitchFamily="49" charset="0"/>
                <a:cs typeface="Courier New" pitchFamily="49" charset="0"/>
              </a:rPr>
              <a:t> Picasso");</a:t>
            </a:r>
            <a:br>
              <a:rPr lang="en-US" sz="1300" dirty="0">
                <a:latin typeface="Courier New" pitchFamily="49" charset="0"/>
                <a:cs typeface="Courier New" pitchFamily="49" charset="0"/>
              </a:rPr>
            </a:br>
            <a:r>
              <a:rPr lang="en-US" sz="1300" b="1" dirty="0">
                <a:latin typeface="Courier New" pitchFamily="49" charset="0"/>
                <a:cs typeface="Courier New" pitchFamily="49" charset="0"/>
              </a:rPr>
              <a:t>15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16</a:t>
            </a:r>
            <a:r>
              <a:rPr lang="en-US" sz="1600" b="1" dirty="0">
                <a:solidFill>
                  <a:srgbClr val="C00000"/>
                </a:solidFill>
                <a:latin typeface="Courier New" pitchFamily="49" charset="0"/>
                <a:cs typeface="Courier New" pitchFamily="49" charset="0"/>
              </a:rPr>
              <a:t> </a:t>
            </a:r>
            <a:r>
              <a:rPr lang="en-US" sz="1300" dirty="0">
                <a:latin typeface="Courier New" pitchFamily="49" charset="0"/>
                <a:cs typeface="Courier New" pitchFamily="49" charset="0"/>
              </a:rPr>
              <a:t>}</a:t>
            </a:r>
          </a:p>
        </p:txBody>
      </p:sp>
      <p:sp>
        <p:nvSpPr>
          <p:cNvPr id="5" name="TextBox 4"/>
          <p:cNvSpPr txBox="1"/>
          <p:nvPr/>
        </p:nvSpPr>
        <p:spPr>
          <a:xfrm>
            <a:off x="0" y="4795897"/>
            <a:ext cx="8839200" cy="1077218"/>
          </a:xfrm>
          <a:prstGeom prst="rect">
            <a:avLst/>
          </a:prstGeom>
          <a:noFill/>
        </p:spPr>
        <p:txBody>
          <a:bodyPr wrap="square" rtlCol="0">
            <a:spAutoFit/>
          </a:bodyPr>
          <a:lstStyle/>
          <a:p>
            <a:r>
              <a:rPr lang="en-US" sz="1600" dirty="0" smtClean="0"/>
              <a:t>Lines 10 and 13 illustrate another kind of comment.  These are inline comments and are designated by //.  The // symbol can occur anywhere on the line; everything following the line is treated as comment and ignored by the compiler.  You see here another convention; for full line inline comments, there is one blank line before the start of the comment.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lstStyle/>
          <a:p>
            <a:r>
              <a:rPr lang="en-US" dirty="0" err="1" smtClean="0"/>
              <a:t>System.out.println</a:t>
            </a:r>
            <a:endParaRPr lang="en-US" dirty="0"/>
          </a:p>
        </p:txBody>
      </p:sp>
      <p:sp>
        <p:nvSpPr>
          <p:cNvPr id="6" name="Rectangle 5"/>
          <p:cNvSpPr/>
          <p:nvPr/>
        </p:nvSpPr>
        <p:spPr>
          <a:xfrm>
            <a:off x="0" y="1524000"/>
            <a:ext cx="8991600" cy="3385542"/>
          </a:xfrm>
          <a:prstGeom prst="rect">
            <a:avLst/>
          </a:prstGeom>
          <a:solidFill>
            <a:schemeClr val="accent1">
              <a:alpha val="10000"/>
            </a:schemeClr>
          </a:solidFill>
        </p:spPr>
        <p:txBody>
          <a:bodyPr wrap="square">
            <a:spAutoFit/>
          </a:bodyPr>
          <a:lstStyle/>
          <a:p>
            <a:r>
              <a:rPr lang="en-US" sz="1300" dirty="0">
                <a:latin typeface="Courier New" pitchFamily="49" charset="0"/>
                <a:cs typeface="Courier New" pitchFamily="49" charset="0"/>
              </a:rPr>
              <a:t> </a:t>
            </a:r>
            <a:r>
              <a:rPr lang="en-US" sz="1300" dirty="0" smtClean="0">
                <a:latin typeface="Courier New" pitchFamily="49" charset="0"/>
                <a:cs typeface="Courier New" pitchFamily="49" charset="0"/>
              </a:rPr>
              <a:t>1 </a:t>
            </a:r>
            <a:r>
              <a:rPr lang="en-US" sz="1300" b="1" dirty="0">
                <a:latin typeface="Courier New" pitchFamily="49" charset="0"/>
                <a:cs typeface="Courier New" pitchFamily="49" charset="0"/>
              </a:rPr>
              <a:t>/** A basic java program</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2  *</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3  * @author Nancy Harris, James Madison University</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4  * @version V1 6/2010</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6  public class </a:t>
            </a:r>
            <a:r>
              <a:rPr lang="en-US" sz="1300" dirty="0" err="1">
                <a:latin typeface="Courier New" pitchFamily="49" charset="0"/>
                <a:cs typeface="Courier New" pitchFamily="49" charset="0"/>
              </a:rPr>
              <a:t>AnotherQuote</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7  </a:t>
            </a:r>
            <a:r>
              <a:rPr lang="en-US" sz="1300" dirty="0">
                <a:latin typeface="Courier New" pitchFamily="49" charset="0"/>
                <a:cs typeface="Courier New" pitchFamily="49" charset="0"/>
              </a:rPr>
              <a:t>{</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 </a:t>
            </a:r>
            <a:r>
              <a:rPr lang="en-US" sz="1300" b="1" dirty="0">
                <a:latin typeface="Courier New" pitchFamily="49" charset="0"/>
                <a:cs typeface="Courier New" pitchFamily="49" charset="0"/>
              </a:rPr>
              <a:t>8    public static void main(String </a:t>
            </a:r>
            <a:r>
              <a:rPr lang="en-US" sz="1300" b="1" dirty="0" err="1">
                <a:latin typeface="Courier New" pitchFamily="49" charset="0"/>
                <a:cs typeface="Courier New" pitchFamily="49" charset="0"/>
              </a:rPr>
              <a:t>args</a:t>
            </a:r>
            <a:r>
              <a:rPr lang="en-US" sz="1300" b="1" dirty="0">
                <a:latin typeface="Courier New" pitchFamily="49" charset="0"/>
                <a:cs typeface="Courier New" pitchFamily="49" charset="0"/>
              </a:rPr>
              <a:t>[])</a:t>
            </a:r>
            <a:br>
              <a:rPr lang="en-US" sz="1300" b="1" dirty="0">
                <a:latin typeface="Courier New" pitchFamily="49" charset="0"/>
                <a:cs typeface="Courier New" pitchFamily="49" charset="0"/>
              </a:rPr>
            </a:br>
            <a:r>
              <a:rPr lang="en-US" sz="1300" b="1" dirty="0">
                <a:latin typeface="Courier New" pitchFamily="49" charset="0"/>
                <a:cs typeface="Courier New" pitchFamily="49" charset="0"/>
              </a:rPr>
              <a:t> 9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10       // Quote</a:t>
            </a:r>
            <a:br>
              <a:rPr lang="en-US" sz="1300" dirty="0">
                <a:latin typeface="Courier New" pitchFamily="49" charset="0"/>
                <a:cs typeface="Courier New" pitchFamily="49" charset="0"/>
              </a:rPr>
            </a:br>
            <a:r>
              <a:rPr lang="en-US" sz="1300" dirty="0">
                <a:solidFill>
                  <a:srgbClr val="FF0000"/>
                </a:solidFill>
                <a:latin typeface="Courier New" pitchFamily="49" charset="0"/>
                <a:cs typeface="Courier New" pitchFamily="49" charset="0"/>
              </a:rPr>
              <a:t>11       </a:t>
            </a:r>
            <a:r>
              <a:rPr lang="en-US" sz="1300" dirty="0" err="1">
                <a:solidFill>
                  <a:srgbClr val="FF0000"/>
                </a:solidFill>
                <a:latin typeface="Courier New" pitchFamily="49" charset="0"/>
                <a:cs typeface="Courier New" pitchFamily="49" charset="0"/>
              </a:rPr>
              <a:t>System.out.println</a:t>
            </a:r>
            <a:r>
              <a:rPr lang="en-US" sz="1300" dirty="0">
                <a:solidFill>
                  <a:srgbClr val="FF0000"/>
                </a:solidFill>
                <a:latin typeface="Courier New" pitchFamily="49" charset="0"/>
                <a:cs typeface="Courier New" pitchFamily="49" charset="0"/>
              </a:rPr>
              <a:t>("\"Computers are useless. They can only give you answers\"");</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12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13       // Author</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14       </a:t>
            </a:r>
            <a:r>
              <a:rPr lang="en-US" sz="1300" dirty="0" err="1">
                <a:latin typeface="Courier New" pitchFamily="49" charset="0"/>
                <a:cs typeface="Courier New" pitchFamily="49" charset="0"/>
              </a:rPr>
              <a:t>System.out.println</a:t>
            </a:r>
            <a:r>
              <a:rPr lang="en-US" sz="1300" dirty="0">
                <a:latin typeface="Courier New" pitchFamily="49" charset="0"/>
                <a:cs typeface="Courier New" pitchFamily="49" charset="0"/>
              </a:rPr>
              <a:t>("\</a:t>
            </a:r>
            <a:r>
              <a:rPr lang="en-US" sz="1300" dirty="0" err="1">
                <a:latin typeface="Courier New" pitchFamily="49" charset="0"/>
                <a:cs typeface="Courier New" pitchFamily="49" charset="0"/>
              </a:rPr>
              <a:t>tPablo</a:t>
            </a:r>
            <a:r>
              <a:rPr lang="en-US" sz="1300" dirty="0">
                <a:latin typeface="Courier New" pitchFamily="49" charset="0"/>
                <a:cs typeface="Courier New" pitchFamily="49" charset="0"/>
              </a:rPr>
              <a:t> Picasso");</a:t>
            </a:r>
            <a:br>
              <a:rPr lang="en-US" sz="1300" dirty="0">
                <a:latin typeface="Courier New" pitchFamily="49" charset="0"/>
                <a:cs typeface="Courier New" pitchFamily="49" charset="0"/>
              </a:rPr>
            </a:br>
            <a:r>
              <a:rPr lang="en-US" sz="1300" b="1" dirty="0">
                <a:latin typeface="Courier New" pitchFamily="49" charset="0"/>
                <a:cs typeface="Courier New" pitchFamily="49" charset="0"/>
              </a:rPr>
              <a:t>15    }</a:t>
            </a:r>
            <a:r>
              <a:rPr lang="en-US" sz="1300" dirty="0">
                <a:latin typeface="Courier New" pitchFamily="49" charset="0"/>
                <a:cs typeface="Courier New" pitchFamily="49" charset="0"/>
              </a:rPr>
              <a:t/>
            </a:r>
            <a:br>
              <a:rPr lang="en-US" sz="1300" dirty="0">
                <a:latin typeface="Courier New" pitchFamily="49" charset="0"/>
                <a:cs typeface="Courier New" pitchFamily="49" charset="0"/>
              </a:rPr>
            </a:br>
            <a:r>
              <a:rPr lang="en-US" sz="1300" dirty="0">
                <a:latin typeface="Courier New" pitchFamily="49" charset="0"/>
                <a:cs typeface="Courier New" pitchFamily="49" charset="0"/>
              </a:rPr>
              <a:t>16</a:t>
            </a:r>
            <a:r>
              <a:rPr lang="en-US" sz="1600" b="1" dirty="0">
                <a:solidFill>
                  <a:srgbClr val="C00000"/>
                </a:solidFill>
                <a:latin typeface="Courier New" pitchFamily="49" charset="0"/>
                <a:cs typeface="Courier New" pitchFamily="49" charset="0"/>
              </a:rPr>
              <a:t> </a:t>
            </a:r>
            <a:r>
              <a:rPr lang="en-US" sz="1300" dirty="0">
                <a:latin typeface="Courier New" pitchFamily="49" charset="0"/>
                <a:cs typeface="Courier New" pitchFamily="49" charset="0"/>
              </a:rPr>
              <a:t>}</a:t>
            </a:r>
          </a:p>
        </p:txBody>
      </p:sp>
      <p:sp>
        <p:nvSpPr>
          <p:cNvPr id="5" name="TextBox 4"/>
          <p:cNvSpPr txBox="1"/>
          <p:nvPr/>
        </p:nvSpPr>
        <p:spPr>
          <a:xfrm>
            <a:off x="0" y="4795897"/>
            <a:ext cx="8839200" cy="1569660"/>
          </a:xfrm>
          <a:prstGeom prst="rect">
            <a:avLst/>
          </a:prstGeom>
          <a:noFill/>
        </p:spPr>
        <p:txBody>
          <a:bodyPr wrap="square" rtlCol="0">
            <a:spAutoFit/>
          </a:bodyPr>
          <a:lstStyle/>
          <a:p>
            <a:r>
              <a:rPr lang="en-US" sz="1600" dirty="0" smtClean="0"/>
              <a:t>Line 11 is a Java statement. This statement carries out one piece of the overall task.  It is a call to a method in another class.  The method call, </a:t>
            </a:r>
            <a:r>
              <a:rPr lang="en-US" sz="1600" dirty="0" err="1" smtClean="0"/>
              <a:t>System.out.println</a:t>
            </a:r>
            <a:r>
              <a:rPr lang="en-US" sz="1600" dirty="0"/>
              <a:t> </a:t>
            </a:r>
            <a:r>
              <a:rPr lang="en-US" sz="1600" dirty="0" smtClean="0"/>
              <a:t>sends data to the display.  The data it sends is in parentheses following the </a:t>
            </a:r>
            <a:r>
              <a:rPr lang="en-US" sz="1600" dirty="0" err="1" smtClean="0"/>
              <a:t>println</a:t>
            </a:r>
            <a:r>
              <a:rPr lang="en-US" sz="1600" dirty="0"/>
              <a:t> </a:t>
            </a:r>
            <a:r>
              <a:rPr lang="en-US" sz="1600" dirty="0" smtClean="0"/>
              <a:t>name.  The text that is sent to the display is in quotes to signify that this data is textual data.  </a:t>
            </a:r>
          </a:p>
          <a:p>
            <a:endParaRPr lang="en-US" sz="1600" dirty="0"/>
          </a:p>
          <a:p>
            <a:r>
              <a:rPr lang="en-US" sz="1600" dirty="0" smtClean="0"/>
              <a:t>All java statements end with the semi-colon symbol (;).</a:t>
            </a:r>
            <a:endParaRPr lang="en-US" sz="16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natomy of a Java Program&amp;quot;&quot;/&gt;&lt;property id=&quot;20307&quot; value=&quot;256&quot;/&gt;&lt;/object&gt;&lt;object type=&quot;3&quot; unique_id=&quot;10005&quot;&gt;&lt;property id=&quot;20148&quot; value=&quot;5&quot;/&gt;&lt;property id=&quot;20300&quot; value=&quot;Slide 2 - &amp;quot;AnotherQuote.java&amp;quot;&quot;/&gt;&lt;property id=&quot;20307&quot; value=&quot;257&quot;/&gt;&lt;/object&gt;&lt;object type=&quot;3&quot; unique_id=&quot;10006&quot;&gt;&lt;property id=&quot;20148&quot; value=&quot;5&quot;/&gt;&lt;property id=&quot;20300&quot; value=&quot;Slide 3 - &amp;quot;Comments&amp;quot;&quot;/&gt;&lt;property id=&quot;20307&quot; value=&quot;258&quot;/&gt;&lt;/object&gt;&lt;object type=&quot;3&quot; unique_id=&quot;10007&quot;&gt;&lt;property id=&quot;20148&quot; value=&quot;5&quot;/&gt;&lt;property id=&quot;20300&quot; value=&quot;Slide 11&quot;/&gt;&lt;property id=&quot;20307&quot; value=&quot;259&quot;/&gt;&lt;/object&gt;&lt;object type=&quot;3&quot; unique_id=&quot;10074&quot;&gt;&lt;property id=&quot;20148&quot; value=&quot;5&quot;/&gt;&lt;property id=&quot;20300&quot; value=&quot;Slide 4 - &amp;quot;Class Header&amp;quot;&quot;/&gt;&lt;property id=&quot;20307&quot; value=&quot;260&quot;/&gt;&lt;/object&gt;&lt;object type=&quot;3&quot; unique_id=&quot;10075&quot;&gt;&lt;property id=&quot;20148&quot; value=&quot;5&quot;/&gt;&lt;property id=&quot;20300&quot; value=&quot;Slide 5 - &amp;quot;Program to Source file&amp;quot;&quot;/&gt;&lt;property id=&quot;20307&quot; value=&quot;261&quot;/&gt;&lt;/object&gt;&lt;object type=&quot;3&quot; unique_id=&quot;10076&quot;&gt;&lt;property id=&quot;20148&quot; value=&quot;5&quot;/&gt;&lt;property id=&quot;20300&quot; value=&quot;Slide 6 - &amp;quot;Curly braces { }&amp;quot;&quot;/&gt;&lt;property id=&quot;20307&quot; value=&quot;262&quot;/&gt;&lt;/object&gt;&lt;object type=&quot;3&quot; unique_id=&quot;10077&quot;&gt;&lt;property id=&quot;20148&quot; value=&quot;5&quot;/&gt;&lt;property id=&quot;20300&quot; value=&quot;Slide 7 - &amp;quot;main method&amp;quot;&quot;/&gt;&lt;property id=&quot;20307&quot; value=&quot;263&quot;/&gt;&lt;/object&gt;&lt;object type=&quot;3&quot; unique_id=&quot;10078&quot;&gt;&lt;property id=&quot;20148&quot; value=&quot;5&quot;/&gt;&lt;property id=&quot;20300&quot; value=&quot;Slide 8 - &amp;quot;Inline comments&amp;quot;&quot;/&gt;&lt;property id=&quot;20307&quot; value=&quot;264&quot;/&gt;&lt;/object&gt;&lt;object type=&quot;3&quot; unique_id=&quot;10079&quot;&gt;&lt;property id=&quot;20148&quot; value=&quot;5&quot;/&gt;&lt;property id=&quot;20300&quot; value=&quot;Slide 9 - &amp;quot;System.out.println&amp;quot;&quot;/&gt;&lt;property id=&quot;20307&quot; value=&quot;265&quot;/&gt;&lt;/object&gt;&lt;object type=&quot;3&quot; unique_id=&quot;10080&quot;&gt;&lt;property id=&quot;20148&quot; value=&quot;5&quot;/&gt;&lt;property id=&quot;20300&quot; value=&quot;Slide 10 - &amp;quot;Escape characters&amp;quot;&quot;/&gt;&lt;property id=&quot;20307&quot; value=&quot;266&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264</TotalTime>
  <Words>733</Words>
  <Application>Microsoft Office PowerPoint</Application>
  <PresentationFormat>On-screen Show (4:3)</PresentationFormat>
  <Paragraphs>45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Urban</vt:lpstr>
      <vt:lpstr>Anatomy of a Java Program</vt:lpstr>
      <vt:lpstr>AnotherQuote.java</vt:lpstr>
      <vt:lpstr>Comments</vt:lpstr>
      <vt:lpstr>Class Header</vt:lpstr>
      <vt:lpstr>Program to Source file</vt:lpstr>
      <vt:lpstr>Curly braces { }</vt:lpstr>
      <vt:lpstr>main method</vt:lpstr>
      <vt:lpstr>Inline comments</vt:lpstr>
      <vt:lpstr>System.out.println</vt:lpstr>
      <vt:lpstr>Escape characters</vt:lpstr>
      <vt:lpstr>Slide 11</vt:lpstr>
    </vt:vector>
  </TitlesOfParts>
  <Company>James Madison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a Java Program</dc:title>
  <dc:creator>HARRISNL</dc:creator>
  <cp:lastModifiedBy>HARRISNL</cp:lastModifiedBy>
  <cp:revision>22</cp:revision>
  <dcterms:created xsi:type="dcterms:W3CDTF">2010-06-30T15:39:28Z</dcterms:created>
  <dcterms:modified xsi:type="dcterms:W3CDTF">2010-06-30T20:03:38Z</dcterms:modified>
</cp:coreProperties>
</file>