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4" r:id="rId3"/>
    <p:sldId id="259" r:id="rId4"/>
    <p:sldId id="258" r:id="rId5"/>
    <p:sldId id="260" r:id="rId6"/>
    <p:sldId id="267" r:id="rId7"/>
    <p:sldId id="268" r:id="rId8"/>
    <p:sldId id="261" r:id="rId9"/>
    <p:sldId id="262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ED55D-DE22-CD44-AD2A-0B79F1C47294}" type="datetimeFigureOut">
              <a:rPr lang="en-US" smtClean="0"/>
              <a:t>11/30/2011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C7548-5263-3F4B-A38F-B6CD1D72D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0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9B3DE0-88CB-C045-8BF1-59782FED7FBF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B2157E-2403-E945-8334-E2239E12D5A1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19D7-9F8A-BD41-B2EB-3A78EF833DB4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140C-5A05-6A4A-83F1-F78F15589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19D7-9F8A-BD41-B2EB-3A78EF833DB4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140C-5A05-6A4A-83F1-F78F15589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19D7-9F8A-BD41-B2EB-3A78EF833DB4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140C-5A05-6A4A-83F1-F78F15589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19D7-9F8A-BD41-B2EB-3A78EF833DB4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140C-5A05-6A4A-83F1-F78F15589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19D7-9F8A-BD41-B2EB-3A78EF833DB4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140C-5A05-6A4A-83F1-F78F15589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19D7-9F8A-BD41-B2EB-3A78EF833DB4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140C-5A05-6A4A-83F1-F78F15589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19D7-9F8A-BD41-B2EB-3A78EF833DB4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140C-5A05-6A4A-83F1-F78F15589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19D7-9F8A-BD41-B2EB-3A78EF833DB4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140C-5A05-6A4A-83F1-F78F15589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19D7-9F8A-BD41-B2EB-3A78EF833DB4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140C-5A05-6A4A-83F1-F78F15589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19D7-9F8A-BD41-B2EB-3A78EF833DB4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140C-5A05-6A4A-83F1-F78F15589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19D7-9F8A-BD41-B2EB-3A78EF833DB4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140C-5A05-6A4A-83F1-F78F15589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419D7-9F8A-BD41-B2EB-3A78EF833DB4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8140C-5A05-6A4A-83F1-F78F15589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Arrays.html#sort(byte[])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Some odds and ends about Classes and Objects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6-</a:t>
            </a:r>
            <a:fld id="{402D1D10-E854-F346-B2BF-032DD4351D96}" type="slidenum">
              <a:rPr lang="en-US"/>
              <a:pPr/>
              <a:t>10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UML </a:t>
            </a:r>
            <a:r>
              <a:rPr lang="en-US" dirty="0" smtClean="0"/>
              <a:t>Diagram – Gaddis 304</a:t>
            </a:r>
            <a:endParaRPr lang="en-US" dirty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/>
              <a:t>Unified Modeling Language (UML) provides a set of standard diagrams for graphically depicting object-oriented systems.</a:t>
            </a:r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4876800" y="3505200"/>
            <a:ext cx="2819400" cy="213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4" name="Line 5"/>
          <p:cNvSpPr>
            <a:spLocks noChangeShapeType="1"/>
          </p:cNvSpPr>
          <p:nvPr/>
        </p:nvSpPr>
        <p:spPr bwMode="auto">
          <a:xfrm>
            <a:off x="4876800" y="4191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5" name="Line 6"/>
          <p:cNvSpPr>
            <a:spLocks noChangeShapeType="1"/>
          </p:cNvSpPr>
          <p:nvPr/>
        </p:nvSpPr>
        <p:spPr bwMode="auto">
          <a:xfrm>
            <a:off x="4876800" y="49530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838200" y="38100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endParaRPr lang="en-US" i="0"/>
          </a:p>
        </p:txBody>
      </p:sp>
      <p:sp>
        <p:nvSpPr>
          <p:cNvPr id="22537" name="Text Box 8"/>
          <p:cNvSpPr txBox="1">
            <a:spLocks noChangeArrowheads="1"/>
          </p:cNvSpPr>
          <p:nvPr/>
        </p:nvSpPr>
        <p:spPr bwMode="auto">
          <a:xfrm>
            <a:off x="685800" y="3657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solidFill>
                  <a:srgbClr val="FF3300"/>
                </a:solidFill>
              </a:rPr>
              <a:t>Class name goes here</a:t>
            </a:r>
          </a:p>
        </p:txBody>
      </p:sp>
      <p:sp>
        <p:nvSpPr>
          <p:cNvPr id="22538" name="Text Box 9"/>
          <p:cNvSpPr txBox="1">
            <a:spLocks noChangeArrowheads="1"/>
          </p:cNvSpPr>
          <p:nvPr/>
        </p:nvSpPr>
        <p:spPr bwMode="auto">
          <a:xfrm>
            <a:off x="762000" y="4419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0">
                <a:solidFill>
                  <a:srgbClr val="FF3300"/>
                </a:solidFill>
              </a:rPr>
              <a:t>Fields are listed here</a:t>
            </a:r>
          </a:p>
        </p:txBody>
      </p:sp>
      <p:sp>
        <p:nvSpPr>
          <p:cNvPr id="22539" name="Text Box 10"/>
          <p:cNvSpPr txBox="1">
            <a:spLocks noChangeArrowheads="1"/>
          </p:cNvSpPr>
          <p:nvPr/>
        </p:nvSpPr>
        <p:spPr bwMode="auto">
          <a:xfrm>
            <a:off x="762000" y="51054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0">
                <a:solidFill>
                  <a:srgbClr val="FF3300"/>
                </a:solidFill>
              </a:rPr>
              <a:t>Methods are listed here</a:t>
            </a:r>
          </a:p>
        </p:txBody>
      </p:sp>
      <p:sp>
        <p:nvSpPr>
          <p:cNvPr id="22540" name="Line 11"/>
          <p:cNvSpPr>
            <a:spLocks noChangeShapeType="1"/>
          </p:cNvSpPr>
          <p:nvPr/>
        </p:nvSpPr>
        <p:spPr bwMode="auto">
          <a:xfrm>
            <a:off x="3810000" y="3886200"/>
            <a:ext cx="990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3810000" y="4648200"/>
            <a:ext cx="990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3810000" y="5334000"/>
            <a:ext cx="990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6-</a:t>
            </a:r>
            <a:fld id="{E17392ED-5E73-824A-9E6E-D500B61D0D5F}" type="slidenum">
              <a:rPr lang="en-US"/>
              <a:pPr/>
              <a:t>11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/>
              <a:t>UML Diagram for </a:t>
            </a:r>
            <a:br>
              <a:rPr lang="en-US"/>
            </a:br>
            <a:r>
              <a:rPr lang="en-US">
                <a:latin typeface="Courier New" charset="0"/>
              </a:rPr>
              <a:t>Rectangle</a:t>
            </a:r>
            <a:r>
              <a:rPr lang="en-US"/>
              <a:t> class</a:t>
            </a: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2667000" y="1828800"/>
            <a:ext cx="3733800" cy="388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2667000" y="20574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/>
              <a:t>Rectangle</a:t>
            </a:r>
          </a:p>
        </p:txBody>
      </p:sp>
      <p:sp>
        <p:nvSpPr>
          <p:cNvPr id="23558" name="Line 5"/>
          <p:cNvSpPr>
            <a:spLocks noChangeShapeType="1"/>
          </p:cNvSpPr>
          <p:nvPr/>
        </p:nvSpPr>
        <p:spPr bwMode="auto">
          <a:xfrm>
            <a:off x="2667000" y="25908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2743200" y="2667000"/>
            <a:ext cx="16764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0" dirty="0" smtClean="0"/>
              <a:t>-length: double </a:t>
            </a:r>
          </a:p>
          <a:p>
            <a:pPr algn="l">
              <a:spcBef>
                <a:spcPct val="50000"/>
              </a:spcBef>
            </a:pPr>
            <a:r>
              <a:rPr lang="en-US" i="0" dirty="0" smtClean="0"/>
              <a:t>-width: double</a:t>
            </a:r>
            <a:endParaRPr lang="en-US" i="0" dirty="0"/>
          </a:p>
        </p:txBody>
      </p:sp>
      <p:sp>
        <p:nvSpPr>
          <p:cNvPr id="23560" name="Text Box 7"/>
          <p:cNvSpPr txBox="1">
            <a:spLocks noChangeArrowheads="1"/>
          </p:cNvSpPr>
          <p:nvPr/>
        </p:nvSpPr>
        <p:spPr bwMode="auto">
          <a:xfrm>
            <a:off x="2743200" y="3657600"/>
            <a:ext cx="348892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0" dirty="0" smtClean="0"/>
              <a:t>+</a:t>
            </a:r>
            <a:r>
              <a:rPr lang="en-US" i="0" dirty="0" err="1" smtClean="0"/>
              <a:t>setLength</a:t>
            </a:r>
            <a:r>
              <a:rPr lang="en-US" i="0" dirty="0" smtClean="0"/>
              <a:t>(): double </a:t>
            </a:r>
          </a:p>
          <a:p>
            <a:pPr algn="l">
              <a:spcBef>
                <a:spcPct val="50000"/>
              </a:spcBef>
            </a:pPr>
            <a:r>
              <a:rPr lang="en-US" i="0" dirty="0" smtClean="0"/>
              <a:t>+</a:t>
            </a:r>
            <a:r>
              <a:rPr lang="en-US" i="0" dirty="0" err="1" smtClean="0"/>
              <a:t>setWidth</a:t>
            </a:r>
            <a:r>
              <a:rPr lang="en-US" i="0" dirty="0" smtClean="0"/>
              <a:t>(): double</a:t>
            </a:r>
          </a:p>
          <a:p>
            <a:pPr algn="l">
              <a:spcBef>
                <a:spcPct val="50000"/>
              </a:spcBef>
            </a:pPr>
            <a:r>
              <a:rPr lang="en-US" i="0" dirty="0" smtClean="0"/>
              <a:t> </a:t>
            </a:r>
            <a:r>
              <a:rPr lang="en-US" i="0" dirty="0" err="1"/>
              <a:t>getLength</a:t>
            </a:r>
            <a:r>
              <a:rPr lang="en-US" i="0" dirty="0"/>
              <a:t>() </a:t>
            </a:r>
            <a:r>
              <a:rPr lang="en-US" i="0" dirty="0" err="1"/>
              <a:t>getWidth</a:t>
            </a:r>
            <a:r>
              <a:rPr lang="en-US" i="0" dirty="0"/>
              <a:t>() </a:t>
            </a:r>
            <a:r>
              <a:rPr lang="en-US" i="0" dirty="0" err="1"/>
              <a:t>getArea</a:t>
            </a:r>
            <a:r>
              <a:rPr lang="en-US" i="0" dirty="0"/>
              <a:t>()</a:t>
            </a:r>
          </a:p>
        </p:txBody>
      </p:sp>
      <p:sp>
        <p:nvSpPr>
          <p:cNvPr id="23561" name="Line 8"/>
          <p:cNvSpPr>
            <a:spLocks noChangeShapeType="1"/>
          </p:cNvSpPr>
          <p:nvPr/>
        </p:nvSpPr>
        <p:spPr bwMode="auto">
          <a:xfrm>
            <a:off x="2667000" y="35814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/>
              <a:t>6-</a:t>
            </a:r>
            <a:fld id="{63C97605-7294-6949-BADE-6E16BBB7BB2E}" type="slidenum">
              <a:rPr lang="en-US"/>
              <a:pPr/>
              <a:t>2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Object-Oriented Programming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124200" y="1295400"/>
            <a:ext cx="2819400" cy="4876800"/>
            <a:chOff x="1344" y="864"/>
            <a:chExt cx="1776" cy="3072"/>
          </a:xfrm>
        </p:grpSpPr>
        <p:sp>
          <p:nvSpPr>
            <p:cNvPr id="6149" name="Rectangle 4"/>
            <p:cNvSpPr>
              <a:spLocks noChangeArrowheads="1"/>
            </p:cNvSpPr>
            <p:nvPr/>
          </p:nvSpPr>
          <p:spPr bwMode="auto">
            <a:xfrm>
              <a:off x="1344" y="864"/>
              <a:ext cx="1776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i="0"/>
                <a:t>Object</a:t>
              </a:r>
            </a:p>
          </p:txBody>
        </p:sp>
        <p:sp>
          <p:nvSpPr>
            <p:cNvPr id="6150" name="Rectangle 5"/>
            <p:cNvSpPr>
              <a:spLocks noChangeArrowheads="1"/>
            </p:cNvSpPr>
            <p:nvPr/>
          </p:nvSpPr>
          <p:spPr bwMode="auto">
            <a:xfrm>
              <a:off x="1344" y="1200"/>
              <a:ext cx="177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1800" i="0"/>
                <a:t>Data (Fields)</a:t>
              </a:r>
            </a:p>
          </p:txBody>
        </p:sp>
        <p:sp>
          <p:nvSpPr>
            <p:cNvPr id="6151" name="Rectangle 6"/>
            <p:cNvSpPr>
              <a:spLocks noChangeArrowheads="1"/>
            </p:cNvSpPr>
            <p:nvPr/>
          </p:nvSpPr>
          <p:spPr bwMode="auto">
            <a:xfrm>
              <a:off x="1344" y="1488"/>
              <a:ext cx="1776" cy="244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b">
              <a:prstTxWarp prst="textNoShape">
                <a:avLst/>
              </a:prstTxWarp>
            </a:bodyPr>
            <a:lstStyle/>
            <a:p>
              <a:r>
                <a:rPr lang="en-US" sz="1800" i="0"/>
                <a:t>Methods</a:t>
              </a:r>
              <a:br>
                <a:rPr lang="en-US" sz="1800" i="0"/>
              </a:br>
              <a:r>
                <a:rPr lang="en-US" sz="1800" i="0"/>
                <a:t>That Operate on the Data</a:t>
              </a: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680" y="2160"/>
              <a:ext cx="1147" cy="1296"/>
              <a:chOff x="1584" y="1584"/>
              <a:chExt cx="1402" cy="1584"/>
            </a:xfrm>
          </p:grpSpPr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1584" y="1584"/>
                <a:ext cx="346" cy="432"/>
                <a:chOff x="1776" y="2208"/>
                <a:chExt cx="192" cy="240"/>
              </a:xfrm>
            </p:grpSpPr>
            <p:sp>
              <p:nvSpPr>
                <p:cNvPr id="6181" name="AutoShape 9"/>
                <p:cNvSpPr>
                  <a:spLocks noChangeArrowheads="1"/>
                </p:cNvSpPr>
                <p:nvPr/>
              </p:nvSpPr>
              <p:spPr bwMode="auto">
                <a:xfrm>
                  <a:off x="1776" y="2208"/>
                  <a:ext cx="192" cy="192"/>
                </a:xfrm>
                <a:custGeom>
                  <a:avLst/>
                  <a:gdLst>
                    <a:gd name="T0" fmla="*/ 1 w 21600"/>
                    <a:gd name="T1" fmla="*/ 0 h 21600"/>
                    <a:gd name="T2" fmla="*/ 0 w 21600"/>
                    <a:gd name="T3" fmla="*/ 1 h 21600"/>
                    <a:gd name="T4" fmla="*/ 1 w 21600"/>
                    <a:gd name="T5" fmla="*/ 0 h 21600"/>
                    <a:gd name="T6" fmla="*/ 2 w 21600"/>
                    <a:gd name="T7" fmla="*/ 1 h 21600"/>
                    <a:gd name="T8" fmla="*/ 1 w 21600"/>
                    <a:gd name="T9" fmla="*/ 1 h 21600"/>
                    <a:gd name="T10" fmla="*/ 1 w 21600"/>
                    <a:gd name="T11" fmla="*/ 1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50 w 21600"/>
                    <a:gd name="T19" fmla="*/ 3150 h 21600"/>
                    <a:gd name="T20" fmla="*/ 18450 w 21600"/>
                    <a:gd name="T21" fmla="*/ 1845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16200" y="10800"/>
                      </a:moveTo>
                      <a:cubicBezTo>
                        <a:pt x="16200" y="7817"/>
                        <a:pt x="13782" y="5400"/>
                        <a:pt x="10800" y="5400"/>
                      </a:cubicBezTo>
                      <a:cubicBezTo>
                        <a:pt x="7817" y="5400"/>
                        <a:pt x="5400" y="7817"/>
                        <a:pt x="5400" y="10800"/>
                      </a:cubicBezTo>
                      <a:lnTo>
                        <a:pt x="0" y="10800"/>
                      </a:ln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4" y="0"/>
                        <a:pt x="21599" y="4835"/>
                        <a:pt x="21600" y="10799"/>
                      </a:cubicBezTo>
                      <a:lnTo>
                        <a:pt x="21600" y="10800"/>
                      </a:lnTo>
                      <a:lnTo>
                        <a:pt x="24300" y="10800"/>
                      </a:lnTo>
                      <a:lnTo>
                        <a:pt x="18900" y="16200"/>
                      </a:lnTo>
                      <a:lnTo>
                        <a:pt x="13500" y="10800"/>
                      </a:lnTo>
                      <a:lnTo>
                        <a:pt x="16200" y="10800"/>
                      </a:lnTo>
                      <a:close/>
                    </a:path>
                  </a:pathLst>
                </a:custGeom>
                <a:solidFill>
                  <a:srgbClr val="FF33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i="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6182" name="AutoShape 10"/>
                <p:cNvSpPr>
                  <a:spLocks noChangeArrowheads="1"/>
                </p:cNvSpPr>
                <p:nvPr/>
              </p:nvSpPr>
              <p:spPr bwMode="auto">
                <a:xfrm flipH="1" flipV="1">
                  <a:off x="1776" y="2256"/>
                  <a:ext cx="192" cy="192"/>
                </a:xfrm>
                <a:custGeom>
                  <a:avLst/>
                  <a:gdLst>
                    <a:gd name="T0" fmla="*/ 1 w 21600"/>
                    <a:gd name="T1" fmla="*/ 0 h 21600"/>
                    <a:gd name="T2" fmla="*/ 0 w 21600"/>
                    <a:gd name="T3" fmla="*/ 1 h 21600"/>
                    <a:gd name="T4" fmla="*/ 1 w 21600"/>
                    <a:gd name="T5" fmla="*/ 0 h 21600"/>
                    <a:gd name="T6" fmla="*/ 2 w 21600"/>
                    <a:gd name="T7" fmla="*/ 1 h 21600"/>
                    <a:gd name="T8" fmla="*/ 1 w 21600"/>
                    <a:gd name="T9" fmla="*/ 1 h 21600"/>
                    <a:gd name="T10" fmla="*/ 1 w 21600"/>
                    <a:gd name="T11" fmla="*/ 1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50 w 21600"/>
                    <a:gd name="T19" fmla="*/ 3150 h 21600"/>
                    <a:gd name="T20" fmla="*/ 18450 w 21600"/>
                    <a:gd name="T21" fmla="*/ 1845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16200" y="10800"/>
                      </a:moveTo>
                      <a:cubicBezTo>
                        <a:pt x="16200" y="7817"/>
                        <a:pt x="13782" y="5400"/>
                        <a:pt x="10800" y="5400"/>
                      </a:cubicBezTo>
                      <a:cubicBezTo>
                        <a:pt x="7817" y="5400"/>
                        <a:pt x="5400" y="7817"/>
                        <a:pt x="5400" y="10800"/>
                      </a:cubicBezTo>
                      <a:lnTo>
                        <a:pt x="0" y="10800"/>
                      </a:ln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4" y="0"/>
                        <a:pt x="21599" y="4835"/>
                        <a:pt x="21600" y="10799"/>
                      </a:cubicBezTo>
                      <a:lnTo>
                        <a:pt x="21600" y="10800"/>
                      </a:lnTo>
                      <a:lnTo>
                        <a:pt x="24300" y="10800"/>
                      </a:lnTo>
                      <a:lnTo>
                        <a:pt x="18900" y="16200"/>
                      </a:lnTo>
                      <a:lnTo>
                        <a:pt x="13500" y="10800"/>
                      </a:lnTo>
                      <a:lnTo>
                        <a:pt x="16200" y="10800"/>
                      </a:lnTo>
                      <a:close/>
                    </a:path>
                  </a:pathLst>
                </a:custGeom>
                <a:solidFill>
                  <a:srgbClr val="FF33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wrap="none" anchor="ctr">
                  <a:prstTxWarp prst="textNoShape">
                    <a:avLst/>
                  </a:prstTxWarp>
                </a:bodyPr>
                <a:lstStyle/>
                <a:p>
                  <a:endParaRPr lang="en-US" i="0">
                    <a:solidFill>
                      <a:srgbClr val="FF3300"/>
                    </a:solidFill>
                  </a:endParaRPr>
                </a:p>
              </p:txBody>
            </p:sp>
          </p:grpSp>
          <p:grpSp>
            <p:nvGrpSpPr>
              <p:cNvPr id="5" name="Group 11"/>
              <p:cNvGrpSpPr>
                <a:grpSpLocks/>
              </p:cNvGrpSpPr>
              <p:nvPr/>
            </p:nvGrpSpPr>
            <p:grpSpPr bwMode="auto">
              <a:xfrm>
                <a:off x="2112" y="1584"/>
                <a:ext cx="346" cy="432"/>
                <a:chOff x="1776" y="2208"/>
                <a:chExt cx="192" cy="240"/>
              </a:xfrm>
            </p:grpSpPr>
            <p:sp>
              <p:nvSpPr>
                <p:cNvPr id="6179" name="AutoShape 12"/>
                <p:cNvSpPr>
                  <a:spLocks noChangeArrowheads="1"/>
                </p:cNvSpPr>
                <p:nvPr/>
              </p:nvSpPr>
              <p:spPr bwMode="auto">
                <a:xfrm>
                  <a:off x="1776" y="2208"/>
                  <a:ext cx="192" cy="192"/>
                </a:xfrm>
                <a:custGeom>
                  <a:avLst/>
                  <a:gdLst>
                    <a:gd name="T0" fmla="*/ 1 w 21600"/>
                    <a:gd name="T1" fmla="*/ 0 h 21600"/>
                    <a:gd name="T2" fmla="*/ 0 w 21600"/>
                    <a:gd name="T3" fmla="*/ 1 h 21600"/>
                    <a:gd name="T4" fmla="*/ 1 w 21600"/>
                    <a:gd name="T5" fmla="*/ 0 h 21600"/>
                    <a:gd name="T6" fmla="*/ 2 w 21600"/>
                    <a:gd name="T7" fmla="*/ 1 h 21600"/>
                    <a:gd name="T8" fmla="*/ 1 w 21600"/>
                    <a:gd name="T9" fmla="*/ 1 h 21600"/>
                    <a:gd name="T10" fmla="*/ 1 w 21600"/>
                    <a:gd name="T11" fmla="*/ 1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50 w 21600"/>
                    <a:gd name="T19" fmla="*/ 3150 h 21600"/>
                    <a:gd name="T20" fmla="*/ 18450 w 21600"/>
                    <a:gd name="T21" fmla="*/ 1845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16200" y="10800"/>
                      </a:moveTo>
                      <a:cubicBezTo>
                        <a:pt x="16200" y="7817"/>
                        <a:pt x="13782" y="5400"/>
                        <a:pt x="10800" y="5400"/>
                      </a:cubicBezTo>
                      <a:cubicBezTo>
                        <a:pt x="7817" y="5400"/>
                        <a:pt x="5400" y="7817"/>
                        <a:pt x="5400" y="10800"/>
                      </a:cubicBezTo>
                      <a:lnTo>
                        <a:pt x="0" y="10800"/>
                      </a:ln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4" y="0"/>
                        <a:pt x="21599" y="4835"/>
                        <a:pt x="21600" y="10799"/>
                      </a:cubicBezTo>
                      <a:lnTo>
                        <a:pt x="21600" y="10800"/>
                      </a:lnTo>
                      <a:lnTo>
                        <a:pt x="24300" y="10800"/>
                      </a:lnTo>
                      <a:lnTo>
                        <a:pt x="18900" y="16200"/>
                      </a:lnTo>
                      <a:lnTo>
                        <a:pt x="13500" y="10800"/>
                      </a:lnTo>
                      <a:lnTo>
                        <a:pt x="16200" y="10800"/>
                      </a:lnTo>
                      <a:close/>
                    </a:path>
                  </a:pathLst>
                </a:custGeom>
                <a:solidFill>
                  <a:srgbClr val="FF33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i="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6180" name="AutoShape 13"/>
                <p:cNvSpPr>
                  <a:spLocks noChangeArrowheads="1"/>
                </p:cNvSpPr>
                <p:nvPr/>
              </p:nvSpPr>
              <p:spPr bwMode="auto">
                <a:xfrm flipH="1" flipV="1">
                  <a:off x="1776" y="2256"/>
                  <a:ext cx="192" cy="192"/>
                </a:xfrm>
                <a:custGeom>
                  <a:avLst/>
                  <a:gdLst>
                    <a:gd name="T0" fmla="*/ 1 w 21600"/>
                    <a:gd name="T1" fmla="*/ 0 h 21600"/>
                    <a:gd name="T2" fmla="*/ 0 w 21600"/>
                    <a:gd name="T3" fmla="*/ 1 h 21600"/>
                    <a:gd name="T4" fmla="*/ 1 w 21600"/>
                    <a:gd name="T5" fmla="*/ 0 h 21600"/>
                    <a:gd name="T6" fmla="*/ 2 w 21600"/>
                    <a:gd name="T7" fmla="*/ 1 h 21600"/>
                    <a:gd name="T8" fmla="*/ 1 w 21600"/>
                    <a:gd name="T9" fmla="*/ 1 h 21600"/>
                    <a:gd name="T10" fmla="*/ 1 w 21600"/>
                    <a:gd name="T11" fmla="*/ 1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50 w 21600"/>
                    <a:gd name="T19" fmla="*/ 3150 h 21600"/>
                    <a:gd name="T20" fmla="*/ 18450 w 21600"/>
                    <a:gd name="T21" fmla="*/ 1845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16200" y="10800"/>
                      </a:moveTo>
                      <a:cubicBezTo>
                        <a:pt x="16200" y="7817"/>
                        <a:pt x="13782" y="5400"/>
                        <a:pt x="10800" y="5400"/>
                      </a:cubicBezTo>
                      <a:cubicBezTo>
                        <a:pt x="7817" y="5400"/>
                        <a:pt x="5400" y="7817"/>
                        <a:pt x="5400" y="10800"/>
                      </a:cubicBezTo>
                      <a:lnTo>
                        <a:pt x="0" y="10800"/>
                      </a:ln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4" y="0"/>
                        <a:pt x="21599" y="4835"/>
                        <a:pt x="21600" y="10799"/>
                      </a:cubicBezTo>
                      <a:lnTo>
                        <a:pt x="21600" y="10800"/>
                      </a:lnTo>
                      <a:lnTo>
                        <a:pt x="24300" y="10800"/>
                      </a:lnTo>
                      <a:lnTo>
                        <a:pt x="18900" y="16200"/>
                      </a:lnTo>
                      <a:lnTo>
                        <a:pt x="13500" y="10800"/>
                      </a:lnTo>
                      <a:lnTo>
                        <a:pt x="16200" y="10800"/>
                      </a:lnTo>
                      <a:close/>
                    </a:path>
                  </a:pathLst>
                </a:custGeom>
                <a:solidFill>
                  <a:srgbClr val="FF33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wrap="none" anchor="ctr">
                  <a:prstTxWarp prst="textNoShape">
                    <a:avLst/>
                  </a:prstTxWarp>
                </a:bodyPr>
                <a:lstStyle/>
                <a:p>
                  <a:endParaRPr lang="en-US" i="0">
                    <a:solidFill>
                      <a:srgbClr val="FF3300"/>
                    </a:solidFill>
                  </a:endParaRPr>
                </a:p>
              </p:txBody>
            </p:sp>
          </p:grpSp>
          <p:grpSp>
            <p:nvGrpSpPr>
              <p:cNvPr id="6" name="Group 14"/>
              <p:cNvGrpSpPr>
                <a:grpSpLocks/>
              </p:cNvGrpSpPr>
              <p:nvPr/>
            </p:nvGrpSpPr>
            <p:grpSpPr bwMode="auto">
              <a:xfrm>
                <a:off x="2640" y="1584"/>
                <a:ext cx="346" cy="432"/>
                <a:chOff x="1776" y="2208"/>
                <a:chExt cx="192" cy="240"/>
              </a:xfrm>
            </p:grpSpPr>
            <p:sp>
              <p:nvSpPr>
                <p:cNvPr id="6177" name="AutoShape 15"/>
                <p:cNvSpPr>
                  <a:spLocks noChangeArrowheads="1"/>
                </p:cNvSpPr>
                <p:nvPr/>
              </p:nvSpPr>
              <p:spPr bwMode="auto">
                <a:xfrm>
                  <a:off x="1776" y="2208"/>
                  <a:ext cx="192" cy="192"/>
                </a:xfrm>
                <a:custGeom>
                  <a:avLst/>
                  <a:gdLst>
                    <a:gd name="T0" fmla="*/ 1 w 21600"/>
                    <a:gd name="T1" fmla="*/ 0 h 21600"/>
                    <a:gd name="T2" fmla="*/ 0 w 21600"/>
                    <a:gd name="T3" fmla="*/ 1 h 21600"/>
                    <a:gd name="T4" fmla="*/ 1 w 21600"/>
                    <a:gd name="T5" fmla="*/ 0 h 21600"/>
                    <a:gd name="T6" fmla="*/ 2 w 21600"/>
                    <a:gd name="T7" fmla="*/ 1 h 21600"/>
                    <a:gd name="T8" fmla="*/ 1 w 21600"/>
                    <a:gd name="T9" fmla="*/ 1 h 21600"/>
                    <a:gd name="T10" fmla="*/ 1 w 21600"/>
                    <a:gd name="T11" fmla="*/ 1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50 w 21600"/>
                    <a:gd name="T19" fmla="*/ 3150 h 21600"/>
                    <a:gd name="T20" fmla="*/ 18450 w 21600"/>
                    <a:gd name="T21" fmla="*/ 1845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16200" y="10800"/>
                      </a:moveTo>
                      <a:cubicBezTo>
                        <a:pt x="16200" y="7817"/>
                        <a:pt x="13782" y="5400"/>
                        <a:pt x="10800" y="5400"/>
                      </a:cubicBezTo>
                      <a:cubicBezTo>
                        <a:pt x="7817" y="5400"/>
                        <a:pt x="5400" y="7817"/>
                        <a:pt x="5400" y="10800"/>
                      </a:cubicBezTo>
                      <a:lnTo>
                        <a:pt x="0" y="10800"/>
                      </a:ln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4" y="0"/>
                        <a:pt x="21599" y="4835"/>
                        <a:pt x="21600" y="10799"/>
                      </a:cubicBezTo>
                      <a:lnTo>
                        <a:pt x="21600" y="10800"/>
                      </a:lnTo>
                      <a:lnTo>
                        <a:pt x="24300" y="10800"/>
                      </a:lnTo>
                      <a:lnTo>
                        <a:pt x="18900" y="16200"/>
                      </a:lnTo>
                      <a:lnTo>
                        <a:pt x="13500" y="10800"/>
                      </a:lnTo>
                      <a:lnTo>
                        <a:pt x="16200" y="10800"/>
                      </a:lnTo>
                      <a:close/>
                    </a:path>
                  </a:pathLst>
                </a:custGeom>
                <a:solidFill>
                  <a:srgbClr val="FF33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i="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6178" name="AutoShape 16"/>
                <p:cNvSpPr>
                  <a:spLocks noChangeArrowheads="1"/>
                </p:cNvSpPr>
                <p:nvPr/>
              </p:nvSpPr>
              <p:spPr bwMode="auto">
                <a:xfrm flipH="1" flipV="1">
                  <a:off x="1776" y="2256"/>
                  <a:ext cx="192" cy="192"/>
                </a:xfrm>
                <a:custGeom>
                  <a:avLst/>
                  <a:gdLst>
                    <a:gd name="T0" fmla="*/ 1 w 21600"/>
                    <a:gd name="T1" fmla="*/ 0 h 21600"/>
                    <a:gd name="T2" fmla="*/ 0 w 21600"/>
                    <a:gd name="T3" fmla="*/ 1 h 21600"/>
                    <a:gd name="T4" fmla="*/ 1 w 21600"/>
                    <a:gd name="T5" fmla="*/ 0 h 21600"/>
                    <a:gd name="T6" fmla="*/ 2 w 21600"/>
                    <a:gd name="T7" fmla="*/ 1 h 21600"/>
                    <a:gd name="T8" fmla="*/ 1 w 21600"/>
                    <a:gd name="T9" fmla="*/ 1 h 21600"/>
                    <a:gd name="T10" fmla="*/ 1 w 21600"/>
                    <a:gd name="T11" fmla="*/ 1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50 w 21600"/>
                    <a:gd name="T19" fmla="*/ 3150 h 21600"/>
                    <a:gd name="T20" fmla="*/ 18450 w 21600"/>
                    <a:gd name="T21" fmla="*/ 1845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16200" y="10800"/>
                      </a:moveTo>
                      <a:cubicBezTo>
                        <a:pt x="16200" y="7817"/>
                        <a:pt x="13782" y="5400"/>
                        <a:pt x="10800" y="5400"/>
                      </a:cubicBezTo>
                      <a:cubicBezTo>
                        <a:pt x="7817" y="5400"/>
                        <a:pt x="5400" y="7817"/>
                        <a:pt x="5400" y="10800"/>
                      </a:cubicBezTo>
                      <a:lnTo>
                        <a:pt x="0" y="10800"/>
                      </a:ln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4" y="0"/>
                        <a:pt x="21599" y="4835"/>
                        <a:pt x="21600" y="10799"/>
                      </a:cubicBezTo>
                      <a:lnTo>
                        <a:pt x="21600" y="10800"/>
                      </a:lnTo>
                      <a:lnTo>
                        <a:pt x="24300" y="10800"/>
                      </a:lnTo>
                      <a:lnTo>
                        <a:pt x="18900" y="16200"/>
                      </a:lnTo>
                      <a:lnTo>
                        <a:pt x="13500" y="10800"/>
                      </a:lnTo>
                      <a:lnTo>
                        <a:pt x="16200" y="10800"/>
                      </a:lnTo>
                      <a:close/>
                    </a:path>
                  </a:pathLst>
                </a:custGeom>
                <a:solidFill>
                  <a:srgbClr val="FF33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wrap="none" anchor="ctr">
                  <a:prstTxWarp prst="textNoShape">
                    <a:avLst/>
                  </a:prstTxWarp>
                </a:bodyPr>
                <a:lstStyle/>
                <a:p>
                  <a:endParaRPr lang="en-US" i="0">
                    <a:solidFill>
                      <a:srgbClr val="FF3300"/>
                    </a:solidFill>
                  </a:endParaRPr>
                </a:p>
              </p:txBody>
            </p:sp>
          </p:grpSp>
          <p:grpSp>
            <p:nvGrpSpPr>
              <p:cNvPr id="7" name="Group 17"/>
              <p:cNvGrpSpPr>
                <a:grpSpLocks/>
              </p:cNvGrpSpPr>
              <p:nvPr/>
            </p:nvGrpSpPr>
            <p:grpSpPr bwMode="auto">
              <a:xfrm>
                <a:off x="2640" y="2736"/>
                <a:ext cx="346" cy="432"/>
                <a:chOff x="1776" y="2208"/>
                <a:chExt cx="192" cy="240"/>
              </a:xfrm>
            </p:grpSpPr>
            <p:sp>
              <p:nvSpPr>
                <p:cNvPr id="6175" name="AutoShape 18"/>
                <p:cNvSpPr>
                  <a:spLocks noChangeArrowheads="1"/>
                </p:cNvSpPr>
                <p:nvPr/>
              </p:nvSpPr>
              <p:spPr bwMode="auto">
                <a:xfrm>
                  <a:off x="1776" y="2208"/>
                  <a:ext cx="192" cy="192"/>
                </a:xfrm>
                <a:custGeom>
                  <a:avLst/>
                  <a:gdLst>
                    <a:gd name="T0" fmla="*/ 1 w 21600"/>
                    <a:gd name="T1" fmla="*/ 0 h 21600"/>
                    <a:gd name="T2" fmla="*/ 0 w 21600"/>
                    <a:gd name="T3" fmla="*/ 1 h 21600"/>
                    <a:gd name="T4" fmla="*/ 1 w 21600"/>
                    <a:gd name="T5" fmla="*/ 0 h 21600"/>
                    <a:gd name="T6" fmla="*/ 2 w 21600"/>
                    <a:gd name="T7" fmla="*/ 1 h 21600"/>
                    <a:gd name="T8" fmla="*/ 1 w 21600"/>
                    <a:gd name="T9" fmla="*/ 1 h 21600"/>
                    <a:gd name="T10" fmla="*/ 1 w 21600"/>
                    <a:gd name="T11" fmla="*/ 1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50 w 21600"/>
                    <a:gd name="T19" fmla="*/ 3150 h 21600"/>
                    <a:gd name="T20" fmla="*/ 18450 w 21600"/>
                    <a:gd name="T21" fmla="*/ 1845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16200" y="10800"/>
                      </a:moveTo>
                      <a:cubicBezTo>
                        <a:pt x="16200" y="7817"/>
                        <a:pt x="13782" y="5400"/>
                        <a:pt x="10800" y="5400"/>
                      </a:cubicBezTo>
                      <a:cubicBezTo>
                        <a:pt x="7817" y="5400"/>
                        <a:pt x="5400" y="7817"/>
                        <a:pt x="5400" y="10800"/>
                      </a:cubicBezTo>
                      <a:lnTo>
                        <a:pt x="0" y="10800"/>
                      </a:ln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4" y="0"/>
                        <a:pt x="21599" y="4835"/>
                        <a:pt x="21600" y="10799"/>
                      </a:cubicBezTo>
                      <a:lnTo>
                        <a:pt x="21600" y="10800"/>
                      </a:lnTo>
                      <a:lnTo>
                        <a:pt x="24300" y="10800"/>
                      </a:lnTo>
                      <a:lnTo>
                        <a:pt x="18900" y="16200"/>
                      </a:lnTo>
                      <a:lnTo>
                        <a:pt x="13500" y="10800"/>
                      </a:lnTo>
                      <a:lnTo>
                        <a:pt x="16200" y="10800"/>
                      </a:lnTo>
                      <a:close/>
                    </a:path>
                  </a:pathLst>
                </a:custGeom>
                <a:solidFill>
                  <a:srgbClr val="FF33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i="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6176" name="AutoShape 19"/>
                <p:cNvSpPr>
                  <a:spLocks noChangeArrowheads="1"/>
                </p:cNvSpPr>
                <p:nvPr/>
              </p:nvSpPr>
              <p:spPr bwMode="auto">
                <a:xfrm flipH="1" flipV="1">
                  <a:off x="1776" y="2256"/>
                  <a:ext cx="192" cy="192"/>
                </a:xfrm>
                <a:custGeom>
                  <a:avLst/>
                  <a:gdLst>
                    <a:gd name="T0" fmla="*/ 1 w 21600"/>
                    <a:gd name="T1" fmla="*/ 0 h 21600"/>
                    <a:gd name="T2" fmla="*/ 0 w 21600"/>
                    <a:gd name="T3" fmla="*/ 1 h 21600"/>
                    <a:gd name="T4" fmla="*/ 1 w 21600"/>
                    <a:gd name="T5" fmla="*/ 0 h 21600"/>
                    <a:gd name="T6" fmla="*/ 2 w 21600"/>
                    <a:gd name="T7" fmla="*/ 1 h 21600"/>
                    <a:gd name="T8" fmla="*/ 1 w 21600"/>
                    <a:gd name="T9" fmla="*/ 1 h 21600"/>
                    <a:gd name="T10" fmla="*/ 1 w 21600"/>
                    <a:gd name="T11" fmla="*/ 1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50 w 21600"/>
                    <a:gd name="T19" fmla="*/ 3150 h 21600"/>
                    <a:gd name="T20" fmla="*/ 18450 w 21600"/>
                    <a:gd name="T21" fmla="*/ 1845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16200" y="10800"/>
                      </a:moveTo>
                      <a:cubicBezTo>
                        <a:pt x="16200" y="7817"/>
                        <a:pt x="13782" y="5400"/>
                        <a:pt x="10800" y="5400"/>
                      </a:cubicBezTo>
                      <a:cubicBezTo>
                        <a:pt x="7817" y="5400"/>
                        <a:pt x="5400" y="7817"/>
                        <a:pt x="5400" y="10800"/>
                      </a:cubicBezTo>
                      <a:lnTo>
                        <a:pt x="0" y="10800"/>
                      </a:ln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4" y="0"/>
                        <a:pt x="21599" y="4835"/>
                        <a:pt x="21600" y="10799"/>
                      </a:cubicBezTo>
                      <a:lnTo>
                        <a:pt x="21600" y="10800"/>
                      </a:lnTo>
                      <a:lnTo>
                        <a:pt x="24300" y="10800"/>
                      </a:lnTo>
                      <a:lnTo>
                        <a:pt x="18900" y="16200"/>
                      </a:lnTo>
                      <a:lnTo>
                        <a:pt x="13500" y="10800"/>
                      </a:lnTo>
                      <a:lnTo>
                        <a:pt x="16200" y="10800"/>
                      </a:lnTo>
                      <a:close/>
                    </a:path>
                  </a:pathLst>
                </a:custGeom>
                <a:solidFill>
                  <a:srgbClr val="FF33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wrap="none" anchor="ctr">
                  <a:prstTxWarp prst="textNoShape">
                    <a:avLst/>
                  </a:prstTxWarp>
                </a:bodyPr>
                <a:lstStyle/>
                <a:p>
                  <a:endParaRPr lang="en-US" i="0">
                    <a:solidFill>
                      <a:srgbClr val="FF3300"/>
                    </a:solidFill>
                  </a:endParaRPr>
                </a:p>
              </p:txBody>
            </p:sp>
          </p:grpSp>
          <p:grpSp>
            <p:nvGrpSpPr>
              <p:cNvPr id="8" name="Group 20"/>
              <p:cNvGrpSpPr>
                <a:grpSpLocks/>
              </p:cNvGrpSpPr>
              <p:nvPr/>
            </p:nvGrpSpPr>
            <p:grpSpPr bwMode="auto">
              <a:xfrm>
                <a:off x="1584" y="2160"/>
                <a:ext cx="346" cy="432"/>
                <a:chOff x="1776" y="2208"/>
                <a:chExt cx="192" cy="240"/>
              </a:xfrm>
            </p:grpSpPr>
            <p:sp>
              <p:nvSpPr>
                <p:cNvPr id="6173" name="AutoShape 21"/>
                <p:cNvSpPr>
                  <a:spLocks noChangeArrowheads="1"/>
                </p:cNvSpPr>
                <p:nvPr/>
              </p:nvSpPr>
              <p:spPr bwMode="auto">
                <a:xfrm>
                  <a:off x="1776" y="2208"/>
                  <a:ext cx="192" cy="192"/>
                </a:xfrm>
                <a:custGeom>
                  <a:avLst/>
                  <a:gdLst>
                    <a:gd name="T0" fmla="*/ 1 w 21600"/>
                    <a:gd name="T1" fmla="*/ 0 h 21600"/>
                    <a:gd name="T2" fmla="*/ 0 w 21600"/>
                    <a:gd name="T3" fmla="*/ 1 h 21600"/>
                    <a:gd name="T4" fmla="*/ 1 w 21600"/>
                    <a:gd name="T5" fmla="*/ 0 h 21600"/>
                    <a:gd name="T6" fmla="*/ 2 w 21600"/>
                    <a:gd name="T7" fmla="*/ 1 h 21600"/>
                    <a:gd name="T8" fmla="*/ 1 w 21600"/>
                    <a:gd name="T9" fmla="*/ 1 h 21600"/>
                    <a:gd name="T10" fmla="*/ 1 w 21600"/>
                    <a:gd name="T11" fmla="*/ 1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50 w 21600"/>
                    <a:gd name="T19" fmla="*/ 3150 h 21600"/>
                    <a:gd name="T20" fmla="*/ 18450 w 21600"/>
                    <a:gd name="T21" fmla="*/ 1845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16200" y="10800"/>
                      </a:moveTo>
                      <a:cubicBezTo>
                        <a:pt x="16200" y="7817"/>
                        <a:pt x="13782" y="5400"/>
                        <a:pt x="10800" y="5400"/>
                      </a:cubicBezTo>
                      <a:cubicBezTo>
                        <a:pt x="7817" y="5400"/>
                        <a:pt x="5400" y="7817"/>
                        <a:pt x="5400" y="10800"/>
                      </a:cubicBezTo>
                      <a:lnTo>
                        <a:pt x="0" y="10800"/>
                      </a:ln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4" y="0"/>
                        <a:pt x="21599" y="4835"/>
                        <a:pt x="21600" y="10799"/>
                      </a:cubicBezTo>
                      <a:lnTo>
                        <a:pt x="21600" y="10800"/>
                      </a:lnTo>
                      <a:lnTo>
                        <a:pt x="24300" y="10800"/>
                      </a:lnTo>
                      <a:lnTo>
                        <a:pt x="18900" y="16200"/>
                      </a:lnTo>
                      <a:lnTo>
                        <a:pt x="13500" y="10800"/>
                      </a:lnTo>
                      <a:lnTo>
                        <a:pt x="16200" y="10800"/>
                      </a:lnTo>
                      <a:close/>
                    </a:path>
                  </a:pathLst>
                </a:custGeom>
                <a:solidFill>
                  <a:srgbClr val="FF33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i="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6174" name="AutoShape 22"/>
                <p:cNvSpPr>
                  <a:spLocks noChangeArrowheads="1"/>
                </p:cNvSpPr>
                <p:nvPr/>
              </p:nvSpPr>
              <p:spPr bwMode="auto">
                <a:xfrm flipH="1" flipV="1">
                  <a:off x="1776" y="2256"/>
                  <a:ext cx="192" cy="192"/>
                </a:xfrm>
                <a:custGeom>
                  <a:avLst/>
                  <a:gdLst>
                    <a:gd name="T0" fmla="*/ 1 w 21600"/>
                    <a:gd name="T1" fmla="*/ 0 h 21600"/>
                    <a:gd name="T2" fmla="*/ 0 w 21600"/>
                    <a:gd name="T3" fmla="*/ 1 h 21600"/>
                    <a:gd name="T4" fmla="*/ 1 w 21600"/>
                    <a:gd name="T5" fmla="*/ 0 h 21600"/>
                    <a:gd name="T6" fmla="*/ 2 w 21600"/>
                    <a:gd name="T7" fmla="*/ 1 h 21600"/>
                    <a:gd name="T8" fmla="*/ 1 w 21600"/>
                    <a:gd name="T9" fmla="*/ 1 h 21600"/>
                    <a:gd name="T10" fmla="*/ 1 w 21600"/>
                    <a:gd name="T11" fmla="*/ 1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50 w 21600"/>
                    <a:gd name="T19" fmla="*/ 3150 h 21600"/>
                    <a:gd name="T20" fmla="*/ 18450 w 21600"/>
                    <a:gd name="T21" fmla="*/ 1845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16200" y="10800"/>
                      </a:moveTo>
                      <a:cubicBezTo>
                        <a:pt x="16200" y="7817"/>
                        <a:pt x="13782" y="5400"/>
                        <a:pt x="10800" y="5400"/>
                      </a:cubicBezTo>
                      <a:cubicBezTo>
                        <a:pt x="7817" y="5400"/>
                        <a:pt x="5400" y="7817"/>
                        <a:pt x="5400" y="10800"/>
                      </a:cubicBezTo>
                      <a:lnTo>
                        <a:pt x="0" y="10800"/>
                      </a:ln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4" y="0"/>
                        <a:pt x="21599" y="4835"/>
                        <a:pt x="21600" y="10799"/>
                      </a:cubicBezTo>
                      <a:lnTo>
                        <a:pt x="21600" y="10800"/>
                      </a:lnTo>
                      <a:lnTo>
                        <a:pt x="24300" y="10800"/>
                      </a:lnTo>
                      <a:lnTo>
                        <a:pt x="18900" y="16200"/>
                      </a:lnTo>
                      <a:lnTo>
                        <a:pt x="13500" y="10800"/>
                      </a:lnTo>
                      <a:lnTo>
                        <a:pt x="16200" y="10800"/>
                      </a:lnTo>
                      <a:close/>
                    </a:path>
                  </a:pathLst>
                </a:custGeom>
                <a:solidFill>
                  <a:srgbClr val="FF33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wrap="none" anchor="ctr">
                  <a:prstTxWarp prst="textNoShape">
                    <a:avLst/>
                  </a:prstTxWarp>
                </a:bodyPr>
                <a:lstStyle/>
                <a:p>
                  <a:endParaRPr lang="en-US" i="0">
                    <a:solidFill>
                      <a:srgbClr val="FF3300"/>
                    </a:solidFill>
                  </a:endParaRPr>
                </a:p>
              </p:txBody>
            </p:sp>
          </p:grpSp>
          <p:grpSp>
            <p:nvGrpSpPr>
              <p:cNvPr id="9" name="Group 23"/>
              <p:cNvGrpSpPr>
                <a:grpSpLocks/>
              </p:cNvGrpSpPr>
              <p:nvPr/>
            </p:nvGrpSpPr>
            <p:grpSpPr bwMode="auto">
              <a:xfrm>
                <a:off x="2112" y="2160"/>
                <a:ext cx="346" cy="432"/>
                <a:chOff x="1776" y="2208"/>
                <a:chExt cx="192" cy="240"/>
              </a:xfrm>
            </p:grpSpPr>
            <p:sp>
              <p:nvSpPr>
                <p:cNvPr id="6171" name="AutoShape 24"/>
                <p:cNvSpPr>
                  <a:spLocks noChangeArrowheads="1"/>
                </p:cNvSpPr>
                <p:nvPr/>
              </p:nvSpPr>
              <p:spPr bwMode="auto">
                <a:xfrm>
                  <a:off x="1776" y="2208"/>
                  <a:ext cx="192" cy="192"/>
                </a:xfrm>
                <a:custGeom>
                  <a:avLst/>
                  <a:gdLst>
                    <a:gd name="T0" fmla="*/ 1 w 21600"/>
                    <a:gd name="T1" fmla="*/ 0 h 21600"/>
                    <a:gd name="T2" fmla="*/ 0 w 21600"/>
                    <a:gd name="T3" fmla="*/ 1 h 21600"/>
                    <a:gd name="T4" fmla="*/ 1 w 21600"/>
                    <a:gd name="T5" fmla="*/ 0 h 21600"/>
                    <a:gd name="T6" fmla="*/ 2 w 21600"/>
                    <a:gd name="T7" fmla="*/ 1 h 21600"/>
                    <a:gd name="T8" fmla="*/ 1 w 21600"/>
                    <a:gd name="T9" fmla="*/ 1 h 21600"/>
                    <a:gd name="T10" fmla="*/ 1 w 21600"/>
                    <a:gd name="T11" fmla="*/ 1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50 w 21600"/>
                    <a:gd name="T19" fmla="*/ 3150 h 21600"/>
                    <a:gd name="T20" fmla="*/ 18450 w 21600"/>
                    <a:gd name="T21" fmla="*/ 1845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16200" y="10800"/>
                      </a:moveTo>
                      <a:cubicBezTo>
                        <a:pt x="16200" y="7817"/>
                        <a:pt x="13782" y="5400"/>
                        <a:pt x="10800" y="5400"/>
                      </a:cubicBezTo>
                      <a:cubicBezTo>
                        <a:pt x="7817" y="5400"/>
                        <a:pt x="5400" y="7817"/>
                        <a:pt x="5400" y="10800"/>
                      </a:cubicBezTo>
                      <a:lnTo>
                        <a:pt x="0" y="10800"/>
                      </a:ln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4" y="0"/>
                        <a:pt x="21599" y="4835"/>
                        <a:pt x="21600" y="10799"/>
                      </a:cubicBezTo>
                      <a:lnTo>
                        <a:pt x="21600" y="10800"/>
                      </a:lnTo>
                      <a:lnTo>
                        <a:pt x="24300" y="10800"/>
                      </a:lnTo>
                      <a:lnTo>
                        <a:pt x="18900" y="16200"/>
                      </a:lnTo>
                      <a:lnTo>
                        <a:pt x="13500" y="10800"/>
                      </a:lnTo>
                      <a:lnTo>
                        <a:pt x="16200" y="10800"/>
                      </a:lnTo>
                      <a:close/>
                    </a:path>
                  </a:pathLst>
                </a:custGeom>
                <a:solidFill>
                  <a:srgbClr val="FF33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i="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6172" name="AutoShape 25"/>
                <p:cNvSpPr>
                  <a:spLocks noChangeArrowheads="1"/>
                </p:cNvSpPr>
                <p:nvPr/>
              </p:nvSpPr>
              <p:spPr bwMode="auto">
                <a:xfrm flipH="1" flipV="1">
                  <a:off x="1776" y="2256"/>
                  <a:ext cx="192" cy="192"/>
                </a:xfrm>
                <a:custGeom>
                  <a:avLst/>
                  <a:gdLst>
                    <a:gd name="T0" fmla="*/ 1 w 21600"/>
                    <a:gd name="T1" fmla="*/ 0 h 21600"/>
                    <a:gd name="T2" fmla="*/ 0 w 21600"/>
                    <a:gd name="T3" fmla="*/ 1 h 21600"/>
                    <a:gd name="T4" fmla="*/ 1 w 21600"/>
                    <a:gd name="T5" fmla="*/ 0 h 21600"/>
                    <a:gd name="T6" fmla="*/ 2 w 21600"/>
                    <a:gd name="T7" fmla="*/ 1 h 21600"/>
                    <a:gd name="T8" fmla="*/ 1 w 21600"/>
                    <a:gd name="T9" fmla="*/ 1 h 21600"/>
                    <a:gd name="T10" fmla="*/ 1 w 21600"/>
                    <a:gd name="T11" fmla="*/ 1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50 w 21600"/>
                    <a:gd name="T19" fmla="*/ 3150 h 21600"/>
                    <a:gd name="T20" fmla="*/ 18450 w 21600"/>
                    <a:gd name="T21" fmla="*/ 1845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16200" y="10800"/>
                      </a:moveTo>
                      <a:cubicBezTo>
                        <a:pt x="16200" y="7817"/>
                        <a:pt x="13782" y="5400"/>
                        <a:pt x="10800" y="5400"/>
                      </a:cubicBezTo>
                      <a:cubicBezTo>
                        <a:pt x="7817" y="5400"/>
                        <a:pt x="5400" y="7817"/>
                        <a:pt x="5400" y="10800"/>
                      </a:cubicBezTo>
                      <a:lnTo>
                        <a:pt x="0" y="10800"/>
                      </a:ln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4" y="0"/>
                        <a:pt x="21599" y="4835"/>
                        <a:pt x="21600" y="10799"/>
                      </a:cubicBezTo>
                      <a:lnTo>
                        <a:pt x="21600" y="10800"/>
                      </a:lnTo>
                      <a:lnTo>
                        <a:pt x="24300" y="10800"/>
                      </a:lnTo>
                      <a:lnTo>
                        <a:pt x="18900" y="16200"/>
                      </a:lnTo>
                      <a:lnTo>
                        <a:pt x="13500" y="10800"/>
                      </a:lnTo>
                      <a:lnTo>
                        <a:pt x="16200" y="10800"/>
                      </a:lnTo>
                      <a:close/>
                    </a:path>
                  </a:pathLst>
                </a:custGeom>
                <a:solidFill>
                  <a:srgbClr val="FF33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wrap="none" anchor="ctr">
                  <a:prstTxWarp prst="textNoShape">
                    <a:avLst/>
                  </a:prstTxWarp>
                </a:bodyPr>
                <a:lstStyle/>
                <a:p>
                  <a:endParaRPr lang="en-US" i="0">
                    <a:solidFill>
                      <a:srgbClr val="FF3300"/>
                    </a:solidFill>
                  </a:endParaRPr>
                </a:p>
              </p:txBody>
            </p:sp>
          </p:grpSp>
          <p:grpSp>
            <p:nvGrpSpPr>
              <p:cNvPr id="10" name="Group 26"/>
              <p:cNvGrpSpPr>
                <a:grpSpLocks/>
              </p:cNvGrpSpPr>
              <p:nvPr/>
            </p:nvGrpSpPr>
            <p:grpSpPr bwMode="auto">
              <a:xfrm>
                <a:off x="2640" y="2160"/>
                <a:ext cx="346" cy="432"/>
                <a:chOff x="1776" y="2208"/>
                <a:chExt cx="192" cy="240"/>
              </a:xfrm>
            </p:grpSpPr>
            <p:sp>
              <p:nvSpPr>
                <p:cNvPr id="6169" name="AutoShape 27"/>
                <p:cNvSpPr>
                  <a:spLocks noChangeArrowheads="1"/>
                </p:cNvSpPr>
                <p:nvPr/>
              </p:nvSpPr>
              <p:spPr bwMode="auto">
                <a:xfrm>
                  <a:off x="1776" y="2208"/>
                  <a:ext cx="192" cy="192"/>
                </a:xfrm>
                <a:custGeom>
                  <a:avLst/>
                  <a:gdLst>
                    <a:gd name="T0" fmla="*/ 1 w 21600"/>
                    <a:gd name="T1" fmla="*/ 0 h 21600"/>
                    <a:gd name="T2" fmla="*/ 0 w 21600"/>
                    <a:gd name="T3" fmla="*/ 1 h 21600"/>
                    <a:gd name="T4" fmla="*/ 1 w 21600"/>
                    <a:gd name="T5" fmla="*/ 0 h 21600"/>
                    <a:gd name="T6" fmla="*/ 2 w 21600"/>
                    <a:gd name="T7" fmla="*/ 1 h 21600"/>
                    <a:gd name="T8" fmla="*/ 1 w 21600"/>
                    <a:gd name="T9" fmla="*/ 1 h 21600"/>
                    <a:gd name="T10" fmla="*/ 1 w 21600"/>
                    <a:gd name="T11" fmla="*/ 1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50 w 21600"/>
                    <a:gd name="T19" fmla="*/ 3150 h 21600"/>
                    <a:gd name="T20" fmla="*/ 18450 w 21600"/>
                    <a:gd name="T21" fmla="*/ 1845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16200" y="10800"/>
                      </a:moveTo>
                      <a:cubicBezTo>
                        <a:pt x="16200" y="7817"/>
                        <a:pt x="13782" y="5400"/>
                        <a:pt x="10800" y="5400"/>
                      </a:cubicBezTo>
                      <a:cubicBezTo>
                        <a:pt x="7817" y="5400"/>
                        <a:pt x="5400" y="7817"/>
                        <a:pt x="5400" y="10800"/>
                      </a:cubicBezTo>
                      <a:lnTo>
                        <a:pt x="0" y="10800"/>
                      </a:ln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4" y="0"/>
                        <a:pt x="21599" y="4835"/>
                        <a:pt x="21600" y="10799"/>
                      </a:cubicBezTo>
                      <a:lnTo>
                        <a:pt x="21600" y="10800"/>
                      </a:lnTo>
                      <a:lnTo>
                        <a:pt x="24300" y="10800"/>
                      </a:lnTo>
                      <a:lnTo>
                        <a:pt x="18900" y="16200"/>
                      </a:lnTo>
                      <a:lnTo>
                        <a:pt x="13500" y="10800"/>
                      </a:lnTo>
                      <a:lnTo>
                        <a:pt x="16200" y="10800"/>
                      </a:lnTo>
                      <a:close/>
                    </a:path>
                  </a:pathLst>
                </a:custGeom>
                <a:solidFill>
                  <a:srgbClr val="FF33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i="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6170" name="AutoShape 28"/>
                <p:cNvSpPr>
                  <a:spLocks noChangeArrowheads="1"/>
                </p:cNvSpPr>
                <p:nvPr/>
              </p:nvSpPr>
              <p:spPr bwMode="auto">
                <a:xfrm flipH="1" flipV="1">
                  <a:off x="1776" y="2256"/>
                  <a:ext cx="192" cy="192"/>
                </a:xfrm>
                <a:custGeom>
                  <a:avLst/>
                  <a:gdLst>
                    <a:gd name="T0" fmla="*/ 1 w 21600"/>
                    <a:gd name="T1" fmla="*/ 0 h 21600"/>
                    <a:gd name="T2" fmla="*/ 0 w 21600"/>
                    <a:gd name="T3" fmla="*/ 1 h 21600"/>
                    <a:gd name="T4" fmla="*/ 1 w 21600"/>
                    <a:gd name="T5" fmla="*/ 0 h 21600"/>
                    <a:gd name="T6" fmla="*/ 2 w 21600"/>
                    <a:gd name="T7" fmla="*/ 1 h 21600"/>
                    <a:gd name="T8" fmla="*/ 1 w 21600"/>
                    <a:gd name="T9" fmla="*/ 1 h 21600"/>
                    <a:gd name="T10" fmla="*/ 1 w 21600"/>
                    <a:gd name="T11" fmla="*/ 1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50 w 21600"/>
                    <a:gd name="T19" fmla="*/ 3150 h 21600"/>
                    <a:gd name="T20" fmla="*/ 18450 w 21600"/>
                    <a:gd name="T21" fmla="*/ 1845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16200" y="10800"/>
                      </a:moveTo>
                      <a:cubicBezTo>
                        <a:pt x="16200" y="7817"/>
                        <a:pt x="13782" y="5400"/>
                        <a:pt x="10800" y="5400"/>
                      </a:cubicBezTo>
                      <a:cubicBezTo>
                        <a:pt x="7817" y="5400"/>
                        <a:pt x="5400" y="7817"/>
                        <a:pt x="5400" y="10800"/>
                      </a:cubicBezTo>
                      <a:lnTo>
                        <a:pt x="0" y="10800"/>
                      </a:ln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4" y="0"/>
                        <a:pt x="21599" y="4835"/>
                        <a:pt x="21600" y="10799"/>
                      </a:cubicBezTo>
                      <a:lnTo>
                        <a:pt x="21600" y="10800"/>
                      </a:lnTo>
                      <a:lnTo>
                        <a:pt x="24300" y="10800"/>
                      </a:lnTo>
                      <a:lnTo>
                        <a:pt x="18900" y="16200"/>
                      </a:lnTo>
                      <a:lnTo>
                        <a:pt x="13500" y="10800"/>
                      </a:lnTo>
                      <a:lnTo>
                        <a:pt x="16200" y="10800"/>
                      </a:lnTo>
                      <a:close/>
                    </a:path>
                  </a:pathLst>
                </a:custGeom>
                <a:solidFill>
                  <a:srgbClr val="FF33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wrap="none" anchor="ctr">
                  <a:prstTxWarp prst="textNoShape">
                    <a:avLst/>
                  </a:prstTxWarp>
                </a:bodyPr>
                <a:lstStyle/>
                <a:p>
                  <a:endParaRPr lang="en-US" i="0">
                    <a:solidFill>
                      <a:srgbClr val="FF3300"/>
                    </a:solidFill>
                  </a:endParaRPr>
                </a:p>
              </p:txBody>
            </p:sp>
          </p:grpSp>
          <p:grpSp>
            <p:nvGrpSpPr>
              <p:cNvPr id="11" name="Group 29"/>
              <p:cNvGrpSpPr>
                <a:grpSpLocks/>
              </p:cNvGrpSpPr>
              <p:nvPr/>
            </p:nvGrpSpPr>
            <p:grpSpPr bwMode="auto">
              <a:xfrm>
                <a:off x="1584" y="2736"/>
                <a:ext cx="346" cy="432"/>
                <a:chOff x="1776" y="2208"/>
                <a:chExt cx="192" cy="240"/>
              </a:xfrm>
            </p:grpSpPr>
            <p:sp>
              <p:nvSpPr>
                <p:cNvPr id="6167" name="AutoShape 30"/>
                <p:cNvSpPr>
                  <a:spLocks noChangeArrowheads="1"/>
                </p:cNvSpPr>
                <p:nvPr/>
              </p:nvSpPr>
              <p:spPr bwMode="auto">
                <a:xfrm>
                  <a:off x="1776" y="2208"/>
                  <a:ext cx="192" cy="192"/>
                </a:xfrm>
                <a:custGeom>
                  <a:avLst/>
                  <a:gdLst>
                    <a:gd name="T0" fmla="*/ 1 w 21600"/>
                    <a:gd name="T1" fmla="*/ 0 h 21600"/>
                    <a:gd name="T2" fmla="*/ 0 w 21600"/>
                    <a:gd name="T3" fmla="*/ 1 h 21600"/>
                    <a:gd name="T4" fmla="*/ 1 w 21600"/>
                    <a:gd name="T5" fmla="*/ 0 h 21600"/>
                    <a:gd name="T6" fmla="*/ 2 w 21600"/>
                    <a:gd name="T7" fmla="*/ 1 h 21600"/>
                    <a:gd name="T8" fmla="*/ 1 w 21600"/>
                    <a:gd name="T9" fmla="*/ 1 h 21600"/>
                    <a:gd name="T10" fmla="*/ 1 w 21600"/>
                    <a:gd name="T11" fmla="*/ 1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50 w 21600"/>
                    <a:gd name="T19" fmla="*/ 3150 h 21600"/>
                    <a:gd name="T20" fmla="*/ 18450 w 21600"/>
                    <a:gd name="T21" fmla="*/ 1845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16200" y="10800"/>
                      </a:moveTo>
                      <a:cubicBezTo>
                        <a:pt x="16200" y="7817"/>
                        <a:pt x="13782" y="5400"/>
                        <a:pt x="10800" y="5400"/>
                      </a:cubicBezTo>
                      <a:cubicBezTo>
                        <a:pt x="7817" y="5400"/>
                        <a:pt x="5400" y="7817"/>
                        <a:pt x="5400" y="10800"/>
                      </a:cubicBezTo>
                      <a:lnTo>
                        <a:pt x="0" y="10800"/>
                      </a:ln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4" y="0"/>
                        <a:pt x="21599" y="4835"/>
                        <a:pt x="21600" y="10799"/>
                      </a:cubicBezTo>
                      <a:lnTo>
                        <a:pt x="21600" y="10800"/>
                      </a:lnTo>
                      <a:lnTo>
                        <a:pt x="24300" y="10800"/>
                      </a:lnTo>
                      <a:lnTo>
                        <a:pt x="18900" y="16200"/>
                      </a:lnTo>
                      <a:lnTo>
                        <a:pt x="13500" y="10800"/>
                      </a:lnTo>
                      <a:lnTo>
                        <a:pt x="16200" y="10800"/>
                      </a:lnTo>
                      <a:close/>
                    </a:path>
                  </a:pathLst>
                </a:custGeom>
                <a:solidFill>
                  <a:srgbClr val="FF33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i="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6168" name="AutoShape 31"/>
                <p:cNvSpPr>
                  <a:spLocks noChangeArrowheads="1"/>
                </p:cNvSpPr>
                <p:nvPr/>
              </p:nvSpPr>
              <p:spPr bwMode="auto">
                <a:xfrm flipH="1" flipV="1">
                  <a:off x="1776" y="2256"/>
                  <a:ext cx="192" cy="192"/>
                </a:xfrm>
                <a:custGeom>
                  <a:avLst/>
                  <a:gdLst>
                    <a:gd name="T0" fmla="*/ 1 w 21600"/>
                    <a:gd name="T1" fmla="*/ 0 h 21600"/>
                    <a:gd name="T2" fmla="*/ 0 w 21600"/>
                    <a:gd name="T3" fmla="*/ 1 h 21600"/>
                    <a:gd name="T4" fmla="*/ 1 w 21600"/>
                    <a:gd name="T5" fmla="*/ 0 h 21600"/>
                    <a:gd name="T6" fmla="*/ 2 w 21600"/>
                    <a:gd name="T7" fmla="*/ 1 h 21600"/>
                    <a:gd name="T8" fmla="*/ 1 w 21600"/>
                    <a:gd name="T9" fmla="*/ 1 h 21600"/>
                    <a:gd name="T10" fmla="*/ 1 w 21600"/>
                    <a:gd name="T11" fmla="*/ 1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50 w 21600"/>
                    <a:gd name="T19" fmla="*/ 3150 h 21600"/>
                    <a:gd name="T20" fmla="*/ 18450 w 21600"/>
                    <a:gd name="T21" fmla="*/ 1845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16200" y="10800"/>
                      </a:moveTo>
                      <a:cubicBezTo>
                        <a:pt x="16200" y="7817"/>
                        <a:pt x="13782" y="5400"/>
                        <a:pt x="10800" y="5400"/>
                      </a:cubicBezTo>
                      <a:cubicBezTo>
                        <a:pt x="7817" y="5400"/>
                        <a:pt x="5400" y="7817"/>
                        <a:pt x="5400" y="10800"/>
                      </a:cubicBezTo>
                      <a:lnTo>
                        <a:pt x="0" y="10800"/>
                      </a:ln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4" y="0"/>
                        <a:pt x="21599" y="4835"/>
                        <a:pt x="21600" y="10799"/>
                      </a:cubicBezTo>
                      <a:lnTo>
                        <a:pt x="21600" y="10800"/>
                      </a:lnTo>
                      <a:lnTo>
                        <a:pt x="24300" y="10800"/>
                      </a:lnTo>
                      <a:lnTo>
                        <a:pt x="18900" y="16200"/>
                      </a:lnTo>
                      <a:lnTo>
                        <a:pt x="13500" y="10800"/>
                      </a:lnTo>
                      <a:lnTo>
                        <a:pt x="16200" y="10800"/>
                      </a:lnTo>
                      <a:close/>
                    </a:path>
                  </a:pathLst>
                </a:custGeom>
                <a:solidFill>
                  <a:srgbClr val="FF33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wrap="none" anchor="ctr">
                  <a:prstTxWarp prst="textNoShape">
                    <a:avLst/>
                  </a:prstTxWarp>
                </a:bodyPr>
                <a:lstStyle/>
                <a:p>
                  <a:endParaRPr lang="en-US" i="0">
                    <a:solidFill>
                      <a:srgbClr val="FF3300"/>
                    </a:solidFill>
                  </a:endParaRPr>
                </a:p>
              </p:txBody>
            </p:sp>
          </p:grpSp>
          <p:grpSp>
            <p:nvGrpSpPr>
              <p:cNvPr id="12" name="Group 32"/>
              <p:cNvGrpSpPr>
                <a:grpSpLocks/>
              </p:cNvGrpSpPr>
              <p:nvPr/>
            </p:nvGrpSpPr>
            <p:grpSpPr bwMode="auto">
              <a:xfrm>
                <a:off x="2112" y="2736"/>
                <a:ext cx="346" cy="432"/>
                <a:chOff x="1776" y="2208"/>
                <a:chExt cx="192" cy="240"/>
              </a:xfrm>
            </p:grpSpPr>
            <p:sp>
              <p:nvSpPr>
                <p:cNvPr id="6165" name="AutoShape 33"/>
                <p:cNvSpPr>
                  <a:spLocks noChangeArrowheads="1"/>
                </p:cNvSpPr>
                <p:nvPr/>
              </p:nvSpPr>
              <p:spPr bwMode="auto">
                <a:xfrm>
                  <a:off x="1776" y="2208"/>
                  <a:ext cx="192" cy="192"/>
                </a:xfrm>
                <a:custGeom>
                  <a:avLst/>
                  <a:gdLst>
                    <a:gd name="T0" fmla="*/ 1 w 21600"/>
                    <a:gd name="T1" fmla="*/ 0 h 21600"/>
                    <a:gd name="T2" fmla="*/ 0 w 21600"/>
                    <a:gd name="T3" fmla="*/ 1 h 21600"/>
                    <a:gd name="T4" fmla="*/ 1 w 21600"/>
                    <a:gd name="T5" fmla="*/ 0 h 21600"/>
                    <a:gd name="T6" fmla="*/ 2 w 21600"/>
                    <a:gd name="T7" fmla="*/ 1 h 21600"/>
                    <a:gd name="T8" fmla="*/ 1 w 21600"/>
                    <a:gd name="T9" fmla="*/ 1 h 21600"/>
                    <a:gd name="T10" fmla="*/ 1 w 21600"/>
                    <a:gd name="T11" fmla="*/ 1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50 w 21600"/>
                    <a:gd name="T19" fmla="*/ 3150 h 21600"/>
                    <a:gd name="T20" fmla="*/ 18450 w 21600"/>
                    <a:gd name="T21" fmla="*/ 1845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16200" y="10800"/>
                      </a:moveTo>
                      <a:cubicBezTo>
                        <a:pt x="16200" y="7817"/>
                        <a:pt x="13782" y="5400"/>
                        <a:pt x="10800" y="5400"/>
                      </a:cubicBezTo>
                      <a:cubicBezTo>
                        <a:pt x="7817" y="5400"/>
                        <a:pt x="5400" y="7817"/>
                        <a:pt x="5400" y="10800"/>
                      </a:cubicBezTo>
                      <a:lnTo>
                        <a:pt x="0" y="10800"/>
                      </a:ln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4" y="0"/>
                        <a:pt x="21599" y="4835"/>
                        <a:pt x="21600" y="10799"/>
                      </a:cubicBezTo>
                      <a:lnTo>
                        <a:pt x="21600" y="10800"/>
                      </a:lnTo>
                      <a:lnTo>
                        <a:pt x="24300" y="10800"/>
                      </a:lnTo>
                      <a:lnTo>
                        <a:pt x="18900" y="16200"/>
                      </a:lnTo>
                      <a:lnTo>
                        <a:pt x="13500" y="10800"/>
                      </a:lnTo>
                      <a:lnTo>
                        <a:pt x="16200" y="10800"/>
                      </a:lnTo>
                      <a:close/>
                    </a:path>
                  </a:pathLst>
                </a:custGeom>
                <a:solidFill>
                  <a:srgbClr val="FF33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 i="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6166" name="AutoShape 34"/>
                <p:cNvSpPr>
                  <a:spLocks noChangeArrowheads="1"/>
                </p:cNvSpPr>
                <p:nvPr/>
              </p:nvSpPr>
              <p:spPr bwMode="auto">
                <a:xfrm flipH="1" flipV="1">
                  <a:off x="1776" y="2256"/>
                  <a:ext cx="192" cy="192"/>
                </a:xfrm>
                <a:custGeom>
                  <a:avLst/>
                  <a:gdLst>
                    <a:gd name="T0" fmla="*/ 1 w 21600"/>
                    <a:gd name="T1" fmla="*/ 0 h 21600"/>
                    <a:gd name="T2" fmla="*/ 0 w 21600"/>
                    <a:gd name="T3" fmla="*/ 1 h 21600"/>
                    <a:gd name="T4" fmla="*/ 1 w 21600"/>
                    <a:gd name="T5" fmla="*/ 0 h 21600"/>
                    <a:gd name="T6" fmla="*/ 2 w 21600"/>
                    <a:gd name="T7" fmla="*/ 1 h 21600"/>
                    <a:gd name="T8" fmla="*/ 1 w 21600"/>
                    <a:gd name="T9" fmla="*/ 1 h 21600"/>
                    <a:gd name="T10" fmla="*/ 1 w 21600"/>
                    <a:gd name="T11" fmla="*/ 1 h 2160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3150 w 21600"/>
                    <a:gd name="T19" fmla="*/ 3150 h 21600"/>
                    <a:gd name="T20" fmla="*/ 18450 w 21600"/>
                    <a:gd name="T21" fmla="*/ 18450 h 2160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600" h="21600">
                      <a:moveTo>
                        <a:pt x="16200" y="10800"/>
                      </a:moveTo>
                      <a:cubicBezTo>
                        <a:pt x="16200" y="7817"/>
                        <a:pt x="13782" y="5400"/>
                        <a:pt x="10800" y="5400"/>
                      </a:cubicBezTo>
                      <a:cubicBezTo>
                        <a:pt x="7817" y="5400"/>
                        <a:pt x="5400" y="7817"/>
                        <a:pt x="5400" y="10800"/>
                      </a:cubicBezTo>
                      <a:lnTo>
                        <a:pt x="0" y="10800"/>
                      </a:ln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4" y="0"/>
                        <a:pt x="21599" y="4835"/>
                        <a:pt x="21600" y="10799"/>
                      </a:cubicBezTo>
                      <a:lnTo>
                        <a:pt x="21600" y="10800"/>
                      </a:lnTo>
                      <a:lnTo>
                        <a:pt x="24300" y="10800"/>
                      </a:lnTo>
                      <a:lnTo>
                        <a:pt x="18900" y="16200"/>
                      </a:lnTo>
                      <a:lnTo>
                        <a:pt x="13500" y="10800"/>
                      </a:lnTo>
                      <a:lnTo>
                        <a:pt x="16200" y="10800"/>
                      </a:lnTo>
                      <a:close/>
                    </a:path>
                  </a:pathLst>
                </a:custGeom>
                <a:solidFill>
                  <a:srgbClr val="FF33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wrap="none" anchor="ctr">
                  <a:prstTxWarp prst="textNoShape">
                    <a:avLst/>
                  </a:prstTxWarp>
                </a:bodyPr>
                <a:lstStyle/>
                <a:p>
                  <a:endParaRPr lang="en-US" i="0">
                    <a:solidFill>
                      <a:srgbClr val="FF3300"/>
                    </a:solidFill>
                  </a:endParaRPr>
                </a:p>
              </p:txBody>
            </p:sp>
          </p:grpSp>
        </p:grpSp>
        <p:sp>
          <p:nvSpPr>
            <p:cNvPr id="6153" name="Line 35"/>
            <p:cNvSpPr>
              <a:spLocks noChangeShapeType="1"/>
            </p:cNvSpPr>
            <p:nvPr/>
          </p:nvSpPr>
          <p:spPr bwMode="auto">
            <a:xfrm flipV="1">
              <a:off x="1824" y="1536"/>
              <a:ext cx="0" cy="528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  <a:headEnd type="triangle" w="sm" len="sm"/>
              <a:tailEnd type="triangle" w="sm" len="sm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4" name="Line 36"/>
            <p:cNvSpPr>
              <a:spLocks noChangeShapeType="1"/>
            </p:cNvSpPr>
            <p:nvPr/>
          </p:nvSpPr>
          <p:spPr bwMode="auto">
            <a:xfrm flipV="1">
              <a:off x="2256" y="1536"/>
              <a:ext cx="0" cy="528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  <a:headEnd type="triangle" w="sm" len="sm"/>
              <a:tailEnd type="triangle" w="sm" len="sm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5" name="Line 37"/>
            <p:cNvSpPr>
              <a:spLocks noChangeShapeType="1"/>
            </p:cNvSpPr>
            <p:nvPr/>
          </p:nvSpPr>
          <p:spPr bwMode="auto">
            <a:xfrm flipV="1">
              <a:off x="2688" y="1536"/>
              <a:ext cx="0" cy="528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  <a:headEnd type="triangle" w="sm" len="sm"/>
              <a:tailEnd type="triangle" w="sm" len="sm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285" y="475091"/>
            <a:ext cx="3371608" cy="36728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t" anchorCtr="0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private static </a:t>
            </a:r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 count = 0;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public String name;</a:t>
            </a:r>
          </a:p>
          <a:p>
            <a:endParaRPr lang="en-US" sz="14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public </a:t>
            </a:r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Name(String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 name)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	</a:t>
            </a:r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this.name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 = name;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	count++;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}</a:t>
            </a:r>
          </a:p>
          <a:p>
            <a:endParaRPr lang="en-US" sz="14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public static </a:t>
            </a:r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getCount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	return count;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}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public String </a:t>
            </a:r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getName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	return name;</a:t>
            </a:r>
          </a:p>
          <a:p>
            <a:r>
              <a:rPr lang="en-US" sz="1400" dirty="0">
                <a:solidFill>
                  <a:schemeClr val="tx1"/>
                </a:solidFill>
                <a:latin typeface="Courier New"/>
                <a:cs typeface="Courier New"/>
              </a:rPr>
              <a:t>}</a:t>
            </a:r>
            <a:endParaRPr lang="en-US" sz="14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endParaRPr lang="en-US" sz="1400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37450" y="10576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285" y="105760"/>
            <a:ext cx="1262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 Name</a:t>
            </a:r>
            <a:endParaRPr lang="en-US" dirty="0"/>
          </a:p>
        </p:txBody>
      </p:sp>
      <p:sp>
        <p:nvSpPr>
          <p:cNvPr id="9" name="Cloud 8"/>
          <p:cNvSpPr/>
          <p:nvPr/>
        </p:nvSpPr>
        <p:spPr>
          <a:xfrm>
            <a:off x="5071118" y="475093"/>
            <a:ext cx="2357384" cy="1370458"/>
          </a:xfrm>
          <a:prstGeom prst="cloud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/>
          <a:lstStyle/>
          <a:p>
            <a:r>
              <a:rPr lang="en-US" sz="1600" dirty="0" err="1" smtClean="0"/>
              <a:t>sally.name:“Sally</a:t>
            </a:r>
            <a:r>
              <a:rPr lang="en-US" sz="1600" dirty="0" smtClean="0"/>
              <a:t>”</a:t>
            </a:r>
          </a:p>
          <a:p>
            <a:r>
              <a:rPr lang="en-US" sz="1600" dirty="0" err="1" smtClean="0"/>
              <a:t>sally.getName</a:t>
            </a:r>
            <a:r>
              <a:rPr lang="en-US" sz="1600" dirty="0" smtClean="0"/>
              <a:t>()</a:t>
            </a:r>
            <a:endParaRPr lang="en-US" sz="1600" dirty="0"/>
          </a:p>
        </p:txBody>
      </p:sp>
      <p:sp>
        <p:nvSpPr>
          <p:cNvPr id="10" name="Cloud 9"/>
          <p:cNvSpPr/>
          <p:nvPr/>
        </p:nvSpPr>
        <p:spPr>
          <a:xfrm>
            <a:off x="5194712" y="2165324"/>
            <a:ext cx="2233790" cy="1370458"/>
          </a:xfrm>
          <a:prstGeom prst="cloud">
            <a:avLst/>
          </a:prstGeom>
          <a:solidFill>
            <a:schemeClr val="accent4">
              <a:lumMod val="7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/>
          <a:lstStyle/>
          <a:p>
            <a:r>
              <a:rPr lang="en-US" sz="1600" dirty="0" err="1"/>
              <a:t>molly.name</a:t>
            </a:r>
            <a:r>
              <a:rPr lang="en-US" sz="1600" dirty="0"/>
              <a:t>: “Molly”</a:t>
            </a:r>
            <a:endParaRPr lang="en-US" sz="1600" dirty="0" smtClean="0"/>
          </a:p>
          <a:p>
            <a:r>
              <a:rPr lang="en-US" sz="1600" dirty="0" err="1" smtClean="0"/>
              <a:t>molly.getName</a:t>
            </a:r>
            <a:r>
              <a:rPr lang="en-US" sz="1600" dirty="0"/>
              <a:t>()</a:t>
            </a:r>
          </a:p>
        </p:txBody>
      </p:sp>
      <p:sp>
        <p:nvSpPr>
          <p:cNvPr id="11" name="Cloud 10"/>
          <p:cNvSpPr/>
          <p:nvPr/>
        </p:nvSpPr>
        <p:spPr>
          <a:xfrm>
            <a:off x="5078430" y="3828146"/>
            <a:ext cx="2350071" cy="1370458"/>
          </a:xfrm>
          <a:prstGeom prst="cloud">
            <a:avLst/>
          </a:prstGeom>
          <a:solidFill>
            <a:schemeClr val="accent3">
              <a:lumMod val="7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/>
          <a:lstStyle/>
          <a:p>
            <a:r>
              <a:rPr lang="en-US" sz="1600" dirty="0" err="1" smtClean="0"/>
              <a:t>polly.name</a:t>
            </a:r>
            <a:r>
              <a:rPr lang="en-US" sz="1600" dirty="0" smtClean="0"/>
              <a:t>: “Polly”</a:t>
            </a:r>
          </a:p>
          <a:p>
            <a:r>
              <a:rPr lang="en-US" sz="1600" dirty="0" err="1" smtClean="0"/>
              <a:t>polly.getName</a:t>
            </a:r>
            <a:r>
              <a:rPr lang="en-US" sz="1600" dirty="0" smtClean="0"/>
              <a:t>()</a:t>
            </a:r>
            <a:endParaRPr lang="en-US" sz="1600" dirty="0"/>
          </a:p>
        </p:txBody>
      </p:sp>
      <p:cxnSp>
        <p:nvCxnSpPr>
          <p:cNvPr id="13" name="Straight Arrow Connector 12"/>
          <p:cNvCxnSpPr>
            <a:stCxn id="4" idx="3"/>
            <a:endCxn id="9" idx="2"/>
          </p:cNvCxnSpPr>
          <p:nvPr/>
        </p:nvCxnSpPr>
        <p:spPr>
          <a:xfrm flipV="1">
            <a:off x="4056893" y="1160322"/>
            <a:ext cx="1021537" cy="11511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3"/>
            <a:endCxn id="10" idx="2"/>
          </p:cNvCxnSpPr>
          <p:nvPr/>
        </p:nvCxnSpPr>
        <p:spPr>
          <a:xfrm>
            <a:off x="4056893" y="2311505"/>
            <a:ext cx="1144748" cy="539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4" idx="3"/>
            <a:endCxn id="11" idx="2"/>
          </p:cNvCxnSpPr>
          <p:nvPr/>
        </p:nvCxnSpPr>
        <p:spPr>
          <a:xfrm>
            <a:off x="4056893" y="2311505"/>
            <a:ext cx="1028827" cy="22018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49755" y="4698041"/>
            <a:ext cx="2421344" cy="36933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4A452A"/>
                </a:solidFill>
              </a:rPr>
              <a:t>3</a:t>
            </a:r>
            <a:endParaRPr lang="en-US" dirty="0">
              <a:solidFill>
                <a:srgbClr val="4A452A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49755" y="4328709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Name.count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580901" y="105759"/>
            <a:ext cx="1413282" cy="36933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7516339" y="231934"/>
            <a:ext cx="685231" cy="8609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7582768" y="1757507"/>
            <a:ext cx="1413282" cy="36933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>
            <a:off x="7518206" y="1883682"/>
            <a:ext cx="685231" cy="8609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7584634" y="3458814"/>
            <a:ext cx="1413282" cy="36933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rot="5400000">
            <a:off x="7520072" y="3584989"/>
            <a:ext cx="685231" cy="8609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984952" y="105759"/>
            <a:ext cx="59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sally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883413" y="1757507"/>
            <a:ext cx="701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molly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883413" y="3458814"/>
            <a:ext cx="638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polly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 rot="18909417">
            <a:off x="4285318" y="1361314"/>
            <a:ext cx="584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 rot="1471788">
            <a:off x="4559750" y="2272041"/>
            <a:ext cx="584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 rot="3547365">
            <a:off x="4686777" y="3292419"/>
            <a:ext cx="584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66503" y="6084833"/>
            <a:ext cx="6186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Initial state. Declared three Name objects and instantiated them.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285" y="475091"/>
            <a:ext cx="3371608" cy="3499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t" anchorCtr="0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private static </a:t>
            </a:r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 count = 0;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public String name;</a:t>
            </a:r>
          </a:p>
          <a:p>
            <a:endParaRPr lang="en-US" sz="14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public </a:t>
            </a:r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Name(String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 name)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	</a:t>
            </a:r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this.name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 = name;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	count++;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}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public static </a:t>
            </a:r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getCount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	return count;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}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public String </a:t>
            </a:r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getName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	return name;</a:t>
            </a:r>
          </a:p>
          <a:p>
            <a:r>
              <a:rPr lang="en-US" sz="1400" dirty="0">
                <a:solidFill>
                  <a:schemeClr val="tx1"/>
                </a:solidFill>
                <a:latin typeface="Courier New"/>
                <a:cs typeface="Courier New"/>
              </a:rPr>
              <a:t>}</a:t>
            </a:r>
            <a:endParaRPr lang="en-US" sz="14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endParaRPr lang="en-US" sz="1400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37450" y="10576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285" y="105760"/>
            <a:ext cx="1262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 Name</a:t>
            </a:r>
            <a:endParaRPr lang="en-US" dirty="0"/>
          </a:p>
        </p:txBody>
      </p:sp>
      <p:sp>
        <p:nvSpPr>
          <p:cNvPr id="9" name="Cloud 8"/>
          <p:cNvSpPr/>
          <p:nvPr/>
        </p:nvSpPr>
        <p:spPr>
          <a:xfrm>
            <a:off x="5071118" y="475093"/>
            <a:ext cx="2357384" cy="1370458"/>
          </a:xfrm>
          <a:prstGeom prst="cloud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/>
          <a:lstStyle/>
          <a:p>
            <a:r>
              <a:rPr lang="en-US" sz="1600" dirty="0" err="1" smtClean="0"/>
              <a:t>sally.name:“Sally</a:t>
            </a:r>
            <a:r>
              <a:rPr lang="en-US" sz="1600" dirty="0" smtClean="0"/>
              <a:t>”</a:t>
            </a:r>
          </a:p>
          <a:p>
            <a:r>
              <a:rPr lang="en-US" sz="1600" dirty="0" err="1" smtClean="0"/>
              <a:t>sally.getName</a:t>
            </a:r>
            <a:r>
              <a:rPr lang="en-US" sz="1600" dirty="0" smtClean="0"/>
              <a:t>()</a:t>
            </a:r>
            <a:endParaRPr lang="en-US" sz="1600" dirty="0"/>
          </a:p>
        </p:txBody>
      </p:sp>
      <p:sp>
        <p:nvSpPr>
          <p:cNvPr id="10" name="Cloud 9"/>
          <p:cNvSpPr/>
          <p:nvPr/>
        </p:nvSpPr>
        <p:spPr>
          <a:xfrm>
            <a:off x="5194712" y="2165324"/>
            <a:ext cx="2233790" cy="1370458"/>
          </a:xfrm>
          <a:prstGeom prst="cloud">
            <a:avLst/>
          </a:prstGeom>
          <a:solidFill>
            <a:schemeClr val="accent4">
              <a:lumMod val="7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/>
          <a:lstStyle/>
          <a:p>
            <a:r>
              <a:rPr lang="en-US" sz="1600" dirty="0" err="1"/>
              <a:t>molly.name</a:t>
            </a:r>
            <a:r>
              <a:rPr lang="en-US" sz="1600" dirty="0"/>
              <a:t>: “Molly”</a:t>
            </a:r>
            <a:endParaRPr lang="en-US" sz="1600" dirty="0" smtClean="0"/>
          </a:p>
          <a:p>
            <a:r>
              <a:rPr lang="en-US" sz="1600" dirty="0" err="1" smtClean="0"/>
              <a:t>molly.getName</a:t>
            </a:r>
            <a:r>
              <a:rPr lang="en-US" sz="1600" dirty="0"/>
              <a:t>()</a:t>
            </a:r>
          </a:p>
        </p:txBody>
      </p:sp>
      <p:sp>
        <p:nvSpPr>
          <p:cNvPr id="11" name="Cloud 10"/>
          <p:cNvSpPr/>
          <p:nvPr/>
        </p:nvSpPr>
        <p:spPr>
          <a:xfrm>
            <a:off x="5078430" y="3828146"/>
            <a:ext cx="2350071" cy="1370458"/>
          </a:xfrm>
          <a:prstGeom prst="cloud">
            <a:avLst/>
          </a:prstGeom>
          <a:solidFill>
            <a:schemeClr val="accent3">
              <a:lumMod val="7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/>
          <a:lstStyle/>
          <a:p>
            <a:r>
              <a:rPr lang="en-US" sz="1600" dirty="0" smtClean="0"/>
              <a:t>name: “Polly”</a:t>
            </a:r>
          </a:p>
          <a:p>
            <a:r>
              <a:rPr lang="en-US" sz="1600" dirty="0" err="1" smtClean="0"/>
              <a:t>getName</a:t>
            </a:r>
            <a:r>
              <a:rPr lang="en-US" sz="1600" dirty="0" smtClean="0"/>
              <a:t>()</a:t>
            </a:r>
          </a:p>
        </p:txBody>
      </p:sp>
      <p:cxnSp>
        <p:nvCxnSpPr>
          <p:cNvPr id="13" name="Straight Arrow Connector 12"/>
          <p:cNvCxnSpPr>
            <a:stCxn id="4" idx="3"/>
            <a:endCxn id="9" idx="2"/>
          </p:cNvCxnSpPr>
          <p:nvPr/>
        </p:nvCxnSpPr>
        <p:spPr>
          <a:xfrm flipV="1">
            <a:off x="4056893" y="1160322"/>
            <a:ext cx="1021537" cy="10643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3"/>
            <a:endCxn id="10" idx="2"/>
          </p:cNvCxnSpPr>
          <p:nvPr/>
        </p:nvCxnSpPr>
        <p:spPr>
          <a:xfrm>
            <a:off x="4056893" y="2224710"/>
            <a:ext cx="1144748" cy="6258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4" idx="3"/>
            <a:endCxn id="11" idx="2"/>
          </p:cNvCxnSpPr>
          <p:nvPr/>
        </p:nvCxnSpPr>
        <p:spPr>
          <a:xfrm>
            <a:off x="4056893" y="2224710"/>
            <a:ext cx="1028827" cy="22886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85285" y="4440287"/>
            <a:ext cx="2421344" cy="36933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4A452A"/>
                </a:solidFill>
              </a:rPr>
              <a:t>3</a:t>
            </a:r>
            <a:endParaRPr lang="en-US" dirty="0">
              <a:solidFill>
                <a:srgbClr val="4A452A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285" y="4070955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Name.count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580901" y="105759"/>
            <a:ext cx="1413282" cy="36933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7516339" y="231934"/>
            <a:ext cx="685231" cy="8609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7582768" y="1757507"/>
            <a:ext cx="1413282" cy="36933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>
            <a:off x="7518206" y="1883682"/>
            <a:ext cx="685231" cy="8609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7584634" y="3458814"/>
            <a:ext cx="1413282" cy="36933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rot="10800000" flipV="1">
            <a:off x="7432234" y="3672826"/>
            <a:ext cx="860908" cy="6852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984952" y="105759"/>
            <a:ext cx="59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sally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883413" y="1757507"/>
            <a:ext cx="701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molly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883413" y="3458814"/>
            <a:ext cx="638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polly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 rot="18909417">
            <a:off x="4285318" y="1361314"/>
            <a:ext cx="584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 rot="1471788">
            <a:off x="4559750" y="2272041"/>
            <a:ext cx="584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 rot="3547365">
            <a:off x="4686777" y="3292419"/>
            <a:ext cx="584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102111" y="5337105"/>
            <a:ext cx="21239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Name </a:t>
            </a:r>
            <a:r>
              <a:rPr lang="en-US" dirty="0" err="1" smtClean="0">
                <a:latin typeface="Courier New"/>
                <a:cs typeface="Courier New"/>
              </a:rPr>
              <a:t>gerry</a:t>
            </a:r>
            <a:r>
              <a:rPr lang="en-US" dirty="0" smtClean="0">
                <a:latin typeface="Courier New"/>
                <a:cs typeface="Courier New"/>
              </a:rPr>
              <a:t>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gerry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polly</a:t>
            </a:r>
            <a:r>
              <a:rPr lang="en-US" dirty="0">
                <a:latin typeface="Courier New"/>
                <a:cs typeface="Courier New"/>
              </a:rPr>
              <a:t>;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580901" y="5152437"/>
            <a:ext cx="1413282" cy="36933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46" name="Straight Arrow Connector 45"/>
          <p:cNvCxnSpPr>
            <a:stCxn id="44" idx="1"/>
          </p:cNvCxnSpPr>
          <p:nvPr/>
        </p:nvCxnSpPr>
        <p:spPr>
          <a:xfrm rot="10800000">
            <a:off x="7432235" y="4510459"/>
            <a:ext cx="148666" cy="8266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6908083" y="5198604"/>
            <a:ext cx="6728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gerry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777618" y="6080957"/>
            <a:ext cx="8169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Declared a Name object, but then assigned the value in one object to the new object.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285" y="475091"/>
            <a:ext cx="3371608" cy="3499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t" anchorCtr="0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private static </a:t>
            </a:r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 count = 0;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public String name;</a:t>
            </a:r>
          </a:p>
          <a:p>
            <a:endParaRPr lang="en-US" sz="14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public </a:t>
            </a:r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Name(String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 name)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	</a:t>
            </a:r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this.name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 = name;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	count++;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}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public static </a:t>
            </a:r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getCount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	return count;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}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public String </a:t>
            </a:r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getName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	return name;</a:t>
            </a:r>
          </a:p>
          <a:p>
            <a:r>
              <a:rPr lang="en-US" sz="1400" dirty="0">
                <a:solidFill>
                  <a:schemeClr val="tx1"/>
                </a:solidFill>
                <a:latin typeface="Courier New"/>
                <a:cs typeface="Courier New"/>
              </a:rPr>
              <a:t>}</a:t>
            </a:r>
            <a:endParaRPr lang="en-US" sz="14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endParaRPr lang="en-US" sz="1400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37450" y="10576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285" y="105760"/>
            <a:ext cx="1262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 Name</a:t>
            </a:r>
            <a:endParaRPr lang="en-US" dirty="0"/>
          </a:p>
        </p:txBody>
      </p:sp>
      <p:sp>
        <p:nvSpPr>
          <p:cNvPr id="9" name="Cloud 8"/>
          <p:cNvSpPr/>
          <p:nvPr/>
        </p:nvSpPr>
        <p:spPr>
          <a:xfrm>
            <a:off x="5071118" y="475093"/>
            <a:ext cx="2357384" cy="1370458"/>
          </a:xfrm>
          <a:prstGeom prst="cloud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/>
          <a:lstStyle/>
          <a:p>
            <a:r>
              <a:rPr lang="en-US" sz="1600" dirty="0" err="1" smtClean="0"/>
              <a:t>sally.name:“Sally</a:t>
            </a:r>
            <a:r>
              <a:rPr lang="en-US" sz="1600" dirty="0" smtClean="0"/>
              <a:t>”</a:t>
            </a:r>
          </a:p>
          <a:p>
            <a:r>
              <a:rPr lang="en-US" sz="1600" dirty="0" err="1" smtClean="0"/>
              <a:t>sally.getName</a:t>
            </a:r>
            <a:r>
              <a:rPr lang="en-US" sz="1600" dirty="0" smtClean="0"/>
              <a:t>()</a:t>
            </a:r>
            <a:endParaRPr lang="en-US" sz="1600" dirty="0"/>
          </a:p>
        </p:txBody>
      </p:sp>
      <p:sp>
        <p:nvSpPr>
          <p:cNvPr id="10" name="Cloud 9"/>
          <p:cNvSpPr/>
          <p:nvPr/>
        </p:nvSpPr>
        <p:spPr>
          <a:xfrm>
            <a:off x="5194712" y="2165324"/>
            <a:ext cx="2233790" cy="1370458"/>
          </a:xfrm>
          <a:prstGeom prst="cloud">
            <a:avLst/>
          </a:prstGeom>
          <a:solidFill>
            <a:schemeClr val="accent4">
              <a:lumMod val="7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/>
          <a:lstStyle/>
          <a:p>
            <a:r>
              <a:rPr lang="en-US" sz="1600" dirty="0" err="1"/>
              <a:t>molly.name</a:t>
            </a:r>
            <a:r>
              <a:rPr lang="en-US" sz="1600" dirty="0"/>
              <a:t>: “Molly”</a:t>
            </a:r>
            <a:endParaRPr lang="en-US" sz="1600" dirty="0" smtClean="0"/>
          </a:p>
          <a:p>
            <a:r>
              <a:rPr lang="en-US" sz="1600" dirty="0" err="1" smtClean="0"/>
              <a:t>molly.getName</a:t>
            </a:r>
            <a:r>
              <a:rPr lang="en-US" sz="1600" dirty="0"/>
              <a:t>()</a:t>
            </a:r>
          </a:p>
        </p:txBody>
      </p:sp>
      <p:sp>
        <p:nvSpPr>
          <p:cNvPr id="11" name="Cloud 10"/>
          <p:cNvSpPr/>
          <p:nvPr/>
        </p:nvSpPr>
        <p:spPr>
          <a:xfrm>
            <a:off x="5078430" y="3828146"/>
            <a:ext cx="2350071" cy="1370458"/>
          </a:xfrm>
          <a:prstGeom prst="cloud">
            <a:avLst/>
          </a:prstGeom>
          <a:solidFill>
            <a:schemeClr val="accent3">
              <a:lumMod val="7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/>
          <a:lstStyle/>
          <a:p>
            <a:r>
              <a:rPr lang="en-US" sz="1600" dirty="0" smtClean="0"/>
              <a:t>name: “Gerry”</a:t>
            </a:r>
          </a:p>
          <a:p>
            <a:r>
              <a:rPr lang="en-US" sz="1600" dirty="0" err="1" smtClean="0"/>
              <a:t>getName</a:t>
            </a:r>
            <a:r>
              <a:rPr lang="en-US" sz="1600" dirty="0" smtClean="0"/>
              <a:t>()</a:t>
            </a:r>
          </a:p>
        </p:txBody>
      </p:sp>
      <p:cxnSp>
        <p:nvCxnSpPr>
          <p:cNvPr id="13" name="Straight Arrow Connector 12"/>
          <p:cNvCxnSpPr>
            <a:stCxn id="4" idx="3"/>
            <a:endCxn id="9" idx="2"/>
          </p:cNvCxnSpPr>
          <p:nvPr/>
        </p:nvCxnSpPr>
        <p:spPr>
          <a:xfrm flipV="1">
            <a:off x="4056893" y="1160322"/>
            <a:ext cx="1021537" cy="1064388"/>
          </a:xfrm>
          <a:prstGeom prst="straightConnector1">
            <a:avLst/>
          </a:prstGeom>
          <a:ln w="25400" cap="flat" cmpd="sng" algn="ctr">
            <a:solidFill>
              <a:schemeClr val="accent1"/>
            </a:solidFill>
            <a:prstDash val="dashDot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3"/>
            <a:endCxn id="10" idx="2"/>
          </p:cNvCxnSpPr>
          <p:nvPr/>
        </p:nvCxnSpPr>
        <p:spPr>
          <a:xfrm>
            <a:off x="4056893" y="2224710"/>
            <a:ext cx="1144748" cy="625843"/>
          </a:xfrm>
          <a:prstGeom prst="straightConnector1">
            <a:avLst/>
          </a:prstGeom>
          <a:ln w="25400" cap="flat" cmpd="sng" algn="ctr">
            <a:solidFill>
              <a:schemeClr val="accent1"/>
            </a:solidFill>
            <a:prstDash val="dashDot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4" idx="3"/>
            <a:endCxn id="11" idx="2"/>
          </p:cNvCxnSpPr>
          <p:nvPr/>
        </p:nvCxnSpPr>
        <p:spPr>
          <a:xfrm>
            <a:off x="4056893" y="2224710"/>
            <a:ext cx="1028827" cy="2288665"/>
          </a:xfrm>
          <a:prstGeom prst="straightConnector1">
            <a:avLst/>
          </a:prstGeom>
          <a:ln w="25400" cap="flat" cmpd="sng" algn="ctr">
            <a:solidFill>
              <a:schemeClr val="accent1"/>
            </a:solidFill>
            <a:prstDash val="dashDot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85285" y="4440287"/>
            <a:ext cx="2421344" cy="36933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4A452A"/>
                </a:solidFill>
              </a:rPr>
              <a:t>3</a:t>
            </a:r>
            <a:endParaRPr lang="en-US" dirty="0">
              <a:solidFill>
                <a:srgbClr val="4A452A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285" y="4070955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Name.count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580901" y="105759"/>
            <a:ext cx="1413282" cy="36933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7516339" y="231934"/>
            <a:ext cx="685231" cy="8609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7582768" y="1757507"/>
            <a:ext cx="1413282" cy="36933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>
            <a:off x="7518206" y="1883682"/>
            <a:ext cx="685231" cy="8609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7584634" y="3458814"/>
            <a:ext cx="1413282" cy="36933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rot="10800000" flipV="1">
            <a:off x="7432234" y="3672826"/>
            <a:ext cx="860908" cy="6852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984952" y="105759"/>
            <a:ext cx="59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sally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883413" y="1757507"/>
            <a:ext cx="701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molly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883413" y="3458814"/>
            <a:ext cx="638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polly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 rot="18909417">
            <a:off x="4285318" y="1361314"/>
            <a:ext cx="584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 rot="1471788">
            <a:off x="4559750" y="2272041"/>
            <a:ext cx="584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 rot="3547365">
            <a:off x="4686777" y="3292419"/>
            <a:ext cx="584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102111" y="5521769"/>
            <a:ext cx="3370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? </a:t>
            </a:r>
            <a:r>
              <a:rPr lang="en-US" dirty="0" err="1" smtClean="0">
                <a:latin typeface="Courier New"/>
                <a:cs typeface="Courier New"/>
              </a:rPr>
              <a:t>gerry.name</a:t>
            </a:r>
            <a:r>
              <a:rPr lang="en-US" dirty="0" smtClean="0">
                <a:latin typeface="Courier New"/>
                <a:cs typeface="Courier New"/>
              </a:rPr>
              <a:t> = “Gerry”;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580901" y="5152437"/>
            <a:ext cx="1413282" cy="36933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46" name="Straight Arrow Connector 45"/>
          <p:cNvCxnSpPr>
            <a:stCxn id="44" idx="1"/>
          </p:cNvCxnSpPr>
          <p:nvPr/>
        </p:nvCxnSpPr>
        <p:spPr>
          <a:xfrm rot="10800000">
            <a:off x="7432235" y="4510459"/>
            <a:ext cx="148666" cy="8266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6908083" y="5198604"/>
            <a:ext cx="6728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gerry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85285" y="6404607"/>
            <a:ext cx="465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Changed the name of the recently added name.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Objects, pass by reference or value?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In Java, ALL arguments are passed by value. The value of the argument is copied into the parameter. </a:t>
            </a:r>
          </a:p>
          <a:p>
            <a:pPr>
              <a:buNone/>
            </a:pPr>
            <a:r>
              <a:rPr lang="en-US" dirty="0" smtClean="0"/>
              <a:t>Return statements in Java always return a value.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What does this really mean though for objects?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Let’s look at </a:t>
            </a:r>
            <a:r>
              <a:rPr lang="en-US" dirty="0" err="1" smtClean="0"/>
              <a:t>Arrays.sort</a:t>
            </a:r>
            <a:r>
              <a:rPr lang="en-US" dirty="0" smtClean="0"/>
              <a:t> and why we deep copy for answers.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hlinkClick r:id="rId2"/>
              </a:rPr>
              <a:t>Arrays.sort</a:t>
            </a:r>
            <a:r>
              <a:rPr lang="en-US" dirty="0" smtClean="0">
                <a:hlinkClick r:id="rId2"/>
              </a:rPr>
              <a:t>()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662960" y="2081510"/>
            <a:ext cx="478184" cy="2441004"/>
            <a:chOff x="1187829" y="1644552"/>
            <a:chExt cx="478184" cy="2441004"/>
          </a:xfrm>
        </p:grpSpPr>
        <p:sp>
          <p:nvSpPr>
            <p:cNvPr id="5" name="Rectangle 4"/>
            <p:cNvSpPr/>
            <p:nvPr/>
          </p:nvSpPr>
          <p:spPr>
            <a:xfrm>
              <a:off x="1190882" y="1644552"/>
              <a:ext cx="475131" cy="244100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1</a:t>
              </a:r>
            </a:p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2</a:t>
              </a:r>
            </a:p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67</a:t>
              </a:r>
            </a:p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22</a:t>
              </a:r>
            </a:p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19</a:t>
              </a:r>
            </a:p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23</a:t>
              </a:r>
            </a:p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14</a:t>
              </a:r>
            </a:p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15</a:t>
              </a:r>
            </a:p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3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190758" y="1946050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190758" y="2218554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187829" y="2473026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190758" y="2759188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190758" y="3024143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190758" y="3305783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190758" y="3581463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187829" y="3809873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1471081" y="1417638"/>
            <a:ext cx="91706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anArray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4" idx="2"/>
            <a:endCxn id="5" idx="0"/>
          </p:cNvCxnSpPr>
          <p:nvPr/>
        </p:nvCxnSpPr>
        <p:spPr>
          <a:xfrm rot="5400000">
            <a:off x="1769326" y="1921223"/>
            <a:ext cx="294540" cy="260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212226" y="1786970"/>
            <a:ext cx="3734466" cy="17907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public static void sort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 (</a:t>
            </a:r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 [] a)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{</a:t>
            </a:r>
          </a:p>
          <a:p>
            <a:endParaRPr lang="en-US" sz="14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}</a:t>
            </a:r>
            <a:endParaRPr lang="en-US" sz="1400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1903580" y="2081510"/>
            <a:ext cx="2619309" cy="1386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1659292" y="2081510"/>
            <a:ext cx="478184" cy="2441004"/>
            <a:chOff x="1187829" y="1644552"/>
            <a:chExt cx="478184" cy="2441004"/>
          </a:xfrm>
        </p:grpSpPr>
        <p:sp>
          <p:nvSpPr>
            <p:cNvPr id="23" name="Rectangle 22"/>
            <p:cNvSpPr/>
            <p:nvPr/>
          </p:nvSpPr>
          <p:spPr>
            <a:xfrm>
              <a:off x="1190882" y="1644552"/>
              <a:ext cx="475131" cy="244100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1</a:t>
              </a:r>
            </a:p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2</a:t>
              </a:r>
            </a:p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3</a:t>
              </a:r>
            </a:p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14</a:t>
              </a:r>
            </a:p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15</a:t>
              </a:r>
            </a:p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19</a:t>
              </a:r>
            </a:p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22</a:t>
              </a:r>
            </a:p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23</a:t>
              </a:r>
            </a:p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67</a:t>
              </a: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190758" y="1946050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190758" y="2218554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187829" y="2473026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190758" y="2759188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190758" y="3024143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190758" y="3305783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190758" y="3581463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187829" y="3809873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Deep Copy?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1187829" y="1708504"/>
            <a:ext cx="478184" cy="2320642"/>
            <a:chOff x="1187829" y="1708504"/>
            <a:chExt cx="478184" cy="2320642"/>
          </a:xfrm>
        </p:grpSpPr>
        <p:sp>
          <p:nvSpPr>
            <p:cNvPr id="4" name="Rectangle 3"/>
            <p:cNvSpPr/>
            <p:nvPr/>
          </p:nvSpPr>
          <p:spPr>
            <a:xfrm>
              <a:off x="1190882" y="1708504"/>
              <a:ext cx="475131" cy="2320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190758" y="1946050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190758" y="2218554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187829" y="2473026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190758" y="2759188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190758" y="3024143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190758" y="3305783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190758" y="3581463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187829" y="3809873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Cloud 13"/>
          <p:cNvSpPr/>
          <p:nvPr/>
        </p:nvSpPr>
        <p:spPr>
          <a:xfrm>
            <a:off x="201017" y="666956"/>
            <a:ext cx="2521853" cy="4044439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71081" y="5052422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DMV Exam object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94745" y="1048306"/>
            <a:ext cx="94253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6" idx="2"/>
            <a:endCxn id="4" idx="0"/>
          </p:cNvCxnSpPr>
          <p:nvPr/>
        </p:nvCxnSpPr>
        <p:spPr>
          <a:xfrm rot="5400000">
            <a:off x="1401798" y="1444289"/>
            <a:ext cx="290866" cy="2375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5372643" y="1790732"/>
            <a:ext cx="3314157" cy="17907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DMVExam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 test;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test = new </a:t>
            </a:r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DMVExam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();</a:t>
            </a:r>
          </a:p>
          <a:p>
            <a:endParaRPr lang="en-US" sz="14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char [] answers;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answers = </a:t>
            </a:r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test.getSolution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();</a:t>
            </a:r>
          </a:p>
          <a:p>
            <a:endParaRPr lang="en-US" sz="14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answers[0] = ‘X’;  </a:t>
            </a:r>
            <a:endParaRPr lang="en-US" sz="1400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902682" y="4485966"/>
            <a:ext cx="3314157" cy="1361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public char[] </a:t>
            </a:r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getSolution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	return solution;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}</a:t>
            </a:r>
            <a:endParaRPr lang="en-US" sz="1400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79455" y="1708504"/>
            <a:ext cx="95410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24" idx="1"/>
            <a:endCxn id="4" idx="0"/>
          </p:cNvCxnSpPr>
          <p:nvPr/>
        </p:nvCxnSpPr>
        <p:spPr>
          <a:xfrm rot="10800000">
            <a:off x="1428449" y="1708504"/>
            <a:ext cx="2551007" cy="184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Deep Copy?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871081" y="1598867"/>
            <a:ext cx="478184" cy="2320642"/>
            <a:chOff x="1187829" y="1708504"/>
            <a:chExt cx="478184" cy="2320642"/>
          </a:xfrm>
        </p:grpSpPr>
        <p:sp>
          <p:nvSpPr>
            <p:cNvPr id="4" name="Rectangle 3"/>
            <p:cNvSpPr/>
            <p:nvPr/>
          </p:nvSpPr>
          <p:spPr>
            <a:xfrm>
              <a:off x="1190882" y="1708504"/>
              <a:ext cx="475131" cy="2320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190758" y="1946050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190758" y="2218554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187829" y="2473026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190758" y="2759188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190758" y="3024143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190758" y="3305783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190758" y="3581463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187829" y="3809873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Cloud 13"/>
          <p:cNvSpPr/>
          <p:nvPr/>
        </p:nvSpPr>
        <p:spPr>
          <a:xfrm>
            <a:off x="201017" y="666956"/>
            <a:ext cx="2521853" cy="4044439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71081" y="5052422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DMV Exam object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94745" y="1048306"/>
            <a:ext cx="94253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6" idx="2"/>
            <a:endCxn id="4" idx="0"/>
          </p:cNvCxnSpPr>
          <p:nvPr/>
        </p:nvCxnSpPr>
        <p:spPr>
          <a:xfrm rot="5400000">
            <a:off x="1298243" y="1231096"/>
            <a:ext cx="181229" cy="5543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5372643" y="1790732"/>
            <a:ext cx="3314157" cy="17907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DMVExam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 test;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test = new </a:t>
            </a:r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DMVExam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();</a:t>
            </a:r>
          </a:p>
          <a:p>
            <a:endParaRPr lang="en-US" sz="14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char [] answers;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answers = </a:t>
            </a:r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test.getSolution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();</a:t>
            </a:r>
          </a:p>
          <a:p>
            <a:endParaRPr lang="en-US" sz="1400" dirty="0" smtClean="0">
              <a:solidFill>
                <a:schemeClr val="tx1"/>
              </a:solidFill>
              <a:latin typeface="Courier New"/>
              <a:cs typeface="Courier New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answers[0] = ‘X’;  </a:t>
            </a:r>
            <a:endParaRPr lang="en-US" sz="1400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902682" y="3811461"/>
            <a:ext cx="5784118" cy="18165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public char[] </a:t>
            </a:r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getSolution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	char[] result;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	result = new </a:t>
            </a:r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char[solution.length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];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	for (</a:t>
            </a:r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 ii = 0; ii &lt; </a:t>
            </a:r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solution.length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; ii++)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		</a:t>
            </a:r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result[ii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] = </a:t>
            </a:r>
            <a:r>
              <a:rPr lang="en-US" sz="1400" dirty="0" err="1" smtClean="0">
                <a:solidFill>
                  <a:schemeClr val="tx1"/>
                </a:solidFill>
                <a:latin typeface="Courier New"/>
                <a:cs typeface="Courier New"/>
              </a:rPr>
              <a:t>solution.length</a:t>
            </a:r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	return result;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/>
                <a:cs typeface="Courier New"/>
              </a:rPr>
              <a:t>}</a:t>
            </a:r>
            <a:endParaRPr lang="en-US" sz="1400" dirty="0">
              <a:solidFill>
                <a:schemeClr val="tx1"/>
              </a:solidFill>
              <a:latin typeface="Courier New"/>
              <a:cs typeface="Courier New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79455" y="1708504"/>
            <a:ext cx="95410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1898189" y="1947638"/>
            <a:ext cx="478184" cy="2320642"/>
            <a:chOff x="1187829" y="1708504"/>
            <a:chExt cx="478184" cy="2320642"/>
          </a:xfrm>
        </p:grpSpPr>
        <p:sp>
          <p:nvSpPr>
            <p:cNvPr id="26" name="Rectangle 25"/>
            <p:cNvSpPr/>
            <p:nvPr/>
          </p:nvSpPr>
          <p:spPr>
            <a:xfrm>
              <a:off x="1190882" y="1708504"/>
              <a:ext cx="475131" cy="23206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1190758" y="1946050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190758" y="2218554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187829" y="2473026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190758" y="2759188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190758" y="3024143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190758" y="3305783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190758" y="3581463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1187829" y="3809873"/>
              <a:ext cx="475131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1999595" y="1421400"/>
            <a:ext cx="72327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cxnSp>
        <p:nvCxnSpPr>
          <p:cNvPr id="36" name="Straight Arrow Connector 35"/>
          <p:cNvCxnSpPr>
            <a:stCxn id="35" idx="2"/>
            <a:endCxn id="26" idx="0"/>
          </p:cNvCxnSpPr>
          <p:nvPr/>
        </p:nvCxnSpPr>
        <p:spPr>
          <a:xfrm rot="5400000">
            <a:off x="2171568" y="1757973"/>
            <a:ext cx="156906" cy="222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4" idx="1"/>
            <a:endCxn id="26" idx="0"/>
          </p:cNvCxnSpPr>
          <p:nvPr/>
        </p:nvCxnSpPr>
        <p:spPr>
          <a:xfrm rot="10800000" flipV="1">
            <a:off x="2138809" y="1893170"/>
            <a:ext cx="1840647" cy="544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349267" y="1708506"/>
            <a:ext cx="548923" cy="401998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1352319" y="1985773"/>
            <a:ext cx="548923" cy="401998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444</Words>
  <Application>Microsoft Office PowerPoint</Application>
  <PresentationFormat>On-screen Show (4:3)</PresentationFormat>
  <Paragraphs>203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Some odds and ends about Classes and Objects</vt:lpstr>
      <vt:lpstr>Object-Oriented Programming</vt:lpstr>
      <vt:lpstr>PowerPoint Presentation</vt:lpstr>
      <vt:lpstr>PowerPoint Presentation</vt:lpstr>
      <vt:lpstr>PowerPoint Presentation</vt:lpstr>
      <vt:lpstr>Objects, pass by reference or value?</vt:lpstr>
      <vt:lpstr>Arrays.sort()</vt:lpstr>
      <vt:lpstr>Why Deep Copy?</vt:lpstr>
      <vt:lpstr>Why Deep Copy?</vt:lpstr>
      <vt:lpstr>UML Diagram – Gaddis 304</vt:lpstr>
      <vt:lpstr>UML Diagram for  Rectangle class</vt:lpstr>
    </vt:vector>
  </TitlesOfParts>
  <Company>James Madison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odds and ends about Classes and Objects</dc:title>
  <dc:creator>Nancy Harris</dc:creator>
  <cp:lastModifiedBy>twintowers</cp:lastModifiedBy>
  <cp:revision>4</cp:revision>
  <dcterms:created xsi:type="dcterms:W3CDTF">2011-11-30T13:09:40Z</dcterms:created>
  <dcterms:modified xsi:type="dcterms:W3CDTF">2011-11-30T14:38:56Z</dcterms:modified>
</cp:coreProperties>
</file>