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4" r:id="rId8"/>
    <p:sldId id="265" r:id="rId9"/>
    <p:sldId id="266" r:id="rId10"/>
    <p:sldId id="267" r:id="rId11"/>
    <p:sldId id="261" r:id="rId12"/>
    <p:sldId id="263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DA93-9099-7648-AC26-33944E19527E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000D-3414-0144-BE3F-7DA702AD5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DA93-9099-7648-AC26-33944E19527E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000D-3414-0144-BE3F-7DA702AD5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DA93-9099-7648-AC26-33944E19527E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000D-3414-0144-BE3F-7DA702AD5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DA93-9099-7648-AC26-33944E19527E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000D-3414-0144-BE3F-7DA702AD5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DA93-9099-7648-AC26-33944E19527E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000D-3414-0144-BE3F-7DA702AD5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DA93-9099-7648-AC26-33944E19527E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000D-3414-0144-BE3F-7DA702AD5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DA93-9099-7648-AC26-33944E19527E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000D-3414-0144-BE3F-7DA702AD5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DA93-9099-7648-AC26-33944E19527E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000D-3414-0144-BE3F-7DA702AD5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DA93-9099-7648-AC26-33944E19527E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000D-3414-0144-BE3F-7DA702AD5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DA93-9099-7648-AC26-33944E19527E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000D-3414-0144-BE3F-7DA702AD5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DA93-9099-7648-AC26-33944E19527E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000D-3414-0144-BE3F-7DA702AD5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BDA93-9099-7648-AC26-33944E19527E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7000D-3414-0144-BE3F-7DA702AD5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Writing recursive methods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will you know that you are done? This is the easy case.</a:t>
            </a:r>
          </a:p>
          <a:p>
            <a:endParaRPr lang="en-US" dirty="0" smtClean="0"/>
          </a:p>
          <a:p>
            <a:r>
              <a:rPr lang="en-US" dirty="0" smtClean="0"/>
              <a:t>How will you progress toward easy case? This is the refinement case.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Your turn</a:t>
            </a:r>
            <a:br>
              <a:rPr lang="en-US" dirty="0" smtClean="0"/>
            </a:br>
            <a:r>
              <a:rPr lang="en-US" dirty="0" smtClean="0"/>
              <a:t>examples from </a:t>
            </a:r>
            <a:r>
              <a:rPr lang="en-US" dirty="0" err="1" smtClean="0"/>
              <a:t>codingBat.com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string and a non-empty substring </a:t>
            </a:r>
            <a:r>
              <a:rPr lang="en-US" b="1" dirty="0" smtClean="0"/>
              <a:t>sub</a:t>
            </a:r>
            <a:r>
              <a:rPr lang="en-US" dirty="0" smtClean="0"/>
              <a:t>, compute recursively the number of times that sub appears in the string, without the sub strings overlapping.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strCount("catcowcat</a:t>
            </a:r>
            <a:r>
              <a:rPr lang="en-US" dirty="0" smtClean="0"/>
              <a:t>", "cat") → 2</a:t>
            </a:r>
            <a:br>
              <a:rPr lang="en-US" dirty="0" smtClean="0"/>
            </a:br>
            <a:r>
              <a:rPr lang="en-US" dirty="0" err="1" smtClean="0"/>
              <a:t>strCount("catcowcat</a:t>
            </a:r>
            <a:r>
              <a:rPr lang="en-US" dirty="0" smtClean="0"/>
              <a:t>", "cow") → 1</a:t>
            </a:r>
            <a:br>
              <a:rPr lang="en-US" dirty="0" smtClean="0"/>
            </a:br>
            <a:r>
              <a:rPr lang="en-US" dirty="0" err="1" smtClean="0"/>
              <a:t>strCount("catcowcat</a:t>
            </a:r>
            <a:r>
              <a:rPr lang="en-US" dirty="0" smtClean="0"/>
              <a:t>", "dog") → 0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will you identify the substring in the String?</a:t>
            </a:r>
          </a:p>
          <a:p>
            <a:endParaRPr lang="en-US" dirty="0" smtClean="0"/>
          </a:p>
          <a:p>
            <a:r>
              <a:rPr lang="en-US" dirty="0" smtClean="0"/>
              <a:t>How will you know that you are done? This is the easy case.</a:t>
            </a:r>
          </a:p>
          <a:p>
            <a:endParaRPr lang="en-US" dirty="0" smtClean="0"/>
          </a:p>
          <a:p>
            <a:r>
              <a:rPr lang="en-US" dirty="0" smtClean="0"/>
              <a:t>How will you progress toward easy case? This is the refinement case.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string, compute recursively a new string where all the '</a:t>
            </a:r>
            <a:r>
              <a:rPr lang="en-US" dirty="0" err="1" smtClean="0"/>
              <a:t>x</a:t>
            </a:r>
            <a:r>
              <a:rPr lang="en-US" dirty="0" smtClean="0"/>
              <a:t>' chars have been removed.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noX("xaxb</a:t>
            </a:r>
            <a:r>
              <a:rPr lang="en-US" dirty="0" smtClean="0"/>
              <a:t>") → "</a:t>
            </a:r>
            <a:r>
              <a:rPr lang="en-US" dirty="0" err="1" smtClean="0"/>
              <a:t>ab</a:t>
            </a:r>
            <a:r>
              <a:rPr lang="en-US" dirty="0" smtClean="0"/>
              <a:t>"</a:t>
            </a:r>
            <a:br>
              <a:rPr lang="en-US" dirty="0" smtClean="0"/>
            </a:br>
            <a:r>
              <a:rPr lang="en-US" dirty="0" err="1" smtClean="0"/>
              <a:t>noX("abc</a:t>
            </a:r>
            <a:r>
              <a:rPr lang="en-US" dirty="0" smtClean="0"/>
              <a:t>") → "</a:t>
            </a:r>
            <a:r>
              <a:rPr lang="en-US" dirty="0" err="1" smtClean="0"/>
              <a:t>abc</a:t>
            </a:r>
            <a:r>
              <a:rPr lang="en-US" dirty="0" smtClean="0"/>
              <a:t>"</a:t>
            </a:r>
            <a:br>
              <a:rPr lang="en-US" dirty="0" smtClean="0"/>
            </a:br>
            <a:r>
              <a:rPr lang="en-US" dirty="0" err="1" smtClean="0"/>
              <a:t>noX("xx</a:t>
            </a:r>
            <a:r>
              <a:rPr lang="en-US" smtClean="0"/>
              <a:t>") → “”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We’ve seen a couple of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Change maker</a:t>
            </a:r>
          </a:p>
          <a:p>
            <a:r>
              <a:rPr lang="en-US" dirty="0" smtClean="0"/>
              <a:t>Factorial</a:t>
            </a:r>
          </a:p>
          <a:p>
            <a:endParaRPr lang="en-US" dirty="0" smtClean="0"/>
          </a:p>
          <a:p>
            <a:r>
              <a:rPr lang="en-US" dirty="0" smtClean="0"/>
              <a:t>Categories of problems suited to recursion</a:t>
            </a:r>
          </a:p>
          <a:p>
            <a:pPr lvl="1"/>
            <a:r>
              <a:rPr lang="en-US" dirty="0" smtClean="0"/>
              <a:t>natural language processing</a:t>
            </a:r>
          </a:p>
          <a:p>
            <a:pPr lvl="2"/>
            <a:r>
              <a:rPr lang="en-US" dirty="0" smtClean="0"/>
              <a:t>a noun phrase is a noun or an adjective followed by a noun phrase.</a:t>
            </a:r>
          </a:p>
          <a:p>
            <a:pPr lvl="1"/>
            <a:r>
              <a:rPr lang="en-US" dirty="0" smtClean="0"/>
              <a:t>maze problems</a:t>
            </a:r>
          </a:p>
          <a:p>
            <a:pPr lvl="1"/>
            <a:r>
              <a:rPr lang="en-US" dirty="0" smtClean="0"/>
              <a:t>Towers of </a:t>
            </a:r>
            <a:r>
              <a:rPr lang="en-US" dirty="0" err="1" smtClean="0"/>
              <a:t>hanoi</a:t>
            </a:r>
            <a:endParaRPr lang="en-US" dirty="0" smtClean="0"/>
          </a:p>
          <a:p>
            <a:pPr lvl="1"/>
            <a:r>
              <a:rPr lang="en-US" dirty="0" smtClean="0"/>
              <a:t>8 queens</a:t>
            </a:r>
          </a:p>
          <a:p>
            <a:pPr lvl="1"/>
            <a:r>
              <a:rPr lang="en-US" dirty="0" err="1" smtClean="0"/>
              <a:t>sudoku</a:t>
            </a:r>
            <a:r>
              <a:rPr lang="en-US" dirty="0" smtClean="0"/>
              <a:t> solver </a:t>
            </a:r>
          </a:p>
          <a:p>
            <a:pPr lvl="1"/>
            <a:r>
              <a:rPr lang="en-US" dirty="0" smtClean="0"/>
              <a:t>any kind of “backtracking” problems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458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Given </a:t>
            </a:r>
            <a:r>
              <a:rPr lang="en-US" b="1" dirty="0" smtClean="0"/>
              <a:t>base</a:t>
            </a:r>
            <a:r>
              <a:rPr lang="en-US" dirty="0" smtClean="0"/>
              <a:t> and </a:t>
            </a:r>
            <a:r>
              <a:rPr lang="en-US" b="1" dirty="0" err="1" smtClean="0"/>
              <a:t>n</a:t>
            </a:r>
            <a:r>
              <a:rPr lang="en-US" dirty="0" smtClean="0"/>
              <a:t> that are both 1 or more, compute recursively (no loops) the value of base to the </a:t>
            </a:r>
            <a:r>
              <a:rPr lang="en-US" dirty="0" err="1" smtClean="0"/>
              <a:t>n</a:t>
            </a:r>
            <a:r>
              <a:rPr lang="en-US" dirty="0" smtClean="0"/>
              <a:t> power, so powerN(3, 2) is 9 (3 squared).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Rewrite the problem</a:t>
            </a:r>
          </a:p>
          <a:p>
            <a:pPr>
              <a:buNone/>
            </a:pPr>
            <a:r>
              <a:rPr lang="en-US" dirty="0" smtClean="0"/>
              <a:t>We know that n</a:t>
            </a:r>
            <a:r>
              <a:rPr lang="en-US" baseline="30000" dirty="0" smtClean="0"/>
              <a:t>1 = </a:t>
            </a:r>
            <a:r>
              <a:rPr lang="en-US" dirty="0" err="1" smtClean="0"/>
              <a:t>n</a:t>
            </a:r>
            <a:r>
              <a:rPr lang="en-US" dirty="0" smtClean="0"/>
              <a:t> and that n</a:t>
            </a:r>
            <a:r>
              <a:rPr lang="en-US" baseline="30000" dirty="0" smtClean="0"/>
              <a:t>m = </a:t>
            </a:r>
            <a:r>
              <a:rPr lang="en-US" dirty="0" smtClean="0"/>
              <a:t>n</a:t>
            </a:r>
            <a:r>
              <a:rPr lang="en-US" baseline="-25000" dirty="0" smtClean="0"/>
              <a:t>1</a:t>
            </a:r>
            <a:r>
              <a:rPr lang="en-US" dirty="0" smtClean="0"/>
              <a:t> * n</a:t>
            </a:r>
            <a:r>
              <a:rPr lang="en-US" baseline="-25000" dirty="0" smtClean="0"/>
              <a:t>2 </a:t>
            </a:r>
            <a:r>
              <a:rPr lang="en-US" dirty="0" smtClean="0"/>
              <a:t>* … * n</a:t>
            </a:r>
            <a:r>
              <a:rPr lang="en-US" baseline="-25000" dirty="0" smtClean="0"/>
              <a:t>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 recursive definition becomes:</a:t>
            </a:r>
          </a:p>
          <a:p>
            <a:pPr lvl="1">
              <a:buNone/>
            </a:pPr>
            <a:r>
              <a:rPr lang="en-US" i="1" dirty="0" err="1" smtClean="0"/>
              <a:t>f(n</a:t>
            </a:r>
            <a:r>
              <a:rPr lang="en-US" i="1" dirty="0" smtClean="0"/>
              <a:t>, 1) = </a:t>
            </a:r>
            <a:r>
              <a:rPr lang="en-US" i="1" dirty="0" err="1" smtClean="0"/>
              <a:t>n</a:t>
            </a:r>
            <a:r>
              <a:rPr lang="en-US" dirty="0" smtClean="0"/>
              <a:t>	</a:t>
            </a:r>
          </a:p>
          <a:p>
            <a:pPr lvl="1">
              <a:buNone/>
            </a:pPr>
            <a:r>
              <a:rPr lang="en-US" i="1" dirty="0" err="1" smtClean="0"/>
              <a:t>f(n</a:t>
            </a:r>
            <a:r>
              <a:rPr lang="en-US" i="1" dirty="0" smtClean="0"/>
              <a:t>, </a:t>
            </a:r>
            <a:r>
              <a:rPr lang="en-US" i="1" dirty="0" err="1" smtClean="0"/>
              <a:t>m</a:t>
            </a:r>
            <a:r>
              <a:rPr lang="en-US" i="1" dirty="0" smtClean="0"/>
              <a:t>) = </a:t>
            </a:r>
            <a:r>
              <a:rPr lang="en-US" i="1" dirty="0" err="1" smtClean="0"/>
              <a:t>n</a:t>
            </a:r>
            <a:r>
              <a:rPr lang="en-US" i="1" dirty="0" smtClean="0"/>
              <a:t> * </a:t>
            </a:r>
            <a:r>
              <a:rPr lang="en-US" i="1" dirty="0" err="1" smtClean="0"/>
              <a:t>f(n</a:t>
            </a:r>
            <a:r>
              <a:rPr lang="en-US" i="1" dirty="0" smtClean="0"/>
              <a:t>, m-1)</a:t>
            </a:r>
          </a:p>
          <a:p>
            <a:pPr>
              <a:buNone/>
            </a:pPr>
            <a:r>
              <a:rPr lang="en-US" i="1" dirty="0" smtClean="0"/>
              <a:t>	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91429" y="6404788"/>
            <a:ext cx="2083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</a:t>
            </a:r>
            <a:r>
              <a:rPr lang="en-US" dirty="0" err="1" smtClean="0"/>
              <a:t>codingBat.com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design the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>
              <a:buNone/>
            </a:pPr>
            <a:r>
              <a:rPr lang="en-US" i="1" dirty="0" err="1" smtClean="0"/>
              <a:t>f(n</a:t>
            </a:r>
            <a:r>
              <a:rPr lang="en-US" i="1" dirty="0" smtClean="0"/>
              <a:t>, 1) = </a:t>
            </a:r>
            <a:r>
              <a:rPr lang="en-US" i="1" dirty="0" err="1" smtClean="0"/>
              <a:t>n</a:t>
            </a:r>
            <a:r>
              <a:rPr lang="en-US" dirty="0" smtClean="0"/>
              <a:t>				// base or easy case</a:t>
            </a:r>
          </a:p>
          <a:p>
            <a:pPr lvl="1">
              <a:buNone/>
            </a:pPr>
            <a:r>
              <a:rPr lang="en-US" i="1" dirty="0" err="1" smtClean="0"/>
              <a:t>f(n</a:t>
            </a:r>
            <a:r>
              <a:rPr lang="en-US" i="1" dirty="0" smtClean="0"/>
              <a:t>, </a:t>
            </a:r>
            <a:r>
              <a:rPr lang="en-US" i="1" dirty="0" err="1" smtClean="0"/>
              <a:t>m</a:t>
            </a:r>
            <a:r>
              <a:rPr lang="en-US" i="1" dirty="0" smtClean="0"/>
              <a:t>) = </a:t>
            </a:r>
            <a:r>
              <a:rPr lang="en-US" i="1" dirty="0" err="1" smtClean="0"/>
              <a:t>n</a:t>
            </a:r>
            <a:r>
              <a:rPr lang="en-US" i="1" dirty="0" smtClean="0"/>
              <a:t> * </a:t>
            </a:r>
            <a:r>
              <a:rPr lang="en-US" i="1" dirty="0" err="1" smtClean="0"/>
              <a:t>f(n</a:t>
            </a:r>
            <a:r>
              <a:rPr lang="en-US" i="1" dirty="0" smtClean="0"/>
              <a:t>, m-1)  </a:t>
            </a:r>
            <a:r>
              <a:rPr lang="en-US" dirty="0" smtClean="0"/>
              <a:t>// refinement</a:t>
            </a:r>
            <a:endParaRPr lang="en-US" i="1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public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powerN(int</a:t>
            </a:r>
            <a:r>
              <a:rPr lang="en-US" dirty="0" smtClean="0">
                <a:latin typeface="Courier"/>
                <a:cs typeface="Courier"/>
              </a:rPr>
              <a:t> base,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n</a:t>
            </a:r>
            <a:r>
              <a:rPr lang="en-US" dirty="0" smtClean="0">
                <a:latin typeface="Courier"/>
                <a:cs typeface="Courier"/>
              </a:rPr>
              <a:t>) 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result;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if(n</a:t>
            </a:r>
            <a:r>
              <a:rPr lang="en-US" dirty="0" smtClean="0">
                <a:latin typeface="Courier"/>
                <a:cs typeface="Courier"/>
              </a:rPr>
              <a:t> == 1)			// easy case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      result = base;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   else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      // recursive case (refinement)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      result = base * </a:t>
            </a:r>
            <a:r>
              <a:rPr lang="en-US" dirty="0" err="1" smtClean="0">
                <a:latin typeface="Courier"/>
                <a:cs typeface="Courier"/>
              </a:rPr>
              <a:t>powerN(base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n</a:t>
            </a:r>
            <a:r>
              <a:rPr lang="en-US" dirty="0" smtClean="0">
                <a:latin typeface="Courier"/>
                <a:cs typeface="Courier"/>
              </a:rPr>
              <a:t> - 1);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   return result;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another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36495"/>
          </a:xfrm>
        </p:spPr>
        <p:txBody>
          <a:bodyPr>
            <a:normAutofit/>
          </a:bodyPr>
          <a:lstStyle/>
          <a:p>
            <a:r>
              <a:rPr lang="en-US" dirty="0" smtClean="0"/>
              <a:t>Fibonacci sequence</a:t>
            </a:r>
          </a:p>
          <a:p>
            <a:pPr>
              <a:buNone/>
            </a:pPr>
            <a:r>
              <a:rPr lang="en-US" dirty="0" smtClean="0"/>
              <a:t>	1, 1, 2, 3, 5, 8, 13, 21, 34, 55, 89, 144, 233, ...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Written as a function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F(1) = 1</a:t>
            </a:r>
            <a:br>
              <a:rPr lang="en-US" i="1" dirty="0" smtClean="0"/>
            </a:br>
            <a:r>
              <a:rPr lang="en-US" i="1" dirty="0" smtClean="0"/>
              <a:t>F(2) = 1</a:t>
            </a:r>
            <a:br>
              <a:rPr lang="en-US" i="1" dirty="0" smtClean="0"/>
            </a:br>
            <a:r>
              <a:rPr lang="en-US" i="1" dirty="0" err="1" smtClean="0"/>
              <a:t>F(n</a:t>
            </a:r>
            <a:r>
              <a:rPr lang="en-US" i="1" dirty="0" smtClean="0"/>
              <a:t>) = </a:t>
            </a:r>
            <a:r>
              <a:rPr lang="en-US" i="1" dirty="0" err="1" smtClean="0"/>
              <a:t>F(n</a:t>
            </a:r>
            <a:r>
              <a:rPr lang="en-US" i="1" dirty="0" smtClean="0"/>
              <a:t> – 1) + </a:t>
            </a:r>
            <a:r>
              <a:rPr lang="en-US" i="1" dirty="0" err="1" smtClean="0"/>
              <a:t>F(n</a:t>
            </a:r>
            <a:r>
              <a:rPr lang="en-US" i="1" dirty="0" smtClean="0"/>
              <a:t> – 2)</a:t>
            </a:r>
            <a:endParaRPr lang="en-US" i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29469" y="2705471"/>
            <a:ext cx="50614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1104325" y="2797493"/>
            <a:ext cx="18404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95553" y="2890310"/>
            <a:ext cx="60817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1710906" y="2796700"/>
            <a:ext cx="18404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97060" y="275024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030768" y="2751829"/>
            <a:ext cx="75461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4454096" y="2842263"/>
            <a:ext cx="18404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45324" y="2935080"/>
            <a:ext cx="60817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060677" y="2841470"/>
            <a:ext cx="18404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245242" y="270485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i="1" dirty="0" smtClean="0"/>
              <a:t>	F(1) = 1</a:t>
            </a:r>
            <a:br>
              <a:rPr lang="en-US" i="1" dirty="0" smtClean="0"/>
            </a:br>
            <a:r>
              <a:rPr lang="en-US" i="1" dirty="0" smtClean="0"/>
              <a:t>F(2) = 1</a:t>
            </a:r>
            <a:br>
              <a:rPr lang="en-US" i="1" dirty="0" smtClean="0"/>
            </a:br>
            <a:r>
              <a:rPr lang="en-US" i="1" dirty="0" err="1" smtClean="0"/>
              <a:t>F(n</a:t>
            </a:r>
            <a:r>
              <a:rPr lang="en-US" i="1" dirty="0" smtClean="0"/>
              <a:t>) = </a:t>
            </a:r>
            <a:r>
              <a:rPr lang="en-US" i="1" dirty="0" err="1" smtClean="0"/>
              <a:t>F(n</a:t>
            </a:r>
            <a:r>
              <a:rPr lang="en-US" i="1" dirty="0" smtClean="0"/>
              <a:t> – 1) + </a:t>
            </a:r>
            <a:r>
              <a:rPr lang="en-US" i="1" dirty="0" err="1" smtClean="0"/>
              <a:t>F(n</a:t>
            </a:r>
            <a:r>
              <a:rPr lang="en-US" i="1" dirty="0" smtClean="0"/>
              <a:t> – 2)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public static </a:t>
            </a:r>
            <a:r>
              <a:rPr lang="en-US" i="1" dirty="0" err="1" smtClean="0"/>
              <a:t>int</a:t>
            </a:r>
            <a:r>
              <a:rPr lang="en-US" i="1" dirty="0" smtClean="0"/>
              <a:t> </a:t>
            </a:r>
            <a:r>
              <a:rPr lang="en-US" i="1" dirty="0" err="1" smtClean="0"/>
              <a:t>fibonacci(int</a:t>
            </a:r>
            <a:r>
              <a:rPr lang="en-US" i="1" dirty="0" smtClean="0"/>
              <a:t> num)</a:t>
            </a:r>
          </a:p>
          <a:p>
            <a:pPr>
              <a:buNone/>
            </a:pPr>
            <a:r>
              <a:rPr lang="en-US" i="1" dirty="0" smtClean="0"/>
              <a:t>{</a:t>
            </a:r>
          </a:p>
          <a:p>
            <a:pPr>
              <a:buNone/>
            </a:pPr>
            <a:r>
              <a:rPr lang="en-US" i="1" dirty="0" smtClean="0"/>
              <a:t>	if (num == 1 || num </a:t>
            </a:r>
            <a:r>
              <a:rPr lang="en-US" i="1" dirty="0" smtClean="0"/>
              <a:t>== </a:t>
            </a:r>
            <a:r>
              <a:rPr lang="en-US" i="1" dirty="0" smtClean="0"/>
              <a:t>2)</a:t>
            </a:r>
          </a:p>
          <a:p>
            <a:pPr>
              <a:buNone/>
            </a:pPr>
            <a:r>
              <a:rPr lang="en-US" i="1" dirty="0" smtClean="0"/>
              <a:t>      return 1;</a:t>
            </a:r>
          </a:p>
          <a:p>
            <a:pPr>
              <a:buNone/>
            </a:pPr>
            <a:r>
              <a:rPr lang="en-US" i="1" dirty="0" smtClean="0"/>
              <a:t>   else</a:t>
            </a:r>
          </a:p>
          <a:p>
            <a:pPr>
              <a:buNone/>
            </a:pPr>
            <a:r>
              <a:rPr lang="en-US" i="1" dirty="0" smtClean="0"/>
              <a:t>      return </a:t>
            </a:r>
            <a:r>
              <a:rPr lang="en-US" i="1" dirty="0" err="1" smtClean="0"/>
              <a:t>fibonacci</a:t>
            </a:r>
            <a:r>
              <a:rPr lang="en-US" i="1" dirty="0" smtClean="0"/>
              <a:t>(num </a:t>
            </a:r>
            <a:r>
              <a:rPr lang="en-US" i="1" dirty="0" smtClean="0"/>
              <a:t>– 1) + </a:t>
            </a:r>
            <a:r>
              <a:rPr lang="en-US" i="1" dirty="0" err="1" smtClean="0"/>
              <a:t>fibonacci</a:t>
            </a:r>
            <a:r>
              <a:rPr lang="en-US" i="1" dirty="0" smtClean="0"/>
              <a:t>(num – 2);</a:t>
            </a:r>
          </a:p>
          <a:p>
            <a:pPr>
              <a:buNone/>
            </a:pPr>
            <a:r>
              <a:rPr lang="en-US" i="1" dirty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Your Turn</a:t>
            </a:r>
            <a:br>
              <a:rPr lang="en-US" dirty="0" smtClean="0"/>
            </a:br>
            <a:r>
              <a:rPr lang="en-US" dirty="0" err="1" smtClean="0"/>
              <a:t>CodingBat.com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We have a number of bunnies and each bunny has two big floppy ears. We want to compute the total number of ears across all the bunnies recursively (without loops or multiplication).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bunnyEars(0) → 0</a:t>
            </a:r>
            <a:br>
              <a:rPr lang="en-US" dirty="0" smtClean="0"/>
            </a:br>
            <a:r>
              <a:rPr lang="en-US" dirty="0" smtClean="0"/>
              <a:t>bunnyEars(1) → 2</a:t>
            </a:r>
            <a:br>
              <a:rPr lang="en-US" dirty="0" smtClean="0"/>
            </a:br>
            <a:r>
              <a:rPr lang="en-US" dirty="0" smtClean="0"/>
              <a:t>bunnyEars(2) → 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will you know that you are done? This is the easy case.</a:t>
            </a:r>
          </a:p>
          <a:p>
            <a:endParaRPr lang="en-US" dirty="0" smtClean="0"/>
          </a:p>
          <a:p>
            <a:r>
              <a:rPr lang="en-US" dirty="0" smtClean="0"/>
              <a:t>How will you progress toward easy case? This is the refinement case.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We have bunnies standing in a line, numbered 1, 2, ... The odd bunnies (1, 3, ..) have the normal 2 ears. The even bunnies (2, 4, ..) we'll say have 3 ears, because they each have a raised foot. Recursively return the number of "ears" in the bunny line 1, 2, ... </a:t>
            </a:r>
            <a:r>
              <a:rPr lang="en-US" dirty="0" err="1" smtClean="0"/>
              <a:t>n</a:t>
            </a:r>
            <a:r>
              <a:rPr lang="en-US" dirty="0" smtClean="0"/>
              <a:t> (without loops or multiplication).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bunnyEars2(0) → 0</a:t>
            </a:r>
            <a:br>
              <a:rPr lang="en-US" dirty="0" smtClean="0"/>
            </a:br>
            <a:r>
              <a:rPr lang="en-US" dirty="0" smtClean="0"/>
              <a:t>bunnyEars2(1) → 2</a:t>
            </a:r>
            <a:br>
              <a:rPr lang="en-US" dirty="0" smtClean="0"/>
            </a:br>
            <a:r>
              <a:rPr lang="en-US" dirty="0" smtClean="0"/>
              <a:t>bunnyEars2(2) → 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404</Words>
  <Application>Microsoft Office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Writing recursive methods</vt:lpstr>
      <vt:lpstr>We’ve seen a couple of examples</vt:lpstr>
      <vt:lpstr>Analyze the problem</vt:lpstr>
      <vt:lpstr>Now design the solution</vt:lpstr>
      <vt:lpstr>Now another problem</vt:lpstr>
      <vt:lpstr>Slide 6</vt:lpstr>
      <vt:lpstr>Your Turn CodingBat.com</vt:lpstr>
      <vt:lpstr>Steps</vt:lpstr>
      <vt:lpstr>Slide 9</vt:lpstr>
      <vt:lpstr>Steps</vt:lpstr>
      <vt:lpstr>Your turn examples from codingBat.com</vt:lpstr>
      <vt:lpstr>Steps</vt:lpstr>
      <vt:lpstr>Slide 13</vt:lpstr>
    </vt:vector>
  </TitlesOfParts>
  <Company>James Madison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recursive methods</dc:title>
  <dc:creator>Nancy Harris</dc:creator>
  <cp:lastModifiedBy>Profile Builder</cp:lastModifiedBy>
  <cp:revision>7</cp:revision>
  <dcterms:created xsi:type="dcterms:W3CDTF">2011-03-17T13:54:07Z</dcterms:created>
  <dcterms:modified xsi:type="dcterms:W3CDTF">2011-03-17T16:10:37Z</dcterms:modified>
</cp:coreProperties>
</file>