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39" d="100"/>
          <a:sy n="139" d="100"/>
        </p:scale>
        <p:origin x="-1576"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solidFill>
            <a:schemeClr val="accent2">
              <a:lumMod val="50000"/>
            </a:schemeClr>
          </a:solid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lstStyle>
          <a:p>
            <a:fld id="{B5DF8CAC-4418-0344-89FC-69465F9C99C7}" type="datetimeFigureOut">
              <a:rPr lang="en-US" smtClean="0"/>
              <a:pPr/>
              <a:t>1/25/11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lstStyle>
          <a:p>
            <a:fld id="{DBD1C516-7B4A-DF49-B35D-CC6D5361A51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DF8CAC-4418-0344-89FC-69465F9C99C7}" type="datetimeFigureOut">
              <a:rPr lang="en-US" smtClean="0"/>
              <a:pPr/>
              <a:t>1/25/11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516-7B4A-DF49-B35D-CC6D5361A5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B5DF8CAC-4418-0344-89FC-69465F9C99C7}" type="datetimeFigureOut">
              <a:rPr lang="en-US" smtClean="0"/>
              <a:pPr/>
              <a:t>1/25/11</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lstStyle>
          <a:p>
            <a:fld id="{DBD1C516-7B4A-DF49-B35D-CC6D5361A5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DF8CAC-4418-0344-89FC-69465F9C99C7}" type="datetimeFigureOut">
              <a:rPr lang="en-US" smtClean="0"/>
              <a:pPr/>
              <a:t>1/25/11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516-7B4A-DF49-B35D-CC6D5361A5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lstStyle>
          <a:p>
            <a:fld id="{B5DF8CAC-4418-0344-89FC-69465F9C99C7}" type="datetimeFigureOut">
              <a:rPr lang="en-US" smtClean="0"/>
              <a:pPr/>
              <a:t>1/25/11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DBD1C516-7B4A-DF49-B35D-CC6D5361A51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5DF8CAC-4418-0344-89FC-69465F9C99C7}" type="datetimeFigureOut">
              <a:rPr lang="en-US" smtClean="0"/>
              <a:pPr/>
              <a:t>1/25/11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1C516-7B4A-DF49-B35D-CC6D5361A5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5DF8CAC-4418-0344-89FC-69465F9C99C7}" type="datetimeFigureOut">
              <a:rPr lang="en-US" smtClean="0"/>
              <a:pPr/>
              <a:t>1/25/11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D1C516-7B4A-DF49-B35D-CC6D5361A5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5DF8CAC-4418-0344-89FC-69465F9C99C7}" type="datetimeFigureOut">
              <a:rPr lang="en-US" smtClean="0"/>
              <a:pPr/>
              <a:t>1/25/11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D1C516-7B4A-DF49-B35D-CC6D5361A5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B5DF8CAC-4418-0344-89FC-69465F9C99C7}" type="datetimeFigureOut">
              <a:rPr lang="en-US" smtClean="0"/>
              <a:pPr/>
              <a:t>1/25/11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a:p>
        </p:txBody>
      </p:sp>
      <p:sp>
        <p:nvSpPr>
          <p:cNvPr id="4" name="Slide Number Placeholder 3"/>
          <p:cNvSpPr>
            <a:spLocks noGrp="1"/>
          </p:cNvSpPr>
          <p:nvPr>
            <p:ph type="sldNum" sz="quarter" idx="12"/>
          </p:nvPr>
        </p:nvSpPr>
        <p:spPr/>
        <p:txBody>
          <a:bodyPr/>
          <a:lstStyle/>
          <a:p>
            <a:fld id="{DBD1C516-7B4A-DF49-B35D-CC6D5361A5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5DF8CAC-4418-0344-89FC-69465F9C99C7}" type="datetimeFigureOut">
              <a:rPr lang="en-US" smtClean="0"/>
              <a:pPr/>
              <a:t>1/25/11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1C516-7B4A-DF49-B35D-CC6D5361A51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Pr>
        <a:solidFill>
          <a:schemeClr val="accent2">
            <a:lumMod val="50000"/>
          </a:schemeClr>
        </a:solidFill>
        <a:effectLst/>
      </p:bgPr>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B5DF8CAC-4418-0344-89FC-69465F9C99C7}" type="datetimeFigureOut">
              <a:rPr lang="en-US" smtClean="0"/>
              <a:pPr/>
              <a:t>1/25/11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1C516-7B4A-DF49-B35D-CC6D5361A51D}"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solidFill>
            <a:schemeClr val="accent2">
              <a:lumMod val="50000"/>
            </a:schemeClr>
          </a:solid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lstStyle>
          <a:p>
            <a:fld id="{B5DF8CAC-4418-0344-89FC-69465F9C99C7}" type="datetimeFigureOut">
              <a:rPr lang="en-US" smtClean="0"/>
              <a:pPr/>
              <a:t>1/25/11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lstStyle>
          <a:p>
            <a:fld id="{DBD1C516-7B4A-DF49-B35D-CC6D5361A5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BaseStat.jav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 introduction to Design</a:t>
            </a:r>
            <a:endParaRPr lang="en-US" dirty="0"/>
          </a:p>
        </p:txBody>
      </p:sp>
      <p:sp>
        <p:nvSpPr>
          <p:cNvPr id="3" name="Subtitle 2"/>
          <p:cNvSpPr>
            <a:spLocks noGrp="1"/>
          </p:cNvSpPr>
          <p:nvPr>
            <p:ph type="subTitle" idx="1"/>
          </p:nvPr>
        </p:nvSpPr>
        <p:spPr/>
        <p:txBody>
          <a:bodyPr/>
          <a:lstStyle/>
          <a:p>
            <a:r>
              <a:rPr lang="en-US" dirty="0" smtClean="0"/>
              <a:t>Or how to work smarter when building solutions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a:t>
            </a:r>
            <a:endParaRPr lang="en-US" dirty="0"/>
          </a:p>
        </p:txBody>
      </p:sp>
      <p:sp>
        <p:nvSpPr>
          <p:cNvPr id="3" name="Content Placeholder 2"/>
          <p:cNvSpPr>
            <a:spLocks noGrp="1"/>
          </p:cNvSpPr>
          <p:nvPr>
            <p:ph idx="1"/>
          </p:nvPr>
        </p:nvSpPr>
        <p:spPr/>
        <p:txBody>
          <a:bodyPr>
            <a:normAutofit lnSpcReduction="10000"/>
          </a:bodyPr>
          <a:lstStyle/>
          <a:p>
            <a:r>
              <a:rPr lang="en-US" dirty="0" smtClean="0"/>
              <a:t>Why write 5 lines of code when one will do?</a:t>
            </a:r>
          </a:p>
          <a:p>
            <a:endParaRPr lang="en-US" dirty="0" smtClean="0"/>
          </a:p>
          <a:p>
            <a:r>
              <a:rPr lang="en-US" dirty="0" smtClean="0"/>
              <a:t>But avoid cramming 5 different statements into one.</a:t>
            </a:r>
          </a:p>
          <a:p>
            <a:endParaRPr lang="en-US" dirty="0" smtClean="0"/>
          </a:p>
          <a:p>
            <a:r>
              <a:rPr lang="en-US" dirty="0" smtClean="0"/>
              <a:t>It is simpler to use a library routine than to build one on your own.</a:t>
            </a:r>
          </a:p>
          <a:p>
            <a:endParaRPr lang="en-US" dirty="0" smtClean="0"/>
          </a:p>
          <a:p>
            <a:r>
              <a:rPr lang="en-US" dirty="0" smtClean="0"/>
              <a:t>Simple code is more easily understood.</a:t>
            </a:r>
          </a:p>
          <a:p>
            <a:endParaRPr lang="en-US" dirty="0" smtClean="0"/>
          </a:p>
          <a:p>
            <a:r>
              <a:rPr lang="en-US" dirty="0" smtClean="0"/>
              <a:t>Simple code is more likely to be reused.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Elegance</a:t>
            </a:r>
            <a:endParaRPr lang="en-US" dirty="0"/>
          </a:p>
        </p:txBody>
      </p:sp>
      <p:sp>
        <p:nvSpPr>
          <p:cNvPr id="3" name="Content Placeholder 2"/>
          <p:cNvSpPr>
            <a:spLocks noGrp="1"/>
          </p:cNvSpPr>
          <p:nvPr>
            <p:ph idx="1"/>
          </p:nvPr>
        </p:nvSpPr>
        <p:spPr/>
        <p:txBody>
          <a:bodyPr/>
          <a:lstStyle/>
          <a:p>
            <a:r>
              <a:rPr lang="en-US" dirty="0" smtClean="0"/>
              <a:t>There is beautiful code. </a:t>
            </a:r>
          </a:p>
          <a:p>
            <a:endParaRPr lang="en-US" dirty="0" smtClean="0"/>
          </a:p>
          <a:p>
            <a:r>
              <a:rPr lang="en-US" dirty="0" smtClean="0"/>
              <a:t>Elegant code is studied and is more likely to be reused.</a:t>
            </a:r>
          </a:p>
          <a:p>
            <a:endParaRPr lang="en-US" dirty="0" smtClean="0"/>
          </a:p>
          <a:p>
            <a:r>
              <a:rPr lang="en-US" dirty="0" smtClean="0"/>
              <a:t>Elegant code is clearly understood.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Generalization</a:t>
            </a:r>
            <a:endParaRPr lang="en-US" dirty="0"/>
          </a:p>
        </p:txBody>
      </p:sp>
      <p:sp>
        <p:nvSpPr>
          <p:cNvPr id="3" name="Content Placeholder 2"/>
          <p:cNvSpPr>
            <a:spLocks noGrp="1"/>
          </p:cNvSpPr>
          <p:nvPr>
            <p:ph idx="1"/>
          </p:nvPr>
        </p:nvSpPr>
        <p:spPr/>
        <p:txBody>
          <a:bodyPr>
            <a:normAutofit lnSpcReduction="10000"/>
          </a:bodyPr>
          <a:lstStyle/>
          <a:p>
            <a:r>
              <a:rPr lang="en-US" dirty="0" smtClean="0"/>
              <a:t>You can write a solution for individual cases</a:t>
            </a:r>
          </a:p>
          <a:p>
            <a:endParaRPr lang="en-US" dirty="0" smtClean="0"/>
          </a:p>
          <a:p>
            <a:r>
              <a:rPr lang="en-US" dirty="0" smtClean="0"/>
              <a:t>OR</a:t>
            </a:r>
          </a:p>
          <a:p>
            <a:endParaRPr lang="en-US" dirty="0" smtClean="0"/>
          </a:p>
          <a:p>
            <a:r>
              <a:rPr lang="en-US" dirty="0" smtClean="0"/>
              <a:t>You can find out what those cases have in common and write a solution that will work for all of them</a:t>
            </a:r>
          </a:p>
          <a:p>
            <a:endParaRPr lang="en-US" dirty="0" smtClean="0"/>
          </a:p>
          <a:p>
            <a:r>
              <a:rPr lang="en-US" dirty="0" smtClean="0"/>
              <a:t>Look for ways to generalize what you are doing ... if the exceptions overwhelm the rule, change the rule.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 Oriented design</a:t>
            </a:r>
            <a:endParaRPr lang="en-US" dirty="0"/>
          </a:p>
        </p:txBody>
      </p:sp>
      <p:sp>
        <p:nvSpPr>
          <p:cNvPr id="3" name="Content Placeholder 2"/>
          <p:cNvSpPr>
            <a:spLocks noGrp="1"/>
          </p:cNvSpPr>
          <p:nvPr>
            <p:ph idx="1"/>
          </p:nvPr>
        </p:nvSpPr>
        <p:spPr/>
        <p:txBody>
          <a:bodyPr/>
          <a:lstStyle/>
          <a:p>
            <a:r>
              <a:rPr lang="en-US" dirty="0" smtClean="0"/>
              <a:t>Encapsulation – Combining into a well designed unit data and methods pertaining to an “actor” in a solution.</a:t>
            </a:r>
          </a:p>
          <a:p>
            <a:r>
              <a:rPr lang="en-US" dirty="0" smtClean="0"/>
              <a:t>Requires thinking not about the task to be done, but about the different data to be manipulated.</a:t>
            </a:r>
          </a:p>
          <a:p>
            <a:endParaRPr lang="en-US" dirty="0" smtClean="0"/>
          </a:p>
          <a:p>
            <a:r>
              <a:rPr lang="en-US" dirty="0" smtClean="0"/>
              <a:t>Divides a problem up into “actors” and the “actions” that those actors take.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Classes</a:t>
            </a:r>
            <a:endParaRPr lang="en-US" dirty="0"/>
          </a:p>
        </p:txBody>
      </p:sp>
      <p:sp>
        <p:nvSpPr>
          <p:cNvPr id="3" name="Content Placeholder 2"/>
          <p:cNvSpPr>
            <a:spLocks noGrp="1"/>
          </p:cNvSpPr>
          <p:nvPr>
            <p:ph idx="1"/>
          </p:nvPr>
        </p:nvSpPr>
        <p:spPr/>
        <p:txBody>
          <a:bodyPr/>
          <a:lstStyle/>
          <a:p>
            <a:r>
              <a:rPr lang="en-US" dirty="0" smtClean="0"/>
              <a:t>Should be isolation – information detail should be hidden from other classes</a:t>
            </a:r>
          </a:p>
          <a:p>
            <a:endParaRPr lang="en-US" dirty="0" smtClean="0"/>
          </a:p>
          <a:p>
            <a:r>
              <a:rPr lang="en-US" dirty="0" smtClean="0"/>
              <a:t>Methods that are public should provide well known ways of interacting with those objects.</a:t>
            </a:r>
          </a:p>
          <a:p>
            <a:endParaRPr lang="en-US" dirty="0" smtClean="0"/>
          </a:p>
          <a:p>
            <a:r>
              <a:rPr lang="en-US" dirty="0" smtClean="0"/>
              <a:t>By encapsulation and hiding the details, we can make appropriate changes to the class without affecting the programs that use the class.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Classes – Examples of Privacy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Class and instance data – only provide public access to values that will serve users of the class.</a:t>
            </a:r>
          </a:p>
          <a:p>
            <a:endParaRPr lang="en-US" dirty="0" smtClean="0"/>
          </a:p>
          <a:p>
            <a:r>
              <a:rPr lang="en-US" dirty="0" smtClean="0"/>
              <a:t>Helper methods – any method that is designed to help other methods of the class and that are not intended for public use should be private</a:t>
            </a:r>
          </a:p>
          <a:p>
            <a:endParaRPr lang="en-US" dirty="0" smtClean="0"/>
          </a:p>
          <a:p>
            <a:r>
              <a:rPr lang="en-US" dirty="0" smtClean="0"/>
              <a:t>A method should hide how it is accomplishing its task. Documentation should include what we expect to come in (input) and what will be produced (output) and any side effects (exceptions, mutation of data). That is all!</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Cohesion and Coupling</a:t>
            </a:r>
            <a:endParaRPr lang="en-US" dirty="0"/>
          </a:p>
        </p:txBody>
      </p:sp>
      <p:sp>
        <p:nvSpPr>
          <p:cNvPr id="3" name="Content Placeholder 2"/>
          <p:cNvSpPr>
            <a:spLocks noGrp="1"/>
          </p:cNvSpPr>
          <p:nvPr>
            <p:ph idx="1"/>
          </p:nvPr>
        </p:nvSpPr>
        <p:spPr/>
        <p:txBody>
          <a:bodyPr>
            <a:normAutofit lnSpcReduction="10000"/>
          </a:bodyPr>
          <a:lstStyle/>
          <a:p>
            <a:r>
              <a:rPr lang="en-US" dirty="0" smtClean="0"/>
              <a:t>Cohesion – The degree to which parts of a module are related to one another. </a:t>
            </a:r>
          </a:p>
          <a:p>
            <a:endParaRPr lang="en-US" dirty="0" smtClean="0"/>
          </a:p>
          <a:p>
            <a:r>
              <a:rPr lang="en-US" dirty="0" smtClean="0"/>
              <a:t>In designing good modules you want a high level of cohesion.</a:t>
            </a:r>
          </a:p>
          <a:p>
            <a:endParaRPr lang="en-US" dirty="0" smtClean="0"/>
          </a:p>
          <a:p>
            <a:r>
              <a:rPr lang="en-US" dirty="0" smtClean="0"/>
              <a:t>Separate input, input validation, calculations and output.</a:t>
            </a:r>
          </a:p>
          <a:p>
            <a:endParaRPr lang="en-US" dirty="0" smtClean="0"/>
          </a:p>
          <a:p>
            <a:r>
              <a:rPr lang="en-US" dirty="0" smtClean="0"/>
              <a:t>Modules should relate to “real world” as most applications are simulating some real process.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Coupling </a:t>
            </a:r>
            <a:endParaRPr lang="en-US" dirty="0"/>
          </a:p>
        </p:txBody>
      </p:sp>
      <p:sp>
        <p:nvSpPr>
          <p:cNvPr id="3" name="Content Placeholder 2"/>
          <p:cNvSpPr>
            <a:spLocks noGrp="1"/>
          </p:cNvSpPr>
          <p:nvPr>
            <p:ph idx="1"/>
          </p:nvPr>
        </p:nvSpPr>
        <p:spPr/>
        <p:txBody>
          <a:bodyPr>
            <a:normAutofit lnSpcReduction="10000"/>
          </a:bodyPr>
          <a:lstStyle/>
          <a:p>
            <a:r>
              <a:rPr lang="en-US" dirty="0" smtClean="0"/>
              <a:t>The degree to which modules require one another</a:t>
            </a:r>
          </a:p>
          <a:p>
            <a:endParaRPr lang="en-US" dirty="0" smtClean="0"/>
          </a:p>
          <a:p>
            <a:r>
              <a:rPr lang="en-US" dirty="0" smtClean="0"/>
              <a:t>We want to reduce the degree of coupling in designing modules. </a:t>
            </a:r>
          </a:p>
          <a:p>
            <a:endParaRPr lang="en-US" dirty="0" smtClean="0"/>
          </a:p>
          <a:p>
            <a:r>
              <a:rPr lang="en-US" dirty="0" smtClean="0"/>
              <a:t>Modules that access one another’s public data have a high degree of coupling.</a:t>
            </a:r>
          </a:p>
          <a:p>
            <a:endParaRPr lang="en-US" dirty="0" smtClean="0"/>
          </a:p>
          <a:p>
            <a:r>
              <a:rPr lang="en-US" dirty="0" smtClean="0"/>
              <a:t>Privatizing data and strengthening the use of method interfaces reduces coupling.</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Objects</a:t>
            </a:r>
            <a:endParaRPr lang="en-US" dirty="0"/>
          </a:p>
        </p:txBody>
      </p:sp>
      <p:sp>
        <p:nvSpPr>
          <p:cNvPr id="3" name="Content Placeholder 2"/>
          <p:cNvSpPr>
            <a:spLocks noGrp="1"/>
          </p:cNvSpPr>
          <p:nvPr>
            <p:ph idx="1"/>
          </p:nvPr>
        </p:nvSpPr>
        <p:spPr/>
        <p:txBody>
          <a:bodyPr>
            <a:normAutofit lnSpcReduction="10000"/>
          </a:bodyPr>
          <a:lstStyle/>
          <a:p>
            <a:r>
              <a:rPr lang="en-US" dirty="0" smtClean="0"/>
              <a:t>Classes are the definition of the characteristics of some set of objects</a:t>
            </a:r>
          </a:p>
          <a:p>
            <a:endParaRPr lang="en-US" dirty="0" smtClean="0"/>
          </a:p>
          <a:p>
            <a:r>
              <a:rPr lang="en-US" dirty="0" smtClean="0"/>
              <a:t>An object is one member of the set.</a:t>
            </a:r>
          </a:p>
          <a:p>
            <a:endParaRPr lang="en-US" dirty="0" smtClean="0"/>
          </a:p>
          <a:p>
            <a:r>
              <a:rPr lang="en-US" dirty="0" smtClean="0"/>
              <a:t>Classes encapsulate data and operations on that data.</a:t>
            </a:r>
          </a:p>
          <a:p>
            <a:r>
              <a:rPr lang="en-US" dirty="0" smtClean="0"/>
              <a:t>Objects know themselves and can answer questions about themselves through methods.</a:t>
            </a:r>
          </a:p>
          <a:p>
            <a:r>
              <a:rPr lang="en-US" dirty="0" smtClean="0"/>
              <a:t>Objects (through the classes that define them) know their own “rules”.</a:t>
            </a: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look at an example</a:t>
            </a:r>
            <a:endParaRPr lang="en-US" dirty="0"/>
          </a:p>
        </p:txBody>
      </p:sp>
      <p:sp>
        <p:nvSpPr>
          <p:cNvPr id="3" name="Content Placeholder 2"/>
          <p:cNvSpPr>
            <a:spLocks noGrp="1"/>
          </p:cNvSpPr>
          <p:nvPr>
            <p:ph idx="1"/>
          </p:nvPr>
        </p:nvSpPr>
        <p:spPr/>
        <p:txBody>
          <a:bodyPr/>
          <a:lstStyle/>
          <a:p>
            <a:r>
              <a:rPr lang="en-US" dirty="0" err="1" smtClean="0">
                <a:hlinkClick r:id="rId2" action="ppaction://hlinkfile"/>
              </a:rPr>
              <a:t>BaseStat.java</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session</a:t>
            </a:r>
            <a:endParaRPr lang="en-US" dirty="0"/>
          </a:p>
        </p:txBody>
      </p:sp>
      <p:sp>
        <p:nvSpPr>
          <p:cNvPr id="3" name="Content Placeholder 2"/>
          <p:cNvSpPr>
            <a:spLocks noGrp="1"/>
          </p:cNvSpPr>
          <p:nvPr>
            <p:ph idx="1"/>
          </p:nvPr>
        </p:nvSpPr>
        <p:spPr/>
        <p:txBody>
          <a:bodyPr/>
          <a:lstStyle/>
          <a:p>
            <a:r>
              <a:rPr lang="en-US" dirty="0" smtClean="0"/>
              <a:t>2:30 – 3:30 Mondays – focus on problem solving (with some terminology thrown in upon occasion)</a:t>
            </a:r>
          </a:p>
          <a:p>
            <a:endParaRPr lang="en-US" dirty="0" smtClean="0"/>
          </a:p>
          <a:p>
            <a:r>
              <a:rPr lang="en-US" dirty="0" smtClean="0"/>
              <a:t>All are welcome although those that were struggling with 139 and now 239 are particularly encouraged to attend</a:t>
            </a:r>
          </a:p>
          <a:p>
            <a:endParaRPr lang="en-US" dirty="0" smtClean="0"/>
          </a:p>
          <a:p>
            <a:r>
              <a:rPr lang="en-US" dirty="0" smtClean="0"/>
              <a:t>Review tab in Blackboard will contain assignments and schedule for the sessions (up this afternoon)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for Today</a:t>
            </a:r>
            <a:endParaRPr lang="en-US" dirty="0"/>
          </a:p>
        </p:txBody>
      </p:sp>
      <p:sp>
        <p:nvSpPr>
          <p:cNvPr id="3" name="Content Placeholder 2"/>
          <p:cNvSpPr>
            <a:spLocks noGrp="1"/>
          </p:cNvSpPr>
          <p:nvPr>
            <p:ph idx="1"/>
          </p:nvPr>
        </p:nvSpPr>
        <p:spPr/>
        <p:txBody>
          <a:bodyPr/>
          <a:lstStyle/>
          <a:p>
            <a:r>
              <a:rPr lang="en-US" dirty="0" smtClean="0"/>
              <a:t>Review from lab</a:t>
            </a:r>
          </a:p>
          <a:p>
            <a:endParaRPr lang="en-US" dirty="0" smtClean="0"/>
          </a:p>
          <a:p>
            <a:r>
              <a:rPr lang="en-US" dirty="0" smtClean="0"/>
              <a:t>Design</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Lab</a:t>
            </a:r>
            <a:endParaRPr lang="en-US" dirty="0"/>
          </a:p>
        </p:txBody>
      </p:sp>
      <p:sp>
        <p:nvSpPr>
          <p:cNvPr id="3" name="Content Placeholder 2"/>
          <p:cNvSpPr>
            <a:spLocks noGrp="1"/>
          </p:cNvSpPr>
          <p:nvPr>
            <p:ph idx="1"/>
          </p:nvPr>
        </p:nvSpPr>
        <p:spPr/>
        <p:txBody>
          <a:bodyPr/>
          <a:lstStyle/>
          <a:p>
            <a:r>
              <a:rPr lang="en-US" dirty="0" smtClean="0"/>
              <a:t>What did you learn?</a:t>
            </a:r>
          </a:p>
          <a:p>
            <a:endParaRPr lang="en-US" dirty="0" smtClean="0"/>
          </a:p>
          <a:p>
            <a:endParaRPr lang="en-US" dirty="0" smtClean="0"/>
          </a:p>
          <a:p>
            <a:r>
              <a:rPr lang="en-US" dirty="0" smtClean="0"/>
              <a:t>What is still fuzzy?</a:t>
            </a:r>
          </a:p>
          <a:p>
            <a:endParaRPr lang="en-US" dirty="0" smtClean="0"/>
          </a:p>
          <a:p>
            <a:endParaRPr lang="en-US" dirty="0" smtClean="0"/>
          </a:p>
          <a:p>
            <a:r>
              <a:rPr lang="en-US" dirty="0" smtClean="0"/>
              <a:t>Which command characters signal EOF?</a:t>
            </a:r>
          </a:p>
          <a:p>
            <a:pPr lvl="1"/>
            <a:r>
              <a:rPr lang="en-US" dirty="0" smtClean="0"/>
              <a:t>Unix</a:t>
            </a:r>
          </a:p>
          <a:p>
            <a:pPr lvl="1"/>
            <a:r>
              <a:rPr lang="en-US" dirty="0" smtClean="0"/>
              <a:t>DOS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
            </a:r>
            <a:endParaRPr lang="en-US" dirty="0"/>
          </a:p>
        </p:txBody>
      </p:sp>
      <p:sp>
        <p:nvSpPr>
          <p:cNvPr id="3" name="Content Placeholder 2"/>
          <p:cNvSpPr>
            <a:spLocks noGrp="1"/>
          </p:cNvSpPr>
          <p:nvPr>
            <p:ph idx="1"/>
          </p:nvPr>
        </p:nvSpPr>
        <p:spPr/>
        <p:txBody>
          <a:bodyPr/>
          <a:lstStyle/>
          <a:p>
            <a:r>
              <a:rPr lang="en-US" dirty="0" smtClean="0"/>
              <a:t>Goals</a:t>
            </a:r>
          </a:p>
          <a:p>
            <a:pPr lvl="1"/>
            <a:r>
              <a:rPr lang="en-US" dirty="0" smtClean="0"/>
              <a:t>To maximize programmer efficiency</a:t>
            </a:r>
          </a:p>
          <a:p>
            <a:pPr lvl="1"/>
            <a:r>
              <a:rPr lang="en-US" dirty="0" smtClean="0"/>
              <a:t>By</a:t>
            </a:r>
          </a:p>
          <a:p>
            <a:pPr lvl="2"/>
            <a:r>
              <a:rPr lang="en-US" dirty="0" smtClean="0"/>
              <a:t>Promoting reuse</a:t>
            </a:r>
          </a:p>
          <a:p>
            <a:pPr lvl="2"/>
            <a:r>
              <a:rPr lang="en-US" dirty="0" smtClean="0"/>
              <a:t>Breaking a problem down into a series of small components</a:t>
            </a:r>
          </a:p>
          <a:p>
            <a:pPr lvl="3"/>
            <a:r>
              <a:rPr lang="en-US" dirty="0" smtClean="0"/>
              <a:t>Easy to understand</a:t>
            </a:r>
          </a:p>
          <a:p>
            <a:pPr lvl="3"/>
            <a:r>
              <a:rPr lang="en-US" dirty="0" smtClean="0"/>
              <a:t>Easy to repair if components are independent</a:t>
            </a:r>
          </a:p>
          <a:p>
            <a:pPr lvl="2"/>
            <a:r>
              <a:rPr lang="en-US" dirty="0" smtClean="0"/>
              <a:t>Spending time up front on design</a:t>
            </a:r>
          </a:p>
          <a:p>
            <a:pPr lvl="3"/>
            <a:r>
              <a:rPr lang="en-US" dirty="0" smtClean="0"/>
              <a:t>Rework costs more money than writing it right the first time</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Design?</a:t>
            </a:r>
            <a:endParaRPr lang="en-US" dirty="0"/>
          </a:p>
        </p:txBody>
      </p:sp>
      <p:sp>
        <p:nvSpPr>
          <p:cNvPr id="3" name="Content Placeholder 2"/>
          <p:cNvSpPr>
            <a:spLocks noGrp="1"/>
          </p:cNvSpPr>
          <p:nvPr>
            <p:ph idx="1"/>
          </p:nvPr>
        </p:nvSpPr>
        <p:spPr/>
        <p:txBody>
          <a:bodyPr/>
          <a:lstStyle/>
          <a:p>
            <a:r>
              <a:rPr lang="en-US" dirty="0" smtClean="0"/>
              <a:t>There is no one “right” way to write code.</a:t>
            </a:r>
          </a:p>
          <a:p>
            <a:endParaRPr lang="en-US" dirty="0" smtClean="0"/>
          </a:p>
          <a:p>
            <a:r>
              <a:rPr lang="en-US" dirty="0" smtClean="0"/>
              <a:t>There are better designs and poorer designs.</a:t>
            </a:r>
          </a:p>
          <a:p>
            <a:endParaRPr lang="en-US" dirty="0" smtClean="0"/>
          </a:p>
          <a:p>
            <a:r>
              <a:rPr lang="en-US" dirty="0" smtClean="0"/>
              <a:t>Examine alternatives before proceeding.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design principles</a:t>
            </a:r>
            <a:endParaRPr lang="en-US" dirty="0"/>
          </a:p>
        </p:txBody>
      </p:sp>
      <p:sp>
        <p:nvSpPr>
          <p:cNvPr id="3" name="Content Placeholder 2"/>
          <p:cNvSpPr>
            <a:spLocks noGrp="1"/>
          </p:cNvSpPr>
          <p:nvPr>
            <p:ph idx="1"/>
          </p:nvPr>
        </p:nvSpPr>
        <p:spPr/>
        <p:txBody>
          <a:bodyPr/>
          <a:lstStyle/>
          <a:p>
            <a:r>
              <a:rPr lang="en-US" dirty="0" smtClean="0"/>
              <a:t>Designs should be modular</a:t>
            </a:r>
          </a:p>
          <a:p>
            <a:endParaRPr lang="en-US" dirty="0" smtClean="0"/>
          </a:p>
          <a:p>
            <a:r>
              <a:rPr lang="en-US" dirty="0" smtClean="0"/>
              <a:t>Design should follow local standards</a:t>
            </a:r>
          </a:p>
          <a:p>
            <a:endParaRPr lang="en-US" dirty="0" smtClean="0"/>
          </a:p>
          <a:p>
            <a:r>
              <a:rPr lang="en-US" dirty="0" smtClean="0"/>
              <a:t>Design should look for simplicity</a:t>
            </a:r>
          </a:p>
          <a:p>
            <a:endParaRPr lang="en-US" dirty="0" smtClean="0"/>
          </a:p>
          <a:p>
            <a:r>
              <a:rPr lang="en-US" dirty="0" smtClean="0"/>
              <a:t>Designs can/should be elegant</a:t>
            </a:r>
          </a:p>
          <a:p>
            <a:endParaRPr lang="en-US" dirty="0" smtClean="0"/>
          </a:p>
          <a:p>
            <a:r>
              <a:rPr lang="en-US" dirty="0" smtClean="0"/>
              <a:t>Designs should be </a:t>
            </a:r>
            <a:r>
              <a:rPr lang="en-US" dirty="0" err="1" smtClean="0"/>
              <a:t>generalizable</a:t>
            </a:r>
            <a:r>
              <a:rPr lang="en-US" dirty="0" smtClean="0"/>
              <a:t> to the extent possible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Modular</a:t>
            </a:r>
            <a:endParaRPr lang="en-US" dirty="0"/>
          </a:p>
        </p:txBody>
      </p:sp>
      <p:sp>
        <p:nvSpPr>
          <p:cNvPr id="3" name="Content Placeholder 2"/>
          <p:cNvSpPr>
            <a:spLocks noGrp="1"/>
          </p:cNvSpPr>
          <p:nvPr>
            <p:ph idx="1"/>
          </p:nvPr>
        </p:nvSpPr>
        <p:spPr/>
        <p:txBody>
          <a:bodyPr/>
          <a:lstStyle/>
          <a:p>
            <a:r>
              <a:rPr lang="en-US" dirty="0" smtClean="0"/>
              <a:t>Humans can only comprehend so much</a:t>
            </a:r>
          </a:p>
          <a:p>
            <a:r>
              <a:rPr lang="en-US" dirty="0" smtClean="0"/>
              <a:t>Localizing code where each “module” does only one thing makes it easier to write and to maintain</a:t>
            </a:r>
          </a:p>
          <a:p>
            <a:r>
              <a:rPr lang="en-US" dirty="0" smtClean="0"/>
              <a:t>Such design enables teams to break solutions down into pieces that each can do </a:t>
            </a:r>
          </a:p>
          <a:p>
            <a:r>
              <a:rPr lang="en-US" dirty="0" smtClean="0"/>
              <a:t>Promotes reuse – a small solution may be able to be used in many other solutions. A large complex solution must often stand alone.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a:t>
            </a:r>
            <a:endParaRPr lang="en-US" dirty="0"/>
          </a:p>
        </p:txBody>
      </p:sp>
      <p:sp>
        <p:nvSpPr>
          <p:cNvPr id="3" name="Content Placeholder 2"/>
          <p:cNvSpPr>
            <a:spLocks noGrp="1"/>
          </p:cNvSpPr>
          <p:nvPr>
            <p:ph idx="1"/>
          </p:nvPr>
        </p:nvSpPr>
        <p:spPr/>
        <p:txBody>
          <a:bodyPr/>
          <a:lstStyle/>
          <a:p>
            <a:r>
              <a:rPr lang="en-US" dirty="0" smtClean="0"/>
              <a:t>Help us to understand.</a:t>
            </a:r>
          </a:p>
          <a:p>
            <a:r>
              <a:rPr lang="en-US" dirty="0" smtClean="0"/>
              <a:t>Think of language. Our language gives us a common set of terms with which we can communicate.</a:t>
            </a:r>
          </a:p>
          <a:p>
            <a:r>
              <a:rPr lang="en-US" dirty="0" smtClean="0"/>
              <a:t>Coding standards do the same.</a:t>
            </a:r>
          </a:p>
          <a:p>
            <a:r>
              <a:rPr lang="en-US" dirty="0" smtClean="0"/>
              <a:t>Not following standards can lead to your code not being reused or maintained.</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ヒラギノ丸ゴ Pro W4"/>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ヒラギノ丸ゴ Pro W4"/>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Opulent.thmx</Template>
  <TotalTime>60</TotalTime>
  <Words>826</Words>
  <Application>Microsoft Macintosh PowerPoint</Application>
  <PresentationFormat>On-screen Show (4:3)</PresentationFormat>
  <Paragraphs>125</Paragraphs>
  <Slides>19</Slides>
  <Notes>0</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Opulent</vt:lpstr>
      <vt:lpstr>An introduction to Design</vt:lpstr>
      <vt:lpstr>Review session</vt:lpstr>
      <vt:lpstr>Outline for Today</vt:lpstr>
      <vt:lpstr>Review from Lab</vt:lpstr>
      <vt:lpstr>Design</vt:lpstr>
      <vt:lpstr>Why Design?</vt:lpstr>
      <vt:lpstr>Some design principles</vt:lpstr>
      <vt:lpstr>Modular</vt:lpstr>
      <vt:lpstr>Standards</vt:lpstr>
      <vt:lpstr>Simple</vt:lpstr>
      <vt:lpstr>Elegance</vt:lpstr>
      <vt:lpstr>Generalization</vt:lpstr>
      <vt:lpstr>Object Oriented design</vt:lpstr>
      <vt:lpstr>Classes</vt:lpstr>
      <vt:lpstr>Classes – Examples of Privacy</vt:lpstr>
      <vt:lpstr>Cohesion and Coupling</vt:lpstr>
      <vt:lpstr>Coupling </vt:lpstr>
      <vt:lpstr>Objects</vt:lpstr>
      <vt:lpstr>Let’s look at an example</vt:lpstr>
    </vt:vector>
  </TitlesOfParts>
  <Company>James Madison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Design</dc:title>
  <dc:creator>Nancy Harris</dc:creator>
  <cp:lastModifiedBy>Nancy Harris</cp:lastModifiedBy>
  <cp:revision>2</cp:revision>
  <dcterms:created xsi:type="dcterms:W3CDTF">2011-01-25T15:16:20Z</dcterms:created>
  <dcterms:modified xsi:type="dcterms:W3CDTF">2011-01-25T15:24:30Z</dcterms:modified>
</cp:coreProperties>
</file>