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s/slide22.xml" ContentType="application/vnd.openxmlformats-officedocument.presentationml.slide+xml"/>
  <Override PartName="/ppt/theme/theme2.xml" ContentType="application/vnd.openxmlformats-officedocument.theme+xml"/>
  <Override PartName="/ppt/notesSlides/notesSlide11.xml" ContentType="application/vnd.openxmlformats-officedocument.presentationml.notesSlide+xml"/>
  <Override PartName="/ppt/slides/slide2.xml" ContentType="application/vnd.openxmlformats-officedocument.presentationml.slide+xml"/>
  <Override PartName="/docProps/app.xml" ContentType="application/vnd.openxmlformats-officedocument.extended-properties+xml"/>
  <Override PartName="/ppt/notesSlides/notesSlide9.xml" ContentType="application/vnd.openxmlformats-officedocument.presentationml.notesSlide+xml"/>
  <Override PartName="/ppt/slides/slide11.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4.xml" ContentType="application/vnd.openxmlformats-officedocument.presentationml.notesSlide+xml"/>
  <Override PartName="/ppt/slides/slide13.xml" ContentType="application/vnd.openxmlformats-officedocument.presentationml.slide+xml"/>
  <Override PartName="/ppt/slides/slide14.xml" ContentType="application/vnd.openxmlformats-officedocument.presentationml.slide+xml"/>
  <Override PartName="/ppt/notesSlides/notesSlide12.xml" ContentType="application/vnd.openxmlformats-officedocument.presentationml.notesSlide+xml"/>
  <Default Extension="pict" ContentType="image/pict"/>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Default Extension="gif" ContentType="image/gif"/>
  <Default Extension="pdf" ContentType="application/pdf"/>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76" r:id="rId1"/>
  </p:sldMasterIdLst>
  <p:notesMasterIdLst>
    <p:notesMasterId r:id="rId26"/>
  </p:notesMasterIdLst>
  <p:sldIdLst>
    <p:sldId id="279" r:id="rId2"/>
    <p:sldId id="256" r:id="rId3"/>
    <p:sldId id="257" r:id="rId4"/>
    <p:sldId id="258" r:id="rId5"/>
    <p:sldId id="259" r:id="rId6"/>
    <p:sldId id="260" r:id="rId7"/>
    <p:sldId id="262" r:id="rId8"/>
    <p:sldId id="261" r:id="rId9"/>
    <p:sldId id="263" r:id="rId10"/>
    <p:sldId id="264" r:id="rId11"/>
    <p:sldId id="265" r:id="rId12"/>
    <p:sldId id="267" r:id="rId13"/>
    <p:sldId id="266"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39" d="100"/>
          <a:sy n="139" d="100"/>
        </p:scale>
        <p:origin x="-816"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1" Type="http://schemas.openxmlformats.org/officeDocument/2006/relationships/tableStyles" Target="tableStyles.xml"/><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printerSettings" Target="printerSettings/printerSettings1.bin"/><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presProps" Target="presProps.xml"/><Relationship Id="rId26" Type="http://schemas.openxmlformats.org/officeDocument/2006/relationships/notesMaster" Target="notesMasters/notesMaster1.xml"/><Relationship Id="rId30" Type="http://schemas.openxmlformats.org/officeDocument/2006/relationships/theme" Target="theme/theme1.xml"/><Relationship Id="rId11" Type="http://schemas.openxmlformats.org/officeDocument/2006/relationships/slide" Target="slides/slide10.xml"/><Relationship Id="rId29" Type="http://schemas.openxmlformats.org/officeDocument/2006/relationships/viewProps" Target="viewProps.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02E50C-6BC5-4242-BB95-AB619FA19852}" type="datetimeFigureOut">
              <a:rPr lang="en-US" smtClean="0"/>
              <a:pPr/>
              <a:t>11/11/09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8C833D-DB38-844D-AB45-DABFCF13590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940100-6353-6D43-B48D-27D6972EA713}" type="slidenum">
              <a:rPr lang="en-US"/>
              <a:pPr/>
              <a:t>12</a:t>
            </a:fld>
            <a:endParaRPr lang="en-US"/>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F5946C-3E09-4944-9D91-3C7A595CBF40}" type="slidenum">
              <a:rPr lang="en-US"/>
              <a:pPr/>
              <a:t>22</a:t>
            </a:fld>
            <a:endParaRPr lang="en-US"/>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97743-5EEE-214D-8882-E24DE1C559E8}" type="slidenum">
              <a:rPr lang="en-US"/>
              <a:pPr/>
              <a:t>23</a:t>
            </a:fld>
            <a:endParaRPr lang="en-US"/>
          </a:p>
        </p:txBody>
      </p:sp>
      <p:sp>
        <p:nvSpPr>
          <p:cNvPr id="201730" name="Rectangle 2"/>
          <p:cNvSpPr>
            <a:spLocks noGrp="1" noRot="1" noChangeAspect="1" noChangeArrowheads="1" noTextEdit="1"/>
          </p:cNvSpPr>
          <p:nvPr>
            <p:ph type="sldImg"/>
          </p:nvPr>
        </p:nvSpPr>
        <p:spPr>
          <a:ln/>
        </p:spPr>
      </p:sp>
      <p:sp>
        <p:nvSpPr>
          <p:cNvPr id="201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F2F676-FBF2-3F4B-B91A-E11685568668}" type="slidenum">
              <a:rPr lang="en-US"/>
              <a:pPr/>
              <a:t>24</a:t>
            </a:fld>
            <a:endParaRPr lang="en-U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029BDF-318E-BB41-92B2-32190B71849D}" type="slidenum">
              <a:rPr lang="en-US"/>
              <a:pPr/>
              <a:t>14</a:t>
            </a:fld>
            <a:endParaRPr lang="en-US"/>
          </a:p>
        </p:txBody>
      </p:sp>
      <p:sp>
        <p:nvSpPr>
          <p:cNvPr id="192514" name="Rectangle 2"/>
          <p:cNvSpPr>
            <a:spLocks noGrp="1" noRot="1" noChangeAspect="1" noChangeArrowheads="1" noTextEdit="1"/>
          </p:cNvSpPr>
          <p:nvPr>
            <p:ph type="sldImg"/>
          </p:nvPr>
        </p:nvSpPr>
        <p:spPr>
          <a:ln/>
        </p:spPr>
      </p:sp>
      <p:sp>
        <p:nvSpPr>
          <p:cNvPr id="192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3C87FD-90CD-7A44-BA24-393D6665F2AB}" type="slidenum">
              <a:rPr lang="en-US"/>
              <a:pPr/>
              <a:t>15</a:t>
            </a:fld>
            <a:endParaRPr lang="en-US"/>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E04114-2AD2-1E4A-BCA9-64ACF96CE4A2}" type="slidenum">
              <a:rPr lang="en-US"/>
              <a:pPr/>
              <a:t>16</a:t>
            </a:fld>
            <a:endParaRPr lang="en-US"/>
          </a:p>
        </p:txBody>
      </p:sp>
      <p:sp>
        <p:nvSpPr>
          <p:cNvPr id="194562" name="Rectangle 2"/>
          <p:cNvSpPr>
            <a:spLocks noGrp="1" noRot="1" noChangeAspect="1" noChangeArrowheads="1" noTextEdit="1"/>
          </p:cNvSpPr>
          <p:nvPr>
            <p:ph type="sldImg"/>
          </p:nvPr>
        </p:nvSpPr>
        <p:spPr>
          <a:ln/>
        </p:spPr>
      </p:sp>
      <p:sp>
        <p:nvSpPr>
          <p:cNvPr id="194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87228B-8695-2C40-8CE6-4A584D112D94}" type="slidenum">
              <a:rPr lang="en-US"/>
              <a:pPr/>
              <a:t>17</a:t>
            </a:fld>
            <a:endParaRPr lang="en-US"/>
          </a:p>
        </p:txBody>
      </p:sp>
      <p:sp>
        <p:nvSpPr>
          <p:cNvPr id="195586" name="Rectangle 2"/>
          <p:cNvSpPr>
            <a:spLocks noGrp="1" noRot="1" noChangeAspect="1" noChangeArrowheads="1" noTextEdit="1"/>
          </p:cNvSpPr>
          <p:nvPr>
            <p:ph type="sldImg"/>
          </p:nvPr>
        </p:nvSpPr>
        <p:spPr>
          <a:ln/>
        </p:spPr>
      </p:sp>
      <p:sp>
        <p:nvSpPr>
          <p:cNvPr id="195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1FEA99-0347-504E-9D47-62065F09FE94}" type="slidenum">
              <a:rPr lang="en-US"/>
              <a:pPr/>
              <a:t>18</a:t>
            </a:fld>
            <a:endParaRPr lang="en-US"/>
          </a:p>
        </p:txBody>
      </p:sp>
      <p:sp>
        <p:nvSpPr>
          <p:cNvPr id="196610" name="Rectangle 2"/>
          <p:cNvSpPr>
            <a:spLocks noGrp="1" noRot="1" noChangeAspect="1" noChangeArrowheads="1" noTextEdit="1"/>
          </p:cNvSpPr>
          <p:nvPr>
            <p:ph type="sldImg"/>
          </p:nvPr>
        </p:nvSpPr>
        <p:spPr>
          <a:ln/>
        </p:spPr>
      </p:sp>
      <p:sp>
        <p:nvSpPr>
          <p:cNvPr id="196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B00F64-80AF-5B40-9AA0-17B64AE977DB}" type="slidenum">
              <a:rPr lang="en-US"/>
              <a:pPr/>
              <a:t>19</a:t>
            </a:fld>
            <a:endParaRPr lang="en-US"/>
          </a:p>
        </p:txBody>
      </p:sp>
      <p:sp>
        <p:nvSpPr>
          <p:cNvPr id="197634" name="Rectangle 2"/>
          <p:cNvSpPr>
            <a:spLocks noGrp="1" noRot="1" noChangeAspect="1" noChangeArrowheads="1" noTextEdit="1"/>
          </p:cNvSpPr>
          <p:nvPr>
            <p:ph type="sldImg"/>
          </p:nvPr>
        </p:nvSpPr>
        <p:spPr>
          <a:ln/>
        </p:spPr>
      </p:sp>
      <p:sp>
        <p:nvSpPr>
          <p:cNvPr id="197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9C275F-C55D-2948-92D2-E584C5FD4E5F}" type="slidenum">
              <a:rPr lang="en-US"/>
              <a:pPr/>
              <a:t>20</a:t>
            </a:fld>
            <a:endParaRPr lang="en-US"/>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259727-2FAE-2841-9797-7FA8077C58BA}" type="slidenum">
              <a:rPr lang="en-US"/>
              <a:pPr/>
              <a:t>21</a:t>
            </a:fld>
            <a:endParaRPr lang="en-US"/>
          </a:p>
        </p:txBody>
      </p:sp>
      <p:sp>
        <p:nvSpPr>
          <p:cNvPr id="199682" name="Rectangle 2"/>
          <p:cNvSpPr>
            <a:spLocks noGrp="1" noRot="1" noChangeAspect="1" noChangeArrowheads="1" noTextEdit="1"/>
          </p:cNvSpPr>
          <p:nvPr>
            <p:ph type="sldImg"/>
          </p:nvPr>
        </p:nvSpPr>
        <p:spPr>
          <a:ln/>
        </p:spPr>
      </p:sp>
      <p:sp>
        <p:nvSpPr>
          <p:cNvPr id="19968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4CDB611-164F-5F48-AF51-588383A5FB1D}" type="datetimeFigureOut">
              <a:rPr lang="en-US" smtClean="0"/>
              <a:pPr/>
              <a:t>11/11/09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AF8E04E-43F1-C848-8BF4-2FAF35CF5FCD}"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CDB611-164F-5F48-AF51-588383A5FB1D}" type="datetimeFigureOut">
              <a:rPr lang="en-US" smtClean="0"/>
              <a:pPr/>
              <a:t>11/11/09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8E04E-43F1-C848-8BF4-2FAF35CF5FC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4CDB611-164F-5F48-AF51-588383A5FB1D}" type="datetimeFigureOut">
              <a:rPr lang="en-US" smtClean="0"/>
              <a:pPr/>
              <a:t>11/11/09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8E04E-43F1-C848-8BF4-2FAF35CF5FC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4CDB611-164F-5F48-AF51-588383A5FB1D}" type="datetimeFigureOut">
              <a:rPr lang="en-US" smtClean="0"/>
              <a:pPr/>
              <a:t>11/11/09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F8E04E-43F1-C848-8BF4-2FAF35CF5FCD}"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4CDB611-164F-5F48-AF51-588383A5FB1D}" type="datetimeFigureOut">
              <a:rPr lang="en-US" smtClean="0"/>
              <a:pPr/>
              <a:t>11/11/09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AF8E04E-43F1-C848-8BF4-2FAF35CF5FC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4CDB611-164F-5F48-AF51-588383A5FB1D}" type="datetimeFigureOut">
              <a:rPr lang="en-US" smtClean="0"/>
              <a:pPr/>
              <a:t>11/11/09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F8E04E-43F1-C848-8BF4-2FAF35CF5FCD}"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4CDB611-164F-5F48-AF51-588383A5FB1D}" type="datetimeFigureOut">
              <a:rPr lang="en-US" smtClean="0"/>
              <a:pPr/>
              <a:t>11/11/09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F8E04E-43F1-C848-8BF4-2FAF35CF5FCD}"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4CDB611-164F-5F48-AF51-588383A5FB1D}" type="datetimeFigureOut">
              <a:rPr lang="en-US" smtClean="0"/>
              <a:pPr/>
              <a:t>11/11/09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F8E04E-43F1-C848-8BF4-2FAF35CF5FC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CDB611-164F-5F48-AF51-588383A5FB1D}" type="datetimeFigureOut">
              <a:rPr lang="en-US" smtClean="0"/>
              <a:pPr/>
              <a:t>11/11/09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F8E04E-43F1-C848-8BF4-2FAF35CF5FC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4CDB611-164F-5F48-AF51-588383A5FB1D}" type="datetimeFigureOut">
              <a:rPr lang="en-US" smtClean="0"/>
              <a:pPr/>
              <a:t>11/11/09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F8E04E-43F1-C848-8BF4-2FAF35CF5FCD}"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4CDB611-164F-5F48-AF51-588383A5FB1D}" type="datetimeFigureOut">
              <a:rPr lang="en-US" smtClean="0"/>
              <a:pPr/>
              <a:t>11/11/09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AF8E04E-43F1-C848-8BF4-2FAF35CF5FCD}"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4CDB611-164F-5F48-AF51-588383A5FB1D}" type="datetimeFigureOut">
              <a:rPr lang="en-US" smtClean="0"/>
              <a:pPr/>
              <a:t>11/11/09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AF8E04E-43F1-C848-8BF4-2FAF35CF5FC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ict"/></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d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3"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Next week Tuesday</a:t>
            </a:r>
            <a:endParaRPr lang="en-US" dirty="0"/>
          </a:p>
        </p:txBody>
      </p:sp>
      <p:sp>
        <p:nvSpPr>
          <p:cNvPr id="4" name="Content Placeholder 3"/>
          <p:cNvSpPr>
            <a:spLocks noGrp="1"/>
          </p:cNvSpPr>
          <p:nvPr>
            <p:ph sz="quarter" idx="1"/>
          </p:nvPr>
        </p:nvSpPr>
        <p:spPr/>
        <p:txBody>
          <a:bodyPr>
            <a:normAutofit fontScale="92500" lnSpcReduction="10000"/>
          </a:bodyPr>
          <a:lstStyle/>
          <a:p>
            <a:r>
              <a:rPr lang="en-US" dirty="0" smtClean="0"/>
              <a:t>Report on the project</a:t>
            </a:r>
          </a:p>
          <a:p>
            <a:pPr lvl="1"/>
            <a:r>
              <a:rPr lang="en-US" dirty="0" smtClean="0"/>
              <a:t>Demo of the working model.  Today at the conclusion of lecture, class get together to figure out how you will present the final product.</a:t>
            </a:r>
          </a:p>
          <a:p>
            <a:pPr lvl="1"/>
            <a:r>
              <a:rPr lang="en-US" dirty="0" smtClean="0"/>
              <a:t>Short report (individually, contributions and effort, rank order of team member contribution)</a:t>
            </a:r>
          </a:p>
          <a:p>
            <a:pPr lvl="1"/>
            <a:r>
              <a:rPr lang="en-US" dirty="0" smtClean="0"/>
              <a:t>Short report (team, what went well in your estimation of your group work, what did not go so well, and what would you do in the future to improve how well your team succeeded in its tasks).  This report should also include how your team fit into the work of other teams and what went well in that interaction and what did not go so well.</a:t>
            </a:r>
          </a:p>
          <a:p>
            <a:pPr lvl="1"/>
            <a:r>
              <a:rPr lang="en-US" dirty="0" smtClean="0"/>
              <a:t>All together – decide on what features/improvements you would make to the software, both internally and externally and prioritize those for correction prior to the last day of class.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 includes</a:t>
            </a:r>
            <a:endParaRPr lang="en-US" dirty="0"/>
          </a:p>
        </p:txBody>
      </p:sp>
      <p:sp>
        <p:nvSpPr>
          <p:cNvPr id="3" name="Content Placeholder 2"/>
          <p:cNvSpPr>
            <a:spLocks noGrp="1"/>
          </p:cNvSpPr>
          <p:nvPr>
            <p:ph sz="quarter" idx="1"/>
          </p:nvPr>
        </p:nvSpPr>
        <p:spPr/>
        <p:txBody>
          <a:bodyPr/>
          <a:lstStyle/>
          <a:p>
            <a:r>
              <a:rPr lang="en-US" dirty="0" smtClean="0"/>
              <a:t>A mechanism for customers to report defects</a:t>
            </a:r>
          </a:p>
          <a:p>
            <a:r>
              <a:rPr lang="en-US" dirty="0" smtClean="0"/>
              <a:t>A mechanism for recording and categorizing defects</a:t>
            </a:r>
          </a:p>
          <a:p>
            <a:pPr lvl="1"/>
            <a:r>
              <a:rPr lang="en-US" dirty="0" smtClean="0"/>
              <a:t>minor cosmetic issues may take a back seat to </a:t>
            </a:r>
          </a:p>
          <a:p>
            <a:pPr lvl="1"/>
            <a:r>
              <a:rPr lang="en-US" dirty="0" smtClean="0"/>
              <a:t>major functionality issues</a:t>
            </a:r>
          </a:p>
          <a:p>
            <a:r>
              <a:rPr lang="en-US" dirty="0" smtClean="0"/>
              <a:t>A mechanism for systematically correcting defects, testing resulting code and deploying corrections.</a:t>
            </a:r>
          </a:p>
          <a:p>
            <a:pPr>
              <a:buNone/>
            </a:pPr>
            <a:endParaRPr lang="en-US" dirty="0" smtClean="0"/>
          </a:p>
          <a:p>
            <a:pPr>
              <a:buNone/>
            </a:pPr>
            <a:r>
              <a:rPr lang="en-US" dirty="0" smtClean="0"/>
              <a:t>This is all costly to the organization, but a necessary step.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support funded?</a:t>
            </a:r>
            <a:endParaRPr lang="en-US" dirty="0"/>
          </a:p>
        </p:txBody>
      </p:sp>
      <p:sp>
        <p:nvSpPr>
          <p:cNvPr id="3" name="Content Placeholder 2"/>
          <p:cNvSpPr>
            <a:spLocks noGrp="1"/>
          </p:cNvSpPr>
          <p:nvPr>
            <p:ph sz="quarter" idx="1"/>
          </p:nvPr>
        </p:nvSpPr>
        <p:spPr/>
        <p:txBody>
          <a:bodyPr/>
          <a:lstStyle/>
          <a:p>
            <a:r>
              <a:rPr lang="en-US" dirty="0" smtClean="0"/>
              <a:t>Built into the cost of the software.  (Like OS and many other off the shelf products. We don’t pay maintenance fees, but at some point may be forced to upgrade to a later version.</a:t>
            </a:r>
          </a:p>
          <a:p>
            <a:r>
              <a:rPr lang="en-US" dirty="0" smtClean="0"/>
              <a:t>Maintenance agreements.  Based on the “normal” costs to maintain the software, a maintenance agreement provides a certain level of support.  (Extended warranties).  </a:t>
            </a:r>
          </a:p>
          <a:p>
            <a:r>
              <a:rPr lang="en-US" dirty="0" smtClean="0"/>
              <a:t>Cost per service call.  A specific charge is assessed the customer making each support call.  Additional charges for coding changes usually apply.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Slide Number Placeholder 3"/>
          <p:cNvSpPr>
            <a:spLocks noGrp="1"/>
          </p:cNvSpPr>
          <p:nvPr>
            <p:ph type="sldNum" sz="quarter" idx="10"/>
          </p:nvPr>
        </p:nvSpPr>
        <p:spPr/>
        <p:txBody>
          <a:bodyPr/>
          <a:lstStyle/>
          <a:p>
            <a:fld id="{2E92D109-4EFE-E746-BD8D-8D0E1810AB50}" type="slidenum">
              <a:rPr lang="en-US"/>
              <a:pPr/>
              <a:t>12</a:t>
            </a:fld>
            <a:endParaRPr lang="en-US"/>
          </a:p>
        </p:txBody>
      </p:sp>
      <p:sp>
        <p:nvSpPr>
          <p:cNvPr id="12" name="Footer Placeholder 4"/>
          <p:cNvSpPr>
            <a:spLocks noGrp="1"/>
          </p:cNvSpPr>
          <p:nvPr>
            <p:ph type="ftr" sz="quarter" idx="11"/>
          </p:nvPr>
        </p:nvSpPr>
        <p:spPr/>
        <p:txBody>
          <a:bodyPr/>
          <a:lstStyle/>
          <a:p>
            <a:r>
              <a:rPr lang="en-US"/>
              <a:t>These slides are designed to accompany </a:t>
            </a:r>
            <a:r>
              <a:rPr lang="en-US" i="1"/>
              <a:t>Software Engineering: A Practitioner’s Approach, 7/e </a:t>
            </a:r>
            <a:r>
              <a:rPr lang="en-US"/>
              <a:t>(McGraw-Hill 2009). Slides copyright 2009 by Roger Pressman. </a:t>
            </a:r>
          </a:p>
        </p:txBody>
      </p:sp>
      <p:sp>
        <p:nvSpPr>
          <p:cNvPr id="173058" name="Rectangle 2"/>
          <p:cNvSpPr>
            <a:spLocks noGrp="1" noChangeArrowheads="1"/>
          </p:cNvSpPr>
          <p:nvPr>
            <p:ph type="title"/>
          </p:nvPr>
        </p:nvSpPr>
        <p:spPr/>
        <p:txBody>
          <a:bodyPr/>
          <a:lstStyle/>
          <a:p>
            <a:r>
              <a:rPr lang="en-US"/>
              <a:t>Reengineering</a:t>
            </a:r>
          </a:p>
        </p:txBody>
      </p:sp>
      <p:sp>
        <p:nvSpPr>
          <p:cNvPr id="173059" name="Rectangle 3"/>
          <p:cNvSpPr>
            <a:spLocks noChangeArrowheads="1"/>
          </p:cNvSpPr>
          <p:nvPr/>
        </p:nvSpPr>
        <p:spPr bwMode="auto">
          <a:xfrm>
            <a:off x="3581400" y="2133600"/>
            <a:ext cx="2838450" cy="1500188"/>
          </a:xfrm>
          <a:prstGeom prst="rect">
            <a:avLst/>
          </a:prstGeom>
          <a:solidFill>
            <a:schemeClr val="hlink"/>
          </a:solidFill>
          <a:ln w="12700">
            <a:noFill/>
            <a:miter lim="800000"/>
            <a:headEnd/>
            <a:tailEnd/>
          </a:ln>
          <a:effectLst>
            <a:outerShdw blurRad="63500" dist="71842" dir="2700000" algn="ctr" rotWithShape="0">
              <a:schemeClr val="bg2">
                <a:alpha val="74998"/>
              </a:schemeClr>
            </a:outerShdw>
          </a:effectLst>
        </p:spPr>
        <p:txBody>
          <a:bodyPr wrap="none" anchor="ctr">
            <a:prstTxWarp prst="textNoShape">
              <a:avLst/>
            </a:prstTxWarp>
          </a:bodyPr>
          <a:lstStyle/>
          <a:p>
            <a:endParaRPr lang="en-US"/>
          </a:p>
        </p:txBody>
      </p:sp>
      <p:sp>
        <p:nvSpPr>
          <p:cNvPr id="173060" name="Rectangle 4"/>
          <p:cNvSpPr>
            <a:spLocks noChangeArrowheads="1"/>
          </p:cNvSpPr>
          <p:nvPr/>
        </p:nvSpPr>
        <p:spPr bwMode="auto">
          <a:xfrm>
            <a:off x="1530350" y="4257675"/>
            <a:ext cx="2035175" cy="1268413"/>
          </a:xfrm>
          <a:prstGeom prst="rect">
            <a:avLst/>
          </a:prstGeom>
          <a:solidFill>
            <a:schemeClr val="tx2"/>
          </a:solidFill>
          <a:ln w="12700">
            <a:noFill/>
            <a:miter lim="800000"/>
            <a:headEnd/>
            <a:tailEnd/>
          </a:ln>
          <a:effectLst>
            <a:outerShdw blurRad="63500" dist="71842" dir="2700000" algn="ctr" rotWithShape="0">
              <a:schemeClr val="bg2">
                <a:alpha val="74998"/>
              </a:schemeClr>
            </a:outerShdw>
          </a:effectLst>
        </p:spPr>
        <p:txBody>
          <a:bodyPr wrap="none" anchor="ctr">
            <a:prstTxWarp prst="textNoShape">
              <a:avLst/>
            </a:prstTxWarp>
          </a:bodyPr>
          <a:lstStyle/>
          <a:p>
            <a:endParaRPr lang="en-US"/>
          </a:p>
        </p:txBody>
      </p:sp>
      <p:sp>
        <p:nvSpPr>
          <p:cNvPr id="173061" name="Rectangle 5"/>
          <p:cNvSpPr>
            <a:spLocks noChangeArrowheads="1"/>
          </p:cNvSpPr>
          <p:nvPr/>
        </p:nvSpPr>
        <p:spPr bwMode="auto">
          <a:xfrm>
            <a:off x="6688138" y="4427538"/>
            <a:ext cx="1646237" cy="1020762"/>
          </a:xfrm>
          <a:prstGeom prst="rect">
            <a:avLst/>
          </a:prstGeom>
          <a:solidFill>
            <a:schemeClr val="folHlink"/>
          </a:solidFill>
          <a:ln w="12700">
            <a:noFill/>
            <a:miter lim="800000"/>
            <a:headEnd/>
            <a:tailEnd/>
          </a:ln>
          <a:effectLst>
            <a:outerShdw blurRad="63500" dist="71842" dir="2700000" algn="ctr" rotWithShape="0">
              <a:schemeClr val="bg2">
                <a:alpha val="74998"/>
              </a:schemeClr>
            </a:outerShdw>
          </a:effectLst>
        </p:spPr>
        <p:txBody>
          <a:bodyPr wrap="none" anchor="ctr">
            <a:prstTxWarp prst="textNoShape">
              <a:avLst/>
            </a:prstTxWarp>
          </a:bodyPr>
          <a:lstStyle/>
          <a:p>
            <a:endParaRPr lang="en-US"/>
          </a:p>
        </p:txBody>
      </p:sp>
      <p:sp>
        <p:nvSpPr>
          <p:cNvPr id="173062" name="AutoShape 6"/>
          <p:cNvSpPr>
            <a:spLocks noChangeArrowheads="1"/>
          </p:cNvSpPr>
          <p:nvPr/>
        </p:nvSpPr>
        <p:spPr bwMode="auto">
          <a:xfrm>
            <a:off x="3802063" y="3751263"/>
            <a:ext cx="2474912" cy="1676400"/>
          </a:xfrm>
          <a:custGeom>
            <a:avLst/>
            <a:gdLst>
              <a:gd name="G0" fmla="+- 6480 0 0"/>
              <a:gd name="G1" fmla="+- 8640 0 0"/>
              <a:gd name="G2" fmla="+- 6171 0 0"/>
              <a:gd name="G3" fmla="+- 21600 0 6480"/>
              <a:gd name="G4" fmla="+- 21600 0 8640"/>
              <a:gd name="G5" fmla="*/ G0 21600 G3"/>
              <a:gd name="G6" fmla="*/ G1 21600 G3"/>
              <a:gd name="G7" fmla="*/ G2 G3 21600"/>
              <a:gd name="G8" fmla="*/ 10800 21600 G3"/>
              <a:gd name="G9" fmla="*/ G4 21600 G3"/>
              <a:gd name="G10" fmla="+- 21600 0 G7"/>
              <a:gd name="G11" fmla="+- G5 0 G8"/>
              <a:gd name="G12" fmla="+- G6 0 G8"/>
              <a:gd name="G13" fmla="*/ G12 G7 G11"/>
              <a:gd name="G14" fmla="+- 21600 0 G13"/>
              <a:gd name="G15" fmla="+- G0 0 10800"/>
              <a:gd name="G16" fmla="+- G1 0 10800"/>
              <a:gd name="G17" fmla="*/ G2 G16 G15"/>
              <a:gd name="T0" fmla="*/ 10800 w 21600"/>
              <a:gd name="T1" fmla="*/ 0 h 21600"/>
              <a:gd name="T2" fmla="*/ 0 w 21600"/>
              <a:gd name="T3" fmla="*/ 15429 h 21600"/>
              <a:gd name="T4" fmla="*/ 10800 w 21600"/>
              <a:gd name="T5" fmla="*/ 18514 h 21600"/>
              <a:gd name="T6" fmla="*/ 21600 w 21600"/>
              <a:gd name="T7" fmla="*/ 15429 h 21600"/>
              <a:gd name="T8" fmla="*/ 17694720 60000 65536"/>
              <a:gd name="T9" fmla="*/ 11796480 60000 65536"/>
              <a:gd name="T10" fmla="*/ 5898240 60000 65536"/>
              <a:gd name="T11" fmla="*/ 0 60000 65536"/>
              <a:gd name="T12" fmla="*/ G13 w 21600"/>
              <a:gd name="T13" fmla="*/ G6 h 21600"/>
              <a:gd name="T14" fmla="*/ G14 w 21600"/>
              <a:gd name="T15" fmla="*/ G9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close/>
              </a:path>
            </a:pathLst>
          </a:custGeom>
          <a:solidFill>
            <a:schemeClr val="accent1"/>
          </a:solidFill>
          <a:ln w="12700">
            <a:solidFill>
              <a:schemeClr val="tx1"/>
            </a:solidFill>
            <a:miter lim="800000"/>
            <a:headEnd/>
            <a:tailEnd/>
          </a:ln>
          <a:effectLst/>
        </p:spPr>
        <p:txBody>
          <a:bodyPr wrap="none" anchor="ctr">
            <a:prstTxWarp prst="textNoShape">
              <a:avLst/>
            </a:prstTxWarp>
          </a:bodyPr>
          <a:lstStyle/>
          <a:p>
            <a:endParaRPr lang="en-US"/>
          </a:p>
        </p:txBody>
      </p:sp>
      <p:sp>
        <p:nvSpPr>
          <p:cNvPr id="173063" name="Text Box 7"/>
          <p:cNvSpPr txBox="1">
            <a:spLocks noChangeArrowheads="1"/>
          </p:cNvSpPr>
          <p:nvPr/>
        </p:nvSpPr>
        <p:spPr bwMode="auto">
          <a:xfrm>
            <a:off x="4200525" y="2476500"/>
            <a:ext cx="1573213" cy="749300"/>
          </a:xfrm>
          <a:prstGeom prst="rect">
            <a:avLst/>
          </a:prstGeom>
          <a:noFill/>
          <a:ln w="12700">
            <a:noFill/>
            <a:miter lim="800000"/>
            <a:headEnd/>
            <a:tailEnd/>
          </a:ln>
          <a:effectLst/>
        </p:spPr>
        <p:txBody>
          <a:bodyPr wrap="none">
            <a:prstTxWarp prst="textNoShape">
              <a:avLst/>
            </a:prstTxWarp>
            <a:spAutoFit/>
          </a:bodyPr>
          <a:lstStyle/>
          <a:p>
            <a:pPr algn="ctr">
              <a:lnSpc>
                <a:spcPct val="90000"/>
              </a:lnSpc>
            </a:pPr>
            <a:r>
              <a:rPr lang="en-US">
                <a:solidFill>
                  <a:schemeClr val="accent1"/>
                </a:solidFill>
                <a:latin typeface="Helvetica" charset="0"/>
              </a:rPr>
              <a:t>Business </a:t>
            </a:r>
          </a:p>
          <a:p>
            <a:pPr algn="ctr">
              <a:lnSpc>
                <a:spcPct val="90000"/>
              </a:lnSpc>
            </a:pPr>
            <a:r>
              <a:rPr lang="en-US">
                <a:solidFill>
                  <a:schemeClr val="accent1"/>
                </a:solidFill>
                <a:latin typeface="Helvetica" charset="0"/>
              </a:rPr>
              <a:t>processes</a:t>
            </a:r>
          </a:p>
        </p:txBody>
      </p:sp>
      <p:sp>
        <p:nvSpPr>
          <p:cNvPr id="173064" name="Text Box 8"/>
          <p:cNvSpPr txBox="1">
            <a:spLocks noChangeArrowheads="1"/>
          </p:cNvSpPr>
          <p:nvPr/>
        </p:nvSpPr>
        <p:spPr bwMode="auto">
          <a:xfrm>
            <a:off x="1927225" y="4411663"/>
            <a:ext cx="1301750" cy="749300"/>
          </a:xfrm>
          <a:prstGeom prst="rect">
            <a:avLst/>
          </a:prstGeom>
          <a:noFill/>
          <a:ln w="12700">
            <a:noFill/>
            <a:miter lim="800000"/>
            <a:headEnd/>
            <a:tailEnd/>
          </a:ln>
          <a:effectLst/>
        </p:spPr>
        <p:txBody>
          <a:bodyPr wrap="none">
            <a:prstTxWarp prst="textNoShape">
              <a:avLst/>
            </a:prstTxWarp>
            <a:spAutoFit/>
          </a:bodyPr>
          <a:lstStyle/>
          <a:p>
            <a:pPr algn="ctr">
              <a:lnSpc>
                <a:spcPct val="90000"/>
              </a:lnSpc>
            </a:pPr>
            <a:r>
              <a:rPr lang="en-US">
                <a:solidFill>
                  <a:schemeClr val="bg1"/>
                </a:solidFill>
                <a:effectLst>
                  <a:outerShdw blurRad="38100" dist="38100" dir="2700000" algn="tl">
                    <a:srgbClr val="000000"/>
                  </a:outerShdw>
                </a:effectLst>
                <a:latin typeface="Helvetica" charset="0"/>
              </a:rPr>
              <a:t>IT</a:t>
            </a:r>
          </a:p>
          <a:p>
            <a:pPr algn="ctr">
              <a:lnSpc>
                <a:spcPct val="90000"/>
              </a:lnSpc>
            </a:pPr>
            <a:r>
              <a:rPr lang="en-US">
                <a:solidFill>
                  <a:schemeClr val="bg1"/>
                </a:solidFill>
                <a:effectLst>
                  <a:outerShdw blurRad="38100" dist="38100" dir="2700000" algn="tl">
                    <a:srgbClr val="000000"/>
                  </a:outerShdw>
                </a:effectLst>
                <a:latin typeface="Helvetica" charset="0"/>
              </a:rPr>
              <a:t>systems</a:t>
            </a:r>
          </a:p>
        </p:txBody>
      </p:sp>
      <p:sp>
        <p:nvSpPr>
          <p:cNvPr id="173065" name="Text Box 9"/>
          <p:cNvSpPr txBox="1">
            <a:spLocks noChangeArrowheads="1"/>
          </p:cNvSpPr>
          <p:nvPr/>
        </p:nvSpPr>
        <p:spPr bwMode="auto">
          <a:xfrm>
            <a:off x="6705600" y="4572000"/>
            <a:ext cx="1525588" cy="641350"/>
          </a:xfrm>
          <a:prstGeom prst="rect">
            <a:avLst/>
          </a:prstGeom>
          <a:noFill/>
          <a:ln w="12700">
            <a:noFill/>
            <a:miter lim="800000"/>
            <a:headEnd/>
            <a:tailEnd/>
          </a:ln>
          <a:effectLst/>
        </p:spPr>
        <p:txBody>
          <a:bodyPr wrap="none">
            <a:prstTxWarp prst="textNoShape">
              <a:avLst/>
            </a:prstTxWarp>
            <a:spAutoFit/>
          </a:bodyPr>
          <a:lstStyle/>
          <a:p>
            <a:pPr algn="ctr">
              <a:lnSpc>
                <a:spcPct val="90000"/>
              </a:lnSpc>
            </a:pPr>
            <a:r>
              <a:rPr lang="en-US" sz="2000">
                <a:solidFill>
                  <a:schemeClr val="accent1"/>
                </a:solidFill>
                <a:latin typeface="Helvetica" charset="0"/>
              </a:rPr>
              <a:t>Software</a:t>
            </a:r>
          </a:p>
          <a:p>
            <a:pPr algn="ctr">
              <a:lnSpc>
                <a:spcPct val="90000"/>
              </a:lnSpc>
            </a:pPr>
            <a:r>
              <a:rPr lang="en-US" sz="2000">
                <a:solidFill>
                  <a:schemeClr val="accent1"/>
                </a:solidFill>
                <a:latin typeface="Helvetica" charset="0"/>
              </a:rPr>
              <a:t>applications</a:t>
            </a:r>
          </a:p>
        </p:txBody>
      </p:sp>
      <p:sp>
        <p:nvSpPr>
          <p:cNvPr id="173066" name="Text Box 10"/>
          <p:cNvSpPr txBox="1">
            <a:spLocks noChangeArrowheads="1"/>
          </p:cNvSpPr>
          <p:nvPr/>
        </p:nvSpPr>
        <p:spPr bwMode="auto">
          <a:xfrm>
            <a:off x="3932238" y="4752975"/>
            <a:ext cx="2166937" cy="420688"/>
          </a:xfrm>
          <a:prstGeom prst="rect">
            <a:avLst/>
          </a:prstGeom>
          <a:noFill/>
          <a:ln w="12700">
            <a:noFill/>
            <a:miter lim="800000"/>
            <a:headEnd/>
            <a:tailEnd/>
          </a:ln>
          <a:effectLst/>
        </p:spPr>
        <p:txBody>
          <a:bodyPr wrap="none">
            <a:prstTxWarp prst="textNoShape">
              <a:avLst/>
            </a:prstTxWarp>
            <a:spAutoFit/>
          </a:bodyPr>
          <a:lstStyle/>
          <a:p>
            <a:pPr>
              <a:lnSpc>
                <a:spcPct val="90000"/>
              </a:lnSpc>
            </a:pPr>
            <a:r>
              <a:rPr lang="en-US">
                <a:effectLst>
                  <a:outerShdw blurRad="38100" dist="38100" dir="2700000" algn="tl">
                    <a:srgbClr val="FFFFFF"/>
                  </a:outerShdw>
                </a:effectLst>
                <a:latin typeface="Helvetica" charset="0"/>
              </a:rPr>
              <a:t>Reengineering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Reengineering</a:t>
            </a:r>
            <a:endParaRPr lang="en-US" dirty="0"/>
          </a:p>
        </p:txBody>
      </p:sp>
      <p:sp>
        <p:nvSpPr>
          <p:cNvPr id="3" name="Content Placeholder 2"/>
          <p:cNvSpPr>
            <a:spLocks noGrp="1"/>
          </p:cNvSpPr>
          <p:nvPr>
            <p:ph sz="quarter" idx="1"/>
          </p:nvPr>
        </p:nvSpPr>
        <p:spPr/>
        <p:txBody>
          <a:bodyPr/>
          <a:lstStyle/>
          <a:p>
            <a:r>
              <a:rPr lang="en-US" dirty="0" smtClean="0"/>
              <a:t>At some point, the cost to maintain software becomes too great or the product is breaking down at an unacceptable rate.</a:t>
            </a:r>
          </a:p>
          <a:p>
            <a:r>
              <a:rPr lang="en-US" dirty="0" smtClean="0"/>
              <a:t>OR Business needs change and you need to reengineer processes and along with that they software systems that support those processes.</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2354BCD-62DF-E045-A222-8A0FCA4129DF}" type="slidenum">
              <a:rPr lang="en-US"/>
              <a:pPr/>
              <a:t>14</a:t>
            </a:fld>
            <a:endParaRPr lang="en-US"/>
          </a:p>
        </p:txBody>
      </p:sp>
      <p:sp>
        <p:nvSpPr>
          <p:cNvPr id="5" name="Footer Placeholder 4"/>
          <p:cNvSpPr>
            <a:spLocks noGrp="1"/>
          </p:cNvSpPr>
          <p:nvPr>
            <p:ph type="ftr" sz="quarter" idx="11"/>
          </p:nvPr>
        </p:nvSpPr>
        <p:spPr/>
        <p:txBody>
          <a:bodyPr/>
          <a:lstStyle/>
          <a:p>
            <a:r>
              <a:rPr lang="en-US"/>
              <a:t>These slides are designed to accompany </a:t>
            </a:r>
            <a:r>
              <a:rPr lang="en-US" i="1"/>
              <a:t>Software Engineering: A Practitioner’s Approach, 7/e </a:t>
            </a:r>
            <a:r>
              <a:rPr lang="en-US"/>
              <a:t>(McGraw-Hill 2009). Slides copyright 2009 by Roger Pressman. </a:t>
            </a:r>
          </a:p>
        </p:txBody>
      </p:sp>
      <p:sp>
        <p:nvSpPr>
          <p:cNvPr id="175106" name="Rectangle 2"/>
          <p:cNvSpPr>
            <a:spLocks noGrp="1" noChangeArrowheads="1"/>
          </p:cNvSpPr>
          <p:nvPr>
            <p:ph type="title"/>
          </p:nvPr>
        </p:nvSpPr>
        <p:spPr>
          <a:xfrm>
            <a:off x="1219200" y="990600"/>
            <a:ext cx="7610475" cy="660400"/>
          </a:xfrm>
          <a:noFill/>
          <a:ln/>
        </p:spPr>
        <p:txBody>
          <a:bodyPr wrap="none" lIns="63500" tIns="25400" rIns="63500" bIns="25400" anchor="t">
            <a:spAutoFit/>
          </a:bodyPr>
          <a:lstStyle/>
          <a:p>
            <a:r>
              <a:rPr lang="en-US"/>
              <a:t>Business Process Reengineering</a:t>
            </a:r>
          </a:p>
        </p:txBody>
      </p:sp>
      <p:pic>
        <p:nvPicPr>
          <p:cNvPr id="175107" name="Picture 3"/>
          <p:cNvPicPr>
            <a:picLocks noChangeArrowheads="1"/>
          </p:cNvPicPr>
          <p:nvPr/>
        </p:nvPicPr>
        <mc:AlternateContent>
          <mc:Choice xmlns:ma="http://schemas.microsoft.com/office/mac/drawingml/2008/main" Requires="ma">
            <p:blipFill>
              <a:blip r:embed="rId3"/>
              <a:srcRect/>
              <a:stretch>
                <a:fillRect/>
              </a:stretch>
            </p:blipFill>
          </mc:Choice>
          <mc:Fallback>
            <p:blipFill>
              <a:blip r:embed="rId4"/>
              <a:srcRect/>
              <a:stretch>
                <a:fillRect/>
              </a:stretch>
            </p:blipFill>
          </mc:Fallback>
        </mc:AlternateContent>
        <p:spPr bwMode="auto">
          <a:xfrm>
            <a:off x="2971800" y="1828800"/>
            <a:ext cx="3375025" cy="4238625"/>
          </a:xfrm>
          <a:prstGeom prst="rect">
            <a:avLst/>
          </a:prstGeom>
          <a:noFill/>
          <a:ln w="25400">
            <a:noFill/>
            <a:miter lim="800000"/>
            <a:headEnd/>
            <a:tailEnd/>
          </a:ln>
          <a:effectLst/>
        </p:spPr>
      </p:pic>
      <p:sp>
        <p:nvSpPr>
          <p:cNvPr id="6" name="TextBox 5"/>
          <p:cNvSpPr txBox="1"/>
          <p:nvPr/>
        </p:nvSpPr>
        <p:spPr>
          <a:xfrm>
            <a:off x="521721" y="2425676"/>
            <a:ext cx="2128933" cy="1477328"/>
          </a:xfrm>
          <a:prstGeom prst="rect">
            <a:avLst/>
          </a:prstGeom>
          <a:noFill/>
        </p:spPr>
        <p:txBody>
          <a:bodyPr wrap="none" rtlCol="0">
            <a:spAutoFit/>
          </a:bodyPr>
          <a:lstStyle/>
          <a:p>
            <a:r>
              <a:rPr lang="en-US" dirty="0" smtClean="0"/>
              <a:t>Goals broad categories:</a:t>
            </a:r>
          </a:p>
          <a:p>
            <a:r>
              <a:rPr lang="en-US" dirty="0" smtClean="0"/>
              <a:t>cost reduction</a:t>
            </a:r>
          </a:p>
          <a:p>
            <a:r>
              <a:rPr lang="en-US" dirty="0" smtClean="0"/>
              <a:t>time reduction</a:t>
            </a:r>
          </a:p>
          <a:p>
            <a:r>
              <a:rPr lang="en-US" dirty="0" smtClean="0"/>
              <a:t>quality improvement</a:t>
            </a:r>
          </a:p>
          <a:p>
            <a:r>
              <a:rPr lang="en-US" dirty="0" smtClean="0"/>
              <a:t>empowerment</a:t>
            </a:r>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94AB263-2523-534A-A70D-DD0AE8B5C3AE}" type="slidenum">
              <a:rPr lang="en-US"/>
              <a:pPr/>
              <a:t>15</a:t>
            </a:fld>
            <a:endParaRPr lang="en-US"/>
          </a:p>
        </p:txBody>
      </p:sp>
      <p:sp>
        <p:nvSpPr>
          <p:cNvPr id="5" name="Footer Placeholder 4"/>
          <p:cNvSpPr>
            <a:spLocks noGrp="1"/>
          </p:cNvSpPr>
          <p:nvPr>
            <p:ph type="ftr" sz="quarter" idx="11"/>
          </p:nvPr>
        </p:nvSpPr>
        <p:spPr/>
        <p:txBody>
          <a:bodyPr/>
          <a:lstStyle/>
          <a:p>
            <a:r>
              <a:rPr lang="en-US"/>
              <a:t>These slides are designed to accompany </a:t>
            </a:r>
            <a:r>
              <a:rPr lang="en-US" i="1"/>
              <a:t>Software Engineering: A Practitioner’s Approach, 7/e </a:t>
            </a:r>
            <a:r>
              <a:rPr lang="en-US"/>
              <a:t>(McGraw-Hill 2009). Slides copyright 2009 by Roger Pressman. </a:t>
            </a:r>
          </a:p>
        </p:txBody>
      </p:sp>
      <p:sp>
        <p:nvSpPr>
          <p:cNvPr id="176130" name="Rectangle 2"/>
          <p:cNvSpPr>
            <a:spLocks noGrp="1" noChangeArrowheads="1"/>
          </p:cNvSpPr>
          <p:nvPr>
            <p:ph type="title"/>
          </p:nvPr>
        </p:nvSpPr>
        <p:spPr>
          <a:xfrm>
            <a:off x="1295400" y="1066800"/>
            <a:ext cx="3514725" cy="660400"/>
          </a:xfrm>
          <a:noFill/>
          <a:ln/>
        </p:spPr>
        <p:txBody>
          <a:bodyPr wrap="none" lIns="63500" tIns="25400" rIns="63500" bIns="25400" anchor="t">
            <a:spAutoFit/>
          </a:bodyPr>
          <a:lstStyle/>
          <a:p>
            <a:r>
              <a:rPr lang="en-US"/>
              <a:t>BPR Principles</a:t>
            </a:r>
          </a:p>
        </p:txBody>
      </p:sp>
      <p:sp>
        <p:nvSpPr>
          <p:cNvPr id="176131" name="Rectangle 3"/>
          <p:cNvSpPr>
            <a:spLocks noGrp="1" noChangeArrowheads="1"/>
          </p:cNvSpPr>
          <p:nvPr>
            <p:ph type="body" idx="1"/>
          </p:nvPr>
        </p:nvSpPr>
        <p:spPr>
          <a:xfrm>
            <a:off x="1828800" y="1981200"/>
            <a:ext cx="6324600" cy="4114800"/>
          </a:xfrm>
          <a:noFill/>
          <a:ln/>
        </p:spPr>
        <p:txBody>
          <a:bodyPr lIns="90487" tIns="44450" rIns="90487" bIns="44450"/>
          <a:lstStyle/>
          <a:p>
            <a:pPr marL="285750" indent="-285750">
              <a:lnSpc>
                <a:spcPct val="85000"/>
              </a:lnSpc>
            </a:pPr>
            <a:r>
              <a:rPr lang="en-US" sz="1800"/>
              <a:t>Organize around outcomes, not tasks. </a:t>
            </a:r>
          </a:p>
          <a:p>
            <a:pPr marL="285750" indent="-285750">
              <a:lnSpc>
                <a:spcPct val="85000"/>
              </a:lnSpc>
            </a:pPr>
            <a:r>
              <a:rPr lang="en-US" sz="1800"/>
              <a:t>Have those who use the output of the process perform the process.</a:t>
            </a:r>
          </a:p>
          <a:p>
            <a:pPr marL="285750" indent="-285750">
              <a:lnSpc>
                <a:spcPct val="85000"/>
              </a:lnSpc>
            </a:pPr>
            <a:r>
              <a:rPr lang="en-US" sz="1800"/>
              <a:t>Incorporate information processing work into the real work that produces the raw information. </a:t>
            </a:r>
          </a:p>
          <a:p>
            <a:pPr marL="285750" indent="-285750">
              <a:lnSpc>
                <a:spcPct val="85000"/>
              </a:lnSpc>
            </a:pPr>
            <a:r>
              <a:rPr lang="en-US" sz="1800"/>
              <a:t>Treat geographically dispersed resources as though they were centralized.  </a:t>
            </a:r>
          </a:p>
          <a:p>
            <a:pPr marL="285750" indent="-285750">
              <a:lnSpc>
                <a:spcPct val="85000"/>
              </a:lnSpc>
            </a:pPr>
            <a:r>
              <a:rPr lang="en-US" sz="1800"/>
              <a:t>Link parallel activities instead of integrated their results.   When different </a:t>
            </a:r>
          </a:p>
          <a:p>
            <a:pPr marL="285750" indent="-285750">
              <a:lnSpc>
                <a:spcPct val="85000"/>
              </a:lnSpc>
            </a:pPr>
            <a:r>
              <a:rPr lang="en-US" sz="1800"/>
              <a:t>Put the decision point where the work is performed, and build control into the process.</a:t>
            </a:r>
          </a:p>
          <a:p>
            <a:pPr marL="285750" indent="-285750">
              <a:lnSpc>
                <a:spcPct val="85000"/>
              </a:lnSpc>
            </a:pPr>
            <a:r>
              <a:rPr lang="en-US" sz="1800"/>
              <a:t>Capture data once, at its source.</a:t>
            </a:r>
            <a:endParaRPr lang="en-US" sz="200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 name="Slide Number Placeholder 3"/>
          <p:cNvSpPr>
            <a:spLocks noGrp="1"/>
          </p:cNvSpPr>
          <p:nvPr>
            <p:ph type="sldNum" sz="quarter" idx="10"/>
          </p:nvPr>
        </p:nvSpPr>
        <p:spPr/>
        <p:txBody>
          <a:bodyPr/>
          <a:lstStyle/>
          <a:p>
            <a:fld id="{668CFF96-DF2A-C545-A9BF-E2DD7D67110C}" type="slidenum">
              <a:rPr lang="en-US"/>
              <a:pPr/>
              <a:t>16</a:t>
            </a:fld>
            <a:endParaRPr lang="en-US"/>
          </a:p>
        </p:txBody>
      </p:sp>
      <p:sp>
        <p:nvSpPr>
          <p:cNvPr id="27" name="Footer Placeholder 4"/>
          <p:cNvSpPr>
            <a:spLocks noGrp="1"/>
          </p:cNvSpPr>
          <p:nvPr>
            <p:ph type="ftr" sz="quarter" idx="11"/>
          </p:nvPr>
        </p:nvSpPr>
        <p:spPr/>
        <p:txBody>
          <a:bodyPr/>
          <a:lstStyle/>
          <a:p>
            <a:r>
              <a:rPr lang="en-US"/>
              <a:t>These slides are designed to accompany </a:t>
            </a:r>
            <a:r>
              <a:rPr lang="en-US" i="1"/>
              <a:t>Software Engineering: A Practitioner’s Approach, 7/e </a:t>
            </a:r>
            <a:r>
              <a:rPr lang="en-US"/>
              <a:t>(McGraw-Hill 2009). Slides copyright 2009 by Roger Pressman. </a:t>
            </a:r>
          </a:p>
        </p:txBody>
      </p:sp>
      <p:sp>
        <p:nvSpPr>
          <p:cNvPr id="177154" name="Rectangle 2"/>
          <p:cNvSpPr>
            <a:spLocks noGrp="1" noChangeArrowheads="1"/>
          </p:cNvSpPr>
          <p:nvPr>
            <p:ph type="title"/>
          </p:nvPr>
        </p:nvSpPr>
        <p:spPr>
          <a:xfrm>
            <a:off x="1219200" y="990600"/>
            <a:ext cx="5576888" cy="660400"/>
          </a:xfrm>
          <a:noFill/>
          <a:ln/>
        </p:spPr>
        <p:txBody>
          <a:bodyPr wrap="none" lIns="63500" tIns="25400" rIns="63500" bIns="25400" anchor="t">
            <a:spAutoFit/>
          </a:bodyPr>
          <a:lstStyle/>
          <a:p>
            <a:r>
              <a:rPr lang="en-US"/>
              <a:t>Software Reengineering</a:t>
            </a:r>
          </a:p>
        </p:txBody>
      </p:sp>
      <p:grpSp>
        <p:nvGrpSpPr>
          <p:cNvPr id="2" name="Group 3"/>
          <p:cNvGrpSpPr>
            <a:grpSpLocks/>
          </p:cNvGrpSpPr>
          <p:nvPr/>
        </p:nvGrpSpPr>
        <p:grpSpPr bwMode="auto">
          <a:xfrm>
            <a:off x="3276600" y="1981200"/>
            <a:ext cx="3416300" cy="3848100"/>
            <a:chOff x="1750" y="891"/>
            <a:chExt cx="2152" cy="2154"/>
          </a:xfrm>
        </p:grpSpPr>
        <p:sp>
          <p:nvSpPr>
            <p:cNvPr id="177156" name="Freeform 4"/>
            <p:cNvSpPr>
              <a:spLocks/>
            </p:cNvSpPr>
            <p:nvPr/>
          </p:nvSpPr>
          <p:spPr bwMode="auto">
            <a:xfrm>
              <a:off x="1946" y="943"/>
              <a:ext cx="782" cy="772"/>
            </a:xfrm>
            <a:custGeom>
              <a:avLst/>
              <a:gdLst/>
              <a:ahLst/>
              <a:cxnLst>
                <a:cxn ang="0">
                  <a:pos x="0" y="613"/>
                </a:cxn>
                <a:cxn ang="0">
                  <a:pos x="8" y="597"/>
                </a:cxn>
                <a:cxn ang="0">
                  <a:pos x="16" y="581"/>
                </a:cxn>
                <a:cxn ang="0">
                  <a:pos x="24" y="573"/>
                </a:cxn>
                <a:cxn ang="0">
                  <a:pos x="32" y="557"/>
                </a:cxn>
                <a:cxn ang="0">
                  <a:pos x="40" y="541"/>
                </a:cxn>
                <a:cxn ang="0">
                  <a:pos x="47" y="533"/>
                </a:cxn>
                <a:cxn ang="0">
                  <a:pos x="55" y="517"/>
                </a:cxn>
                <a:cxn ang="0">
                  <a:pos x="63" y="501"/>
                </a:cxn>
                <a:cxn ang="0">
                  <a:pos x="71" y="486"/>
                </a:cxn>
                <a:cxn ang="0">
                  <a:pos x="87" y="470"/>
                </a:cxn>
                <a:cxn ang="0">
                  <a:pos x="95" y="454"/>
                </a:cxn>
                <a:cxn ang="0">
                  <a:pos x="103" y="446"/>
                </a:cxn>
                <a:cxn ang="0">
                  <a:pos x="119" y="430"/>
                </a:cxn>
                <a:cxn ang="0">
                  <a:pos x="127" y="414"/>
                </a:cxn>
                <a:cxn ang="0">
                  <a:pos x="143" y="398"/>
                </a:cxn>
                <a:cxn ang="0">
                  <a:pos x="151" y="382"/>
                </a:cxn>
                <a:cxn ang="0">
                  <a:pos x="167" y="374"/>
                </a:cxn>
                <a:cxn ang="0">
                  <a:pos x="183" y="358"/>
                </a:cxn>
                <a:cxn ang="0">
                  <a:pos x="191" y="342"/>
                </a:cxn>
                <a:cxn ang="0">
                  <a:pos x="207" y="326"/>
                </a:cxn>
                <a:cxn ang="0">
                  <a:pos x="223" y="318"/>
                </a:cxn>
                <a:cxn ang="0">
                  <a:pos x="231" y="302"/>
                </a:cxn>
                <a:cxn ang="0">
                  <a:pos x="247" y="294"/>
                </a:cxn>
                <a:cxn ang="0">
                  <a:pos x="263" y="279"/>
                </a:cxn>
                <a:cxn ang="0">
                  <a:pos x="279" y="271"/>
                </a:cxn>
                <a:cxn ang="0">
                  <a:pos x="295" y="255"/>
                </a:cxn>
                <a:cxn ang="0">
                  <a:pos x="311" y="247"/>
                </a:cxn>
                <a:cxn ang="0">
                  <a:pos x="327" y="231"/>
                </a:cxn>
                <a:cxn ang="0">
                  <a:pos x="343" y="215"/>
                </a:cxn>
                <a:cxn ang="0">
                  <a:pos x="367" y="207"/>
                </a:cxn>
                <a:cxn ang="0">
                  <a:pos x="383" y="191"/>
                </a:cxn>
                <a:cxn ang="0">
                  <a:pos x="407" y="183"/>
                </a:cxn>
                <a:cxn ang="0">
                  <a:pos x="423" y="167"/>
                </a:cxn>
                <a:cxn ang="0">
                  <a:pos x="447" y="159"/>
                </a:cxn>
                <a:cxn ang="0">
                  <a:pos x="463" y="151"/>
                </a:cxn>
                <a:cxn ang="0">
                  <a:pos x="479" y="143"/>
                </a:cxn>
                <a:cxn ang="0">
                  <a:pos x="495" y="135"/>
                </a:cxn>
                <a:cxn ang="0">
                  <a:pos x="431" y="0"/>
                </a:cxn>
                <a:cxn ang="0">
                  <a:pos x="782" y="199"/>
                </a:cxn>
                <a:cxn ang="0">
                  <a:pos x="686" y="605"/>
                </a:cxn>
                <a:cxn ang="0">
                  <a:pos x="630" y="486"/>
                </a:cxn>
                <a:cxn ang="0">
                  <a:pos x="614" y="501"/>
                </a:cxn>
                <a:cxn ang="0">
                  <a:pos x="591" y="509"/>
                </a:cxn>
                <a:cxn ang="0">
                  <a:pos x="567" y="525"/>
                </a:cxn>
                <a:cxn ang="0">
                  <a:pos x="543" y="541"/>
                </a:cxn>
                <a:cxn ang="0">
                  <a:pos x="519" y="557"/>
                </a:cxn>
                <a:cxn ang="0">
                  <a:pos x="503" y="573"/>
                </a:cxn>
                <a:cxn ang="0">
                  <a:pos x="479" y="589"/>
                </a:cxn>
                <a:cxn ang="0">
                  <a:pos x="463" y="605"/>
                </a:cxn>
                <a:cxn ang="0">
                  <a:pos x="447" y="621"/>
                </a:cxn>
                <a:cxn ang="0">
                  <a:pos x="431" y="645"/>
                </a:cxn>
                <a:cxn ang="0">
                  <a:pos x="415" y="661"/>
                </a:cxn>
                <a:cxn ang="0">
                  <a:pos x="399" y="685"/>
                </a:cxn>
                <a:cxn ang="0">
                  <a:pos x="383" y="701"/>
                </a:cxn>
                <a:cxn ang="0">
                  <a:pos x="375" y="724"/>
                </a:cxn>
                <a:cxn ang="0">
                  <a:pos x="359" y="740"/>
                </a:cxn>
                <a:cxn ang="0">
                  <a:pos x="351" y="756"/>
                </a:cxn>
                <a:cxn ang="0">
                  <a:pos x="343" y="772"/>
                </a:cxn>
                <a:cxn ang="0">
                  <a:pos x="0" y="613"/>
                </a:cxn>
              </a:cxnLst>
              <a:rect l="0" t="0" r="r" b="b"/>
              <a:pathLst>
                <a:path w="782" h="772">
                  <a:moveTo>
                    <a:pt x="0" y="613"/>
                  </a:moveTo>
                  <a:lnTo>
                    <a:pt x="8" y="597"/>
                  </a:lnTo>
                  <a:lnTo>
                    <a:pt x="16" y="581"/>
                  </a:lnTo>
                  <a:lnTo>
                    <a:pt x="24" y="573"/>
                  </a:lnTo>
                  <a:lnTo>
                    <a:pt x="32" y="557"/>
                  </a:lnTo>
                  <a:lnTo>
                    <a:pt x="40" y="541"/>
                  </a:lnTo>
                  <a:lnTo>
                    <a:pt x="47" y="533"/>
                  </a:lnTo>
                  <a:lnTo>
                    <a:pt x="55" y="517"/>
                  </a:lnTo>
                  <a:lnTo>
                    <a:pt x="63" y="501"/>
                  </a:lnTo>
                  <a:lnTo>
                    <a:pt x="71" y="486"/>
                  </a:lnTo>
                  <a:lnTo>
                    <a:pt x="87" y="470"/>
                  </a:lnTo>
                  <a:lnTo>
                    <a:pt x="95" y="454"/>
                  </a:lnTo>
                  <a:lnTo>
                    <a:pt x="103" y="446"/>
                  </a:lnTo>
                  <a:lnTo>
                    <a:pt x="119" y="430"/>
                  </a:lnTo>
                  <a:lnTo>
                    <a:pt x="127" y="414"/>
                  </a:lnTo>
                  <a:lnTo>
                    <a:pt x="143" y="398"/>
                  </a:lnTo>
                  <a:lnTo>
                    <a:pt x="151" y="382"/>
                  </a:lnTo>
                  <a:lnTo>
                    <a:pt x="167" y="374"/>
                  </a:lnTo>
                  <a:lnTo>
                    <a:pt x="183" y="358"/>
                  </a:lnTo>
                  <a:lnTo>
                    <a:pt x="191" y="342"/>
                  </a:lnTo>
                  <a:lnTo>
                    <a:pt x="207" y="326"/>
                  </a:lnTo>
                  <a:lnTo>
                    <a:pt x="223" y="318"/>
                  </a:lnTo>
                  <a:lnTo>
                    <a:pt x="231" y="302"/>
                  </a:lnTo>
                  <a:lnTo>
                    <a:pt x="247" y="294"/>
                  </a:lnTo>
                  <a:lnTo>
                    <a:pt x="263" y="279"/>
                  </a:lnTo>
                  <a:lnTo>
                    <a:pt x="279" y="271"/>
                  </a:lnTo>
                  <a:lnTo>
                    <a:pt x="295" y="255"/>
                  </a:lnTo>
                  <a:lnTo>
                    <a:pt x="311" y="247"/>
                  </a:lnTo>
                  <a:lnTo>
                    <a:pt x="327" y="231"/>
                  </a:lnTo>
                  <a:lnTo>
                    <a:pt x="343" y="215"/>
                  </a:lnTo>
                  <a:lnTo>
                    <a:pt x="367" y="207"/>
                  </a:lnTo>
                  <a:lnTo>
                    <a:pt x="383" y="191"/>
                  </a:lnTo>
                  <a:lnTo>
                    <a:pt x="407" y="183"/>
                  </a:lnTo>
                  <a:lnTo>
                    <a:pt x="423" y="167"/>
                  </a:lnTo>
                  <a:lnTo>
                    <a:pt x="447" y="159"/>
                  </a:lnTo>
                  <a:lnTo>
                    <a:pt x="463" y="151"/>
                  </a:lnTo>
                  <a:lnTo>
                    <a:pt x="479" y="143"/>
                  </a:lnTo>
                  <a:lnTo>
                    <a:pt x="495" y="135"/>
                  </a:lnTo>
                  <a:lnTo>
                    <a:pt x="431" y="0"/>
                  </a:lnTo>
                  <a:lnTo>
                    <a:pt x="782" y="199"/>
                  </a:lnTo>
                  <a:lnTo>
                    <a:pt x="686" y="605"/>
                  </a:lnTo>
                  <a:lnTo>
                    <a:pt x="630" y="486"/>
                  </a:lnTo>
                  <a:lnTo>
                    <a:pt x="614" y="501"/>
                  </a:lnTo>
                  <a:lnTo>
                    <a:pt x="591" y="509"/>
                  </a:lnTo>
                  <a:lnTo>
                    <a:pt x="567" y="525"/>
                  </a:lnTo>
                  <a:lnTo>
                    <a:pt x="543" y="541"/>
                  </a:lnTo>
                  <a:lnTo>
                    <a:pt x="519" y="557"/>
                  </a:lnTo>
                  <a:lnTo>
                    <a:pt x="503" y="573"/>
                  </a:lnTo>
                  <a:lnTo>
                    <a:pt x="479" y="589"/>
                  </a:lnTo>
                  <a:lnTo>
                    <a:pt x="463" y="605"/>
                  </a:lnTo>
                  <a:lnTo>
                    <a:pt x="447" y="621"/>
                  </a:lnTo>
                  <a:lnTo>
                    <a:pt x="431" y="645"/>
                  </a:lnTo>
                  <a:lnTo>
                    <a:pt x="415" y="661"/>
                  </a:lnTo>
                  <a:lnTo>
                    <a:pt x="399" y="685"/>
                  </a:lnTo>
                  <a:lnTo>
                    <a:pt x="383" y="701"/>
                  </a:lnTo>
                  <a:lnTo>
                    <a:pt x="375" y="724"/>
                  </a:lnTo>
                  <a:lnTo>
                    <a:pt x="359" y="740"/>
                  </a:lnTo>
                  <a:lnTo>
                    <a:pt x="351" y="756"/>
                  </a:lnTo>
                  <a:lnTo>
                    <a:pt x="343" y="772"/>
                  </a:lnTo>
                  <a:lnTo>
                    <a:pt x="0" y="613"/>
                  </a:lnTo>
                  <a:close/>
                </a:path>
              </a:pathLst>
            </a:custGeom>
            <a:solidFill>
              <a:srgbClr val="00FFFF"/>
            </a:solidFill>
            <a:ln w="9525">
              <a:noFill/>
              <a:round/>
              <a:headEnd/>
              <a:tailEnd/>
            </a:ln>
          </p:spPr>
          <p:txBody>
            <a:bodyPr>
              <a:prstTxWarp prst="textNoShape">
                <a:avLst/>
              </a:prstTxWarp>
            </a:bodyPr>
            <a:lstStyle/>
            <a:p>
              <a:endParaRPr lang="en-US"/>
            </a:p>
          </p:txBody>
        </p:sp>
        <p:sp>
          <p:nvSpPr>
            <p:cNvPr id="177157" name="Freeform 5"/>
            <p:cNvSpPr>
              <a:spLocks/>
            </p:cNvSpPr>
            <p:nvPr/>
          </p:nvSpPr>
          <p:spPr bwMode="auto">
            <a:xfrm>
              <a:off x="1754" y="1492"/>
              <a:ext cx="687" cy="860"/>
            </a:xfrm>
            <a:custGeom>
              <a:avLst/>
              <a:gdLst/>
              <a:ahLst/>
              <a:cxnLst>
                <a:cxn ang="0">
                  <a:pos x="687" y="351"/>
                </a:cxn>
                <a:cxn ang="0">
                  <a:pos x="511" y="279"/>
                </a:cxn>
                <a:cxn ang="0">
                  <a:pos x="503" y="295"/>
                </a:cxn>
                <a:cxn ang="0">
                  <a:pos x="503" y="311"/>
                </a:cxn>
                <a:cxn ang="0">
                  <a:pos x="495" y="335"/>
                </a:cxn>
                <a:cxn ang="0">
                  <a:pos x="495" y="351"/>
                </a:cxn>
                <a:cxn ang="0">
                  <a:pos x="487" y="374"/>
                </a:cxn>
                <a:cxn ang="0">
                  <a:pos x="487" y="390"/>
                </a:cxn>
                <a:cxn ang="0">
                  <a:pos x="479" y="414"/>
                </a:cxn>
                <a:cxn ang="0">
                  <a:pos x="479" y="438"/>
                </a:cxn>
                <a:cxn ang="0">
                  <a:pos x="479" y="462"/>
                </a:cxn>
                <a:cxn ang="0">
                  <a:pos x="479" y="502"/>
                </a:cxn>
                <a:cxn ang="0">
                  <a:pos x="479" y="526"/>
                </a:cxn>
                <a:cxn ang="0">
                  <a:pos x="479" y="542"/>
                </a:cxn>
                <a:cxn ang="0">
                  <a:pos x="479" y="566"/>
                </a:cxn>
                <a:cxn ang="0">
                  <a:pos x="487" y="589"/>
                </a:cxn>
                <a:cxn ang="0">
                  <a:pos x="487" y="605"/>
                </a:cxn>
                <a:cxn ang="0">
                  <a:pos x="495" y="629"/>
                </a:cxn>
                <a:cxn ang="0">
                  <a:pos x="503" y="653"/>
                </a:cxn>
                <a:cxn ang="0">
                  <a:pos x="176" y="860"/>
                </a:cxn>
                <a:cxn ang="0">
                  <a:pos x="168" y="836"/>
                </a:cxn>
                <a:cxn ang="0">
                  <a:pos x="160" y="820"/>
                </a:cxn>
                <a:cxn ang="0">
                  <a:pos x="152" y="804"/>
                </a:cxn>
                <a:cxn ang="0">
                  <a:pos x="152" y="781"/>
                </a:cxn>
                <a:cxn ang="0">
                  <a:pos x="144" y="765"/>
                </a:cxn>
                <a:cxn ang="0">
                  <a:pos x="136" y="749"/>
                </a:cxn>
                <a:cxn ang="0">
                  <a:pos x="136" y="733"/>
                </a:cxn>
                <a:cxn ang="0">
                  <a:pos x="128" y="717"/>
                </a:cxn>
                <a:cxn ang="0">
                  <a:pos x="128" y="701"/>
                </a:cxn>
                <a:cxn ang="0">
                  <a:pos x="120" y="677"/>
                </a:cxn>
                <a:cxn ang="0">
                  <a:pos x="120" y="661"/>
                </a:cxn>
                <a:cxn ang="0">
                  <a:pos x="112" y="637"/>
                </a:cxn>
                <a:cxn ang="0">
                  <a:pos x="112" y="621"/>
                </a:cxn>
                <a:cxn ang="0">
                  <a:pos x="104" y="597"/>
                </a:cxn>
                <a:cxn ang="0">
                  <a:pos x="104" y="573"/>
                </a:cxn>
                <a:cxn ang="0">
                  <a:pos x="104" y="550"/>
                </a:cxn>
                <a:cxn ang="0">
                  <a:pos x="104" y="534"/>
                </a:cxn>
                <a:cxn ang="0">
                  <a:pos x="104" y="510"/>
                </a:cxn>
                <a:cxn ang="0">
                  <a:pos x="104" y="486"/>
                </a:cxn>
                <a:cxn ang="0">
                  <a:pos x="104" y="454"/>
                </a:cxn>
                <a:cxn ang="0">
                  <a:pos x="104" y="430"/>
                </a:cxn>
                <a:cxn ang="0">
                  <a:pos x="104" y="406"/>
                </a:cxn>
                <a:cxn ang="0">
                  <a:pos x="104" y="390"/>
                </a:cxn>
                <a:cxn ang="0">
                  <a:pos x="104" y="366"/>
                </a:cxn>
                <a:cxn ang="0">
                  <a:pos x="112" y="343"/>
                </a:cxn>
                <a:cxn ang="0">
                  <a:pos x="112" y="319"/>
                </a:cxn>
                <a:cxn ang="0">
                  <a:pos x="120" y="303"/>
                </a:cxn>
                <a:cxn ang="0">
                  <a:pos x="120" y="271"/>
                </a:cxn>
                <a:cxn ang="0">
                  <a:pos x="128" y="255"/>
                </a:cxn>
                <a:cxn ang="0">
                  <a:pos x="136" y="231"/>
                </a:cxn>
                <a:cxn ang="0">
                  <a:pos x="136" y="207"/>
                </a:cxn>
                <a:cxn ang="0">
                  <a:pos x="144" y="191"/>
                </a:cxn>
                <a:cxn ang="0">
                  <a:pos x="152" y="167"/>
                </a:cxn>
                <a:cxn ang="0">
                  <a:pos x="160" y="136"/>
                </a:cxn>
                <a:cxn ang="0">
                  <a:pos x="0" y="72"/>
                </a:cxn>
                <a:cxn ang="0">
                  <a:pos x="431" y="0"/>
                </a:cxn>
                <a:cxn ang="0">
                  <a:pos x="687" y="351"/>
                </a:cxn>
              </a:cxnLst>
              <a:rect l="0" t="0" r="r" b="b"/>
              <a:pathLst>
                <a:path w="687" h="860">
                  <a:moveTo>
                    <a:pt x="687" y="351"/>
                  </a:moveTo>
                  <a:lnTo>
                    <a:pt x="511" y="279"/>
                  </a:lnTo>
                  <a:lnTo>
                    <a:pt x="503" y="295"/>
                  </a:lnTo>
                  <a:lnTo>
                    <a:pt x="503" y="311"/>
                  </a:lnTo>
                  <a:lnTo>
                    <a:pt x="495" y="335"/>
                  </a:lnTo>
                  <a:lnTo>
                    <a:pt x="495" y="351"/>
                  </a:lnTo>
                  <a:lnTo>
                    <a:pt x="487" y="374"/>
                  </a:lnTo>
                  <a:lnTo>
                    <a:pt x="487" y="390"/>
                  </a:lnTo>
                  <a:lnTo>
                    <a:pt x="479" y="414"/>
                  </a:lnTo>
                  <a:lnTo>
                    <a:pt x="479" y="438"/>
                  </a:lnTo>
                  <a:lnTo>
                    <a:pt x="479" y="462"/>
                  </a:lnTo>
                  <a:lnTo>
                    <a:pt x="479" y="502"/>
                  </a:lnTo>
                  <a:lnTo>
                    <a:pt x="479" y="526"/>
                  </a:lnTo>
                  <a:lnTo>
                    <a:pt x="479" y="542"/>
                  </a:lnTo>
                  <a:lnTo>
                    <a:pt x="479" y="566"/>
                  </a:lnTo>
                  <a:lnTo>
                    <a:pt x="487" y="589"/>
                  </a:lnTo>
                  <a:lnTo>
                    <a:pt x="487" y="605"/>
                  </a:lnTo>
                  <a:lnTo>
                    <a:pt x="495" y="629"/>
                  </a:lnTo>
                  <a:lnTo>
                    <a:pt x="503" y="653"/>
                  </a:lnTo>
                  <a:lnTo>
                    <a:pt x="176" y="860"/>
                  </a:lnTo>
                  <a:lnTo>
                    <a:pt x="168" y="836"/>
                  </a:lnTo>
                  <a:lnTo>
                    <a:pt x="160" y="820"/>
                  </a:lnTo>
                  <a:lnTo>
                    <a:pt x="152" y="804"/>
                  </a:lnTo>
                  <a:lnTo>
                    <a:pt x="152" y="781"/>
                  </a:lnTo>
                  <a:lnTo>
                    <a:pt x="144" y="765"/>
                  </a:lnTo>
                  <a:lnTo>
                    <a:pt x="136" y="749"/>
                  </a:lnTo>
                  <a:lnTo>
                    <a:pt x="136" y="733"/>
                  </a:lnTo>
                  <a:lnTo>
                    <a:pt x="128" y="717"/>
                  </a:lnTo>
                  <a:lnTo>
                    <a:pt x="128" y="701"/>
                  </a:lnTo>
                  <a:lnTo>
                    <a:pt x="120" y="677"/>
                  </a:lnTo>
                  <a:lnTo>
                    <a:pt x="120" y="661"/>
                  </a:lnTo>
                  <a:lnTo>
                    <a:pt x="112" y="637"/>
                  </a:lnTo>
                  <a:lnTo>
                    <a:pt x="112" y="621"/>
                  </a:lnTo>
                  <a:lnTo>
                    <a:pt x="104" y="597"/>
                  </a:lnTo>
                  <a:lnTo>
                    <a:pt x="104" y="573"/>
                  </a:lnTo>
                  <a:lnTo>
                    <a:pt x="104" y="550"/>
                  </a:lnTo>
                  <a:lnTo>
                    <a:pt x="104" y="534"/>
                  </a:lnTo>
                  <a:lnTo>
                    <a:pt x="104" y="510"/>
                  </a:lnTo>
                  <a:lnTo>
                    <a:pt x="104" y="486"/>
                  </a:lnTo>
                  <a:lnTo>
                    <a:pt x="104" y="454"/>
                  </a:lnTo>
                  <a:lnTo>
                    <a:pt x="104" y="430"/>
                  </a:lnTo>
                  <a:lnTo>
                    <a:pt x="104" y="406"/>
                  </a:lnTo>
                  <a:lnTo>
                    <a:pt x="104" y="390"/>
                  </a:lnTo>
                  <a:lnTo>
                    <a:pt x="104" y="366"/>
                  </a:lnTo>
                  <a:lnTo>
                    <a:pt x="112" y="343"/>
                  </a:lnTo>
                  <a:lnTo>
                    <a:pt x="112" y="319"/>
                  </a:lnTo>
                  <a:lnTo>
                    <a:pt x="120" y="303"/>
                  </a:lnTo>
                  <a:lnTo>
                    <a:pt x="120" y="271"/>
                  </a:lnTo>
                  <a:lnTo>
                    <a:pt x="128" y="255"/>
                  </a:lnTo>
                  <a:lnTo>
                    <a:pt x="136" y="231"/>
                  </a:lnTo>
                  <a:lnTo>
                    <a:pt x="136" y="207"/>
                  </a:lnTo>
                  <a:lnTo>
                    <a:pt x="144" y="191"/>
                  </a:lnTo>
                  <a:lnTo>
                    <a:pt x="152" y="167"/>
                  </a:lnTo>
                  <a:lnTo>
                    <a:pt x="160" y="136"/>
                  </a:lnTo>
                  <a:lnTo>
                    <a:pt x="0" y="72"/>
                  </a:lnTo>
                  <a:lnTo>
                    <a:pt x="431" y="0"/>
                  </a:lnTo>
                  <a:lnTo>
                    <a:pt x="687" y="351"/>
                  </a:lnTo>
                  <a:close/>
                </a:path>
              </a:pathLst>
            </a:custGeom>
            <a:solidFill>
              <a:srgbClr val="008000"/>
            </a:solidFill>
            <a:ln w="9525">
              <a:noFill/>
              <a:round/>
              <a:headEnd/>
              <a:tailEnd/>
            </a:ln>
          </p:spPr>
          <p:txBody>
            <a:bodyPr>
              <a:prstTxWarp prst="textNoShape">
                <a:avLst/>
              </a:prstTxWarp>
            </a:bodyPr>
            <a:lstStyle/>
            <a:p>
              <a:endParaRPr lang="en-US"/>
            </a:p>
          </p:txBody>
        </p:sp>
        <p:sp>
          <p:nvSpPr>
            <p:cNvPr id="177158" name="Freeform 6"/>
            <p:cNvSpPr>
              <a:spLocks/>
            </p:cNvSpPr>
            <p:nvPr/>
          </p:nvSpPr>
          <p:spPr bwMode="auto">
            <a:xfrm>
              <a:off x="1942" y="939"/>
              <a:ext cx="782" cy="772"/>
            </a:xfrm>
            <a:custGeom>
              <a:avLst/>
              <a:gdLst/>
              <a:ahLst/>
              <a:cxnLst>
                <a:cxn ang="0">
                  <a:pos x="0" y="613"/>
                </a:cxn>
                <a:cxn ang="0">
                  <a:pos x="8" y="597"/>
                </a:cxn>
                <a:cxn ang="0">
                  <a:pos x="16" y="581"/>
                </a:cxn>
                <a:cxn ang="0">
                  <a:pos x="24" y="573"/>
                </a:cxn>
                <a:cxn ang="0">
                  <a:pos x="32" y="557"/>
                </a:cxn>
                <a:cxn ang="0">
                  <a:pos x="40" y="541"/>
                </a:cxn>
                <a:cxn ang="0">
                  <a:pos x="48" y="533"/>
                </a:cxn>
                <a:cxn ang="0">
                  <a:pos x="55" y="517"/>
                </a:cxn>
                <a:cxn ang="0">
                  <a:pos x="63" y="501"/>
                </a:cxn>
                <a:cxn ang="0">
                  <a:pos x="71" y="486"/>
                </a:cxn>
                <a:cxn ang="0">
                  <a:pos x="87" y="470"/>
                </a:cxn>
                <a:cxn ang="0">
                  <a:pos x="95" y="454"/>
                </a:cxn>
                <a:cxn ang="0">
                  <a:pos x="103" y="446"/>
                </a:cxn>
                <a:cxn ang="0">
                  <a:pos x="119" y="430"/>
                </a:cxn>
                <a:cxn ang="0">
                  <a:pos x="127" y="414"/>
                </a:cxn>
                <a:cxn ang="0">
                  <a:pos x="143" y="398"/>
                </a:cxn>
                <a:cxn ang="0">
                  <a:pos x="151" y="382"/>
                </a:cxn>
                <a:cxn ang="0">
                  <a:pos x="167" y="374"/>
                </a:cxn>
                <a:cxn ang="0">
                  <a:pos x="183" y="358"/>
                </a:cxn>
                <a:cxn ang="0">
                  <a:pos x="191" y="342"/>
                </a:cxn>
                <a:cxn ang="0">
                  <a:pos x="207" y="326"/>
                </a:cxn>
                <a:cxn ang="0">
                  <a:pos x="223" y="318"/>
                </a:cxn>
                <a:cxn ang="0">
                  <a:pos x="231" y="302"/>
                </a:cxn>
                <a:cxn ang="0">
                  <a:pos x="247" y="294"/>
                </a:cxn>
                <a:cxn ang="0">
                  <a:pos x="263" y="279"/>
                </a:cxn>
                <a:cxn ang="0">
                  <a:pos x="279" y="271"/>
                </a:cxn>
                <a:cxn ang="0">
                  <a:pos x="295" y="255"/>
                </a:cxn>
                <a:cxn ang="0">
                  <a:pos x="311" y="247"/>
                </a:cxn>
                <a:cxn ang="0">
                  <a:pos x="327" y="231"/>
                </a:cxn>
                <a:cxn ang="0">
                  <a:pos x="343" y="215"/>
                </a:cxn>
                <a:cxn ang="0">
                  <a:pos x="367" y="207"/>
                </a:cxn>
                <a:cxn ang="0">
                  <a:pos x="383" y="191"/>
                </a:cxn>
                <a:cxn ang="0">
                  <a:pos x="407" y="183"/>
                </a:cxn>
                <a:cxn ang="0">
                  <a:pos x="423" y="167"/>
                </a:cxn>
                <a:cxn ang="0">
                  <a:pos x="447" y="159"/>
                </a:cxn>
                <a:cxn ang="0">
                  <a:pos x="463" y="151"/>
                </a:cxn>
                <a:cxn ang="0">
                  <a:pos x="479" y="143"/>
                </a:cxn>
                <a:cxn ang="0">
                  <a:pos x="495" y="135"/>
                </a:cxn>
                <a:cxn ang="0">
                  <a:pos x="431" y="0"/>
                </a:cxn>
                <a:cxn ang="0">
                  <a:pos x="782" y="199"/>
                </a:cxn>
                <a:cxn ang="0">
                  <a:pos x="686" y="605"/>
                </a:cxn>
                <a:cxn ang="0">
                  <a:pos x="630" y="486"/>
                </a:cxn>
                <a:cxn ang="0">
                  <a:pos x="614" y="501"/>
                </a:cxn>
                <a:cxn ang="0">
                  <a:pos x="591" y="509"/>
                </a:cxn>
                <a:cxn ang="0">
                  <a:pos x="567" y="525"/>
                </a:cxn>
                <a:cxn ang="0">
                  <a:pos x="543" y="541"/>
                </a:cxn>
                <a:cxn ang="0">
                  <a:pos x="519" y="557"/>
                </a:cxn>
                <a:cxn ang="0">
                  <a:pos x="503" y="573"/>
                </a:cxn>
                <a:cxn ang="0">
                  <a:pos x="479" y="589"/>
                </a:cxn>
                <a:cxn ang="0">
                  <a:pos x="463" y="605"/>
                </a:cxn>
                <a:cxn ang="0">
                  <a:pos x="447" y="621"/>
                </a:cxn>
                <a:cxn ang="0">
                  <a:pos x="431" y="645"/>
                </a:cxn>
                <a:cxn ang="0">
                  <a:pos x="415" y="661"/>
                </a:cxn>
                <a:cxn ang="0">
                  <a:pos x="399" y="685"/>
                </a:cxn>
                <a:cxn ang="0">
                  <a:pos x="383" y="701"/>
                </a:cxn>
                <a:cxn ang="0">
                  <a:pos x="375" y="724"/>
                </a:cxn>
                <a:cxn ang="0">
                  <a:pos x="359" y="740"/>
                </a:cxn>
                <a:cxn ang="0">
                  <a:pos x="351" y="756"/>
                </a:cxn>
                <a:cxn ang="0">
                  <a:pos x="343" y="772"/>
                </a:cxn>
                <a:cxn ang="0">
                  <a:pos x="0" y="613"/>
                </a:cxn>
              </a:cxnLst>
              <a:rect l="0" t="0" r="r" b="b"/>
              <a:pathLst>
                <a:path w="782" h="772">
                  <a:moveTo>
                    <a:pt x="0" y="613"/>
                  </a:moveTo>
                  <a:lnTo>
                    <a:pt x="8" y="597"/>
                  </a:lnTo>
                  <a:lnTo>
                    <a:pt x="16" y="581"/>
                  </a:lnTo>
                  <a:lnTo>
                    <a:pt x="24" y="573"/>
                  </a:lnTo>
                  <a:lnTo>
                    <a:pt x="32" y="557"/>
                  </a:lnTo>
                  <a:lnTo>
                    <a:pt x="40" y="541"/>
                  </a:lnTo>
                  <a:lnTo>
                    <a:pt x="48" y="533"/>
                  </a:lnTo>
                  <a:lnTo>
                    <a:pt x="55" y="517"/>
                  </a:lnTo>
                  <a:lnTo>
                    <a:pt x="63" y="501"/>
                  </a:lnTo>
                  <a:lnTo>
                    <a:pt x="71" y="486"/>
                  </a:lnTo>
                  <a:lnTo>
                    <a:pt x="87" y="470"/>
                  </a:lnTo>
                  <a:lnTo>
                    <a:pt x="95" y="454"/>
                  </a:lnTo>
                  <a:lnTo>
                    <a:pt x="103" y="446"/>
                  </a:lnTo>
                  <a:lnTo>
                    <a:pt x="119" y="430"/>
                  </a:lnTo>
                  <a:lnTo>
                    <a:pt x="127" y="414"/>
                  </a:lnTo>
                  <a:lnTo>
                    <a:pt x="143" y="398"/>
                  </a:lnTo>
                  <a:lnTo>
                    <a:pt x="151" y="382"/>
                  </a:lnTo>
                  <a:lnTo>
                    <a:pt x="167" y="374"/>
                  </a:lnTo>
                  <a:lnTo>
                    <a:pt x="183" y="358"/>
                  </a:lnTo>
                  <a:lnTo>
                    <a:pt x="191" y="342"/>
                  </a:lnTo>
                  <a:lnTo>
                    <a:pt x="207" y="326"/>
                  </a:lnTo>
                  <a:lnTo>
                    <a:pt x="223" y="318"/>
                  </a:lnTo>
                  <a:lnTo>
                    <a:pt x="231" y="302"/>
                  </a:lnTo>
                  <a:lnTo>
                    <a:pt x="247" y="294"/>
                  </a:lnTo>
                  <a:lnTo>
                    <a:pt x="263" y="279"/>
                  </a:lnTo>
                  <a:lnTo>
                    <a:pt x="279" y="271"/>
                  </a:lnTo>
                  <a:lnTo>
                    <a:pt x="295" y="255"/>
                  </a:lnTo>
                  <a:lnTo>
                    <a:pt x="311" y="247"/>
                  </a:lnTo>
                  <a:lnTo>
                    <a:pt x="327" y="231"/>
                  </a:lnTo>
                  <a:lnTo>
                    <a:pt x="343" y="215"/>
                  </a:lnTo>
                  <a:lnTo>
                    <a:pt x="367" y="207"/>
                  </a:lnTo>
                  <a:lnTo>
                    <a:pt x="383" y="191"/>
                  </a:lnTo>
                  <a:lnTo>
                    <a:pt x="407" y="183"/>
                  </a:lnTo>
                  <a:lnTo>
                    <a:pt x="423" y="167"/>
                  </a:lnTo>
                  <a:lnTo>
                    <a:pt x="447" y="159"/>
                  </a:lnTo>
                  <a:lnTo>
                    <a:pt x="463" y="151"/>
                  </a:lnTo>
                  <a:lnTo>
                    <a:pt x="479" y="143"/>
                  </a:lnTo>
                  <a:lnTo>
                    <a:pt x="495" y="135"/>
                  </a:lnTo>
                  <a:lnTo>
                    <a:pt x="431" y="0"/>
                  </a:lnTo>
                  <a:lnTo>
                    <a:pt x="782" y="199"/>
                  </a:lnTo>
                  <a:lnTo>
                    <a:pt x="686" y="605"/>
                  </a:lnTo>
                  <a:lnTo>
                    <a:pt x="630" y="486"/>
                  </a:lnTo>
                  <a:lnTo>
                    <a:pt x="614" y="501"/>
                  </a:lnTo>
                  <a:lnTo>
                    <a:pt x="591" y="509"/>
                  </a:lnTo>
                  <a:lnTo>
                    <a:pt x="567" y="525"/>
                  </a:lnTo>
                  <a:lnTo>
                    <a:pt x="543" y="541"/>
                  </a:lnTo>
                  <a:lnTo>
                    <a:pt x="519" y="557"/>
                  </a:lnTo>
                  <a:lnTo>
                    <a:pt x="503" y="573"/>
                  </a:lnTo>
                  <a:lnTo>
                    <a:pt x="479" y="589"/>
                  </a:lnTo>
                  <a:lnTo>
                    <a:pt x="463" y="605"/>
                  </a:lnTo>
                  <a:lnTo>
                    <a:pt x="447" y="621"/>
                  </a:lnTo>
                  <a:lnTo>
                    <a:pt x="431" y="645"/>
                  </a:lnTo>
                  <a:lnTo>
                    <a:pt x="415" y="661"/>
                  </a:lnTo>
                  <a:lnTo>
                    <a:pt x="399" y="685"/>
                  </a:lnTo>
                  <a:lnTo>
                    <a:pt x="383" y="701"/>
                  </a:lnTo>
                  <a:lnTo>
                    <a:pt x="375" y="724"/>
                  </a:lnTo>
                  <a:lnTo>
                    <a:pt x="359" y="740"/>
                  </a:lnTo>
                  <a:lnTo>
                    <a:pt x="351" y="756"/>
                  </a:lnTo>
                  <a:lnTo>
                    <a:pt x="343" y="772"/>
                  </a:lnTo>
                  <a:lnTo>
                    <a:pt x="0" y="613"/>
                  </a:lnTo>
                  <a:close/>
                </a:path>
              </a:pathLst>
            </a:custGeom>
            <a:noFill/>
            <a:ln w="12700">
              <a:solidFill>
                <a:srgbClr val="000000"/>
              </a:solidFill>
              <a:prstDash val="solid"/>
              <a:round/>
              <a:headEnd/>
              <a:tailEnd/>
            </a:ln>
          </p:spPr>
          <p:txBody>
            <a:bodyPr>
              <a:prstTxWarp prst="textNoShape">
                <a:avLst/>
              </a:prstTxWarp>
            </a:bodyPr>
            <a:lstStyle/>
            <a:p>
              <a:endParaRPr lang="en-US"/>
            </a:p>
          </p:txBody>
        </p:sp>
        <p:sp>
          <p:nvSpPr>
            <p:cNvPr id="177159" name="Freeform 7"/>
            <p:cNvSpPr>
              <a:spLocks/>
            </p:cNvSpPr>
            <p:nvPr/>
          </p:nvSpPr>
          <p:spPr bwMode="auto">
            <a:xfrm>
              <a:off x="1750" y="1488"/>
              <a:ext cx="687" cy="860"/>
            </a:xfrm>
            <a:custGeom>
              <a:avLst/>
              <a:gdLst/>
              <a:ahLst/>
              <a:cxnLst>
                <a:cxn ang="0">
                  <a:pos x="687" y="351"/>
                </a:cxn>
                <a:cxn ang="0">
                  <a:pos x="511" y="279"/>
                </a:cxn>
                <a:cxn ang="0">
                  <a:pos x="503" y="295"/>
                </a:cxn>
                <a:cxn ang="0">
                  <a:pos x="503" y="311"/>
                </a:cxn>
                <a:cxn ang="0">
                  <a:pos x="495" y="335"/>
                </a:cxn>
                <a:cxn ang="0">
                  <a:pos x="495" y="351"/>
                </a:cxn>
                <a:cxn ang="0">
                  <a:pos x="487" y="374"/>
                </a:cxn>
                <a:cxn ang="0">
                  <a:pos x="487" y="390"/>
                </a:cxn>
                <a:cxn ang="0">
                  <a:pos x="479" y="414"/>
                </a:cxn>
                <a:cxn ang="0">
                  <a:pos x="479" y="438"/>
                </a:cxn>
                <a:cxn ang="0">
                  <a:pos x="479" y="462"/>
                </a:cxn>
                <a:cxn ang="0">
                  <a:pos x="479" y="502"/>
                </a:cxn>
                <a:cxn ang="0">
                  <a:pos x="479" y="526"/>
                </a:cxn>
                <a:cxn ang="0">
                  <a:pos x="479" y="542"/>
                </a:cxn>
                <a:cxn ang="0">
                  <a:pos x="479" y="566"/>
                </a:cxn>
                <a:cxn ang="0">
                  <a:pos x="487" y="589"/>
                </a:cxn>
                <a:cxn ang="0">
                  <a:pos x="487" y="605"/>
                </a:cxn>
                <a:cxn ang="0">
                  <a:pos x="495" y="629"/>
                </a:cxn>
                <a:cxn ang="0">
                  <a:pos x="503" y="653"/>
                </a:cxn>
                <a:cxn ang="0">
                  <a:pos x="176" y="860"/>
                </a:cxn>
                <a:cxn ang="0">
                  <a:pos x="168" y="836"/>
                </a:cxn>
                <a:cxn ang="0">
                  <a:pos x="160" y="820"/>
                </a:cxn>
                <a:cxn ang="0">
                  <a:pos x="152" y="804"/>
                </a:cxn>
                <a:cxn ang="0">
                  <a:pos x="152" y="781"/>
                </a:cxn>
                <a:cxn ang="0">
                  <a:pos x="144" y="765"/>
                </a:cxn>
                <a:cxn ang="0">
                  <a:pos x="136" y="749"/>
                </a:cxn>
                <a:cxn ang="0">
                  <a:pos x="136" y="733"/>
                </a:cxn>
                <a:cxn ang="0">
                  <a:pos x="128" y="717"/>
                </a:cxn>
                <a:cxn ang="0">
                  <a:pos x="128" y="701"/>
                </a:cxn>
                <a:cxn ang="0">
                  <a:pos x="120" y="677"/>
                </a:cxn>
                <a:cxn ang="0">
                  <a:pos x="120" y="661"/>
                </a:cxn>
                <a:cxn ang="0">
                  <a:pos x="112" y="637"/>
                </a:cxn>
                <a:cxn ang="0">
                  <a:pos x="112" y="621"/>
                </a:cxn>
                <a:cxn ang="0">
                  <a:pos x="104" y="597"/>
                </a:cxn>
                <a:cxn ang="0">
                  <a:pos x="104" y="574"/>
                </a:cxn>
                <a:cxn ang="0">
                  <a:pos x="104" y="550"/>
                </a:cxn>
                <a:cxn ang="0">
                  <a:pos x="104" y="534"/>
                </a:cxn>
                <a:cxn ang="0">
                  <a:pos x="104" y="510"/>
                </a:cxn>
                <a:cxn ang="0">
                  <a:pos x="104" y="486"/>
                </a:cxn>
                <a:cxn ang="0">
                  <a:pos x="104" y="454"/>
                </a:cxn>
                <a:cxn ang="0">
                  <a:pos x="104" y="430"/>
                </a:cxn>
                <a:cxn ang="0">
                  <a:pos x="104" y="406"/>
                </a:cxn>
                <a:cxn ang="0">
                  <a:pos x="104" y="390"/>
                </a:cxn>
                <a:cxn ang="0">
                  <a:pos x="104" y="367"/>
                </a:cxn>
                <a:cxn ang="0">
                  <a:pos x="112" y="343"/>
                </a:cxn>
                <a:cxn ang="0">
                  <a:pos x="112" y="319"/>
                </a:cxn>
                <a:cxn ang="0">
                  <a:pos x="120" y="303"/>
                </a:cxn>
                <a:cxn ang="0">
                  <a:pos x="120" y="271"/>
                </a:cxn>
                <a:cxn ang="0">
                  <a:pos x="128" y="255"/>
                </a:cxn>
                <a:cxn ang="0">
                  <a:pos x="136" y="231"/>
                </a:cxn>
                <a:cxn ang="0">
                  <a:pos x="136" y="207"/>
                </a:cxn>
                <a:cxn ang="0">
                  <a:pos x="144" y="191"/>
                </a:cxn>
                <a:cxn ang="0">
                  <a:pos x="152" y="167"/>
                </a:cxn>
                <a:cxn ang="0">
                  <a:pos x="160" y="136"/>
                </a:cxn>
                <a:cxn ang="0">
                  <a:pos x="0" y="72"/>
                </a:cxn>
                <a:cxn ang="0">
                  <a:pos x="431" y="0"/>
                </a:cxn>
                <a:cxn ang="0">
                  <a:pos x="687" y="351"/>
                </a:cxn>
              </a:cxnLst>
              <a:rect l="0" t="0" r="r" b="b"/>
              <a:pathLst>
                <a:path w="687" h="860">
                  <a:moveTo>
                    <a:pt x="687" y="351"/>
                  </a:moveTo>
                  <a:lnTo>
                    <a:pt x="511" y="279"/>
                  </a:lnTo>
                  <a:lnTo>
                    <a:pt x="503" y="295"/>
                  </a:lnTo>
                  <a:lnTo>
                    <a:pt x="503" y="311"/>
                  </a:lnTo>
                  <a:lnTo>
                    <a:pt x="495" y="335"/>
                  </a:lnTo>
                  <a:lnTo>
                    <a:pt x="495" y="351"/>
                  </a:lnTo>
                  <a:lnTo>
                    <a:pt x="487" y="374"/>
                  </a:lnTo>
                  <a:lnTo>
                    <a:pt x="487" y="390"/>
                  </a:lnTo>
                  <a:lnTo>
                    <a:pt x="479" y="414"/>
                  </a:lnTo>
                  <a:lnTo>
                    <a:pt x="479" y="438"/>
                  </a:lnTo>
                  <a:lnTo>
                    <a:pt x="479" y="462"/>
                  </a:lnTo>
                  <a:lnTo>
                    <a:pt x="479" y="502"/>
                  </a:lnTo>
                  <a:lnTo>
                    <a:pt x="479" y="526"/>
                  </a:lnTo>
                  <a:lnTo>
                    <a:pt x="479" y="542"/>
                  </a:lnTo>
                  <a:lnTo>
                    <a:pt x="479" y="566"/>
                  </a:lnTo>
                  <a:lnTo>
                    <a:pt x="487" y="589"/>
                  </a:lnTo>
                  <a:lnTo>
                    <a:pt x="487" y="605"/>
                  </a:lnTo>
                  <a:lnTo>
                    <a:pt x="495" y="629"/>
                  </a:lnTo>
                  <a:lnTo>
                    <a:pt x="503" y="653"/>
                  </a:lnTo>
                  <a:lnTo>
                    <a:pt x="176" y="860"/>
                  </a:lnTo>
                  <a:lnTo>
                    <a:pt x="168" y="836"/>
                  </a:lnTo>
                  <a:lnTo>
                    <a:pt x="160" y="820"/>
                  </a:lnTo>
                  <a:lnTo>
                    <a:pt x="152" y="804"/>
                  </a:lnTo>
                  <a:lnTo>
                    <a:pt x="152" y="781"/>
                  </a:lnTo>
                  <a:lnTo>
                    <a:pt x="144" y="765"/>
                  </a:lnTo>
                  <a:lnTo>
                    <a:pt x="136" y="749"/>
                  </a:lnTo>
                  <a:lnTo>
                    <a:pt x="136" y="733"/>
                  </a:lnTo>
                  <a:lnTo>
                    <a:pt x="128" y="717"/>
                  </a:lnTo>
                  <a:lnTo>
                    <a:pt x="128" y="701"/>
                  </a:lnTo>
                  <a:lnTo>
                    <a:pt x="120" y="677"/>
                  </a:lnTo>
                  <a:lnTo>
                    <a:pt x="120" y="661"/>
                  </a:lnTo>
                  <a:lnTo>
                    <a:pt x="112" y="637"/>
                  </a:lnTo>
                  <a:lnTo>
                    <a:pt x="112" y="621"/>
                  </a:lnTo>
                  <a:lnTo>
                    <a:pt x="104" y="597"/>
                  </a:lnTo>
                  <a:lnTo>
                    <a:pt x="104" y="574"/>
                  </a:lnTo>
                  <a:lnTo>
                    <a:pt x="104" y="550"/>
                  </a:lnTo>
                  <a:lnTo>
                    <a:pt x="104" y="534"/>
                  </a:lnTo>
                  <a:lnTo>
                    <a:pt x="104" y="510"/>
                  </a:lnTo>
                  <a:lnTo>
                    <a:pt x="104" y="486"/>
                  </a:lnTo>
                  <a:lnTo>
                    <a:pt x="104" y="454"/>
                  </a:lnTo>
                  <a:lnTo>
                    <a:pt x="104" y="430"/>
                  </a:lnTo>
                  <a:lnTo>
                    <a:pt x="104" y="406"/>
                  </a:lnTo>
                  <a:lnTo>
                    <a:pt x="104" y="390"/>
                  </a:lnTo>
                  <a:lnTo>
                    <a:pt x="104" y="367"/>
                  </a:lnTo>
                  <a:lnTo>
                    <a:pt x="112" y="343"/>
                  </a:lnTo>
                  <a:lnTo>
                    <a:pt x="112" y="319"/>
                  </a:lnTo>
                  <a:lnTo>
                    <a:pt x="120" y="303"/>
                  </a:lnTo>
                  <a:lnTo>
                    <a:pt x="120" y="271"/>
                  </a:lnTo>
                  <a:lnTo>
                    <a:pt x="128" y="255"/>
                  </a:lnTo>
                  <a:lnTo>
                    <a:pt x="136" y="231"/>
                  </a:lnTo>
                  <a:lnTo>
                    <a:pt x="136" y="207"/>
                  </a:lnTo>
                  <a:lnTo>
                    <a:pt x="144" y="191"/>
                  </a:lnTo>
                  <a:lnTo>
                    <a:pt x="152" y="167"/>
                  </a:lnTo>
                  <a:lnTo>
                    <a:pt x="160" y="136"/>
                  </a:lnTo>
                  <a:lnTo>
                    <a:pt x="0" y="72"/>
                  </a:lnTo>
                  <a:lnTo>
                    <a:pt x="431" y="0"/>
                  </a:lnTo>
                  <a:lnTo>
                    <a:pt x="687" y="351"/>
                  </a:lnTo>
                  <a:close/>
                </a:path>
              </a:pathLst>
            </a:custGeom>
            <a:noFill/>
            <a:ln w="12700">
              <a:solidFill>
                <a:srgbClr val="000000"/>
              </a:solidFill>
              <a:prstDash val="solid"/>
              <a:round/>
              <a:headEnd/>
              <a:tailEnd/>
            </a:ln>
          </p:spPr>
          <p:txBody>
            <a:bodyPr>
              <a:prstTxWarp prst="textNoShape">
                <a:avLst/>
              </a:prstTxWarp>
            </a:bodyPr>
            <a:lstStyle/>
            <a:p>
              <a:endParaRPr lang="en-US"/>
            </a:p>
          </p:txBody>
        </p:sp>
        <p:sp>
          <p:nvSpPr>
            <p:cNvPr id="177160" name="Freeform 8"/>
            <p:cNvSpPr>
              <a:spLocks/>
            </p:cNvSpPr>
            <p:nvPr/>
          </p:nvSpPr>
          <p:spPr bwMode="auto">
            <a:xfrm>
              <a:off x="1786" y="2113"/>
              <a:ext cx="782" cy="733"/>
            </a:xfrm>
            <a:custGeom>
              <a:avLst/>
              <a:gdLst/>
              <a:ahLst/>
              <a:cxnLst>
                <a:cxn ang="0">
                  <a:pos x="623" y="733"/>
                </a:cxn>
                <a:cxn ang="0">
                  <a:pos x="607" y="725"/>
                </a:cxn>
                <a:cxn ang="0">
                  <a:pos x="591" y="725"/>
                </a:cxn>
                <a:cxn ang="0">
                  <a:pos x="575" y="717"/>
                </a:cxn>
                <a:cxn ang="0">
                  <a:pos x="567" y="709"/>
                </a:cxn>
                <a:cxn ang="0">
                  <a:pos x="551" y="701"/>
                </a:cxn>
                <a:cxn ang="0">
                  <a:pos x="535" y="693"/>
                </a:cxn>
                <a:cxn ang="0">
                  <a:pos x="519" y="685"/>
                </a:cxn>
                <a:cxn ang="0">
                  <a:pos x="511" y="677"/>
                </a:cxn>
                <a:cxn ang="0">
                  <a:pos x="495" y="661"/>
                </a:cxn>
                <a:cxn ang="0">
                  <a:pos x="471" y="653"/>
                </a:cxn>
                <a:cxn ang="0">
                  <a:pos x="463" y="645"/>
                </a:cxn>
                <a:cxn ang="0">
                  <a:pos x="447" y="629"/>
                </a:cxn>
                <a:cxn ang="0">
                  <a:pos x="431" y="621"/>
                </a:cxn>
                <a:cxn ang="0">
                  <a:pos x="415" y="605"/>
                </a:cxn>
                <a:cxn ang="0">
                  <a:pos x="407" y="597"/>
                </a:cxn>
                <a:cxn ang="0">
                  <a:pos x="391" y="581"/>
                </a:cxn>
                <a:cxn ang="0">
                  <a:pos x="375" y="574"/>
                </a:cxn>
                <a:cxn ang="0">
                  <a:pos x="359" y="558"/>
                </a:cxn>
                <a:cxn ang="0">
                  <a:pos x="343" y="542"/>
                </a:cxn>
                <a:cxn ang="0">
                  <a:pos x="335" y="534"/>
                </a:cxn>
                <a:cxn ang="0">
                  <a:pos x="319" y="518"/>
                </a:cxn>
                <a:cxn ang="0">
                  <a:pos x="311" y="502"/>
                </a:cxn>
                <a:cxn ang="0">
                  <a:pos x="295" y="494"/>
                </a:cxn>
                <a:cxn ang="0">
                  <a:pos x="287" y="478"/>
                </a:cxn>
                <a:cxn ang="0">
                  <a:pos x="271" y="462"/>
                </a:cxn>
                <a:cxn ang="0">
                  <a:pos x="263" y="446"/>
                </a:cxn>
                <a:cxn ang="0">
                  <a:pos x="247" y="430"/>
                </a:cxn>
                <a:cxn ang="0">
                  <a:pos x="231" y="414"/>
                </a:cxn>
                <a:cxn ang="0">
                  <a:pos x="223" y="390"/>
                </a:cxn>
                <a:cxn ang="0">
                  <a:pos x="207" y="374"/>
                </a:cxn>
                <a:cxn ang="0">
                  <a:pos x="200" y="359"/>
                </a:cxn>
                <a:cxn ang="0">
                  <a:pos x="184" y="335"/>
                </a:cxn>
                <a:cxn ang="0">
                  <a:pos x="176" y="311"/>
                </a:cxn>
                <a:cxn ang="0">
                  <a:pos x="168" y="295"/>
                </a:cxn>
                <a:cxn ang="0">
                  <a:pos x="160" y="279"/>
                </a:cxn>
                <a:cxn ang="0">
                  <a:pos x="152" y="263"/>
                </a:cxn>
                <a:cxn ang="0">
                  <a:pos x="0" y="327"/>
                </a:cxn>
                <a:cxn ang="0">
                  <a:pos x="247" y="0"/>
                </a:cxn>
                <a:cxn ang="0">
                  <a:pos x="663" y="32"/>
                </a:cxn>
                <a:cxn ang="0">
                  <a:pos x="495" y="112"/>
                </a:cxn>
                <a:cxn ang="0">
                  <a:pos x="503" y="128"/>
                </a:cxn>
                <a:cxn ang="0">
                  <a:pos x="519" y="152"/>
                </a:cxn>
                <a:cxn ang="0">
                  <a:pos x="527" y="175"/>
                </a:cxn>
                <a:cxn ang="0">
                  <a:pos x="551" y="199"/>
                </a:cxn>
                <a:cxn ang="0">
                  <a:pos x="559" y="223"/>
                </a:cxn>
                <a:cxn ang="0">
                  <a:pos x="583" y="239"/>
                </a:cxn>
                <a:cxn ang="0">
                  <a:pos x="599" y="263"/>
                </a:cxn>
                <a:cxn ang="0">
                  <a:pos x="615" y="279"/>
                </a:cxn>
                <a:cxn ang="0">
                  <a:pos x="631" y="295"/>
                </a:cxn>
                <a:cxn ang="0">
                  <a:pos x="647" y="311"/>
                </a:cxn>
                <a:cxn ang="0">
                  <a:pos x="671" y="327"/>
                </a:cxn>
                <a:cxn ang="0">
                  <a:pos x="687" y="343"/>
                </a:cxn>
                <a:cxn ang="0">
                  <a:pos x="703" y="351"/>
                </a:cxn>
                <a:cxn ang="0">
                  <a:pos x="727" y="367"/>
                </a:cxn>
                <a:cxn ang="0">
                  <a:pos x="751" y="382"/>
                </a:cxn>
                <a:cxn ang="0">
                  <a:pos x="766" y="390"/>
                </a:cxn>
                <a:cxn ang="0">
                  <a:pos x="782" y="398"/>
                </a:cxn>
                <a:cxn ang="0">
                  <a:pos x="623" y="733"/>
                </a:cxn>
              </a:cxnLst>
              <a:rect l="0" t="0" r="r" b="b"/>
              <a:pathLst>
                <a:path w="782" h="733">
                  <a:moveTo>
                    <a:pt x="623" y="733"/>
                  </a:moveTo>
                  <a:lnTo>
                    <a:pt x="607" y="725"/>
                  </a:lnTo>
                  <a:lnTo>
                    <a:pt x="591" y="725"/>
                  </a:lnTo>
                  <a:lnTo>
                    <a:pt x="575" y="717"/>
                  </a:lnTo>
                  <a:lnTo>
                    <a:pt x="567" y="709"/>
                  </a:lnTo>
                  <a:lnTo>
                    <a:pt x="551" y="701"/>
                  </a:lnTo>
                  <a:lnTo>
                    <a:pt x="535" y="693"/>
                  </a:lnTo>
                  <a:lnTo>
                    <a:pt x="519" y="685"/>
                  </a:lnTo>
                  <a:lnTo>
                    <a:pt x="511" y="677"/>
                  </a:lnTo>
                  <a:lnTo>
                    <a:pt x="495" y="661"/>
                  </a:lnTo>
                  <a:lnTo>
                    <a:pt x="471" y="653"/>
                  </a:lnTo>
                  <a:lnTo>
                    <a:pt x="463" y="645"/>
                  </a:lnTo>
                  <a:lnTo>
                    <a:pt x="447" y="629"/>
                  </a:lnTo>
                  <a:lnTo>
                    <a:pt x="431" y="621"/>
                  </a:lnTo>
                  <a:lnTo>
                    <a:pt x="415" y="605"/>
                  </a:lnTo>
                  <a:lnTo>
                    <a:pt x="407" y="597"/>
                  </a:lnTo>
                  <a:lnTo>
                    <a:pt x="391" y="581"/>
                  </a:lnTo>
                  <a:lnTo>
                    <a:pt x="375" y="574"/>
                  </a:lnTo>
                  <a:lnTo>
                    <a:pt x="359" y="558"/>
                  </a:lnTo>
                  <a:lnTo>
                    <a:pt x="343" y="542"/>
                  </a:lnTo>
                  <a:lnTo>
                    <a:pt x="335" y="534"/>
                  </a:lnTo>
                  <a:lnTo>
                    <a:pt x="319" y="518"/>
                  </a:lnTo>
                  <a:lnTo>
                    <a:pt x="311" y="502"/>
                  </a:lnTo>
                  <a:lnTo>
                    <a:pt x="295" y="494"/>
                  </a:lnTo>
                  <a:lnTo>
                    <a:pt x="287" y="478"/>
                  </a:lnTo>
                  <a:lnTo>
                    <a:pt x="271" y="462"/>
                  </a:lnTo>
                  <a:lnTo>
                    <a:pt x="263" y="446"/>
                  </a:lnTo>
                  <a:lnTo>
                    <a:pt x="247" y="430"/>
                  </a:lnTo>
                  <a:lnTo>
                    <a:pt x="231" y="414"/>
                  </a:lnTo>
                  <a:lnTo>
                    <a:pt x="223" y="390"/>
                  </a:lnTo>
                  <a:lnTo>
                    <a:pt x="207" y="374"/>
                  </a:lnTo>
                  <a:lnTo>
                    <a:pt x="200" y="359"/>
                  </a:lnTo>
                  <a:lnTo>
                    <a:pt x="184" y="335"/>
                  </a:lnTo>
                  <a:lnTo>
                    <a:pt x="176" y="311"/>
                  </a:lnTo>
                  <a:lnTo>
                    <a:pt x="168" y="295"/>
                  </a:lnTo>
                  <a:lnTo>
                    <a:pt x="160" y="279"/>
                  </a:lnTo>
                  <a:lnTo>
                    <a:pt x="152" y="263"/>
                  </a:lnTo>
                  <a:lnTo>
                    <a:pt x="0" y="327"/>
                  </a:lnTo>
                  <a:lnTo>
                    <a:pt x="247" y="0"/>
                  </a:lnTo>
                  <a:lnTo>
                    <a:pt x="663" y="32"/>
                  </a:lnTo>
                  <a:lnTo>
                    <a:pt x="495" y="112"/>
                  </a:lnTo>
                  <a:lnTo>
                    <a:pt x="503" y="128"/>
                  </a:lnTo>
                  <a:lnTo>
                    <a:pt x="519" y="152"/>
                  </a:lnTo>
                  <a:lnTo>
                    <a:pt x="527" y="175"/>
                  </a:lnTo>
                  <a:lnTo>
                    <a:pt x="551" y="199"/>
                  </a:lnTo>
                  <a:lnTo>
                    <a:pt x="559" y="223"/>
                  </a:lnTo>
                  <a:lnTo>
                    <a:pt x="583" y="239"/>
                  </a:lnTo>
                  <a:lnTo>
                    <a:pt x="599" y="263"/>
                  </a:lnTo>
                  <a:lnTo>
                    <a:pt x="615" y="279"/>
                  </a:lnTo>
                  <a:lnTo>
                    <a:pt x="631" y="295"/>
                  </a:lnTo>
                  <a:lnTo>
                    <a:pt x="647" y="311"/>
                  </a:lnTo>
                  <a:lnTo>
                    <a:pt x="671" y="327"/>
                  </a:lnTo>
                  <a:lnTo>
                    <a:pt x="687" y="343"/>
                  </a:lnTo>
                  <a:lnTo>
                    <a:pt x="703" y="351"/>
                  </a:lnTo>
                  <a:lnTo>
                    <a:pt x="727" y="367"/>
                  </a:lnTo>
                  <a:lnTo>
                    <a:pt x="751" y="382"/>
                  </a:lnTo>
                  <a:lnTo>
                    <a:pt x="766" y="390"/>
                  </a:lnTo>
                  <a:lnTo>
                    <a:pt x="782" y="398"/>
                  </a:lnTo>
                  <a:lnTo>
                    <a:pt x="623" y="733"/>
                  </a:lnTo>
                  <a:close/>
                </a:path>
              </a:pathLst>
            </a:custGeom>
            <a:solidFill>
              <a:srgbClr val="FF00FF"/>
            </a:solidFill>
            <a:ln w="9525">
              <a:noFill/>
              <a:round/>
              <a:headEnd/>
              <a:tailEnd/>
            </a:ln>
          </p:spPr>
          <p:txBody>
            <a:bodyPr>
              <a:prstTxWarp prst="textNoShape">
                <a:avLst/>
              </a:prstTxWarp>
            </a:bodyPr>
            <a:lstStyle/>
            <a:p>
              <a:endParaRPr lang="en-US"/>
            </a:p>
          </p:txBody>
        </p:sp>
        <p:sp>
          <p:nvSpPr>
            <p:cNvPr id="177161" name="Freeform 9"/>
            <p:cNvSpPr>
              <a:spLocks/>
            </p:cNvSpPr>
            <p:nvPr/>
          </p:nvSpPr>
          <p:spPr bwMode="auto">
            <a:xfrm>
              <a:off x="2377" y="2368"/>
              <a:ext cx="838" cy="677"/>
            </a:xfrm>
            <a:custGeom>
              <a:avLst/>
              <a:gdLst/>
              <a:ahLst/>
              <a:cxnLst>
                <a:cxn ang="0">
                  <a:pos x="335" y="0"/>
                </a:cxn>
                <a:cxn ang="0">
                  <a:pos x="263" y="175"/>
                </a:cxn>
                <a:cxn ang="0">
                  <a:pos x="279" y="183"/>
                </a:cxn>
                <a:cxn ang="0">
                  <a:pos x="295" y="183"/>
                </a:cxn>
                <a:cxn ang="0">
                  <a:pos x="311" y="191"/>
                </a:cxn>
                <a:cxn ang="0">
                  <a:pos x="335" y="199"/>
                </a:cxn>
                <a:cxn ang="0">
                  <a:pos x="351" y="199"/>
                </a:cxn>
                <a:cxn ang="0">
                  <a:pos x="375" y="207"/>
                </a:cxn>
                <a:cxn ang="0">
                  <a:pos x="391" y="207"/>
                </a:cxn>
                <a:cxn ang="0">
                  <a:pos x="415" y="207"/>
                </a:cxn>
                <a:cxn ang="0">
                  <a:pos x="439" y="215"/>
                </a:cxn>
                <a:cxn ang="0">
                  <a:pos x="487" y="215"/>
                </a:cxn>
                <a:cxn ang="0">
                  <a:pos x="503" y="207"/>
                </a:cxn>
                <a:cxn ang="0">
                  <a:pos x="527" y="207"/>
                </a:cxn>
                <a:cxn ang="0">
                  <a:pos x="551" y="207"/>
                </a:cxn>
                <a:cxn ang="0">
                  <a:pos x="567" y="199"/>
                </a:cxn>
                <a:cxn ang="0">
                  <a:pos x="591" y="199"/>
                </a:cxn>
                <a:cxn ang="0">
                  <a:pos x="615" y="191"/>
                </a:cxn>
                <a:cxn ang="0">
                  <a:pos x="639" y="183"/>
                </a:cxn>
                <a:cxn ang="0">
                  <a:pos x="838" y="510"/>
                </a:cxn>
                <a:cxn ang="0">
                  <a:pos x="822" y="518"/>
                </a:cxn>
                <a:cxn ang="0">
                  <a:pos x="798" y="526"/>
                </a:cxn>
                <a:cxn ang="0">
                  <a:pos x="782" y="534"/>
                </a:cxn>
                <a:cxn ang="0">
                  <a:pos x="766" y="541"/>
                </a:cxn>
                <a:cxn ang="0">
                  <a:pos x="750" y="541"/>
                </a:cxn>
                <a:cxn ang="0">
                  <a:pos x="734" y="549"/>
                </a:cxn>
                <a:cxn ang="0">
                  <a:pos x="719" y="549"/>
                </a:cxn>
                <a:cxn ang="0">
                  <a:pos x="703" y="557"/>
                </a:cxn>
                <a:cxn ang="0">
                  <a:pos x="679" y="557"/>
                </a:cxn>
                <a:cxn ang="0">
                  <a:pos x="663" y="565"/>
                </a:cxn>
                <a:cxn ang="0">
                  <a:pos x="639" y="565"/>
                </a:cxn>
                <a:cxn ang="0">
                  <a:pos x="623" y="573"/>
                </a:cxn>
                <a:cxn ang="0">
                  <a:pos x="599" y="573"/>
                </a:cxn>
                <a:cxn ang="0">
                  <a:pos x="583" y="581"/>
                </a:cxn>
                <a:cxn ang="0">
                  <a:pos x="559" y="581"/>
                </a:cxn>
                <a:cxn ang="0">
                  <a:pos x="535" y="581"/>
                </a:cxn>
                <a:cxn ang="0">
                  <a:pos x="511" y="581"/>
                </a:cxn>
                <a:cxn ang="0">
                  <a:pos x="487" y="581"/>
                </a:cxn>
                <a:cxn ang="0">
                  <a:pos x="463" y="581"/>
                </a:cxn>
                <a:cxn ang="0">
                  <a:pos x="439" y="581"/>
                </a:cxn>
                <a:cxn ang="0">
                  <a:pos x="407" y="581"/>
                </a:cxn>
                <a:cxn ang="0">
                  <a:pos x="391" y="581"/>
                </a:cxn>
                <a:cxn ang="0">
                  <a:pos x="367" y="581"/>
                </a:cxn>
                <a:cxn ang="0">
                  <a:pos x="351" y="581"/>
                </a:cxn>
                <a:cxn ang="0">
                  <a:pos x="319" y="573"/>
                </a:cxn>
                <a:cxn ang="0">
                  <a:pos x="303" y="573"/>
                </a:cxn>
                <a:cxn ang="0">
                  <a:pos x="279" y="565"/>
                </a:cxn>
                <a:cxn ang="0">
                  <a:pos x="255" y="565"/>
                </a:cxn>
                <a:cxn ang="0">
                  <a:pos x="239" y="557"/>
                </a:cxn>
                <a:cxn ang="0">
                  <a:pos x="215" y="549"/>
                </a:cxn>
                <a:cxn ang="0">
                  <a:pos x="191" y="549"/>
                </a:cxn>
                <a:cxn ang="0">
                  <a:pos x="168" y="541"/>
                </a:cxn>
                <a:cxn ang="0">
                  <a:pos x="152" y="534"/>
                </a:cxn>
                <a:cxn ang="0">
                  <a:pos x="120" y="526"/>
                </a:cxn>
                <a:cxn ang="0">
                  <a:pos x="56" y="677"/>
                </a:cxn>
                <a:cxn ang="0">
                  <a:pos x="0" y="247"/>
                </a:cxn>
                <a:cxn ang="0">
                  <a:pos x="335" y="0"/>
                </a:cxn>
              </a:cxnLst>
              <a:rect l="0" t="0" r="r" b="b"/>
              <a:pathLst>
                <a:path w="838" h="677">
                  <a:moveTo>
                    <a:pt x="335" y="0"/>
                  </a:moveTo>
                  <a:lnTo>
                    <a:pt x="263" y="175"/>
                  </a:lnTo>
                  <a:lnTo>
                    <a:pt x="279" y="183"/>
                  </a:lnTo>
                  <a:lnTo>
                    <a:pt x="295" y="183"/>
                  </a:lnTo>
                  <a:lnTo>
                    <a:pt x="311" y="191"/>
                  </a:lnTo>
                  <a:lnTo>
                    <a:pt x="335" y="199"/>
                  </a:lnTo>
                  <a:lnTo>
                    <a:pt x="351" y="199"/>
                  </a:lnTo>
                  <a:lnTo>
                    <a:pt x="375" y="207"/>
                  </a:lnTo>
                  <a:lnTo>
                    <a:pt x="391" y="207"/>
                  </a:lnTo>
                  <a:lnTo>
                    <a:pt x="415" y="207"/>
                  </a:lnTo>
                  <a:lnTo>
                    <a:pt x="439" y="215"/>
                  </a:lnTo>
                  <a:lnTo>
                    <a:pt x="487" y="215"/>
                  </a:lnTo>
                  <a:lnTo>
                    <a:pt x="503" y="207"/>
                  </a:lnTo>
                  <a:lnTo>
                    <a:pt x="527" y="207"/>
                  </a:lnTo>
                  <a:lnTo>
                    <a:pt x="551" y="207"/>
                  </a:lnTo>
                  <a:lnTo>
                    <a:pt x="567" y="199"/>
                  </a:lnTo>
                  <a:lnTo>
                    <a:pt x="591" y="199"/>
                  </a:lnTo>
                  <a:lnTo>
                    <a:pt x="615" y="191"/>
                  </a:lnTo>
                  <a:lnTo>
                    <a:pt x="639" y="183"/>
                  </a:lnTo>
                  <a:lnTo>
                    <a:pt x="838" y="510"/>
                  </a:lnTo>
                  <a:lnTo>
                    <a:pt x="822" y="518"/>
                  </a:lnTo>
                  <a:lnTo>
                    <a:pt x="798" y="526"/>
                  </a:lnTo>
                  <a:lnTo>
                    <a:pt x="782" y="534"/>
                  </a:lnTo>
                  <a:lnTo>
                    <a:pt x="766" y="541"/>
                  </a:lnTo>
                  <a:lnTo>
                    <a:pt x="750" y="541"/>
                  </a:lnTo>
                  <a:lnTo>
                    <a:pt x="734" y="549"/>
                  </a:lnTo>
                  <a:lnTo>
                    <a:pt x="719" y="549"/>
                  </a:lnTo>
                  <a:lnTo>
                    <a:pt x="703" y="557"/>
                  </a:lnTo>
                  <a:lnTo>
                    <a:pt x="679" y="557"/>
                  </a:lnTo>
                  <a:lnTo>
                    <a:pt x="663" y="565"/>
                  </a:lnTo>
                  <a:lnTo>
                    <a:pt x="639" y="565"/>
                  </a:lnTo>
                  <a:lnTo>
                    <a:pt x="623" y="573"/>
                  </a:lnTo>
                  <a:lnTo>
                    <a:pt x="599" y="573"/>
                  </a:lnTo>
                  <a:lnTo>
                    <a:pt x="583" y="581"/>
                  </a:lnTo>
                  <a:lnTo>
                    <a:pt x="559" y="581"/>
                  </a:lnTo>
                  <a:lnTo>
                    <a:pt x="535" y="581"/>
                  </a:lnTo>
                  <a:lnTo>
                    <a:pt x="511" y="581"/>
                  </a:lnTo>
                  <a:lnTo>
                    <a:pt x="487" y="581"/>
                  </a:lnTo>
                  <a:lnTo>
                    <a:pt x="463" y="581"/>
                  </a:lnTo>
                  <a:lnTo>
                    <a:pt x="439" y="581"/>
                  </a:lnTo>
                  <a:lnTo>
                    <a:pt x="407" y="581"/>
                  </a:lnTo>
                  <a:lnTo>
                    <a:pt x="391" y="581"/>
                  </a:lnTo>
                  <a:lnTo>
                    <a:pt x="367" y="581"/>
                  </a:lnTo>
                  <a:lnTo>
                    <a:pt x="351" y="581"/>
                  </a:lnTo>
                  <a:lnTo>
                    <a:pt x="319" y="573"/>
                  </a:lnTo>
                  <a:lnTo>
                    <a:pt x="303" y="573"/>
                  </a:lnTo>
                  <a:lnTo>
                    <a:pt x="279" y="565"/>
                  </a:lnTo>
                  <a:lnTo>
                    <a:pt x="255" y="565"/>
                  </a:lnTo>
                  <a:lnTo>
                    <a:pt x="239" y="557"/>
                  </a:lnTo>
                  <a:lnTo>
                    <a:pt x="215" y="549"/>
                  </a:lnTo>
                  <a:lnTo>
                    <a:pt x="191" y="549"/>
                  </a:lnTo>
                  <a:lnTo>
                    <a:pt x="168" y="541"/>
                  </a:lnTo>
                  <a:lnTo>
                    <a:pt x="152" y="534"/>
                  </a:lnTo>
                  <a:lnTo>
                    <a:pt x="120" y="526"/>
                  </a:lnTo>
                  <a:lnTo>
                    <a:pt x="56" y="677"/>
                  </a:lnTo>
                  <a:lnTo>
                    <a:pt x="0" y="247"/>
                  </a:lnTo>
                  <a:lnTo>
                    <a:pt x="335" y="0"/>
                  </a:lnTo>
                  <a:close/>
                </a:path>
              </a:pathLst>
            </a:custGeom>
            <a:solidFill>
              <a:srgbClr val="FFFF00"/>
            </a:solidFill>
            <a:ln w="9525">
              <a:noFill/>
              <a:round/>
              <a:headEnd/>
              <a:tailEnd/>
            </a:ln>
          </p:spPr>
          <p:txBody>
            <a:bodyPr>
              <a:prstTxWarp prst="textNoShape">
                <a:avLst/>
              </a:prstTxWarp>
            </a:bodyPr>
            <a:lstStyle/>
            <a:p>
              <a:endParaRPr lang="en-US"/>
            </a:p>
          </p:txBody>
        </p:sp>
        <p:sp>
          <p:nvSpPr>
            <p:cNvPr id="177162" name="Freeform 10"/>
            <p:cNvSpPr>
              <a:spLocks/>
            </p:cNvSpPr>
            <p:nvPr/>
          </p:nvSpPr>
          <p:spPr bwMode="auto">
            <a:xfrm>
              <a:off x="1782" y="2109"/>
              <a:ext cx="782" cy="733"/>
            </a:xfrm>
            <a:custGeom>
              <a:avLst/>
              <a:gdLst/>
              <a:ahLst/>
              <a:cxnLst>
                <a:cxn ang="0">
                  <a:pos x="623" y="733"/>
                </a:cxn>
                <a:cxn ang="0">
                  <a:pos x="607" y="725"/>
                </a:cxn>
                <a:cxn ang="0">
                  <a:pos x="591" y="725"/>
                </a:cxn>
                <a:cxn ang="0">
                  <a:pos x="575" y="717"/>
                </a:cxn>
                <a:cxn ang="0">
                  <a:pos x="567" y="709"/>
                </a:cxn>
                <a:cxn ang="0">
                  <a:pos x="551" y="701"/>
                </a:cxn>
                <a:cxn ang="0">
                  <a:pos x="535" y="693"/>
                </a:cxn>
                <a:cxn ang="0">
                  <a:pos x="519" y="685"/>
                </a:cxn>
                <a:cxn ang="0">
                  <a:pos x="511" y="677"/>
                </a:cxn>
                <a:cxn ang="0">
                  <a:pos x="495" y="661"/>
                </a:cxn>
                <a:cxn ang="0">
                  <a:pos x="471" y="653"/>
                </a:cxn>
                <a:cxn ang="0">
                  <a:pos x="463" y="645"/>
                </a:cxn>
                <a:cxn ang="0">
                  <a:pos x="447" y="629"/>
                </a:cxn>
                <a:cxn ang="0">
                  <a:pos x="431" y="621"/>
                </a:cxn>
                <a:cxn ang="0">
                  <a:pos x="415" y="605"/>
                </a:cxn>
                <a:cxn ang="0">
                  <a:pos x="407" y="597"/>
                </a:cxn>
                <a:cxn ang="0">
                  <a:pos x="391" y="582"/>
                </a:cxn>
                <a:cxn ang="0">
                  <a:pos x="375" y="574"/>
                </a:cxn>
                <a:cxn ang="0">
                  <a:pos x="359" y="558"/>
                </a:cxn>
                <a:cxn ang="0">
                  <a:pos x="343" y="542"/>
                </a:cxn>
                <a:cxn ang="0">
                  <a:pos x="335" y="534"/>
                </a:cxn>
                <a:cxn ang="0">
                  <a:pos x="319" y="518"/>
                </a:cxn>
                <a:cxn ang="0">
                  <a:pos x="311" y="502"/>
                </a:cxn>
                <a:cxn ang="0">
                  <a:pos x="295" y="494"/>
                </a:cxn>
                <a:cxn ang="0">
                  <a:pos x="287" y="478"/>
                </a:cxn>
                <a:cxn ang="0">
                  <a:pos x="271" y="462"/>
                </a:cxn>
                <a:cxn ang="0">
                  <a:pos x="263" y="446"/>
                </a:cxn>
                <a:cxn ang="0">
                  <a:pos x="247" y="430"/>
                </a:cxn>
                <a:cxn ang="0">
                  <a:pos x="231" y="414"/>
                </a:cxn>
                <a:cxn ang="0">
                  <a:pos x="223" y="390"/>
                </a:cxn>
                <a:cxn ang="0">
                  <a:pos x="208" y="374"/>
                </a:cxn>
                <a:cxn ang="0">
                  <a:pos x="200" y="359"/>
                </a:cxn>
                <a:cxn ang="0">
                  <a:pos x="184" y="335"/>
                </a:cxn>
                <a:cxn ang="0">
                  <a:pos x="176" y="311"/>
                </a:cxn>
                <a:cxn ang="0">
                  <a:pos x="168" y="295"/>
                </a:cxn>
                <a:cxn ang="0">
                  <a:pos x="160" y="279"/>
                </a:cxn>
                <a:cxn ang="0">
                  <a:pos x="152" y="263"/>
                </a:cxn>
                <a:cxn ang="0">
                  <a:pos x="0" y="327"/>
                </a:cxn>
                <a:cxn ang="0">
                  <a:pos x="247" y="0"/>
                </a:cxn>
                <a:cxn ang="0">
                  <a:pos x="663" y="32"/>
                </a:cxn>
                <a:cxn ang="0">
                  <a:pos x="495" y="112"/>
                </a:cxn>
                <a:cxn ang="0">
                  <a:pos x="503" y="128"/>
                </a:cxn>
                <a:cxn ang="0">
                  <a:pos x="519" y="152"/>
                </a:cxn>
                <a:cxn ang="0">
                  <a:pos x="527" y="175"/>
                </a:cxn>
                <a:cxn ang="0">
                  <a:pos x="551" y="199"/>
                </a:cxn>
                <a:cxn ang="0">
                  <a:pos x="559" y="223"/>
                </a:cxn>
                <a:cxn ang="0">
                  <a:pos x="583" y="239"/>
                </a:cxn>
                <a:cxn ang="0">
                  <a:pos x="599" y="263"/>
                </a:cxn>
                <a:cxn ang="0">
                  <a:pos x="615" y="279"/>
                </a:cxn>
                <a:cxn ang="0">
                  <a:pos x="631" y="295"/>
                </a:cxn>
                <a:cxn ang="0">
                  <a:pos x="647" y="311"/>
                </a:cxn>
                <a:cxn ang="0">
                  <a:pos x="671" y="327"/>
                </a:cxn>
                <a:cxn ang="0">
                  <a:pos x="687" y="343"/>
                </a:cxn>
                <a:cxn ang="0">
                  <a:pos x="703" y="351"/>
                </a:cxn>
                <a:cxn ang="0">
                  <a:pos x="727" y="367"/>
                </a:cxn>
                <a:cxn ang="0">
                  <a:pos x="751" y="382"/>
                </a:cxn>
                <a:cxn ang="0">
                  <a:pos x="766" y="390"/>
                </a:cxn>
                <a:cxn ang="0">
                  <a:pos x="782" y="398"/>
                </a:cxn>
                <a:cxn ang="0">
                  <a:pos x="623" y="733"/>
                </a:cxn>
              </a:cxnLst>
              <a:rect l="0" t="0" r="r" b="b"/>
              <a:pathLst>
                <a:path w="782" h="733">
                  <a:moveTo>
                    <a:pt x="623" y="733"/>
                  </a:moveTo>
                  <a:lnTo>
                    <a:pt x="607" y="725"/>
                  </a:lnTo>
                  <a:lnTo>
                    <a:pt x="591" y="725"/>
                  </a:lnTo>
                  <a:lnTo>
                    <a:pt x="575" y="717"/>
                  </a:lnTo>
                  <a:lnTo>
                    <a:pt x="567" y="709"/>
                  </a:lnTo>
                  <a:lnTo>
                    <a:pt x="551" y="701"/>
                  </a:lnTo>
                  <a:lnTo>
                    <a:pt x="535" y="693"/>
                  </a:lnTo>
                  <a:lnTo>
                    <a:pt x="519" y="685"/>
                  </a:lnTo>
                  <a:lnTo>
                    <a:pt x="511" y="677"/>
                  </a:lnTo>
                  <a:lnTo>
                    <a:pt x="495" y="661"/>
                  </a:lnTo>
                  <a:lnTo>
                    <a:pt x="471" y="653"/>
                  </a:lnTo>
                  <a:lnTo>
                    <a:pt x="463" y="645"/>
                  </a:lnTo>
                  <a:lnTo>
                    <a:pt x="447" y="629"/>
                  </a:lnTo>
                  <a:lnTo>
                    <a:pt x="431" y="621"/>
                  </a:lnTo>
                  <a:lnTo>
                    <a:pt x="415" y="605"/>
                  </a:lnTo>
                  <a:lnTo>
                    <a:pt x="407" y="597"/>
                  </a:lnTo>
                  <a:lnTo>
                    <a:pt x="391" y="582"/>
                  </a:lnTo>
                  <a:lnTo>
                    <a:pt x="375" y="574"/>
                  </a:lnTo>
                  <a:lnTo>
                    <a:pt x="359" y="558"/>
                  </a:lnTo>
                  <a:lnTo>
                    <a:pt x="343" y="542"/>
                  </a:lnTo>
                  <a:lnTo>
                    <a:pt x="335" y="534"/>
                  </a:lnTo>
                  <a:lnTo>
                    <a:pt x="319" y="518"/>
                  </a:lnTo>
                  <a:lnTo>
                    <a:pt x="311" y="502"/>
                  </a:lnTo>
                  <a:lnTo>
                    <a:pt x="295" y="494"/>
                  </a:lnTo>
                  <a:lnTo>
                    <a:pt x="287" y="478"/>
                  </a:lnTo>
                  <a:lnTo>
                    <a:pt x="271" y="462"/>
                  </a:lnTo>
                  <a:lnTo>
                    <a:pt x="263" y="446"/>
                  </a:lnTo>
                  <a:lnTo>
                    <a:pt x="247" y="430"/>
                  </a:lnTo>
                  <a:lnTo>
                    <a:pt x="231" y="414"/>
                  </a:lnTo>
                  <a:lnTo>
                    <a:pt x="223" y="390"/>
                  </a:lnTo>
                  <a:lnTo>
                    <a:pt x="208" y="374"/>
                  </a:lnTo>
                  <a:lnTo>
                    <a:pt x="200" y="359"/>
                  </a:lnTo>
                  <a:lnTo>
                    <a:pt x="184" y="335"/>
                  </a:lnTo>
                  <a:lnTo>
                    <a:pt x="176" y="311"/>
                  </a:lnTo>
                  <a:lnTo>
                    <a:pt x="168" y="295"/>
                  </a:lnTo>
                  <a:lnTo>
                    <a:pt x="160" y="279"/>
                  </a:lnTo>
                  <a:lnTo>
                    <a:pt x="152" y="263"/>
                  </a:lnTo>
                  <a:lnTo>
                    <a:pt x="0" y="327"/>
                  </a:lnTo>
                  <a:lnTo>
                    <a:pt x="247" y="0"/>
                  </a:lnTo>
                  <a:lnTo>
                    <a:pt x="663" y="32"/>
                  </a:lnTo>
                  <a:lnTo>
                    <a:pt x="495" y="112"/>
                  </a:lnTo>
                  <a:lnTo>
                    <a:pt x="503" y="128"/>
                  </a:lnTo>
                  <a:lnTo>
                    <a:pt x="519" y="152"/>
                  </a:lnTo>
                  <a:lnTo>
                    <a:pt x="527" y="175"/>
                  </a:lnTo>
                  <a:lnTo>
                    <a:pt x="551" y="199"/>
                  </a:lnTo>
                  <a:lnTo>
                    <a:pt x="559" y="223"/>
                  </a:lnTo>
                  <a:lnTo>
                    <a:pt x="583" y="239"/>
                  </a:lnTo>
                  <a:lnTo>
                    <a:pt x="599" y="263"/>
                  </a:lnTo>
                  <a:lnTo>
                    <a:pt x="615" y="279"/>
                  </a:lnTo>
                  <a:lnTo>
                    <a:pt x="631" y="295"/>
                  </a:lnTo>
                  <a:lnTo>
                    <a:pt x="647" y="311"/>
                  </a:lnTo>
                  <a:lnTo>
                    <a:pt x="671" y="327"/>
                  </a:lnTo>
                  <a:lnTo>
                    <a:pt x="687" y="343"/>
                  </a:lnTo>
                  <a:lnTo>
                    <a:pt x="703" y="351"/>
                  </a:lnTo>
                  <a:lnTo>
                    <a:pt x="727" y="367"/>
                  </a:lnTo>
                  <a:lnTo>
                    <a:pt x="751" y="382"/>
                  </a:lnTo>
                  <a:lnTo>
                    <a:pt x="766" y="390"/>
                  </a:lnTo>
                  <a:lnTo>
                    <a:pt x="782" y="398"/>
                  </a:lnTo>
                  <a:lnTo>
                    <a:pt x="623" y="733"/>
                  </a:lnTo>
                  <a:close/>
                </a:path>
              </a:pathLst>
            </a:custGeom>
            <a:noFill/>
            <a:ln w="12700">
              <a:solidFill>
                <a:srgbClr val="000000"/>
              </a:solidFill>
              <a:prstDash val="solid"/>
              <a:round/>
              <a:headEnd/>
              <a:tailEnd/>
            </a:ln>
          </p:spPr>
          <p:txBody>
            <a:bodyPr>
              <a:prstTxWarp prst="textNoShape">
                <a:avLst/>
              </a:prstTxWarp>
            </a:bodyPr>
            <a:lstStyle/>
            <a:p>
              <a:endParaRPr lang="en-US"/>
            </a:p>
          </p:txBody>
        </p:sp>
        <p:sp>
          <p:nvSpPr>
            <p:cNvPr id="177163" name="Freeform 11"/>
            <p:cNvSpPr>
              <a:spLocks/>
            </p:cNvSpPr>
            <p:nvPr/>
          </p:nvSpPr>
          <p:spPr bwMode="auto">
            <a:xfrm>
              <a:off x="2373" y="2364"/>
              <a:ext cx="838" cy="677"/>
            </a:xfrm>
            <a:custGeom>
              <a:avLst/>
              <a:gdLst/>
              <a:ahLst/>
              <a:cxnLst>
                <a:cxn ang="0">
                  <a:pos x="335" y="0"/>
                </a:cxn>
                <a:cxn ang="0">
                  <a:pos x="263" y="175"/>
                </a:cxn>
                <a:cxn ang="0">
                  <a:pos x="279" y="183"/>
                </a:cxn>
                <a:cxn ang="0">
                  <a:pos x="295" y="183"/>
                </a:cxn>
                <a:cxn ang="0">
                  <a:pos x="311" y="191"/>
                </a:cxn>
                <a:cxn ang="0">
                  <a:pos x="335" y="199"/>
                </a:cxn>
                <a:cxn ang="0">
                  <a:pos x="351" y="199"/>
                </a:cxn>
                <a:cxn ang="0">
                  <a:pos x="375" y="207"/>
                </a:cxn>
                <a:cxn ang="0">
                  <a:pos x="391" y="207"/>
                </a:cxn>
                <a:cxn ang="0">
                  <a:pos x="415" y="207"/>
                </a:cxn>
                <a:cxn ang="0">
                  <a:pos x="439" y="215"/>
                </a:cxn>
                <a:cxn ang="0">
                  <a:pos x="487" y="215"/>
                </a:cxn>
                <a:cxn ang="0">
                  <a:pos x="503" y="207"/>
                </a:cxn>
                <a:cxn ang="0">
                  <a:pos x="527" y="207"/>
                </a:cxn>
                <a:cxn ang="0">
                  <a:pos x="551" y="207"/>
                </a:cxn>
                <a:cxn ang="0">
                  <a:pos x="567" y="199"/>
                </a:cxn>
                <a:cxn ang="0">
                  <a:pos x="591" y="199"/>
                </a:cxn>
                <a:cxn ang="0">
                  <a:pos x="615" y="191"/>
                </a:cxn>
                <a:cxn ang="0">
                  <a:pos x="639" y="183"/>
                </a:cxn>
                <a:cxn ang="0">
                  <a:pos x="838" y="510"/>
                </a:cxn>
                <a:cxn ang="0">
                  <a:pos x="822" y="518"/>
                </a:cxn>
                <a:cxn ang="0">
                  <a:pos x="798" y="526"/>
                </a:cxn>
                <a:cxn ang="0">
                  <a:pos x="782" y="534"/>
                </a:cxn>
                <a:cxn ang="0">
                  <a:pos x="766" y="541"/>
                </a:cxn>
                <a:cxn ang="0">
                  <a:pos x="750" y="541"/>
                </a:cxn>
                <a:cxn ang="0">
                  <a:pos x="734" y="549"/>
                </a:cxn>
                <a:cxn ang="0">
                  <a:pos x="719" y="549"/>
                </a:cxn>
                <a:cxn ang="0">
                  <a:pos x="703" y="557"/>
                </a:cxn>
                <a:cxn ang="0">
                  <a:pos x="679" y="557"/>
                </a:cxn>
                <a:cxn ang="0">
                  <a:pos x="663" y="565"/>
                </a:cxn>
                <a:cxn ang="0">
                  <a:pos x="639" y="565"/>
                </a:cxn>
                <a:cxn ang="0">
                  <a:pos x="623" y="573"/>
                </a:cxn>
                <a:cxn ang="0">
                  <a:pos x="599" y="573"/>
                </a:cxn>
                <a:cxn ang="0">
                  <a:pos x="583" y="581"/>
                </a:cxn>
                <a:cxn ang="0">
                  <a:pos x="559" y="581"/>
                </a:cxn>
                <a:cxn ang="0">
                  <a:pos x="535" y="581"/>
                </a:cxn>
                <a:cxn ang="0">
                  <a:pos x="511" y="581"/>
                </a:cxn>
                <a:cxn ang="0">
                  <a:pos x="487" y="581"/>
                </a:cxn>
                <a:cxn ang="0">
                  <a:pos x="463" y="581"/>
                </a:cxn>
                <a:cxn ang="0">
                  <a:pos x="439" y="581"/>
                </a:cxn>
                <a:cxn ang="0">
                  <a:pos x="407" y="581"/>
                </a:cxn>
                <a:cxn ang="0">
                  <a:pos x="391" y="581"/>
                </a:cxn>
                <a:cxn ang="0">
                  <a:pos x="367" y="581"/>
                </a:cxn>
                <a:cxn ang="0">
                  <a:pos x="351" y="581"/>
                </a:cxn>
                <a:cxn ang="0">
                  <a:pos x="319" y="573"/>
                </a:cxn>
                <a:cxn ang="0">
                  <a:pos x="303" y="573"/>
                </a:cxn>
                <a:cxn ang="0">
                  <a:pos x="279" y="565"/>
                </a:cxn>
                <a:cxn ang="0">
                  <a:pos x="255" y="565"/>
                </a:cxn>
                <a:cxn ang="0">
                  <a:pos x="239" y="557"/>
                </a:cxn>
                <a:cxn ang="0">
                  <a:pos x="215" y="549"/>
                </a:cxn>
                <a:cxn ang="0">
                  <a:pos x="191" y="549"/>
                </a:cxn>
                <a:cxn ang="0">
                  <a:pos x="168" y="541"/>
                </a:cxn>
                <a:cxn ang="0">
                  <a:pos x="152" y="534"/>
                </a:cxn>
                <a:cxn ang="0">
                  <a:pos x="120" y="526"/>
                </a:cxn>
                <a:cxn ang="0">
                  <a:pos x="56" y="677"/>
                </a:cxn>
                <a:cxn ang="0">
                  <a:pos x="0" y="247"/>
                </a:cxn>
                <a:cxn ang="0">
                  <a:pos x="335" y="0"/>
                </a:cxn>
              </a:cxnLst>
              <a:rect l="0" t="0" r="r" b="b"/>
              <a:pathLst>
                <a:path w="838" h="677">
                  <a:moveTo>
                    <a:pt x="335" y="0"/>
                  </a:moveTo>
                  <a:lnTo>
                    <a:pt x="263" y="175"/>
                  </a:lnTo>
                  <a:lnTo>
                    <a:pt x="279" y="183"/>
                  </a:lnTo>
                  <a:lnTo>
                    <a:pt x="295" y="183"/>
                  </a:lnTo>
                  <a:lnTo>
                    <a:pt x="311" y="191"/>
                  </a:lnTo>
                  <a:lnTo>
                    <a:pt x="335" y="199"/>
                  </a:lnTo>
                  <a:lnTo>
                    <a:pt x="351" y="199"/>
                  </a:lnTo>
                  <a:lnTo>
                    <a:pt x="375" y="207"/>
                  </a:lnTo>
                  <a:lnTo>
                    <a:pt x="391" y="207"/>
                  </a:lnTo>
                  <a:lnTo>
                    <a:pt x="415" y="207"/>
                  </a:lnTo>
                  <a:lnTo>
                    <a:pt x="439" y="215"/>
                  </a:lnTo>
                  <a:lnTo>
                    <a:pt x="487" y="215"/>
                  </a:lnTo>
                  <a:lnTo>
                    <a:pt x="503" y="207"/>
                  </a:lnTo>
                  <a:lnTo>
                    <a:pt x="527" y="207"/>
                  </a:lnTo>
                  <a:lnTo>
                    <a:pt x="551" y="207"/>
                  </a:lnTo>
                  <a:lnTo>
                    <a:pt x="567" y="199"/>
                  </a:lnTo>
                  <a:lnTo>
                    <a:pt x="591" y="199"/>
                  </a:lnTo>
                  <a:lnTo>
                    <a:pt x="615" y="191"/>
                  </a:lnTo>
                  <a:lnTo>
                    <a:pt x="639" y="183"/>
                  </a:lnTo>
                  <a:lnTo>
                    <a:pt x="838" y="510"/>
                  </a:lnTo>
                  <a:lnTo>
                    <a:pt x="822" y="518"/>
                  </a:lnTo>
                  <a:lnTo>
                    <a:pt x="798" y="526"/>
                  </a:lnTo>
                  <a:lnTo>
                    <a:pt x="782" y="534"/>
                  </a:lnTo>
                  <a:lnTo>
                    <a:pt x="766" y="541"/>
                  </a:lnTo>
                  <a:lnTo>
                    <a:pt x="750" y="541"/>
                  </a:lnTo>
                  <a:lnTo>
                    <a:pt x="734" y="549"/>
                  </a:lnTo>
                  <a:lnTo>
                    <a:pt x="719" y="549"/>
                  </a:lnTo>
                  <a:lnTo>
                    <a:pt x="703" y="557"/>
                  </a:lnTo>
                  <a:lnTo>
                    <a:pt x="679" y="557"/>
                  </a:lnTo>
                  <a:lnTo>
                    <a:pt x="663" y="565"/>
                  </a:lnTo>
                  <a:lnTo>
                    <a:pt x="639" y="565"/>
                  </a:lnTo>
                  <a:lnTo>
                    <a:pt x="623" y="573"/>
                  </a:lnTo>
                  <a:lnTo>
                    <a:pt x="599" y="573"/>
                  </a:lnTo>
                  <a:lnTo>
                    <a:pt x="583" y="581"/>
                  </a:lnTo>
                  <a:lnTo>
                    <a:pt x="559" y="581"/>
                  </a:lnTo>
                  <a:lnTo>
                    <a:pt x="535" y="581"/>
                  </a:lnTo>
                  <a:lnTo>
                    <a:pt x="511" y="581"/>
                  </a:lnTo>
                  <a:lnTo>
                    <a:pt x="487" y="581"/>
                  </a:lnTo>
                  <a:lnTo>
                    <a:pt x="463" y="581"/>
                  </a:lnTo>
                  <a:lnTo>
                    <a:pt x="439" y="581"/>
                  </a:lnTo>
                  <a:lnTo>
                    <a:pt x="407" y="581"/>
                  </a:lnTo>
                  <a:lnTo>
                    <a:pt x="391" y="581"/>
                  </a:lnTo>
                  <a:lnTo>
                    <a:pt x="367" y="581"/>
                  </a:lnTo>
                  <a:lnTo>
                    <a:pt x="351" y="581"/>
                  </a:lnTo>
                  <a:lnTo>
                    <a:pt x="319" y="573"/>
                  </a:lnTo>
                  <a:lnTo>
                    <a:pt x="303" y="573"/>
                  </a:lnTo>
                  <a:lnTo>
                    <a:pt x="279" y="565"/>
                  </a:lnTo>
                  <a:lnTo>
                    <a:pt x="255" y="565"/>
                  </a:lnTo>
                  <a:lnTo>
                    <a:pt x="239" y="557"/>
                  </a:lnTo>
                  <a:lnTo>
                    <a:pt x="215" y="549"/>
                  </a:lnTo>
                  <a:lnTo>
                    <a:pt x="191" y="549"/>
                  </a:lnTo>
                  <a:lnTo>
                    <a:pt x="168" y="541"/>
                  </a:lnTo>
                  <a:lnTo>
                    <a:pt x="152" y="534"/>
                  </a:lnTo>
                  <a:lnTo>
                    <a:pt x="120" y="526"/>
                  </a:lnTo>
                  <a:lnTo>
                    <a:pt x="56" y="677"/>
                  </a:lnTo>
                  <a:lnTo>
                    <a:pt x="0" y="247"/>
                  </a:lnTo>
                  <a:lnTo>
                    <a:pt x="335" y="0"/>
                  </a:lnTo>
                  <a:close/>
                </a:path>
              </a:pathLst>
            </a:custGeom>
            <a:noFill/>
            <a:ln w="12700">
              <a:solidFill>
                <a:srgbClr val="000000"/>
              </a:solidFill>
              <a:prstDash val="solid"/>
              <a:round/>
              <a:headEnd/>
              <a:tailEnd/>
            </a:ln>
          </p:spPr>
          <p:txBody>
            <a:bodyPr>
              <a:prstTxWarp prst="textNoShape">
                <a:avLst/>
              </a:prstTxWarp>
            </a:bodyPr>
            <a:lstStyle/>
            <a:p>
              <a:endParaRPr lang="en-US"/>
            </a:p>
          </p:txBody>
        </p:sp>
        <p:sp>
          <p:nvSpPr>
            <p:cNvPr id="177164" name="Freeform 12"/>
            <p:cNvSpPr>
              <a:spLocks/>
            </p:cNvSpPr>
            <p:nvPr/>
          </p:nvSpPr>
          <p:spPr bwMode="auto">
            <a:xfrm>
              <a:off x="2984" y="2241"/>
              <a:ext cx="734" cy="732"/>
            </a:xfrm>
            <a:custGeom>
              <a:avLst/>
              <a:gdLst/>
              <a:ahLst/>
              <a:cxnLst>
                <a:cxn ang="0">
                  <a:pos x="734" y="159"/>
                </a:cxn>
                <a:cxn ang="0">
                  <a:pos x="726" y="175"/>
                </a:cxn>
                <a:cxn ang="0">
                  <a:pos x="718" y="183"/>
                </a:cxn>
                <a:cxn ang="0">
                  <a:pos x="710" y="199"/>
                </a:cxn>
                <a:cxn ang="0">
                  <a:pos x="702" y="215"/>
                </a:cxn>
                <a:cxn ang="0">
                  <a:pos x="694" y="223"/>
                </a:cxn>
                <a:cxn ang="0">
                  <a:pos x="686" y="239"/>
                </a:cxn>
                <a:cxn ang="0">
                  <a:pos x="678" y="254"/>
                </a:cxn>
                <a:cxn ang="0">
                  <a:pos x="671" y="270"/>
                </a:cxn>
                <a:cxn ang="0">
                  <a:pos x="663" y="286"/>
                </a:cxn>
                <a:cxn ang="0">
                  <a:pos x="647" y="302"/>
                </a:cxn>
                <a:cxn ang="0">
                  <a:pos x="639" y="310"/>
                </a:cxn>
                <a:cxn ang="0">
                  <a:pos x="631" y="326"/>
                </a:cxn>
                <a:cxn ang="0">
                  <a:pos x="615" y="342"/>
                </a:cxn>
                <a:cxn ang="0">
                  <a:pos x="607" y="358"/>
                </a:cxn>
                <a:cxn ang="0">
                  <a:pos x="591" y="374"/>
                </a:cxn>
                <a:cxn ang="0">
                  <a:pos x="583" y="390"/>
                </a:cxn>
                <a:cxn ang="0">
                  <a:pos x="567" y="398"/>
                </a:cxn>
                <a:cxn ang="0">
                  <a:pos x="551" y="414"/>
                </a:cxn>
                <a:cxn ang="0">
                  <a:pos x="543" y="430"/>
                </a:cxn>
                <a:cxn ang="0">
                  <a:pos x="527" y="438"/>
                </a:cxn>
                <a:cxn ang="0">
                  <a:pos x="511" y="453"/>
                </a:cxn>
                <a:cxn ang="0">
                  <a:pos x="503" y="461"/>
                </a:cxn>
                <a:cxn ang="0">
                  <a:pos x="487" y="477"/>
                </a:cxn>
                <a:cxn ang="0">
                  <a:pos x="471" y="485"/>
                </a:cxn>
                <a:cxn ang="0">
                  <a:pos x="455" y="501"/>
                </a:cxn>
                <a:cxn ang="0">
                  <a:pos x="439" y="509"/>
                </a:cxn>
                <a:cxn ang="0">
                  <a:pos x="423" y="525"/>
                </a:cxn>
                <a:cxn ang="0">
                  <a:pos x="407" y="541"/>
                </a:cxn>
                <a:cxn ang="0">
                  <a:pos x="391" y="549"/>
                </a:cxn>
                <a:cxn ang="0">
                  <a:pos x="367" y="565"/>
                </a:cxn>
                <a:cxn ang="0">
                  <a:pos x="351" y="573"/>
                </a:cxn>
                <a:cxn ang="0">
                  <a:pos x="327" y="589"/>
                </a:cxn>
                <a:cxn ang="0">
                  <a:pos x="431" y="732"/>
                </a:cxn>
                <a:cxn ang="0">
                  <a:pos x="32" y="549"/>
                </a:cxn>
                <a:cxn ang="0">
                  <a:pos x="0" y="191"/>
                </a:cxn>
                <a:cxn ang="0">
                  <a:pos x="80" y="294"/>
                </a:cxn>
                <a:cxn ang="0">
                  <a:pos x="104" y="286"/>
                </a:cxn>
                <a:cxn ang="0">
                  <a:pos x="119" y="270"/>
                </a:cxn>
                <a:cxn ang="0">
                  <a:pos x="143" y="262"/>
                </a:cxn>
                <a:cxn ang="0">
                  <a:pos x="167" y="246"/>
                </a:cxn>
                <a:cxn ang="0">
                  <a:pos x="191" y="231"/>
                </a:cxn>
                <a:cxn ang="0">
                  <a:pos x="215" y="215"/>
                </a:cxn>
                <a:cxn ang="0">
                  <a:pos x="239" y="199"/>
                </a:cxn>
                <a:cxn ang="0">
                  <a:pos x="255" y="183"/>
                </a:cxn>
                <a:cxn ang="0">
                  <a:pos x="271" y="167"/>
                </a:cxn>
                <a:cxn ang="0">
                  <a:pos x="287" y="143"/>
                </a:cxn>
                <a:cxn ang="0">
                  <a:pos x="303" y="127"/>
                </a:cxn>
                <a:cxn ang="0">
                  <a:pos x="319" y="111"/>
                </a:cxn>
                <a:cxn ang="0">
                  <a:pos x="335" y="87"/>
                </a:cxn>
                <a:cxn ang="0">
                  <a:pos x="351" y="71"/>
                </a:cxn>
                <a:cxn ang="0">
                  <a:pos x="367" y="47"/>
                </a:cxn>
                <a:cxn ang="0">
                  <a:pos x="375" y="32"/>
                </a:cxn>
                <a:cxn ang="0">
                  <a:pos x="383" y="16"/>
                </a:cxn>
                <a:cxn ang="0">
                  <a:pos x="391" y="0"/>
                </a:cxn>
                <a:cxn ang="0">
                  <a:pos x="734" y="159"/>
                </a:cxn>
              </a:cxnLst>
              <a:rect l="0" t="0" r="r" b="b"/>
              <a:pathLst>
                <a:path w="734" h="732">
                  <a:moveTo>
                    <a:pt x="734" y="159"/>
                  </a:moveTo>
                  <a:lnTo>
                    <a:pt x="726" y="175"/>
                  </a:lnTo>
                  <a:lnTo>
                    <a:pt x="718" y="183"/>
                  </a:lnTo>
                  <a:lnTo>
                    <a:pt x="710" y="199"/>
                  </a:lnTo>
                  <a:lnTo>
                    <a:pt x="702" y="215"/>
                  </a:lnTo>
                  <a:lnTo>
                    <a:pt x="694" y="223"/>
                  </a:lnTo>
                  <a:lnTo>
                    <a:pt x="686" y="239"/>
                  </a:lnTo>
                  <a:lnTo>
                    <a:pt x="678" y="254"/>
                  </a:lnTo>
                  <a:lnTo>
                    <a:pt x="671" y="270"/>
                  </a:lnTo>
                  <a:lnTo>
                    <a:pt x="663" y="286"/>
                  </a:lnTo>
                  <a:lnTo>
                    <a:pt x="647" y="302"/>
                  </a:lnTo>
                  <a:lnTo>
                    <a:pt x="639" y="310"/>
                  </a:lnTo>
                  <a:lnTo>
                    <a:pt x="631" y="326"/>
                  </a:lnTo>
                  <a:lnTo>
                    <a:pt x="615" y="342"/>
                  </a:lnTo>
                  <a:lnTo>
                    <a:pt x="607" y="358"/>
                  </a:lnTo>
                  <a:lnTo>
                    <a:pt x="591" y="374"/>
                  </a:lnTo>
                  <a:lnTo>
                    <a:pt x="583" y="390"/>
                  </a:lnTo>
                  <a:lnTo>
                    <a:pt x="567" y="398"/>
                  </a:lnTo>
                  <a:lnTo>
                    <a:pt x="551" y="414"/>
                  </a:lnTo>
                  <a:lnTo>
                    <a:pt x="543" y="430"/>
                  </a:lnTo>
                  <a:lnTo>
                    <a:pt x="527" y="438"/>
                  </a:lnTo>
                  <a:lnTo>
                    <a:pt x="511" y="453"/>
                  </a:lnTo>
                  <a:lnTo>
                    <a:pt x="503" y="461"/>
                  </a:lnTo>
                  <a:lnTo>
                    <a:pt x="487" y="477"/>
                  </a:lnTo>
                  <a:lnTo>
                    <a:pt x="471" y="485"/>
                  </a:lnTo>
                  <a:lnTo>
                    <a:pt x="455" y="501"/>
                  </a:lnTo>
                  <a:lnTo>
                    <a:pt x="439" y="509"/>
                  </a:lnTo>
                  <a:lnTo>
                    <a:pt x="423" y="525"/>
                  </a:lnTo>
                  <a:lnTo>
                    <a:pt x="407" y="541"/>
                  </a:lnTo>
                  <a:lnTo>
                    <a:pt x="391" y="549"/>
                  </a:lnTo>
                  <a:lnTo>
                    <a:pt x="367" y="565"/>
                  </a:lnTo>
                  <a:lnTo>
                    <a:pt x="351" y="573"/>
                  </a:lnTo>
                  <a:lnTo>
                    <a:pt x="327" y="589"/>
                  </a:lnTo>
                  <a:lnTo>
                    <a:pt x="431" y="732"/>
                  </a:lnTo>
                  <a:lnTo>
                    <a:pt x="32" y="549"/>
                  </a:lnTo>
                  <a:lnTo>
                    <a:pt x="0" y="191"/>
                  </a:lnTo>
                  <a:lnTo>
                    <a:pt x="80" y="294"/>
                  </a:lnTo>
                  <a:lnTo>
                    <a:pt x="104" y="286"/>
                  </a:lnTo>
                  <a:lnTo>
                    <a:pt x="119" y="270"/>
                  </a:lnTo>
                  <a:lnTo>
                    <a:pt x="143" y="262"/>
                  </a:lnTo>
                  <a:lnTo>
                    <a:pt x="167" y="246"/>
                  </a:lnTo>
                  <a:lnTo>
                    <a:pt x="191" y="231"/>
                  </a:lnTo>
                  <a:lnTo>
                    <a:pt x="215" y="215"/>
                  </a:lnTo>
                  <a:lnTo>
                    <a:pt x="239" y="199"/>
                  </a:lnTo>
                  <a:lnTo>
                    <a:pt x="255" y="183"/>
                  </a:lnTo>
                  <a:lnTo>
                    <a:pt x="271" y="167"/>
                  </a:lnTo>
                  <a:lnTo>
                    <a:pt x="287" y="143"/>
                  </a:lnTo>
                  <a:lnTo>
                    <a:pt x="303" y="127"/>
                  </a:lnTo>
                  <a:lnTo>
                    <a:pt x="319" y="111"/>
                  </a:lnTo>
                  <a:lnTo>
                    <a:pt x="335" y="87"/>
                  </a:lnTo>
                  <a:lnTo>
                    <a:pt x="351" y="71"/>
                  </a:lnTo>
                  <a:lnTo>
                    <a:pt x="367" y="47"/>
                  </a:lnTo>
                  <a:lnTo>
                    <a:pt x="375" y="32"/>
                  </a:lnTo>
                  <a:lnTo>
                    <a:pt x="383" y="16"/>
                  </a:lnTo>
                  <a:lnTo>
                    <a:pt x="391" y="0"/>
                  </a:lnTo>
                  <a:lnTo>
                    <a:pt x="734" y="159"/>
                  </a:lnTo>
                  <a:close/>
                </a:path>
              </a:pathLst>
            </a:custGeom>
            <a:solidFill>
              <a:srgbClr val="008080"/>
            </a:solidFill>
            <a:ln w="9525">
              <a:noFill/>
              <a:round/>
              <a:headEnd/>
              <a:tailEnd/>
            </a:ln>
          </p:spPr>
          <p:txBody>
            <a:bodyPr>
              <a:prstTxWarp prst="textNoShape">
                <a:avLst/>
              </a:prstTxWarp>
            </a:bodyPr>
            <a:lstStyle/>
            <a:p>
              <a:endParaRPr lang="en-US"/>
            </a:p>
          </p:txBody>
        </p:sp>
        <p:sp>
          <p:nvSpPr>
            <p:cNvPr id="177165" name="Freeform 13"/>
            <p:cNvSpPr>
              <a:spLocks/>
            </p:cNvSpPr>
            <p:nvPr/>
          </p:nvSpPr>
          <p:spPr bwMode="auto">
            <a:xfrm>
              <a:off x="3231" y="1580"/>
              <a:ext cx="671" cy="852"/>
            </a:xfrm>
            <a:custGeom>
              <a:avLst/>
              <a:gdLst/>
              <a:ahLst/>
              <a:cxnLst>
                <a:cxn ang="0">
                  <a:pos x="0" y="541"/>
                </a:cxn>
                <a:cxn ang="0">
                  <a:pos x="168" y="605"/>
                </a:cxn>
                <a:cxn ang="0">
                  <a:pos x="176" y="589"/>
                </a:cxn>
                <a:cxn ang="0">
                  <a:pos x="184" y="565"/>
                </a:cxn>
                <a:cxn ang="0">
                  <a:pos x="184" y="549"/>
                </a:cxn>
                <a:cxn ang="0">
                  <a:pos x="192" y="533"/>
                </a:cxn>
                <a:cxn ang="0">
                  <a:pos x="200" y="509"/>
                </a:cxn>
                <a:cxn ang="0">
                  <a:pos x="200" y="485"/>
                </a:cxn>
                <a:cxn ang="0">
                  <a:pos x="208" y="470"/>
                </a:cxn>
                <a:cxn ang="0">
                  <a:pos x="208" y="446"/>
                </a:cxn>
                <a:cxn ang="0">
                  <a:pos x="208" y="430"/>
                </a:cxn>
                <a:cxn ang="0">
                  <a:pos x="208" y="406"/>
                </a:cxn>
                <a:cxn ang="0">
                  <a:pos x="208" y="358"/>
                </a:cxn>
                <a:cxn ang="0">
                  <a:pos x="208" y="334"/>
                </a:cxn>
                <a:cxn ang="0">
                  <a:pos x="208" y="318"/>
                </a:cxn>
                <a:cxn ang="0">
                  <a:pos x="208" y="294"/>
                </a:cxn>
                <a:cxn ang="0">
                  <a:pos x="200" y="271"/>
                </a:cxn>
                <a:cxn ang="0">
                  <a:pos x="200" y="255"/>
                </a:cxn>
                <a:cxn ang="0">
                  <a:pos x="192" y="231"/>
                </a:cxn>
                <a:cxn ang="0">
                  <a:pos x="184" y="207"/>
                </a:cxn>
                <a:cxn ang="0">
                  <a:pos x="511" y="0"/>
                </a:cxn>
                <a:cxn ang="0">
                  <a:pos x="519" y="24"/>
                </a:cxn>
                <a:cxn ang="0">
                  <a:pos x="527" y="40"/>
                </a:cxn>
                <a:cxn ang="0">
                  <a:pos x="535" y="56"/>
                </a:cxn>
                <a:cxn ang="0">
                  <a:pos x="543" y="79"/>
                </a:cxn>
                <a:cxn ang="0">
                  <a:pos x="543" y="95"/>
                </a:cxn>
                <a:cxn ang="0">
                  <a:pos x="551" y="111"/>
                </a:cxn>
                <a:cxn ang="0">
                  <a:pos x="551" y="127"/>
                </a:cxn>
                <a:cxn ang="0">
                  <a:pos x="559" y="143"/>
                </a:cxn>
                <a:cxn ang="0">
                  <a:pos x="559" y="159"/>
                </a:cxn>
                <a:cxn ang="0">
                  <a:pos x="567" y="183"/>
                </a:cxn>
                <a:cxn ang="0">
                  <a:pos x="567" y="199"/>
                </a:cxn>
                <a:cxn ang="0">
                  <a:pos x="575" y="223"/>
                </a:cxn>
                <a:cxn ang="0">
                  <a:pos x="575" y="239"/>
                </a:cxn>
                <a:cxn ang="0">
                  <a:pos x="583" y="263"/>
                </a:cxn>
                <a:cxn ang="0">
                  <a:pos x="583" y="286"/>
                </a:cxn>
                <a:cxn ang="0">
                  <a:pos x="583" y="310"/>
                </a:cxn>
                <a:cxn ang="0">
                  <a:pos x="583" y="334"/>
                </a:cxn>
                <a:cxn ang="0">
                  <a:pos x="583" y="350"/>
                </a:cxn>
                <a:cxn ang="0">
                  <a:pos x="583" y="374"/>
                </a:cxn>
                <a:cxn ang="0">
                  <a:pos x="583" y="406"/>
                </a:cxn>
                <a:cxn ang="0">
                  <a:pos x="583" y="430"/>
                </a:cxn>
                <a:cxn ang="0">
                  <a:pos x="583" y="454"/>
                </a:cxn>
                <a:cxn ang="0">
                  <a:pos x="583" y="470"/>
                </a:cxn>
                <a:cxn ang="0">
                  <a:pos x="583" y="493"/>
                </a:cxn>
                <a:cxn ang="0">
                  <a:pos x="575" y="517"/>
                </a:cxn>
                <a:cxn ang="0">
                  <a:pos x="575" y="541"/>
                </a:cxn>
                <a:cxn ang="0">
                  <a:pos x="567" y="565"/>
                </a:cxn>
                <a:cxn ang="0">
                  <a:pos x="567" y="589"/>
                </a:cxn>
                <a:cxn ang="0">
                  <a:pos x="559" y="605"/>
                </a:cxn>
                <a:cxn ang="0">
                  <a:pos x="551" y="629"/>
                </a:cxn>
                <a:cxn ang="0">
                  <a:pos x="551" y="653"/>
                </a:cxn>
                <a:cxn ang="0">
                  <a:pos x="543" y="669"/>
                </a:cxn>
                <a:cxn ang="0">
                  <a:pos x="535" y="693"/>
                </a:cxn>
                <a:cxn ang="0">
                  <a:pos x="527" y="724"/>
                </a:cxn>
                <a:cxn ang="0">
                  <a:pos x="519" y="748"/>
                </a:cxn>
                <a:cxn ang="0">
                  <a:pos x="671" y="812"/>
                </a:cxn>
                <a:cxn ang="0">
                  <a:pos x="272" y="852"/>
                </a:cxn>
                <a:cxn ang="0">
                  <a:pos x="0" y="541"/>
                </a:cxn>
              </a:cxnLst>
              <a:rect l="0" t="0" r="r" b="b"/>
              <a:pathLst>
                <a:path w="671" h="852">
                  <a:moveTo>
                    <a:pt x="0" y="541"/>
                  </a:moveTo>
                  <a:lnTo>
                    <a:pt x="168" y="605"/>
                  </a:lnTo>
                  <a:lnTo>
                    <a:pt x="176" y="589"/>
                  </a:lnTo>
                  <a:lnTo>
                    <a:pt x="184" y="565"/>
                  </a:lnTo>
                  <a:lnTo>
                    <a:pt x="184" y="549"/>
                  </a:lnTo>
                  <a:lnTo>
                    <a:pt x="192" y="533"/>
                  </a:lnTo>
                  <a:lnTo>
                    <a:pt x="200" y="509"/>
                  </a:lnTo>
                  <a:lnTo>
                    <a:pt x="200" y="485"/>
                  </a:lnTo>
                  <a:lnTo>
                    <a:pt x="208" y="470"/>
                  </a:lnTo>
                  <a:lnTo>
                    <a:pt x="208" y="446"/>
                  </a:lnTo>
                  <a:lnTo>
                    <a:pt x="208" y="430"/>
                  </a:lnTo>
                  <a:lnTo>
                    <a:pt x="208" y="406"/>
                  </a:lnTo>
                  <a:lnTo>
                    <a:pt x="208" y="358"/>
                  </a:lnTo>
                  <a:lnTo>
                    <a:pt x="208" y="334"/>
                  </a:lnTo>
                  <a:lnTo>
                    <a:pt x="208" y="318"/>
                  </a:lnTo>
                  <a:lnTo>
                    <a:pt x="208" y="294"/>
                  </a:lnTo>
                  <a:lnTo>
                    <a:pt x="200" y="271"/>
                  </a:lnTo>
                  <a:lnTo>
                    <a:pt x="200" y="255"/>
                  </a:lnTo>
                  <a:lnTo>
                    <a:pt x="192" y="231"/>
                  </a:lnTo>
                  <a:lnTo>
                    <a:pt x="184" y="207"/>
                  </a:lnTo>
                  <a:lnTo>
                    <a:pt x="511" y="0"/>
                  </a:lnTo>
                  <a:lnTo>
                    <a:pt x="519" y="24"/>
                  </a:lnTo>
                  <a:lnTo>
                    <a:pt x="527" y="40"/>
                  </a:lnTo>
                  <a:lnTo>
                    <a:pt x="535" y="56"/>
                  </a:lnTo>
                  <a:lnTo>
                    <a:pt x="543" y="79"/>
                  </a:lnTo>
                  <a:lnTo>
                    <a:pt x="543" y="95"/>
                  </a:lnTo>
                  <a:lnTo>
                    <a:pt x="551" y="111"/>
                  </a:lnTo>
                  <a:lnTo>
                    <a:pt x="551" y="127"/>
                  </a:lnTo>
                  <a:lnTo>
                    <a:pt x="559" y="143"/>
                  </a:lnTo>
                  <a:lnTo>
                    <a:pt x="559" y="159"/>
                  </a:lnTo>
                  <a:lnTo>
                    <a:pt x="567" y="183"/>
                  </a:lnTo>
                  <a:lnTo>
                    <a:pt x="567" y="199"/>
                  </a:lnTo>
                  <a:lnTo>
                    <a:pt x="575" y="223"/>
                  </a:lnTo>
                  <a:lnTo>
                    <a:pt x="575" y="239"/>
                  </a:lnTo>
                  <a:lnTo>
                    <a:pt x="583" y="263"/>
                  </a:lnTo>
                  <a:lnTo>
                    <a:pt x="583" y="286"/>
                  </a:lnTo>
                  <a:lnTo>
                    <a:pt x="583" y="310"/>
                  </a:lnTo>
                  <a:lnTo>
                    <a:pt x="583" y="334"/>
                  </a:lnTo>
                  <a:lnTo>
                    <a:pt x="583" y="350"/>
                  </a:lnTo>
                  <a:lnTo>
                    <a:pt x="583" y="374"/>
                  </a:lnTo>
                  <a:lnTo>
                    <a:pt x="583" y="406"/>
                  </a:lnTo>
                  <a:lnTo>
                    <a:pt x="583" y="430"/>
                  </a:lnTo>
                  <a:lnTo>
                    <a:pt x="583" y="454"/>
                  </a:lnTo>
                  <a:lnTo>
                    <a:pt x="583" y="470"/>
                  </a:lnTo>
                  <a:lnTo>
                    <a:pt x="583" y="493"/>
                  </a:lnTo>
                  <a:lnTo>
                    <a:pt x="575" y="517"/>
                  </a:lnTo>
                  <a:lnTo>
                    <a:pt x="575" y="541"/>
                  </a:lnTo>
                  <a:lnTo>
                    <a:pt x="567" y="565"/>
                  </a:lnTo>
                  <a:lnTo>
                    <a:pt x="567" y="589"/>
                  </a:lnTo>
                  <a:lnTo>
                    <a:pt x="559" y="605"/>
                  </a:lnTo>
                  <a:lnTo>
                    <a:pt x="551" y="629"/>
                  </a:lnTo>
                  <a:lnTo>
                    <a:pt x="551" y="653"/>
                  </a:lnTo>
                  <a:lnTo>
                    <a:pt x="543" y="669"/>
                  </a:lnTo>
                  <a:lnTo>
                    <a:pt x="535" y="693"/>
                  </a:lnTo>
                  <a:lnTo>
                    <a:pt x="527" y="724"/>
                  </a:lnTo>
                  <a:lnTo>
                    <a:pt x="519" y="748"/>
                  </a:lnTo>
                  <a:lnTo>
                    <a:pt x="671" y="812"/>
                  </a:lnTo>
                  <a:lnTo>
                    <a:pt x="272" y="852"/>
                  </a:lnTo>
                  <a:lnTo>
                    <a:pt x="0" y="541"/>
                  </a:lnTo>
                  <a:close/>
                </a:path>
              </a:pathLst>
            </a:custGeom>
            <a:solidFill>
              <a:srgbClr val="0000FF"/>
            </a:solidFill>
            <a:ln w="9525">
              <a:noFill/>
              <a:round/>
              <a:headEnd/>
              <a:tailEnd/>
            </a:ln>
          </p:spPr>
          <p:txBody>
            <a:bodyPr>
              <a:prstTxWarp prst="textNoShape">
                <a:avLst/>
              </a:prstTxWarp>
            </a:bodyPr>
            <a:lstStyle/>
            <a:p>
              <a:endParaRPr lang="en-US"/>
            </a:p>
          </p:txBody>
        </p:sp>
        <p:sp>
          <p:nvSpPr>
            <p:cNvPr id="177166" name="Freeform 14"/>
            <p:cNvSpPr>
              <a:spLocks/>
            </p:cNvSpPr>
            <p:nvPr/>
          </p:nvSpPr>
          <p:spPr bwMode="auto">
            <a:xfrm>
              <a:off x="2980" y="2237"/>
              <a:ext cx="734" cy="732"/>
            </a:xfrm>
            <a:custGeom>
              <a:avLst/>
              <a:gdLst/>
              <a:ahLst/>
              <a:cxnLst>
                <a:cxn ang="0">
                  <a:pos x="734" y="159"/>
                </a:cxn>
                <a:cxn ang="0">
                  <a:pos x="726" y="175"/>
                </a:cxn>
                <a:cxn ang="0">
                  <a:pos x="718" y="183"/>
                </a:cxn>
                <a:cxn ang="0">
                  <a:pos x="710" y="199"/>
                </a:cxn>
                <a:cxn ang="0">
                  <a:pos x="702" y="215"/>
                </a:cxn>
                <a:cxn ang="0">
                  <a:pos x="694" y="223"/>
                </a:cxn>
                <a:cxn ang="0">
                  <a:pos x="686" y="239"/>
                </a:cxn>
                <a:cxn ang="0">
                  <a:pos x="678" y="254"/>
                </a:cxn>
                <a:cxn ang="0">
                  <a:pos x="671" y="270"/>
                </a:cxn>
                <a:cxn ang="0">
                  <a:pos x="663" y="286"/>
                </a:cxn>
                <a:cxn ang="0">
                  <a:pos x="647" y="302"/>
                </a:cxn>
                <a:cxn ang="0">
                  <a:pos x="639" y="310"/>
                </a:cxn>
                <a:cxn ang="0">
                  <a:pos x="631" y="326"/>
                </a:cxn>
                <a:cxn ang="0">
                  <a:pos x="615" y="342"/>
                </a:cxn>
                <a:cxn ang="0">
                  <a:pos x="607" y="358"/>
                </a:cxn>
                <a:cxn ang="0">
                  <a:pos x="591" y="374"/>
                </a:cxn>
                <a:cxn ang="0">
                  <a:pos x="583" y="390"/>
                </a:cxn>
                <a:cxn ang="0">
                  <a:pos x="567" y="398"/>
                </a:cxn>
                <a:cxn ang="0">
                  <a:pos x="551" y="414"/>
                </a:cxn>
                <a:cxn ang="0">
                  <a:pos x="543" y="430"/>
                </a:cxn>
                <a:cxn ang="0">
                  <a:pos x="527" y="438"/>
                </a:cxn>
                <a:cxn ang="0">
                  <a:pos x="511" y="454"/>
                </a:cxn>
                <a:cxn ang="0">
                  <a:pos x="503" y="461"/>
                </a:cxn>
                <a:cxn ang="0">
                  <a:pos x="487" y="477"/>
                </a:cxn>
                <a:cxn ang="0">
                  <a:pos x="471" y="485"/>
                </a:cxn>
                <a:cxn ang="0">
                  <a:pos x="455" y="501"/>
                </a:cxn>
                <a:cxn ang="0">
                  <a:pos x="439" y="509"/>
                </a:cxn>
                <a:cxn ang="0">
                  <a:pos x="423" y="525"/>
                </a:cxn>
                <a:cxn ang="0">
                  <a:pos x="407" y="541"/>
                </a:cxn>
                <a:cxn ang="0">
                  <a:pos x="391" y="549"/>
                </a:cxn>
                <a:cxn ang="0">
                  <a:pos x="367" y="565"/>
                </a:cxn>
                <a:cxn ang="0">
                  <a:pos x="351" y="573"/>
                </a:cxn>
                <a:cxn ang="0">
                  <a:pos x="327" y="589"/>
                </a:cxn>
                <a:cxn ang="0">
                  <a:pos x="431" y="732"/>
                </a:cxn>
                <a:cxn ang="0">
                  <a:pos x="32" y="549"/>
                </a:cxn>
                <a:cxn ang="0">
                  <a:pos x="0" y="191"/>
                </a:cxn>
                <a:cxn ang="0">
                  <a:pos x="80" y="294"/>
                </a:cxn>
                <a:cxn ang="0">
                  <a:pos x="104" y="286"/>
                </a:cxn>
                <a:cxn ang="0">
                  <a:pos x="120" y="270"/>
                </a:cxn>
                <a:cxn ang="0">
                  <a:pos x="143" y="262"/>
                </a:cxn>
                <a:cxn ang="0">
                  <a:pos x="167" y="246"/>
                </a:cxn>
                <a:cxn ang="0">
                  <a:pos x="191" y="231"/>
                </a:cxn>
                <a:cxn ang="0">
                  <a:pos x="215" y="215"/>
                </a:cxn>
                <a:cxn ang="0">
                  <a:pos x="239" y="199"/>
                </a:cxn>
                <a:cxn ang="0">
                  <a:pos x="255" y="183"/>
                </a:cxn>
                <a:cxn ang="0">
                  <a:pos x="271" y="167"/>
                </a:cxn>
                <a:cxn ang="0">
                  <a:pos x="287" y="143"/>
                </a:cxn>
                <a:cxn ang="0">
                  <a:pos x="303" y="127"/>
                </a:cxn>
                <a:cxn ang="0">
                  <a:pos x="319" y="111"/>
                </a:cxn>
                <a:cxn ang="0">
                  <a:pos x="335" y="87"/>
                </a:cxn>
                <a:cxn ang="0">
                  <a:pos x="351" y="71"/>
                </a:cxn>
                <a:cxn ang="0">
                  <a:pos x="367" y="47"/>
                </a:cxn>
                <a:cxn ang="0">
                  <a:pos x="375" y="32"/>
                </a:cxn>
                <a:cxn ang="0">
                  <a:pos x="383" y="16"/>
                </a:cxn>
                <a:cxn ang="0">
                  <a:pos x="391" y="0"/>
                </a:cxn>
                <a:cxn ang="0">
                  <a:pos x="734" y="159"/>
                </a:cxn>
              </a:cxnLst>
              <a:rect l="0" t="0" r="r" b="b"/>
              <a:pathLst>
                <a:path w="734" h="732">
                  <a:moveTo>
                    <a:pt x="734" y="159"/>
                  </a:moveTo>
                  <a:lnTo>
                    <a:pt x="726" y="175"/>
                  </a:lnTo>
                  <a:lnTo>
                    <a:pt x="718" y="183"/>
                  </a:lnTo>
                  <a:lnTo>
                    <a:pt x="710" y="199"/>
                  </a:lnTo>
                  <a:lnTo>
                    <a:pt x="702" y="215"/>
                  </a:lnTo>
                  <a:lnTo>
                    <a:pt x="694" y="223"/>
                  </a:lnTo>
                  <a:lnTo>
                    <a:pt x="686" y="239"/>
                  </a:lnTo>
                  <a:lnTo>
                    <a:pt x="678" y="254"/>
                  </a:lnTo>
                  <a:lnTo>
                    <a:pt x="671" y="270"/>
                  </a:lnTo>
                  <a:lnTo>
                    <a:pt x="663" y="286"/>
                  </a:lnTo>
                  <a:lnTo>
                    <a:pt x="647" y="302"/>
                  </a:lnTo>
                  <a:lnTo>
                    <a:pt x="639" y="310"/>
                  </a:lnTo>
                  <a:lnTo>
                    <a:pt x="631" y="326"/>
                  </a:lnTo>
                  <a:lnTo>
                    <a:pt x="615" y="342"/>
                  </a:lnTo>
                  <a:lnTo>
                    <a:pt x="607" y="358"/>
                  </a:lnTo>
                  <a:lnTo>
                    <a:pt x="591" y="374"/>
                  </a:lnTo>
                  <a:lnTo>
                    <a:pt x="583" y="390"/>
                  </a:lnTo>
                  <a:lnTo>
                    <a:pt x="567" y="398"/>
                  </a:lnTo>
                  <a:lnTo>
                    <a:pt x="551" y="414"/>
                  </a:lnTo>
                  <a:lnTo>
                    <a:pt x="543" y="430"/>
                  </a:lnTo>
                  <a:lnTo>
                    <a:pt x="527" y="438"/>
                  </a:lnTo>
                  <a:lnTo>
                    <a:pt x="511" y="454"/>
                  </a:lnTo>
                  <a:lnTo>
                    <a:pt x="503" y="461"/>
                  </a:lnTo>
                  <a:lnTo>
                    <a:pt x="487" y="477"/>
                  </a:lnTo>
                  <a:lnTo>
                    <a:pt x="471" y="485"/>
                  </a:lnTo>
                  <a:lnTo>
                    <a:pt x="455" y="501"/>
                  </a:lnTo>
                  <a:lnTo>
                    <a:pt x="439" y="509"/>
                  </a:lnTo>
                  <a:lnTo>
                    <a:pt x="423" y="525"/>
                  </a:lnTo>
                  <a:lnTo>
                    <a:pt x="407" y="541"/>
                  </a:lnTo>
                  <a:lnTo>
                    <a:pt x="391" y="549"/>
                  </a:lnTo>
                  <a:lnTo>
                    <a:pt x="367" y="565"/>
                  </a:lnTo>
                  <a:lnTo>
                    <a:pt x="351" y="573"/>
                  </a:lnTo>
                  <a:lnTo>
                    <a:pt x="327" y="589"/>
                  </a:lnTo>
                  <a:lnTo>
                    <a:pt x="431" y="732"/>
                  </a:lnTo>
                  <a:lnTo>
                    <a:pt x="32" y="549"/>
                  </a:lnTo>
                  <a:lnTo>
                    <a:pt x="0" y="191"/>
                  </a:lnTo>
                  <a:lnTo>
                    <a:pt x="80" y="294"/>
                  </a:lnTo>
                  <a:lnTo>
                    <a:pt x="104" y="286"/>
                  </a:lnTo>
                  <a:lnTo>
                    <a:pt x="120" y="270"/>
                  </a:lnTo>
                  <a:lnTo>
                    <a:pt x="143" y="262"/>
                  </a:lnTo>
                  <a:lnTo>
                    <a:pt x="167" y="246"/>
                  </a:lnTo>
                  <a:lnTo>
                    <a:pt x="191" y="231"/>
                  </a:lnTo>
                  <a:lnTo>
                    <a:pt x="215" y="215"/>
                  </a:lnTo>
                  <a:lnTo>
                    <a:pt x="239" y="199"/>
                  </a:lnTo>
                  <a:lnTo>
                    <a:pt x="255" y="183"/>
                  </a:lnTo>
                  <a:lnTo>
                    <a:pt x="271" y="167"/>
                  </a:lnTo>
                  <a:lnTo>
                    <a:pt x="287" y="143"/>
                  </a:lnTo>
                  <a:lnTo>
                    <a:pt x="303" y="127"/>
                  </a:lnTo>
                  <a:lnTo>
                    <a:pt x="319" y="111"/>
                  </a:lnTo>
                  <a:lnTo>
                    <a:pt x="335" y="87"/>
                  </a:lnTo>
                  <a:lnTo>
                    <a:pt x="351" y="71"/>
                  </a:lnTo>
                  <a:lnTo>
                    <a:pt x="367" y="47"/>
                  </a:lnTo>
                  <a:lnTo>
                    <a:pt x="375" y="32"/>
                  </a:lnTo>
                  <a:lnTo>
                    <a:pt x="383" y="16"/>
                  </a:lnTo>
                  <a:lnTo>
                    <a:pt x="391" y="0"/>
                  </a:lnTo>
                  <a:lnTo>
                    <a:pt x="734" y="159"/>
                  </a:lnTo>
                  <a:close/>
                </a:path>
              </a:pathLst>
            </a:custGeom>
            <a:noFill/>
            <a:ln w="12700">
              <a:solidFill>
                <a:srgbClr val="000000"/>
              </a:solidFill>
              <a:prstDash val="solid"/>
              <a:round/>
              <a:headEnd/>
              <a:tailEnd/>
            </a:ln>
          </p:spPr>
          <p:txBody>
            <a:bodyPr>
              <a:prstTxWarp prst="textNoShape">
                <a:avLst/>
              </a:prstTxWarp>
            </a:bodyPr>
            <a:lstStyle/>
            <a:p>
              <a:endParaRPr lang="en-US"/>
            </a:p>
          </p:txBody>
        </p:sp>
        <p:sp>
          <p:nvSpPr>
            <p:cNvPr id="177167" name="Freeform 15"/>
            <p:cNvSpPr>
              <a:spLocks/>
            </p:cNvSpPr>
            <p:nvPr/>
          </p:nvSpPr>
          <p:spPr bwMode="auto">
            <a:xfrm>
              <a:off x="3227" y="1576"/>
              <a:ext cx="671" cy="852"/>
            </a:xfrm>
            <a:custGeom>
              <a:avLst/>
              <a:gdLst/>
              <a:ahLst/>
              <a:cxnLst>
                <a:cxn ang="0">
                  <a:pos x="0" y="541"/>
                </a:cxn>
                <a:cxn ang="0">
                  <a:pos x="168" y="605"/>
                </a:cxn>
                <a:cxn ang="0">
                  <a:pos x="176" y="589"/>
                </a:cxn>
                <a:cxn ang="0">
                  <a:pos x="184" y="565"/>
                </a:cxn>
                <a:cxn ang="0">
                  <a:pos x="184" y="549"/>
                </a:cxn>
                <a:cxn ang="0">
                  <a:pos x="192" y="533"/>
                </a:cxn>
                <a:cxn ang="0">
                  <a:pos x="200" y="509"/>
                </a:cxn>
                <a:cxn ang="0">
                  <a:pos x="200" y="486"/>
                </a:cxn>
                <a:cxn ang="0">
                  <a:pos x="208" y="470"/>
                </a:cxn>
                <a:cxn ang="0">
                  <a:pos x="208" y="446"/>
                </a:cxn>
                <a:cxn ang="0">
                  <a:pos x="208" y="430"/>
                </a:cxn>
                <a:cxn ang="0">
                  <a:pos x="208" y="406"/>
                </a:cxn>
                <a:cxn ang="0">
                  <a:pos x="208" y="358"/>
                </a:cxn>
                <a:cxn ang="0">
                  <a:pos x="208" y="334"/>
                </a:cxn>
                <a:cxn ang="0">
                  <a:pos x="208" y="318"/>
                </a:cxn>
                <a:cxn ang="0">
                  <a:pos x="208" y="294"/>
                </a:cxn>
                <a:cxn ang="0">
                  <a:pos x="200" y="271"/>
                </a:cxn>
                <a:cxn ang="0">
                  <a:pos x="200" y="255"/>
                </a:cxn>
                <a:cxn ang="0">
                  <a:pos x="192" y="231"/>
                </a:cxn>
                <a:cxn ang="0">
                  <a:pos x="184" y="207"/>
                </a:cxn>
                <a:cxn ang="0">
                  <a:pos x="511" y="0"/>
                </a:cxn>
                <a:cxn ang="0">
                  <a:pos x="519" y="24"/>
                </a:cxn>
                <a:cxn ang="0">
                  <a:pos x="527" y="40"/>
                </a:cxn>
                <a:cxn ang="0">
                  <a:pos x="535" y="56"/>
                </a:cxn>
                <a:cxn ang="0">
                  <a:pos x="543" y="79"/>
                </a:cxn>
                <a:cxn ang="0">
                  <a:pos x="543" y="95"/>
                </a:cxn>
                <a:cxn ang="0">
                  <a:pos x="551" y="111"/>
                </a:cxn>
                <a:cxn ang="0">
                  <a:pos x="551" y="127"/>
                </a:cxn>
                <a:cxn ang="0">
                  <a:pos x="559" y="143"/>
                </a:cxn>
                <a:cxn ang="0">
                  <a:pos x="559" y="159"/>
                </a:cxn>
                <a:cxn ang="0">
                  <a:pos x="567" y="183"/>
                </a:cxn>
                <a:cxn ang="0">
                  <a:pos x="567" y="199"/>
                </a:cxn>
                <a:cxn ang="0">
                  <a:pos x="575" y="223"/>
                </a:cxn>
                <a:cxn ang="0">
                  <a:pos x="575" y="239"/>
                </a:cxn>
                <a:cxn ang="0">
                  <a:pos x="583" y="263"/>
                </a:cxn>
                <a:cxn ang="0">
                  <a:pos x="583" y="286"/>
                </a:cxn>
                <a:cxn ang="0">
                  <a:pos x="583" y="310"/>
                </a:cxn>
                <a:cxn ang="0">
                  <a:pos x="583" y="334"/>
                </a:cxn>
                <a:cxn ang="0">
                  <a:pos x="583" y="350"/>
                </a:cxn>
                <a:cxn ang="0">
                  <a:pos x="583" y="374"/>
                </a:cxn>
                <a:cxn ang="0">
                  <a:pos x="583" y="406"/>
                </a:cxn>
                <a:cxn ang="0">
                  <a:pos x="583" y="430"/>
                </a:cxn>
                <a:cxn ang="0">
                  <a:pos x="583" y="454"/>
                </a:cxn>
                <a:cxn ang="0">
                  <a:pos x="583" y="470"/>
                </a:cxn>
                <a:cxn ang="0">
                  <a:pos x="583" y="493"/>
                </a:cxn>
                <a:cxn ang="0">
                  <a:pos x="575" y="517"/>
                </a:cxn>
                <a:cxn ang="0">
                  <a:pos x="575" y="541"/>
                </a:cxn>
                <a:cxn ang="0">
                  <a:pos x="567" y="565"/>
                </a:cxn>
                <a:cxn ang="0">
                  <a:pos x="567" y="589"/>
                </a:cxn>
                <a:cxn ang="0">
                  <a:pos x="559" y="605"/>
                </a:cxn>
                <a:cxn ang="0">
                  <a:pos x="551" y="629"/>
                </a:cxn>
                <a:cxn ang="0">
                  <a:pos x="551" y="653"/>
                </a:cxn>
                <a:cxn ang="0">
                  <a:pos x="543" y="669"/>
                </a:cxn>
                <a:cxn ang="0">
                  <a:pos x="535" y="693"/>
                </a:cxn>
                <a:cxn ang="0">
                  <a:pos x="527" y="724"/>
                </a:cxn>
                <a:cxn ang="0">
                  <a:pos x="519" y="748"/>
                </a:cxn>
                <a:cxn ang="0">
                  <a:pos x="671" y="812"/>
                </a:cxn>
                <a:cxn ang="0">
                  <a:pos x="272" y="852"/>
                </a:cxn>
                <a:cxn ang="0">
                  <a:pos x="0" y="541"/>
                </a:cxn>
              </a:cxnLst>
              <a:rect l="0" t="0" r="r" b="b"/>
              <a:pathLst>
                <a:path w="671" h="852">
                  <a:moveTo>
                    <a:pt x="0" y="541"/>
                  </a:moveTo>
                  <a:lnTo>
                    <a:pt x="168" y="605"/>
                  </a:lnTo>
                  <a:lnTo>
                    <a:pt x="176" y="589"/>
                  </a:lnTo>
                  <a:lnTo>
                    <a:pt x="184" y="565"/>
                  </a:lnTo>
                  <a:lnTo>
                    <a:pt x="184" y="549"/>
                  </a:lnTo>
                  <a:lnTo>
                    <a:pt x="192" y="533"/>
                  </a:lnTo>
                  <a:lnTo>
                    <a:pt x="200" y="509"/>
                  </a:lnTo>
                  <a:lnTo>
                    <a:pt x="200" y="486"/>
                  </a:lnTo>
                  <a:lnTo>
                    <a:pt x="208" y="470"/>
                  </a:lnTo>
                  <a:lnTo>
                    <a:pt x="208" y="446"/>
                  </a:lnTo>
                  <a:lnTo>
                    <a:pt x="208" y="430"/>
                  </a:lnTo>
                  <a:lnTo>
                    <a:pt x="208" y="406"/>
                  </a:lnTo>
                  <a:lnTo>
                    <a:pt x="208" y="358"/>
                  </a:lnTo>
                  <a:lnTo>
                    <a:pt x="208" y="334"/>
                  </a:lnTo>
                  <a:lnTo>
                    <a:pt x="208" y="318"/>
                  </a:lnTo>
                  <a:lnTo>
                    <a:pt x="208" y="294"/>
                  </a:lnTo>
                  <a:lnTo>
                    <a:pt x="200" y="271"/>
                  </a:lnTo>
                  <a:lnTo>
                    <a:pt x="200" y="255"/>
                  </a:lnTo>
                  <a:lnTo>
                    <a:pt x="192" y="231"/>
                  </a:lnTo>
                  <a:lnTo>
                    <a:pt x="184" y="207"/>
                  </a:lnTo>
                  <a:lnTo>
                    <a:pt x="511" y="0"/>
                  </a:lnTo>
                  <a:lnTo>
                    <a:pt x="519" y="24"/>
                  </a:lnTo>
                  <a:lnTo>
                    <a:pt x="527" y="40"/>
                  </a:lnTo>
                  <a:lnTo>
                    <a:pt x="535" y="56"/>
                  </a:lnTo>
                  <a:lnTo>
                    <a:pt x="543" y="79"/>
                  </a:lnTo>
                  <a:lnTo>
                    <a:pt x="543" y="95"/>
                  </a:lnTo>
                  <a:lnTo>
                    <a:pt x="551" y="111"/>
                  </a:lnTo>
                  <a:lnTo>
                    <a:pt x="551" y="127"/>
                  </a:lnTo>
                  <a:lnTo>
                    <a:pt x="559" y="143"/>
                  </a:lnTo>
                  <a:lnTo>
                    <a:pt x="559" y="159"/>
                  </a:lnTo>
                  <a:lnTo>
                    <a:pt x="567" y="183"/>
                  </a:lnTo>
                  <a:lnTo>
                    <a:pt x="567" y="199"/>
                  </a:lnTo>
                  <a:lnTo>
                    <a:pt x="575" y="223"/>
                  </a:lnTo>
                  <a:lnTo>
                    <a:pt x="575" y="239"/>
                  </a:lnTo>
                  <a:lnTo>
                    <a:pt x="583" y="263"/>
                  </a:lnTo>
                  <a:lnTo>
                    <a:pt x="583" y="286"/>
                  </a:lnTo>
                  <a:lnTo>
                    <a:pt x="583" y="310"/>
                  </a:lnTo>
                  <a:lnTo>
                    <a:pt x="583" y="334"/>
                  </a:lnTo>
                  <a:lnTo>
                    <a:pt x="583" y="350"/>
                  </a:lnTo>
                  <a:lnTo>
                    <a:pt x="583" y="374"/>
                  </a:lnTo>
                  <a:lnTo>
                    <a:pt x="583" y="406"/>
                  </a:lnTo>
                  <a:lnTo>
                    <a:pt x="583" y="430"/>
                  </a:lnTo>
                  <a:lnTo>
                    <a:pt x="583" y="454"/>
                  </a:lnTo>
                  <a:lnTo>
                    <a:pt x="583" y="470"/>
                  </a:lnTo>
                  <a:lnTo>
                    <a:pt x="583" y="493"/>
                  </a:lnTo>
                  <a:lnTo>
                    <a:pt x="575" y="517"/>
                  </a:lnTo>
                  <a:lnTo>
                    <a:pt x="575" y="541"/>
                  </a:lnTo>
                  <a:lnTo>
                    <a:pt x="567" y="565"/>
                  </a:lnTo>
                  <a:lnTo>
                    <a:pt x="567" y="589"/>
                  </a:lnTo>
                  <a:lnTo>
                    <a:pt x="559" y="605"/>
                  </a:lnTo>
                  <a:lnTo>
                    <a:pt x="551" y="629"/>
                  </a:lnTo>
                  <a:lnTo>
                    <a:pt x="551" y="653"/>
                  </a:lnTo>
                  <a:lnTo>
                    <a:pt x="543" y="669"/>
                  </a:lnTo>
                  <a:lnTo>
                    <a:pt x="535" y="693"/>
                  </a:lnTo>
                  <a:lnTo>
                    <a:pt x="527" y="724"/>
                  </a:lnTo>
                  <a:lnTo>
                    <a:pt x="519" y="748"/>
                  </a:lnTo>
                  <a:lnTo>
                    <a:pt x="671" y="812"/>
                  </a:lnTo>
                  <a:lnTo>
                    <a:pt x="272" y="852"/>
                  </a:lnTo>
                  <a:lnTo>
                    <a:pt x="0" y="541"/>
                  </a:lnTo>
                  <a:close/>
                </a:path>
              </a:pathLst>
            </a:custGeom>
            <a:noFill/>
            <a:ln w="12700">
              <a:solidFill>
                <a:srgbClr val="000000"/>
              </a:solidFill>
              <a:prstDash val="solid"/>
              <a:round/>
              <a:headEnd/>
              <a:tailEnd/>
            </a:ln>
          </p:spPr>
          <p:txBody>
            <a:bodyPr>
              <a:prstTxWarp prst="textNoShape">
                <a:avLst/>
              </a:prstTxWarp>
            </a:bodyPr>
            <a:lstStyle/>
            <a:p>
              <a:endParaRPr lang="en-US"/>
            </a:p>
          </p:txBody>
        </p:sp>
        <p:sp>
          <p:nvSpPr>
            <p:cNvPr id="177168" name="Freeform 16"/>
            <p:cNvSpPr>
              <a:spLocks/>
            </p:cNvSpPr>
            <p:nvPr/>
          </p:nvSpPr>
          <p:spPr bwMode="auto">
            <a:xfrm>
              <a:off x="3103" y="1086"/>
              <a:ext cx="791" cy="757"/>
            </a:xfrm>
            <a:custGeom>
              <a:avLst/>
              <a:gdLst/>
              <a:ahLst/>
              <a:cxnLst>
                <a:cxn ang="0">
                  <a:pos x="160" y="0"/>
                </a:cxn>
                <a:cxn ang="0">
                  <a:pos x="176" y="8"/>
                </a:cxn>
                <a:cxn ang="0">
                  <a:pos x="192" y="16"/>
                </a:cxn>
                <a:cxn ang="0">
                  <a:pos x="208" y="24"/>
                </a:cxn>
                <a:cxn ang="0">
                  <a:pos x="216" y="32"/>
                </a:cxn>
                <a:cxn ang="0">
                  <a:pos x="232" y="40"/>
                </a:cxn>
                <a:cxn ang="0">
                  <a:pos x="248" y="48"/>
                </a:cxn>
                <a:cxn ang="0">
                  <a:pos x="256" y="56"/>
                </a:cxn>
                <a:cxn ang="0">
                  <a:pos x="272" y="64"/>
                </a:cxn>
                <a:cxn ang="0">
                  <a:pos x="288" y="72"/>
                </a:cxn>
                <a:cxn ang="0">
                  <a:pos x="304" y="88"/>
                </a:cxn>
                <a:cxn ang="0">
                  <a:pos x="320" y="96"/>
                </a:cxn>
                <a:cxn ang="0">
                  <a:pos x="328" y="104"/>
                </a:cxn>
                <a:cxn ang="0">
                  <a:pos x="344" y="120"/>
                </a:cxn>
                <a:cxn ang="0">
                  <a:pos x="360" y="128"/>
                </a:cxn>
                <a:cxn ang="0">
                  <a:pos x="376" y="143"/>
                </a:cxn>
                <a:cxn ang="0">
                  <a:pos x="392" y="151"/>
                </a:cxn>
                <a:cxn ang="0">
                  <a:pos x="408" y="167"/>
                </a:cxn>
                <a:cxn ang="0">
                  <a:pos x="424" y="183"/>
                </a:cxn>
                <a:cxn ang="0">
                  <a:pos x="432" y="191"/>
                </a:cxn>
                <a:cxn ang="0">
                  <a:pos x="448" y="207"/>
                </a:cxn>
                <a:cxn ang="0">
                  <a:pos x="464" y="223"/>
                </a:cxn>
                <a:cxn ang="0">
                  <a:pos x="472" y="231"/>
                </a:cxn>
                <a:cxn ang="0">
                  <a:pos x="480" y="247"/>
                </a:cxn>
                <a:cxn ang="0">
                  <a:pos x="496" y="263"/>
                </a:cxn>
                <a:cxn ang="0">
                  <a:pos x="512" y="279"/>
                </a:cxn>
                <a:cxn ang="0">
                  <a:pos x="520" y="295"/>
                </a:cxn>
                <a:cxn ang="0">
                  <a:pos x="528" y="311"/>
                </a:cxn>
                <a:cxn ang="0">
                  <a:pos x="544" y="327"/>
                </a:cxn>
                <a:cxn ang="0">
                  <a:pos x="559" y="343"/>
                </a:cxn>
                <a:cxn ang="0">
                  <a:pos x="567" y="366"/>
                </a:cxn>
                <a:cxn ang="0">
                  <a:pos x="583" y="382"/>
                </a:cxn>
                <a:cxn ang="0">
                  <a:pos x="591" y="406"/>
                </a:cxn>
                <a:cxn ang="0">
                  <a:pos x="607" y="422"/>
                </a:cxn>
                <a:cxn ang="0">
                  <a:pos x="615" y="446"/>
                </a:cxn>
                <a:cxn ang="0">
                  <a:pos x="623" y="462"/>
                </a:cxn>
                <a:cxn ang="0">
                  <a:pos x="631" y="478"/>
                </a:cxn>
                <a:cxn ang="0">
                  <a:pos x="639" y="494"/>
                </a:cxn>
                <a:cxn ang="0">
                  <a:pos x="791" y="430"/>
                </a:cxn>
                <a:cxn ang="0">
                  <a:pos x="552" y="757"/>
                </a:cxn>
                <a:cxn ang="0">
                  <a:pos x="112" y="701"/>
                </a:cxn>
                <a:cxn ang="0">
                  <a:pos x="288" y="629"/>
                </a:cxn>
                <a:cxn ang="0">
                  <a:pos x="280" y="613"/>
                </a:cxn>
                <a:cxn ang="0">
                  <a:pos x="264" y="589"/>
                </a:cxn>
                <a:cxn ang="0">
                  <a:pos x="248" y="565"/>
                </a:cxn>
                <a:cxn ang="0">
                  <a:pos x="232" y="542"/>
                </a:cxn>
                <a:cxn ang="0">
                  <a:pos x="216" y="518"/>
                </a:cxn>
                <a:cxn ang="0">
                  <a:pos x="200" y="502"/>
                </a:cxn>
                <a:cxn ang="0">
                  <a:pos x="184" y="478"/>
                </a:cxn>
                <a:cxn ang="0">
                  <a:pos x="168" y="462"/>
                </a:cxn>
                <a:cxn ang="0">
                  <a:pos x="152" y="446"/>
                </a:cxn>
                <a:cxn ang="0">
                  <a:pos x="128" y="430"/>
                </a:cxn>
                <a:cxn ang="0">
                  <a:pos x="112" y="414"/>
                </a:cxn>
                <a:cxn ang="0">
                  <a:pos x="96" y="398"/>
                </a:cxn>
                <a:cxn ang="0">
                  <a:pos x="72" y="382"/>
                </a:cxn>
                <a:cxn ang="0">
                  <a:pos x="56" y="374"/>
                </a:cxn>
                <a:cxn ang="0">
                  <a:pos x="32" y="358"/>
                </a:cxn>
                <a:cxn ang="0">
                  <a:pos x="16" y="351"/>
                </a:cxn>
                <a:cxn ang="0">
                  <a:pos x="0" y="343"/>
                </a:cxn>
                <a:cxn ang="0">
                  <a:pos x="160" y="0"/>
                </a:cxn>
              </a:cxnLst>
              <a:rect l="0" t="0" r="r" b="b"/>
              <a:pathLst>
                <a:path w="791" h="757">
                  <a:moveTo>
                    <a:pt x="160" y="0"/>
                  </a:moveTo>
                  <a:lnTo>
                    <a:pt x="176" y="8"/>
                  </a:lnTo>
                  <a:lnTo>
                    <a:pt x="192" y="16"/>
                  </a:lnTo>
                  <a:lnTo>
                    <a:pt x="208" y="24"/>
                  </a:lnTo>
                  <a:lnTo>
                    <a:pt x="216" y="32"/>
                  </a:lnTo>
                  <a:lnTo>
                    <a:pt x="232" y="40"/>
                  </a:lnTo>
                  <a:lnTo>
                    <a:pt x="248" y="48"/>
                  </a:lnTo>
                  <a:lnTo>
                    <a:pt x="256" y="56"/>
                  </a:lnTo>
                  <a:lnTo>
                    <a:pt x="272" y="64"/>
                  </a:lnTo>
                  <a:lnTo>
                    <a:pt x="288" y="72"/>
                  </a:lnTo>
                  <a:lnTo>
                    <a:pt x="304" y="88"/>
                  </a:lnTo>
                  <a:lnTo>
                    <a:pt x="320" y="96"/>
                  </a:lnTo>
                  <a:lnTo>
                    <a:pt x="328" y="104"/>
                  </a:lnTo>
                  <a:lnTo>
                    <a:pt x="344" y="120"/>
                  </a:lnTo>
                  <a:lnTo>
                    <a:pt x="360" y="128"/>
                  </a:lnTo>
                  <a:lnTo>
                    <a:pt x="376" y="143"/>
                  </a:lnTo>
                  <a:lnTo>
                    <a:pt x="392" y="151"/>
                  </a:lnTo>
                  <a:lnTo>
                    <a:pt x="408" y="167"/>
                  </a:lnTo>
                  <a:lnTo>
                    <a:pt x="424" y="183"/>
                  </a:lnTo>
                  <a:lnTo>
                    <a:pt x="432" y="191"/>
                  </a:lnTo>
                  <a:lnTo>
                    <a:pt x="448" y="207"/>
                  </a:lnTo>
                  <a:lnTo>
                    <a:pt x="464" y="223"/>
                  </a:lnTo>
                  <a:lnTo>
                    <a:pt x="472" y="231"/>
                  </a:lnTo>
                  <a:lnTo>
                    <a:pt x="480" y="247"/>
                  </a:lnTo>
                  <a:lnTo>
                    <a:pt x="496" y="263"/>
                  </a:lnTo>
                  <a:lnTo>
                    <a:pt x="512" y="279"/>
                  </a:lnTo>
                  <a:lnTo>
                    <a:pt x="520" y="295"/>
                  </a:lnTo>
                  <a:lnTo>
                    <a:pt x="528" y="311"/>
                  </a:lnTo>
                  <a:lnTo>
                    <a:pt x="544" y="327"/>
                  </a:lnTo>
                  <a:lnTo>
                    <a:pt x="559" y="343"/>
                  </a:lnTo>
                  <a:lnTo>
                    <a:pt x="567" y="366"/>
                  </a:lnTo>
                  <a:lnTo>
                    <a:pt x="583" y="382"/>
                  </a:lnTo>
                  <a:lnTo>
                    <a:pt x="591" y="406"/>
                  </a:lnTo>
                  <a:lnTo>
                    <a:pt x="607" y="422"/>
                  </a:lnTo>
                  <a:lnTo>
                    <a:pt x="615" y="446"/>
                  </a:lnTo>
                  <a:lnTo>
                    <a:pt x="623" y="462"/>
                  </a:lnTo>
                  <a:lnTo>
                    <a:pt x="631" y="478"/>
                  </a:lnTo>
                  <a:lnTo>
                    <a:pt x="639" y="494"/>
                  </a:lnTo>
                  <a:lnTo>
                    <a:pt x="791" y="430"/>
                  </a:lnTo>
                  <a:lnTo>
                    <a:pt x="552" y="757"/>
                  </a:lnTo>
                  <a:lnTo>
                    <a:pt x="112" y="701"/>
                  </a:lnTo>
                  <a:lnTo>
                    <a:pt x="288" y="629"/>
                  </a:lnTo>
                  <a:lnTo>
                    <a:pt x="280" y="613"/>
                  </a:lnTo>
                  <a:lnTo>
                    <a:pt x="264" y="589"/>
                  </a:lnTo>
                  <a:lnTo>
                    <a:pt x="248" y="565"/>
                  </a:lnTo>
                  <a:lnTo>
                    <a:pt x="232" y="542"/>
                  </a:lnTo>
                  <a:lnTo>
                    <a:pt x="216" y="518"/>
                  </a:lnTo>
                  <a:lnTo>
                    <a:pt x="200" y="502"/>
                  </a:lnTo>
                  <a:lnTo>
                    <a:pt x="184" y="478"/>
                  </a:lnTo>
                  <a:lnTo>
                    <a:pt x="168" y="462"/>
                  </a:lnTo>
                  <a:lnTo>
                    <a:pt x="152" y="446"/>
                  </a:lnTo>
                  <a:lnTo>
                    <a:pt x="128" y="430"/>
                  </a:lnTo>
                  <a:lnTo>
                    <a:pt x="112" y="414"/>
                  </a:lnTo>
                  <a:lnTo>
                    <a:pt x="96" y="398"/>
                  </a:lnTo>
                  <a:lnTo>
                    <a:pt x="72" y="382"/>
                  </a:lnTo>
                  <a:lnTo>
                    <a:pt x="56" y="374"/>
                  </a:lnTo>
                  <a:lnTo>
                    <a:pt x="32" y="358"/>
                  </a:lnTo>
                  <a:lnTo>
                    <a:pt x="16" y="351"/>
                  </a:lnTo>
                  <a:lnTo>
                    <a:pt x="0" y="343"/>
                  </a:lnTo>
                  <a:lnTo>
                    <a:pt x="160" y="0"/>
                  </a:lnTo>
                  <a:close/>
                </a:path>
              </a:pathLst>
            </a:custGeom>
            <a:solidFill>
              <a:srgbClr val="00FF00"/>
            </a:solidFill>
            <a:ln w="9525">
              <a:noFill/>
              <a:round/>
              <a:headEnd/>
              <a:tailEnd/>
            </a:ln>
          </p:spPr>
          <p:txBody>
            <a:bodyPr>
              <a:prstTxWarp prst="textNoShape">
                <a:avLst/>
              </a:prstTxWarp>
            </a:bodyPr>
            <a:lstStyle/>
            <a:p>
              <a:endParaRPr lang="en-US"/>
            </a:p>
          </p:txBody>
        </p:sp>
        <p:sp>
          <p:nvSpPr>
            <p:cNvPr id="177169" name="Freeform 17"/>
            <p:cNvSpPr>
              <a:spLocks/>
            </p:cNvSpPr>
            <p:nvPr/>
          </p:nvSpPr>
          <p:spPr bwMode="auto">
            <a:xfrm>
              <a:off x="2552" y="895"/>
              <a:ext cx="759" cy="621"/>
            </a:xfrm>
            <a:custGeom>
              <a:avLst/>
              <a:gdLst/>
              <a:ahLst/>
              <a:cxnLst>
                <a:cxn ang="0">
                  <a:pos x="408" y="621"/>
                </a:cxn>
                <a:cxn ang="0">
                  <a:pos x="456" y="494"/>
                </a:cxn>
                <a:cxn ang="0">
                  <a:pos x="440" y="494"/>
                </a:cxn>
                <a:cxn ang="0">
                  <a:pos x="424" y="486"/>
                </a:cxn>
                <a:cxn ang="0">
                  <a:pos x="400" y="486"/>
                </a:cxn>
                <a:cxn ang="0">
                  <a:pos x="376" y="478"/>
                </a:cxn>
                <a:cxn ang="0">
                  <a:pos x="360" y="478"/>
                </a:cxn>
                <a:cxn ang="0">
                  <a:pos x="336" y="478"/>
                </a:cxn>
                <a:cxn ang="0">
                  <a:pos x="312" y="470"/>
                </a:cxn>
                <a:cxn ang="0">
                  <a:pos x="272" y="470"/>
                </a:cxn>
                <a:cxn ang="0">
                  <a:pos x="248" y="478"/>
                </a:cxn>
                <a:cxn ang="0">
                  <a:pos x="224" y="478"/>
                </a:cxn>
                <a:cxn ang="0">
                  <a:pos x="208" y="478"/>
                </a:cxn>
                <a:cxn ang="0">
                  <a:pos x="184" y="486"/>
                </a:cxn>
                <a:cxn ang="0">
                  <a:pos x="160" y="486"/>
                </a:cxn>
                <a:cxn ang="0">
                  <a:pos x="136" y="494"/>
                </a:cxn>
                <a:cxn ang="0">
                  <a:pos x="120" y="502"/>
                </a:cxn>
                <a:cxn ang="0">
                  <a:pos x="176" y="247"/>
                </a:cxn>
                <a:cxn ang="0">
                  <a:pos x="0" y="143"/>
                </a:cxn>
                <a:cxn ang="0">
                  <a:pos x="8" y="143"/>
                </a:cxn>
                <a:cxn ang="0">
                  <a:pos x="24" y="135"/>
                </a:cxn>
                <a:cxn ang="0">
                  <a:pos x="40" y="127"/>
                </a:cxn>
                <a:cxn ang="0">
                  <a:pos x="56" y="127"/>
                </a:cxn>
                <a:cxn ang="0">
                  <a:pos x="72" y="120"/>
                </a:cxn>
                <a:cxn ang="0">
                  <a:pos x="88" y="120"/>
                </a:cxn>
                <a:cxn ang="0">
                  <a:pos x="112" y="112"/>
                </a:cxn>
                <a:cxn ang="0">
                  <a:pos x="128" y="112"/>
                </a:cxn>
                <a:cxn ang="0">
                  <a:pos x="152" y="104"/>
                </a:cxn>
                <a:cxn ang="0">
                  <a:pos x="168" y="104"/>
                </a:cxn>
                <a:cxn ang="0">
                  <a:pos x="192" y="104"/>
                </a:cxn>
                <a:cxn ang="0">
                  <a:pos x="216" y="104"/>
                </a:cxn>
                <a:cxn ang="0">
                  <a:pos x="240" y="96"/>
                </a:cxn>
                <a:cxn ang="0">
                  <a:pos x="264" y="96"/>
                </a:cxn>
                <a:cxn ang="0">
                  <a:pos x="288" y="96"/>
                </a:cxn>
                <a:cxn ang="0">
                  <a:pos x="320" y="96"/>
                </a:cxn>
                <a:cxn ang="0">
                  <a:pos x="344" y="104"/>
                </a:cxn>
                <a:cxn ang="0">
                  <a:pos x="360" y="104"/>
                </a:cxn>
                <a:cxn ang="0">
                  <a:pos x="384" y="104"/>
                </a:cxn>
                <a:cxn ang="0">
                  <a:pos x="408" y="104"/>
                </a:cxn>
                <a:cxn ang="0">
                  <a:pos x="432" y="112"/>
                </a:cxn>
                <a:cxn ang="0">
                  <a:pos x="448" y="112"/>
                </a:cxn>
                <a:cxn ang="0">
                  <a:pos x="472" y="120"/>
                </a:cxn>
                <a:cxn ang="0">
                  <a:pos x="496" y="120"/>
                </a:cxn>
                <a:cxn ang="0">
                  <a:pos x="520" y="127"/>
                </a:cxn>
                <a:cxn ang="0">
                  <a:pos x="544" y="135"/>
                </a:cxn>
                <a:cxn ang="0">
                  <a:pos x="559" y="135"/>
                </a:cxn>
                <a:cxn ang="0">
                  <a:pos x="583" y="143"/>
                </a:cxn>
                <a:cxn ang="0">
                  <a:pos x="607" y="151"/>
                </a:cxn>
                <a:cxn ang="0">
                  <a:pos x="671" y="0"/>
                </a:cxn>
                <a:cxn ang="0">
                  <a:pos x="759" y="422"/>
                </a:cxn>
                <a:cxn ang="0">
                  <a:pos x="408" y="621"/>
                </a:cxn>
              </a:cxnLst>
              <a:rect l="0" t="0" r="r" b="b"/>
              <a:pathLst>
                <a:path w="759" h="621">
                  <a:moveTo>
                    <a:pt x="408" y="621"/>
                  </a:moveTo>
                  <a:lnTo>
                    <a:pt x="456" y="494"/>
                  </a:lnTo>
                  <a:lnTo>
                    <a:pt x="440" y="494"/>
                  </a:lnTo>
                  <a:lnTo>
                    <a:pt x="424" y="486"/>
                  </a:lnTo>
                  <a:lnTo>
                    <a:pt x="400" y="486"/>
                  </a:lnTo>
                  <a:lnTo>
                    <a:pt x="376" y="478"/>
                  </a:lnTo>
                  <a:lnTo>
                    <a:pt x="360" y="478"/>
                  </a:lnTo>
                  <a:lnTo>
                    <a:pt x="336" y="478"/>
                  </a:lnTo>
                  <a:lnTo>
                    <a:pt x="312" y="470"/>
                  </a:lnTo>
                  <a:lnTo>
                    <a:pt x="272" y="470"/>
                  </a:lnTo>
                  <a:lnTo>
                    <a:pt x="248" y="478"/>
                  </a:lnTo>
                  <a:lnTo>
                    <a:pt x="224" y="478"/>
                  </a:lnTo>
                  <a:lnTo>
                    <a:pt x="208" y="478"/>
                  </a:lnTo>
                  <a:lnTo>
                    <a:pt x="184" y="486"/>
                  </a:lnTo>
                  <a:lnTo>
                    <a:pt x="160" y="486"/>
                  </a:lnTo>
                  <a:lnTo>
                    <a:pt x="136" y="494"/>
                  </a:lnTo>
                  <a:lnTo>
                    <a:pt x="120" y="502"/>
                  </a:lnTo>
                  <a:lnTo>
                    <a:pt x="176" y="247"/>
                  </a:lnTo>
                  <a:lnTo>
                    <a:pt x="0" y="143"/>
                  </a:lnTo>
                  <a:lnTo>
                    <a:pt x="8" y="143"/>
                  </a:lnTo>
                  <a:lnTo>
                    <a:pt x="24" y="135"/>
                  </a:lnTo>
                  <a:lnTo>
                    <a:pt x="40" y="127"/>
                  </a:lnTo>
                  <a:lnTo>
                    <a:pt x="56" y="127"/>
                  </a:lnTo>
                  <a:lnTo>
                    <a:pt x="72" y="120"/>
                  </a:lnTo>
                  <a:lnTo>
                    <a:pt x="88" y="120"/>
                  </a:lnTo>
                  <a:lnTo>
                    <a:pt x="112" y="112"/>
                  </a:lnTo>
                  <a:lnTo>
                    <a:pt x="128" y="112"/>
                  </a:lnTo>
                  <a:lnTo>
                    <a:pt x="152" y="104"/>
                  </a:lnTo>
                  <a:lnTo>
                    <a:pt x="168" y="104"/>
                  </a:lnTo>
                  <a:lnTo>
                    <a:pt x="192" y="104"/>
                  </a:lnTo>
                  <a:lnTo>
                    <a:pt x="216" y="104"/>
                  </a:lnTo>
                  <a:lnTo>
                    <a:pt x="240" y="96"/>
                  </a:lnTo>
                  <a:lnTo>
                    <a:pt x="264" y="96"/>
                  </a:lnTo>
                  <a:lnTo>
                    <a:pt x="288" y="96"/>
                  </a:lnTo>
                  <a:lnTo>
                    <a:pt x="320" y="96"/>
                  </a:lnTo>
                  <a:lnTo>
                    <a:pt x="344" y="104"/>
                  </a:lnTo>
                  <a:lnTo>
                    <a:pt x="360" y="104"/>
                  </a:lnTo>
                  <a:lnTo>
                    <a:pt x="384" y="104"/>
                  </a:lnTo>
                  <a:lnTo>
                    <a:pt x="408" y="104"/>
                  </a:lnTo>
                  <a:lnTo>
                    <a:pt x="432" y="112"/>
                  </a:lnTo>
                  <a:lnTo>
                    <a:pt x="448" y="112"/>
                  </a:lnTo>
                  <a:lnTo>
                    <a:pt x="472" y="120"/>
                  </a:lnTo>
                  <a:lnTo>
                    <a:pt x="496" y="120"/>
                  </a:lnTo>
                  <a:lnTo>
                    <a:pt x="520" y="127"/>
                  </a:lnTo>
                  <a:lnTo>
                    <a:pt x="544" y="135"/>
                  </a:lnTo>
                  <a:lnTo>
                    <a:pt x="559" y="135"/>
                  </a:lnTo>
                  <a:lnTo>
                    <a:pt x="583" y="143"/>
                  </a:lnTo>
                  <a:lnTo>
                    <a:pt x="607" y="151"/>
                  </a:lnTo>
                  <a:lnTo>
                    <a:pt x="671" y="0"/>
                  </a:lnTo>
                  <a:lnTo>
                    <a:pt x="759" y="422"/>
                  </a:lnTo>
                  <a:lnTo>
                    <a:pt x="408" y="621"/>
                  </a:lnTo>
                  <a:close/>
                </a:path>
              </a:pathLst>
            </a:custGeom>
            <a:solidFill>
              <a:srgbClr val="FF0000"/>
            </a:solidFill>
            <a:ln w="9525">
              <a:noFill/>
              <a:round/>
              <a:headEnd/>
              <a:tailEnd/>
            </a:ln>
          </p:spPr>
          <p:txBody>
            <a:bodyPr>
              <a:prstTxWarp prst="textNoShape">
                <a:avLst/>
              </a:prstTxWarp>
            </a:bodyPr>
            <a:lstStyle/>
            <a:p>
              <a:endParaRPr lang="en-US"/>
            </a:p>
          </p:txBody>
        </p:sp>
        <p:sp>
          <p:nvSpPr>
            <p:cNvPr id="177170" name="Freeform 18"/>
            <p:cNvSpPr>
              <a:spLocks/>
            </p:cNvSpPr>
            <p:nvPr/>
          </p:nvSpPr>
          <p:spPr bwMode="auto">
            <a:xfrm>
              <a:off x="3100" y="1082"/>
              <a:ext cx="790" cy="757"/>
            </a:xfrm>
            <a:custGeom>
              <a:avLst/>
              <a:gdLst/>
              <a:ahLst/>
              <a:cxnLst>
                <a:cxn ang="0">
                  <a:pos x="159" y="0"/>
                </a:cxn>
                <a:cxn ang="0">
                  <a:pos x="175" y="8"/>
                </a:cxn>
                <a:cxn ang="0">
                  <a:pos x="191" y="16"/>
                </a:cxn>
                <a:cxn ang="0">
                  <a:pos x="207" y="24"/>
                </a:cxn>
                <a:cxn ang="0">
                  <a:pos x="215" y="32"/>
                </a:cxn>
                <a:cxn ang="0">
                  <a:pos x="231" y="40"/>
                </a:cxn>
                <a:cxn ang="0">
                  <a:pos x="247" y="48"/>
                </a:cxn>
                <a:cxn ang="0">
                  <a:pos x="255" y="56"/>
                </a:cxn>
                <a:cxn ang="0">
                  <a:pos x="271" y="64"/>
                </a:cxn>
                <a:cxn ang="0">
                  <a:pos x="287" y="72"/>
                </a:cxn>
                <a:cxn ang="0">
                  <a:pos x="303" y="88"/>
                </a:cxn>
                <a:cxn ang="0">
                  <a:pos x="319" y="96"/>
                </a:cxn>
                <a:cxn ang="0">
                  <a:pos x="327" y="104"/>
                </a:cxn>
                <a:cxn ang="0">
                  <a:pos x="343" y="120"/>
                </a:cxn>
                <a:cxn ang="0">
                  <a:pos x="359" y="128"/>
                </a:cxn>
                <a:cxn ang="0">
                  <a:pos x="375" y="144"/>
                </a:cxn>
                <a:cxn ang="0">
                  <a:pos x="391" y="151"/>
                </a:cxn>
                <a:cxn ang="0">
                  <a:pos x="407" y="167"/>
                </a:cxn>
                <a:cxn ang="0">
                  <a:pos x="423" y="183"/>
                </a:cxn>
                <a:cxn ang="0">
                  <a:pos x="431" y="191"/>
                </a:cxn>
                <a:cxn ang="0">
                  <a:pos x="447" y="207"/>
                </a:cxn>
                <a:cxn ang="0">
                  <a:pos x="463" y="223"/>
                </a:cxn>
                <a:cxn ang="0">
                  <a:pos x="471" y="231"/>
                </a:cxn>
                <a:cxn ang="0">
                  <a:pos x="479" y="247"/>
                </a:cxn>
                <a:cxn ang="0">
                  <a:pos x="495" y="263"/>
                </a:cxn>
                <a:cxn ang="0">
                  <a:pos x="511" y="279"/>
                </a:cxn>
                <a:cxn ang="0">
                  <a:pos x="519" y="295"/>
                </a:cxn>
                <a:cxn ang="0">
                  <a:pos x="527" y="311"/>
                </a:cxn>
                <a:cxn ang="0">
                  <a:pos x="543" y="327"/>
                </a:cxn>
                <a:cxn ang="0">
                  <a:pos x="558" y="343"/>
                </a:cxn>
                <a:cxn ang="0">
                  <a:pos x="566" y="366"/>
                </a:cxn>
                <a:cxn ang="0">
                  <a:pos x="582" y="382"/>
                </a:cxn>
                <a:cxn ang="0">
                  <a:pos x="590" y="406"/>
                </a:cxn>
                <a:cxn ang="0">
                  <a:pos x="606" y="422"/>
                </a:cxn>
                <a:cxn ang="0">
                  <a:pos x="614" y="446"/>
                </a:cxn>
                <a:cxn ang="0">
                  <a:pos x="622" y="462"/>
                </a:cxn>
                <a:cxn ang="0">
                  <a:pos x="630" y="478"/>
                </a:cxn>
                <a:cxn ang="0">
                  <a:pos x="638" y="494"/>
                </a:cxn>
                <a:cxn ang="0">
                  <a:pos x="790" y="430"/>
                </a:cxn>
                <a:cxn ang="0">
                  <a:pos x="551" y="757"/>
                </a:cxn>
                <a:cxn ang="0">
                  <a:pos x="111" y="701"/>
                </a:cxn>
                <a:cxn ang="0">
                  <a:pos x="287" y="629"/>
                </a:cxn>
                <a:cxn ang="0">
                  <a:pos x="279" y="613"/>
                </a:cxn>
                <a:cxn ang="0">
                  <a:pos x="263" y="589"/>
                </a:cxn>
                <a:cxn ang="0">
                  <a:pos x="247" y="565"/>
                </a:cxn>
                <a:cxn ang="0">
                  <a:pos x="231" y="542"/>
                </a:cxn>
                <a:cxn ang="0">
                  <a:pos x="215" y="518"/>
                </a:cxn>
                <a:cxn ang="0">
                  <a:pos x="199" y="502"/>
                </a:cxn>
                <a:cxn ang="0">
                  <a:pos x="183" y="478"/>
                </a:cxn>
                <a:cxn ang="0">
                  <a:pos x="167" y="462"/>
                </a:cxn>
                <a:cxn ang="0">
                  <a:pos x="151" y="446"/>
                </a:cxn>
                <a:cxn ang="0">
                  <a:pos x="127" y="430"/>
                </a:cxn>
                <a:cxn ang="0">
                  <a:pos x="111" y="414"/>
                </a:cxn>
                <a:cxn ang="0">
                  <a:pos x="95" y="398"/>
                </a:cxn>
                <a:cxn ang="0">
                  <a:pos x="71" y="382"/>
                </a:cxn>
                <a:cxn ang="0">
                  <a:pos x="55" y="374"/>
                </a:cxn>
                <a:cxn ang="0">
                  <a:pos x="31" y="358"/>
                </a:cxn>
                <a:cxn ang="0">
                  <a:pos x="15" y="351"/>
                </a:cxn>
                <a:cxn ang="0">
                  <a:pos x="0" y="343"/>
                </a:cxn>
                <a:cxn ang="0">
                  <a:pos x="159" y="0"/>
                </a:cxn>
              </a:cxnLst>
              <a:rect l="0" t="0" r="r" b="b"/>
              <a:pathLst>
                <a:path w="790" h="757">
                  <a:moveTo>
                    <a:pt x="159" y="0"/>
                  </a:moveTo>
                  <a:lnTo>
                    <a:pt x="175" y="8"/>
                  </a:lnTo>
                  <a:lnTo>
                    <a:pt x="191" y="16"/>
                  </a:lnTo>
                  <a:lnTo>
                    <a:pt x="207" y="24"/>
                  </a:lnTo>
                  <a:lnTo>
                    <a:pt x="215" y="32"/>
                  </a:lnTo>
                  <a:lnTo>
                    <a:pt x="231" y="40"/>
                  </a:lnTo>
                  <a:lnTo>
                    <a:pt x="247" y="48"/>
                  </a:lnTo>
                  <a:lnTo>
                    <a:pt x="255" y="56"/>
                  </a:lnTo>
                  <a:lnTo>
                    <a:pt x="271" y="64"/>
                  </a:lnTo>
                  <a:lnTo>
                    <a:pt x="287" y="72"/>
                  </a:lnTo>
                  <a:lnTo>
                    <a:pt x="303" y="88"/>
                  </a:lnTo>
                  <a:lnTo>
                    <a:pt x="319" y="96"/>
                  </a:lnTo>
                  <a:lnTo>
                    <a:pt x="327" y="104"/>
                  </a:lnTo>
                  <a:lnTo>
                    <a:pt x="343" y="120"/>
                  </a:lnTo>
                  <a:lnTo>
                    <a:pt x="359" y="128"/>
                  </a:lnTo>
                  <a:lnTo>
                    <a:pt x="375" y="144"/>
                  </a:lnTo>
                  <a:lnTo>
                    <a:pt x="391" y="151"/>
                  </a:lnTo>
                  <a:lnTo>
                    <a:pt x="407" y="167"/>
                  </a:lnTo>
                  <a:lnTo>
                    <a:pt x="423" y="183"/>
                  </a:lnTo>
                  <a:lnTo>
                    <a:pt x="431" y="191"/>
                  </a:lnTo>
                  <a:lnTo>
                    <a:pt x="447" y="207"/>
                  </a:lnTo>
                  <a:lnTo>
                    <a:pt x="463" y="223"/>
                  </a:lnTo>
                  <a:lnTo>
                    <a:pt x="471" y="231"/>
                  </a:lnTo>
                  <a:lnTo>
                    <a:pt x="479" y="247"/>
                  </a:lnTo>
                  <a:lnTo>
                    <a:pt x="495" y="263"/>
                  </a:lnTo>
                  <a:lnTo>
                    <a:pt x="511" y="279"/>
                  </a:lnTo>
                  <a:lnTo>
                    <a:pt x="519" y="295"/>
                  </a:lnTo>
                  <a:lnTo>
                    <a:pt x="527" y="311"/>
                  </a:lnTo>
                  <a:lnTo>
                    <a:pt x="543" y="327"/>
                  </a:lnTo>
                  <a:lnTo>
                    <a:pt x="558" y="343"/>
                  </a:lnTo>
                  <a:lnTo>
                    <a:pt x="566" y="366"/>
                  </a:lnTo>
                  <a:lnTo>
                    <a:pt x="582" y="382"/>
                  </a:lnTo>
                  <a:lnTo>
                    <a:pt x="590" y="406"/>
                  </a:lnTo>
                  <a:lnTo>
                    <a:pt x="606" y="422"/>
                  </a:lnTo>
                  <a:lnTo>
                    <a:pt x="614" y="446"/>
                  </a:lnTo>
                  <a:lnTo>
                    <a:pt x="622" y="462"/>
                  </a:lnTo>
                  <a:lnTo>
                    <a:pt x="630" y="478"/>
                  </a:lnTo>
                  <a:lnTo>
                    <a:pt x="638" y="494"/>
                  </a:lnTo>
                  <a:lnTo>
                    <a:pt x="790" y="430"/>
                  </a:lnTo>
                  <a:lnTo>
                    <a:pt x="551" y="757"/>
                  </a:lnTo>
                  <a:lnTo>
                    <a:pt x="111" y="701"/>
                  </a:lnTo>
                  <a:lnTo>
                    <a:pt x="287" y="629"/>
                  </a:lnTo>
                  <a:lnTo>
                    <a:pt x="279" y="613"/>
                  </a:lnTo>
                  <a:lnTo>
                    <a:pt x="263" y="589"/>
                  </a:lnTo>
                  <a:lnTo>
                    <a:pt x="247" y="565"/>
                  </a:lnTo>
                  <a:lnTo>
                    <a:pt x="231" y="542"/>
                  </a:lnTo>
                  <a:lnTo>
                    <a:pt x="215" y="518"/>
                  </a:lnTo>
                  <a:lnTo>
                    <a:pt x="199" y="502"/>
                  </a:lnTo>
                  <a:lnTo>
                    <a:pt x="183" y="478"/>
                  </a:lnTo>
                  <a:lnTo>
                    <a:pt x="167" y="462"/>
                  </a:lnTo>
                  <a:lnTo>
                    <a:pt x="151" y="446"/>
                  </a:lnTo>
                  <a:lnTo>
                    <a:pt x="127" y="430"/>
                  </a:lnTo>
                  <a:lnTo>
                    <a:pt x="111" y="414"/>
                  </a:lnTo>
                  <a:lnTo>
                    <a:pt x="95" y="398"/>
                  </a:lnTo>
                  <a:lnTo>
                    <a:pt x="71" y="382"/>
                  </a:lnTo>
                  <a:lnTo>
                    <a:pt x="55" y="374"/>
                  </a:lnTo>
                  <a:lnTo>
                    <a:pt x="31" y="358"/>
                  </a:lnTo>
                  <a:lnTo>
                    <a:pt x="15" y="351"/>
                  </a:lnTo>
                  <a:lnTo>
                    <a:pt x="0" y="343"/>
                  </a:lnTo>
                  <a:lnTo>
                    <a:pt x="159" y="0"/>
                  </a:lnTo>
                  <a:close/>
                </a:path>
              </a:pathLst>
            </a:custGeom>
            <a:noFill/>
            <a:ln w="12700">
              <a:solidFill>
                <a:srgbClr val="000000"/>
              </a:solidFill>
              <a:prstDash val="solid"/>
              <a:round/>
              <a:headEnd/>
              <a:tailEnd/>
            </a:ln>
          </p:spPr>
          <p:txBody>
            <a:bodyPr>
              <a:prstTxWarp prst="textNoShape">
                <a:avLst/>
              </a:prstTxWarp>
            </a:bodyPr>
            <a:lstStyle/>
            <a:p>
              <a:endParaRPr lang="en-US"/>
            </a:p>
          </p:txBody>
        </p:sp>
        <p:sp>
          <p:nvSpPr>
            <p:cNvPr id="177171" name="Freeform 19"/>
            <p:cNvSpPr>
              <a:spLocks/>
            </p:cNvSpPr>
            <p:nvPr/>
          </p:nvSpPr>
          <p:spPr bwMode="auto">
            <a:xfrm>
              <a:off x="2548" y="891"/>
              <a:ext cx="759" cy="621"/>
            </a:xfrm>
            <a:custGeom>
              <a:avLst/>
              <a:gdLst/>
              <a:ahLst/>
              <a:cxnLst>
                <a:cxn ang="0">
                  <a:pos x="408" y="621"/>
                </a:cxn>
                <a:cxn ang="0">
                  <a:pos x="456" y="494"/>
                </a:cxn>
                <a:cxn ang="0">
                  <a:pos x="440" y="494"/>
                </a:cxn>
                <a:cxn ang="0">
                  <a:pos x="424" y="486"/>
                </a:cxn>
                <a:cxn ang="0">
                  <a:pos x="400" y="486"/>
                </a:cxn>
                <a:cxn ang="0">
                  <a:pos x="376" y="478"/>
                </a:cxn>
                <a:cxn ang="0">
                  <a:pos x="360" y="478"/>
                </a:cxn>
                <a:cxn ang="0">
                  <a:pos x="336" y="478"/>
                </a:cxn>
                <a:cxn ang="0">
                  <a:pos x="312" y="470"/>
                </a:cxn>
                <a:cxn ang="0">
                  <a:pos x="272" y="470"/>
                </a:cxn>
                <a:cxn ang="0">
                  <a:pos x="248" y="478"/>
                </a:cxn>
                <a:cxn ang="0">
                  <a:pos x="224" y="478"/>
                </a:cxn>
                <a:cxn ang="0">
                  <a:pos x="208" y="478"/>
                </a:cxn>
                <a:cxn ang="0">
                  <a:pos x="184" y="486"/>
                </a:cxn>
                <a:cxn ang="0">
                  <a:pos x="160" y="486"/>
                </a:cxn>
                <a:cxn ang="0">
                  <a:pos x="136" y="494"/>
                </a:cxn>
                <a:cxn ang="0">
                  <a:pos x="120" y="502"/>
                </a:cxn>
                <a:cxn ang="0">
                  <a:pos x="176" y="247"/>
                </a:cxn>
                <a:cxn ang="0">
                  <a:pos x="0" y="143"/>
                </a:cxn>
                <a:cxn ang="0">
                  <a:pos x="8" y="143"/>
                </a:cxn>
                <a:cxn ang="0">
                  <a:pos x="24" y="135"/>
                </a:cxn>
                <a:cxn ang="0">
                  <a:pos x="40" y="127"/>
                </a:cxn>
                <a:cxn ang="0">
                  <a:pos x="56" y="127"/>
                </a:cxn>
                <a:cxn ang="0">
                  <a:pos x="72" y="120"/>
                </a:cxn>
                <a:cxn ang="0">
                  <a:pos x="88" y="120"/>
                </a:cxn>
                <a:cxn ang="0">
                  <a:pos x="112" y="112"/>
                </a:cxn>
                <a:cxn ang="0">
                  <a:pos x="128" y="112"/>
                </a:cxn>
                <a:cxn ang="0">
                  <a:pos x="152" y="104"/>
                </a:cxn>
                <a:cxn ang="0">
                  <a:pos x="168" y="104"/>
                </a:cxn>
                <a:cxn ang="0">
                  <a:pos x="192" y="104"/>
                </a:cxn>
                <a:cxn ang="0">
                  <a:pos x="216" y="104"/>
                </a:cxn>
                <a:cxn ang="0">
                  <a:pos x="240" y="96"/>
                </a:cxn>
                <a:cxn ang="0">
                  <a:pos x="264" y="96"/>
                </a:cxn>
                <a:cxn ang="0">
                  <a:pos x="288" y="96"/>
                </a:cxn>
                <a:cxn ang="0">
                  <a:pos x="320" y="96"/>
                </a:cxn>
                <a:cxn ang="0">
                  <a:pos x="344" y="104"/>
                </a:cxn>
                <a:cxn ang="0">
                  <a:pos x="360" y="104"/>
                </a:cxn>
                <a:cxn ang="0">
                  <a:pos x="384" y="104"/>
                </a:cxn>
                <a:cxn ang="0">
                  <a:pos x="408" y="104"/>
                </a:cxn>
                <a:cxn ang="0">
                  <a:pos x="432" y="112"/>
                </a:cxn>
                <a:cxn ang="0">
                  <a:pos x="448" y="112"/>
                </a:cxn>
                <a:cxn ang="0">
                  <a:pos x="472" y="120"/>
                </a:cxn>
                <a:cxn ang="0">
                  <a:pos x="496" y="120"/>
                </a:cxn>
                <a:cxn ang="0">
                  <a:pos x="520" y="127"/>
                </a:cxn>
                <a:cxn ang="0">
                  <a:pos x="544" y="135"/>
                </a:cxn>
                <a:cxn ang="0">
                  <a:pos x="559" y="135"/>
                </a:cxn>
                <a:cxn ang="0">
                  <a:pos x="583" y="143"/>
                </a:cxn>
                <a:cxn ang="0">
                  <a:pos x="607" y="151"/>
                </a:cxn>
                <a:cxn ang="0">
                  <a:pos x="671" y="0"/>
                </a:cxn>
                <a:cxn ang="0">
                  <a:pos x="759" y="422"/>
                </a:cxn>
                <a:cxn ang="0">
                  <a:pos x="408" y="621"/>
                </a:cxn>
              </a:cxnLst>
              <a:rect l="0" t="0" r="r" b="b"/>
              <a:pathLst>
                <a:path w="759" h="621">
                  <a:moveTo>
                    <a:pt x="408" y="621"/>
                  </a:moveTo>
                  <a:lnTo>
                    <a:pt x="456" y="494"/>
                  </a:lnTo>
                  <a:lnTo>
                    <a:pt x="440" y="494"/>
                  </a:lnTo>
                  <a:lnTo>
                    <a:pt x="424" y="486"/>
                  </a:lnTo>
                  <a:lnTo>
                    <a:pt x="400" y="486"/>
                  </a:lnTo>
                  <a:lnTo>
                    <a:pt x="376" y="478"/>
                  </a:lnTo>
                  <a:lnTo>
                    <a:pt x="360" y="478"/>
                  </a:lnTo>
                  <a:lnTo>
                    <a:pt x="336" y="478"/>
                  </a:lnTo>
                  <a:lnTo>
                    <a:pt x="312" y="470"/>
                  </a:lnTo>
                  <a:lnTo>
                    <a:pt x="272" y="470"/>
                  </a:lnTo>
                  <a:lnTo>
                    <a:pt x="248" y="478"/>
                  </a:lnTo>
                  <a:lnTo>
                    <a:pt x="224" y="478"/>
                  </a:lnTo>
                  <a:lnTo>
                    <a:pt x="208" y="478"/>
                  </a:lnTo>
                  <a:lnTo>
                    <a:pt x="184" y="486"/>
                  </a:lnTo>
                  <a:lnTo>
                    <a:pt x="160" y="486"/>
                  </a:lnTo>
                  <a:lnTo>
                    <a:pt x="136" y="494"/>
                  </a:lnTo>
                  <a:lnTo>
                    <a:pt x="120" y="502"/>
                  </a:lnTo>
                  <a:lnTo>
                    <a:pt x="176" y="247"/>
                  </a:lnTo>
                  <a:lnTo>
                    <a:pt x="0" y="143"/>
                  </a:lnTo>
                  <a:lnTo>
                    <a:pt x="8" y="143"/>
                  </a:lnTo>
                  <a:lnTo>
                    <a:pt x="24" y="135"/>
                  </a:lnTo>
                  <a:lnTo>
                    <a:pt x="40" y="127"/>
                  </a:lnTo>
                  <a:lnTo>
                    <a:pt x="56" y="127"/>
                  </a:lnTo>
                  <a:lnTo>
                    <a:pt x="72" y="120"/>
                  </a:lnTo>
                  <a:lnTo>
                    <a:pt x="88" y="120"/>
                  </a:lnTo>
                  <a:lnTo>
                    <a:pt x="112" y="112"/>
                  </a:lnTo>
                  <a:lnTo>
                    <a:pt x="128" y="112"/>
                  </a:lnTo>
                  <a:lnTo>
                    <a:pt x="152" y="104"/>
                  </a:lnTo>
                  <a:lnTo>
                    <a:pt x="168" y="104"/>
                  </a:lnTo>
                  <a:lnTo>
                    <a:pt x="192" y="104"/>
                  </a:lnTo>
                  <a:lnTo>
                    <a:pt x="216" y="104"/>
                  </a:lnTo>
                  <a:lnTo>
                    <a:pt x="240" y="96"/>
                  </a:lnTo>
                  <a:lnTo>
                    <a:pt x="264" y="96"/>
                  </a:lnTo>
                  <a:lnTo>
                    <a:pt x="288" y="96"/>
                  </a:lnTo>
                  <a:lnTo>
                    <a:pt x="320" y="96"/>
                  </a:lnTo>
                  <a:lnTo>
                    <a:pt x="344" y="104"/>
                  </a:lnTo>
                  <a:lnTo>
                    <a:pt x="360" y="104"/>
                  </a:lnTo>
                  <a:lnTo>
                    <a:pt x="384" y="104"/>
                  </a:lnTo>
                  <a:lnTo>
                    <a:pt x="408" y="104"/>
                  </a:lnTo>
                  <a:lnTo>
                    <a:pt x="432" y="112"/>
                  </a:lnTo>
                  <a:lnTo>
                    <a:pt x="448" y="112"/>
                  </a:lnTo>
                  <a:lnTo>
                    <a:pt x="472" y="120"/>
                  </a:lnTo>
                  <a:lnTo>
                    <a:pt x="496" y="120"/>
                  </a:lnTo>
                  <a:lnTo>
                    <a:pt x="520" y="127"/>
                  </a:lnTo>
                  <a:lnTo>
                    <a:pt x="544" y="135"/>
                  </a:lnTo>
                  <a:lnTo>
                    <a:pt x="559" y="135"/>
                  </a:lnTo>
                  <a:lnTo>
                    <a:pt x="583" y="143"/>
                  </a:lnTo>
                  <a:lnTo>
                    <a:pt x="607" y="151"/>
                  </a:lnTo>
                  <a:lnTo>
                    <a:pt x="671" y="0"/>
                  </a:lnTo>
                  <a:lnTo>
                    <a:pt x="759" y="422"/>
                  </a:lnTo>
                  <a:lnTo>
                    <a:pt x="408" y="621"/>
                  </a:lnTo>
                  <a:close/>
                </a:path>
              </a:pathLst>
            </a:custGeom>
            <a:noFill/>
            <a:ln w="12700">
              <a:solidFill>
                <a:srgbClr val="000000"/>
              </a:solidFill>
              <a:prstDash val="solid"/>
              <a:round/>
              <a:headEnd/>
              <a:tailEnd/>
            </a:ln>
          </p:spPr>
          <p:txBody>
            <a:bodyPr>
              <a:prstTxWarp prst="textNoShape">
                <a:avLst/>
              </a:prstTxWarp>
            </a:bodyPr>
            <a:lstStyle/>
            <a:p>
              <a:endParaRPr lang="en-US"/>
            </a:p>
          </p:txBody>
        </p:sp>
      </p:grpSp>
      <p:sp>
        <p:nvSpPr>
          <p:cNvPr id="177172" name="Text Box 20"/>
          <p:cNvSpPr txBox="1">
            <a:spLocks noChangeArrowheads="1"/>
          </p:cNvSpPr>
          <p:nvPr/>
        </p:nvSpPr>
        <p:spPr bwMode="auto">
          <a:xfrm>
            <a:off x="2433638" y="2044700"/>
            <a:ext cx="1479550" cy="587375"/>
          </a:xfrm>
          <a:prstGeom prst="rect">
            <a:avLst/>
          </a:prstGeom>
          <a:noFill/>
          <a:ln w="12700">
            <a:noFill/>
            <a:miter lim="800000"/>
            <a:headEnd/>
            <a:tailEnd/>
          </a:ln>
          <a:effectLst/>
        </p:spPr>
        <p:txBody>
          <a:bodyPr wrap="none">
            <a:prstTxWarp prst="textNoShape">
              <a:avLst/>
            </a:prstTxWarp>
            <a:spAutoFit/>
          </a:bodyPr>
          <a:lstStyle/>
          <a:p>
            <a:pPr algn="ctr">
              <a:lnSpc>
                <a:spcPct val="90000"/>
              </a:lnSpc>
            </a:pPr>
            <a:r>
              <a:rPr lang="en-US" sz="1800" b="1">
                <a:latin typeface="Helvetica" charset="0"/>
              </a:rPr>
              <a:t>Forward</a:t>
            </a:r>
          </a:p>
          <a:p>
            <a:pPr algn="ctr">
              <a:lnSpc>
                <a:spcPct val="90000"/>
              </a:lnSpc>
            </a:pPr>
            <a:r>
              <a:rPr lang="en-US" sz="1800" b="1">
                <a:latin typeface="Helvetica" charset="0"/>
              </a:rPr>
              <a:t>engineering</a:t>
            </a:r>
            <a:endParaRPr lang="en-US" sz="1800" b="1">
              <a:latin typeface="Palatino" charset="0"/>
            </a:endParaRPr>
          </a:p>
        </p:txBody>
      </p:sp>
      <p:sp>
        <p:nvSpPr>
          <p:cNvPr id="177173" name="Text Box 21"/>
          <p:cNvSpPr txBox="1">
            <a:spLocks noChangeArrowheads="1"/>
          </p:cNvSpPr>
          <p:nvPr/>
        </p:nvSpPr>
        <p:spPr bwMode="auto">
          <a:xfrm>
            <a:off x="1765300" y="3535363"/>
            <a:ext cx="1606550" cy="587375"/>
          </a:xfrm>
          <a:prstGeom prst="rect">
            <a:avLst/>
          </a:prstGeom>
          <a:noFill/>
          <a:ln w="12700">
            <a:noFill/>
            <a:miter lim="800000"/>
            <a:headEnd/>
            <a:tailEnd/>
          </a:ln>
          <a:effectLst/>
        </p:spPr>
        <p:txBody>
          <a:bodyPr wrap="none">
            <a:prstTxWarp prst="textNoShape">
              <a:avLst/>
            </a:prstTxWarp>
            <a:spAutoFit/>
          </a:bodyPr>
          <a:lstStyle/>
          <a:p>
            <a:pPr algn="ctr">
              <a:lnSpc>
                <a:spcPct val="90000"/>
              </a:lnSpc>
            </a:pPr>
            <a:r>
              <a:rPr lang="en-US" sz="1800" b="1">
                <a:latin typeface="Helvetica" charset="0"/>
              </a:rPr>
              <a:t>Data</a:t>
            </a:r>
          </a:p>
          <a:p>
            <a:pPr algn="ctr">
              <a:lnSpc>
                <a:spcPct val="90000"/>
              </a:lnSpc>
            </a:pPr>
            <a:r>
              <a:rPr lang="en-US" sz="1800" b="1">
                <a:latin typeface="Helvetica" charset="0"/>
              </a:rPr>
              <a:t>restructuring</a:t>
            </a:r>
          </a:p>
        </p:txBody>
      </p:sp>
      <p:sp>
        <p:nvSpPr>
          <p:cNvPr id="177174" name="Text Box 22"/>
          <p:cNvSpPr txBox="1">
            <a:spLocks noChangeArrowheads="1"/>
          </p:cNvSpPr>
          <p:nvPr/>
        </p:nvSpPr>
        <p:spPr bwMode="auto">
          <a:xfrm>
            <a:off x="2279650" y="5087938"/>
            <a:ext cx="1606550" cy="587375"/>
          </a:xfrm>
          <a:prstGeom prst="rect">
            <a:avLst/>
          </a:prstGeom>
          <a:noFill/>
          <a:ln w="12700">
            <a:noFill/>
            <a:miter lim="800000"/>
            <a:headEnd/>
            <a:tailEnd/>
          </a:ln>
          <a:effectLst/>
        </p:spPr>
        <p:txBody>
          <a:bodyPr wrap="none">
            <a:prstTxWarp prst="textNoShape">
              <a:avLst/>
            </a:prstTxWarp>
            <a:spAutoFit/>
          </a:bodyPr>
          <a:lstStyle/>
          <a:p>
            <a:pPr algn="ctr">
              <a:lnSpc>
                <a:spcPct val="90000"/>
              </a:lnSpc>
            </a:pPr>
            <a:r>
              <a:rPr lang="en-US" sz="1800" b="1">
                <a:latin typeface="Helvetica" charset="0"/>
              </a:rPr>
              <a:t>code</a:t>
            </a:r>
          </a:p>
          <a:p>
            <a:pPr algn="ctr">
              <a:lnSpc>
                <a:spcPct val="90000"/>
              </a:lnSpc>
            </a:pPr>
            <a:r>
              <a:rPr lang="en-US" sz="1800" b="1">
                <a:latin typeface="Helvetica" charset="0"/>
              </a:rPr>
              <a:t>restructuring</a:t>
            </a:r>
            <a:endParaRPr lang="en-US" sz="1800" b="1">
              <a:latin typeface="Palatino" charset="0"/>
            </a:endParaRPr>
          </a:p>
        </p:txBody>
      </p:sp>
      <p:sp>
        <p:nvSpPr>
          <p:cNvPr id="177175" name="Text Box 23"/>
          <p:cNvSpPr txBox="1">
            <a:spLocks noChangeArrowheads="1"/>
          </p:cNvSpPr>
          <p:nvPr/>
        </p:nvSpPr>
        <p:spPr bwMode="auto">
          <a:xfrm>
            <a:off x="6373813" y="4976813"/>
            <a:ext cx="1479550" cy="587375"/>
          </a:xfrm>
          <a:prstGeom prst="rect">
            <a:avLst/>
          </a:prstGeom>
          <a:noFill/>
          <a:ln w="12700">
            <a:noFill/>
            <a:miter lim="800000"/>
            <a:headEnd/>
            <a:tailEnd/>
          </a:ln>
          <a:effectLst/>
        </p:spPr>
        <p:txBody>
          <a:bodyPr wrap="none">
            <a:prstTxWarp prst="textNoShape">
              <a:avLst/>
            </a:prstTxWarp>
            <a:spAutoFit/>
          </a:bodyPr>
          <a:lstStyle/>
          <a:p>
            <a:pPr algn="ctr">
              <a:lnSpc>
                <a:spcPct val="90000"/>
              </a:lnSpc>
            </a:pPr>
            <a:r>
              <a:rPr lang="en-US" sz="1800" b="1">
                <a:latin typeface="Helvetica" charset="0"/>
              </a:rPr>
              <a:t>reverse</a:t>
            </a:r>
          </a:p>
          <a:p>
            <a:pPr algn="ctr">
              <a:lnSpc>
                <a:spcPct val="90000"/>
              </a:lnSpc>
            </a:pPr>
            <a:r>
              <a:rPr lang="en-US" sz="1800" b="1">
                <a:latin typeface="Helvetica" charset="0"/>
              </a:rPr>
              <a:t>engineering</a:t>
            </a:r>
            <a:endParaRPr lang="en-US" sz="1800" b="1">
              <a:latin typeface="Palatino" charset="0"/>
            </a:endParaRPr>
          </a:p>
        </p:txBody>
      </p:sp>
      <p:sp>
        <p:nvSpPr>
          <p:cNvPr id="177176" name="Text Box 24"/>
          <p:cNvSpPr txBox="1">
            <a:spLocks noChangeArrowheads="1"/>
          </p:cNvSpPr>
          <p:nvPr/>
        </p:nvSpPr>
        <p:spPr bwMode="auto">
          <a:xfrm>
            <a:off x="6723063" y="3556000"/>
            <a:ext cx="1606550" cy="587375"/>
          </a:xfrm>
          <a:prstGeom prst="rect">
            <a:avLst/>
          </a:prstGeom>
          <a:noFill/>
          <a:ln w="12700">
            <a:noFill/>
            <a:miter lim="800000"/>
            <a:headEnd/>
            <a:tailEnd/>
          </a:ln>
          <a:effectLst/>
        </p:spPr>
        <p:txBody>
          <a:bodyPr wrap="none">
            <a:prstTxWarp prst="textNoShape">
              <a:avLst/>
            </a:prstTxWarp>
            <a:spAutoFit/>
          </a:bodyPr>
          <a:lstStyle/>
          <a:p>
            <a:pPr algn="ctr">
              <a:lnSpc>
                <a:spcPct val="90000"/>
              </a:lnSpc>
            </a:pPr>
            <a:r>
              <a:rPr lang="en-US" sz="1800" b="1">
                <a:latin typeface="Helvetica" charset="0"/>
              </a:rPr>
              <a:t>document</a:t>
            </a:r>
          </a:p>
          <a:p>
            <a:pPr algn="ctr">
              <a:lnSpc>
                <a:spcPct val="90000"/>
              </a:lnSpc>
            </a:pPr>
            <a:r>
              <a:rPr lang="en-US" sz="1800" b="1">
                <a:latin typeface="Helvetica" charset="0"/>
              </a:rPr>
              <a:t>restructuring</a:t>
            </a:r>
            <a:endParaRPr lang="en-US" sz="1800" b="1">
              <a:latin typeface="Palatino" charset="0"/>
            </a:endParaRPr>
          </a:p>
        </p:txBody>
      </p:sp>
      <p:sp>
        <p:nvSpPr>
          <p:cNvPr id="177177" name="Text Box 25"/>
          <p:cNvSpPr txBox="1">
            <a:spLocks noChangeArrowheads="1"/>
          </p:cNvSpPr>
          <p:nvPr/>
        </p:nvSpPr>
        <p:spPr bwMode="auto">
          <a:xfrm>
            <a:off x="6207125" y="2079625"/>
            <a:ext cx="1212850" cy="587375"/>
          </a:xfrm>
          <a:prstGeom prst="rect">
            <a:avLst/>
          </a:prstGeom>
          <a:noFill/>
          <a:ln w="12700">
            <a:noFill/>
            <a:miter lim="800000"/>
            <a:headEnd/>
            <a:tailEnd/>
          </a:ln>
          <a:effectLst/>
        </p:spPr>
        <p:txBody>
          <a:bodyPr wrap="none">
            <a:prstTxWarp prst="textNoShape">
              <a:avLst/>
            </a:prstTxWarp>
            <a:spAutoFit/>
          </a:bodyPr>
          <a:lstStyle/>
          <a:p>
            <a:pPr algn="ctr">
              <a:lnSpc>
                <a:spcPct val="90000"/>
              </a:lnSpc>
            </a:pPr>
            <a:r>
              <a:rPr lang="en-US" sz="1800" b="1">
                <a:latin typeface="Helvetica" charset="0"/>
              </a:rPr>
              <a:t>inventory</a:t>
            </a:r>
          </a:p>
          <a:p>
            <a:pPr algn="ctr">
              <a:lnSpc>
                <a:spcPct val="90000"/>
              </a:lnSpc>
            </a:pPr>
            <a:r>
              <a:rPr lang="en-US" sz="1800" b="1">
                <a:latin typeface="Helvetica" charset="0"/>
              </a:rPr>
              <a:t>analysis</a:t>
            </a:r>
            <a:endParaRPr lang="en-US" sz="1800" b="1">
              <a:latin typeface="Palatino"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803D5D7-B69F-D34B-8CC4-8F7AD8618E6E}" type="slidenum">
              <a:rPr lang="en-US"/>
              <a:pPr/>
              <a:t>17</a:t>
            </a:fld>
            <a:endParaRPr lang="en-US"/>
          </a:p>
        </p:txBody>
      </p:sp>
      <p:sp>
        <p:nvSpPr>
          <p:cNvPr id="5" name="Footer Placeholder 4"/>
          <p:cNvSpPr>
            <a:spLocks noGrp="1"/>
          </p:cNvSpPr>
          <p:nvPr>
            <p:ph type="ftr" sz="quarter" idx="11"/>
          </p:nvPr>
        </p:nvSpPr>
        <p:spPr/>
        <p:txBody>
          <a:bodyPr/>
          <a:lstStyle/>
          <a:p>
            <a:r>
              <a:rPr lang="en-US"/>
              <a:t>These slides are designed to accompany </a:t>
            </a:r>
            <a:r>
              <a:rPr lang="en-US" i="1"/>
              <a:t>Software Engineering: A Practitioner’s Approach, 7/e </a:t>
            </a:r>
            <a:r>
              <a:rPr lang="en-US"/>
              <a:t>(McGraw-Hill 2009). Slides copyright 2009 by Roger Pressman. </a:t>
            </a:r>
          </a:p>
        </p:txBody>
      </p:sp>
      <p:sp>
        <p:nvSpPr>
          <p:cNvPr id="178178" name="Rectangle 2"/>
          <p:cNvSpPr>
            <a:spLocks noGrp="1" noChangeArrowheads="1"/>
          </p:cNvSpPr>
          <p:nvPr>
            <p:ph type="title"/>
          </p:nvPr>
        </p:nvSpPr>
        <p:spPr>
          <a:xfrm>
            <a:off x="1219200" y="990600"/>
            <a:ext cx="4249738" cy="660400"/>
          </a:xfrm>
          <a:noFill/>
          <a:ln/>
        </p:spPr>
        <p:txBody>
          <a:bodyPr wrap="none" lIns="63500" tIns="25400" rIns="63500" bIns="25400" anchor="t">
            <a:spAutoFit/>
          </a:bodyPr>
          <a:lstStyle/>
          <a:p>
            <a:r>
              <a:rPr lang="en-US"/>
              <a:t>Inventory Analysis</a:t>
            </a:r>
          </a:p>
        </p:txBody>
      </p:sp>
      <p:sp>
        <p:nvSpPr>
          <p:cNvPr id="178179" name="Rectangle 3"/>
          <p:cNvSpPr>
            <a:spLocks noGrp="1" noChangeArrowheads="1"/>
          </p:cNvSpPr>
          <p:nvPr>
            <p:ph type="body" idx="1"/>
          </p:nvPr>
        </p:nvSpPr>
        <p:spPr>
          <a:xfrm>
            <a:off x="1905000" y="1905000"/>
            <a:ext cx="5867400" cy="4114800"/>
          </a:xfrm>
          <a:noFill/>
          <a:ln/>
        </p:spPr>
        <p:txBody>
          <a:bodyPr lIns="90487" tIns="44450" rIns="90487" bIns="44450"/>
          <a:lstStyle/>
          <a:p>
            <a:pPr marL="285750" indent="-285750">
              <a:lnSpc>
                <a:spcPct val="80000"/>
              </a:lnSpc>
            </a:pPr>
            <a:r>
              <a:rPr lang="en-US" sz="2000"/>
              <a:t>build a table that contains all applications</a:t>
            </a:r>
          </a:p>
          <a:p>
            <a:pPr marL="285750" indent="-285750">
              <a:lnSpc>
                <a:spcPct val="80000"/>
              </a:lnSpc>
            </a:pPr>
            <a:r>
              <a:rPr lang="en-US" sz="2000"/>
              <a:t>establish a list of criteria, e.g., </a:t>
            </a:r>
          </a:p>
          <a:p>
            <a:pPr marL="685800" lvl="1" indent="-228600">
              <a:lnSpc>
                <a:spcPct val="75000"/>
              </a:lnSpc>
            </a:pPr>
            <a:r>
              <a:rPr lang="en-US" sz="1800"/>
              <a:t>name of the application</a:t>
            </a:r>
          </a:p>
          <a:p>
            <a:pPr marL="685800" lvl="1" indent="-228600">
              <a:lnSpc>
                <a:spcPct val="75000"/>
              </a:lnSpc>
            </a:pPr>
            <a:r>
              <a:rPr lang="en-US" sz="1800"/>
              <a:t>year it was originally created</a:t>
            </a:r>
          </a:p>
          <a:p>
            <a:pPr marL="685800" lvl="1" indent="-228600">
              <a:lnSpc>
                <a:spcPct val="75000"/>
              </a:lnSpc>
            </a:pPr>
            <a:r>
              <a:rPr lang="en-US" sz="1800"/>
              <a:t>number of substantive changes made to it</a:t>
            </a:r>
          </a:p>
          <a:p>
            <a:pPr marL="685800" lvl="1" indent="-228600">
              <a:lnSpc>
                <a:spcPct val="75000"/>
              </a:lnSpc>
            </a:pPr>
            <a:r>
              <a:rPr lang="en-US" sz="1800"/>
              <a:t>total effort applied to make these changes</a:t>
            </a:r>
          </a:p>
          <a:p>
            <a:pPr marL="685800" lvl="1" indent="-228600">
              <a:lnSpc>
                <a:spcPct val="75000"/>
              </a:lnSpc>
            </a:pPr>
            <a:r>
              <a:rPr lang="en-US" sz="1800"/>
              <a:t>date of last substantive change</a:t>
            </a:r>
          </a:p>
          <a:p>
            <a:pPr marL="685800" lvl="1" indent="-228600">
              <a:lnSpc>
                <a:spcPct val="75000"/>
              </a:lnSpc>
            </a:pPr>
            <a:r>
              <a:rPr lang="en-US" sz="1800"/>
              <a:t>effort applied to make the last change</a:t>
            </a:r>
          </a:p>
          <a:p>
            <a:pPr marL="685800" lvl="1" indent="-228600">
              <a:lnSpc>
                <a:spcPct val="75000"/>
              </a:lnSpc>
            </a:pPr>
            <a:r>
              <a:rPr lang="en-US" sz="1800"/>
              <a:t>system(s) in which it resides</a:t>
            </a:r>
          </a:p>
          <a:p>
            <a:pPr marL="685800" lvl="1" indent="-228600">
              <a:lnSpc>
                <a:spcPct val="75000"/>
              </a:lnSpc>
            </a:pPr>
            <a:r>
              <a:rPr lang="en-US" sz="1800"/>
              <a:t>applications to which it interfaces, ...</a:t>
            </a:r>
          </a:p>
          <a:p>
            <a:pPr marL="285750" indent="-285750">
              <a:lnSpc>
                <a:spcPct val="80000"/>
              </a:lnSpc>
            </a:pPr>
            <a:r>
              <a:rPr lang="en-US" sz="2000"/>
              <a:t>analyze and prioritize to select candidates for reengineering</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F284C1BE-B050-5A49-B0F3-3457C3FCDA30}" type="slidenum">
              <a:rPr lang="en-US"/>
              <a:pPr/>
              <a:t>18</a:t>
            </a:fld>
            <a:endParaRPr lang="en-US"/>
          </a:p>
        </p:txBody>
      </p:sp>
      <p:sp>
        <p:nvSpPr>
          <p:cNvPr id="5" name="Footer Placeholder 4"/>
          <p:cNvSpPr>
            <a:spLocks noGrp="1"/>
          </p:cNvSpPr>
          <p:nvPr>
            <p:ph type="ftr" sz="quarter" idx="11"/>
          </p:nvPr>
        </p:nvSpPr>
        <p:spPr/>
        <p:txBody>
          <a:bodyPr/>
          <a:lstStyle/>
          <a:p>
            <a:r>
              <a:rPr lang="en-US"/>
              <a:t>These slides are designed to accompany </a:t>
            </a:r>
            <a:r>
              <a:rPr lang="en-US" i="1"/>
              <a:t>Software Engineering: A Practitioner’s Approach, 7/e </a:t>
            </a:r>
            <a:r>
              <a:rPr lang="en-US"/>
              <a:t>(McGraw-Hill 2009). Slides copyright 2009 by Roger Pressman. </a:t>
            </a:r>
          </a:p>
        </p:txBody>
      </p:sp>
      <p:sp>
        <p:nvSpPr>
          <p:cNvPr id="179202" name="Rectangle 2"/>
          <p:cNvSpPr>
            <a:spLocks noGrp="1" noChangeArrowheads="1"/>
          </p:cNvSpPr>
          <p:nvPr>
            <p:ph type="title"/>
          </p:nvPr>
        </p:nvSpPr>
        <p:spPr/>
        <p:txBody>
          <a:bodyPr/>
          <a:lstStyle/>
          <a:p>
            <a:r>
              <a:rPr lang="en-US"/>
              <a:t>Document Restructuring</a:t>
            </a:r>
          </a:p>
        </p:txBody>
      </p:sp>
      <p:sp>
        <p:nvSpPr>
          <p:cNvPr id="179203" name="Rectangle 3"/>
          <p:cNvSpPr>
            <a:spLocks noGrp="1" noChangeArrowheads="1"/>
          </p:cNvSpPr>
          <p:nvPr>
            <p:ph type="body" idx="1"/>
          </p:nvPr>
        </p:nvSpPr>
        <p:spPr>
          <a:xfrm>
            <a:off x="1828800" y="1905000"/>
            <a:ext cx="6324600" cy="4191000"/>
          </a:xfrm>
        </p:spPr>
        <p:txBody>
          <a:bodyPr/>
          <a:lstStyle/>
          <a:p>
            <a:pPr>
              <a:spcBef>
                <a:spcPts val="600"/>
              </a:spcBef>
            </a:pPr>
            <a:r>
              <a:rPr lang="en-US" sz="1800">
                <a:latin typeface="Times" charset="0"/>
              </a:rPr>
              <a:t>Weak documentation is the trademark of many legacy systems. </a:t>
            </a:r>
          </a:p>
          <a:p>
            <a:pPr>
              <a:spcBef>
                <a:spcPts val="600"/>
              </a:spcBef>
            </a:pPr>
            <a:r>
              <a:rPr lang="en-US" sz="1800">
                <a:latin typeface="Times" charset="0"/>
              </a:rPr>
              <a:t>But what do we do about it? What are our options?</a:t>
            </a:r>
          </a:p>
          <a:p>
            <a:pPr>
              <a:spcBef>
                <a:spcPts val="600"/>
              </a:spcBef>
            </a:pPr>
            <a:r>
              <a:rPr lang="en-US" sz="1800">
                <a:latin typeface="Times" charset="0"/>
              </a:rPr>
              <a:t>Options …</a:t>
            </a:r>
          </a:p>
          <a:p>
            <a:pPr lvl="1">
              <a:spcBef>
                <a:spcPts val="600"/>
              </a:spcBef>
            </a:pPr>
            <a:r>
              <a:rPr lang="en-US" sz="1600" i="1">
                <a:solidFill>
                  <a:schemeClr val="folHlink"/>
                </a:solidFill>
                <a:latin typeface="Times" charset="0"/>
              </a:rPr>
              <a:t>Creating documentation is far too time consuming.</a:t>
            </a:r>
            <a:r>
              <a:rPr lang="en-US" sz="1600">
                <a:latin typeface="Times" charset="0"/>
              </a:rPr>
              <a:t> If the system works, we’ll live with what we have. In some cases, this is the correct approach.</a:t>
            </a:r>
          </a:p>
          <a:p>
            <a:pPr lvl="1">
              <a:spcBef>
                <a:spcPts val="600"/>
              </a:spcBef>
            </a:pPr>
            <a:r>
              <a:rPr lang="en-US" sz="1600" i="1">
                <a:solidFill>
                  <a:schemeClr val="folHlink"/>
                </a:solidFill>
                <a:latin typeface="Times" charset="0"/>
              </a:rPr>
              <a:t>Documentation must be updated, but we have limited resources. </a:t>
            </a:r>
            <a:r>
              <a:rPr lang="en-US" sz="1600">
                <a:latin typeface="Times" charset="0"/>
              </a:rPr>
              <a:t>We’ll use a “document when touched” approach. It may not be necessary to fully redocument an application.</a:t>
            </a:r>
          </a:p>
          <a:p>
            <a:pPr lvl="1">
              <a:spcBef>
                <a:spcPts val="600"/>
              </a:spcBef>
            </a:pPr>
            <a:r>
              <a:rPr lang="en-US" sz="1600" i="1">
                <a:solidFill>
                  <a:schemeClr val="folHlink"/>
                </a:solidFill>
                <a:latin typeface="Times" charset="0"/>
              </a:rPr>
              <a:t>The system is business critical and must be fully redocumented. </a:t>
            </a:r>
            <a:r>
              <a:rPr lang="en-US" sz="1600">
                <a:latin typeface="Times" charset="0"/>
              </a:rPr>
              <a:t>Even in this case, an intelligent approach is to pare documentation to an essential minimum.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2BFA2ED-964A-A74B-8CEF-F31201717F26}" type="slidenum">
              <a:rPr lang="en-US"/>
              <a:pPr/>
              <a:t>19</a:t>
            </a:fld>
            <a:endParaRPr lang="en-US"/>
          </a:p>
        </p:txBody>
      </p:sp>
      <p:sp>
        <p:nvSpPr>
          <p:cNvPr id="5" name="Footer Placeholder 4"/>
          <p:cNvSpPr>
            <a:spLocks noGrp="1"/>
          </p:cNvSpPr>
          <p:nvPr>
            <p:ph type="ftr" sz="quarter" idx="11"/>
          </p:nvPr>
        </p:nvSpPr>
        <p:spPr/>
        <p:txBody>
          <a:bodyPr/>
          <a:lstStyle/>
          <a:p>
            <a:r>
              <a:rPr lang="en-US"/>
              <a:t>These slides are designed to accompany </a:t>
            </a:r>
            <a:r>
              <a:rPr lang="en-US" i="1"/>
              <a:t>Software Engineering: A Practitioner’s Approach, 7/e </a:t>
            </a:r>
            <a:r>
              <a:rPr lang="en-US"/>
              <a:t>(McGraw-Hill 2009). Slides copyright 2009 by Roger Pressman. </a:t>
            </a:r>
          </a:p>
        </p:txBody>
      </p:sp>
      <p:sp>
        <p:nvSpPr>
          <p:cNvPr id="180226" name="Rectangle 2"/>
          <p:cNvSpPr>
            <a:spLocks noGrp="1" noChangeArrowheads="1"/>
          </p:cNvSpPr>
          <p:nvPr>
            <p:ph type="title"/>
          </p:nvPr>
        </p:nvSpPr>
        <p:spPr>
          <a:xfrm>
            <a:off x="1295400" y="914400"/>
            <a:ext cx="4870450" cy="660400"/>
          </a:xfrm>
          <a:noFill/>
          <a:ln/>
        </p:spPr>
        <p:txBody>
          <a:bodyPr wrap="none" lIns="63500" tIns="25400" rIns="63500" bIns="25400" anchor="t">
            <a:spAutoFit/>
          </a:bodyPr>
          <a:lstStyle/>
          <a:p>
            <a:r>
              <a:rPr lang="en-US"/>
              <a:t>Reverse Engineering</a:t>
            </a:r>
          </a:p>
        </p:txBody>
      </p:sp>
      <p:pic>
        <p:nvPicPr>
          <p:cNvPr id="180227" name="Picture 3"/>
          <p:cNvPicPr>
            <a:picLocks noChangeArrowheads="1"/>
          </p:cNvPicPr>
          <p:nvPr/>
        </p:nvPicPr>
        <mc:AlternateContent>
          <mc:Choice xmlns:ma="http://schemas.microsoft.com/office/mac/drawingml/2008/main" Requires="ma">
            <p:blipFill>
              <a:blip r:embed="rId3"/>
              <a:srcRect/>
              <a:stretch>
                <a:fillRect/>
              </a:stretch>
            </p:blipFill>
          </mc:Choice>
          <mc:Fallback>
            <p:blipFill>
              <a:blip r:embed="rId4"/>
              <a:srcRect/>
              <a:stretch>
                <a:fillRect/>
              </a:stretch>
            </p:blipFill>
          </mc:Fallback>
        </mc:AlternateContent>
        <p:spPr bwMode="auto">
          <a:xfrm>
            <a:off x="3733800" y="1524000"/>
            <a:ext cx="2125663" cy="4632325"/>
          </a:xfrm>
          <a:prstGeom prst="rect">
            <a:avLst/>
          </a:prstGeom>
          <a:noFill/>
          <a:ln w="25400">
            <a:noFill/>
            <a:miter lim="800000"/>
            <a:headEnd/>
            <a:tailEnd/>
          </a:ln>
          <a:effectLst/>
        </p:spPr>
      </p:pic>
    </p:spTree>
  </p:cSld>
  <p:clrMapOvr>
    <a:masterClrMapping/>
  </p:clrMapOvr>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Maintenance and Reengineering</a:t>
            </a:r>
            <a:endParaRPr lang="en-US" dirty="0"/>
          </a:p>
        </p:txBody>
      </p:sp>
      <p:sp>
        <p:nvSpPr>
          <p:cNvPr id="5" name="Subtitle 4"/>
          <p:cNvSpPr>
            <a:spLocks noGrp="1"/>
          </p:cNvSpPr>
          <p:nvPr>
            <p:ph type="subTitle" idx="1"/>
          </p:nvPr>
        </p:nvSpPr>
        <p:spPr/>
        <p:txBody>
          <a:bodyPr/>
          <a:lstStyle/>
          <a:p>
            <a:r>
              <a:rPr lang="en-US" dirty="0" smtClean="0"/>
              <a:t>Or after the fun is over and the product is no longer shiny and new!</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ECFC250-F2D5-EB41-81FA-14DF6A2FB7CC}" type="slidenum">
              <a:rPr lang="en-US"/>
              <a:pPr/>
              <a:t>20</a:t>
            </a:fld>
            <a:endParaRPr lang="en-US"/>
          </a:p>
        </p:txBody>
      </p:sp>
      <p:sp>
        <p:nvSpPr>
          <p:cNvPr id="5" name="Footer Placeholder 4"/>
          <p:cNvSpPr>
            <a:spLocks noGrp="1"/>
          </p:cNvSpPr>
          <p:nvPr>
            <p:ph type="ftr" sz="quarter" idx="11"/>
          </p:nvPr>
        </p:nvSpPr>
        <p:spPr/>
        <p:txBody>
          <a:bodyPr/>
          <a:lstStyle/>
          <a:p>
            <a:r>
              <a:rPr lang="en-US"/>
              <a:t>These slides are designed to accompany </a:t>
            </a:r>
            <a:r>
              <a:rPr lang="en-US" i="1"/>
              <a:t>Software Engineering: A Practitioner’s Approach, 7/e </a:t>
            </a:r>
            <a:r>
              <a:rPr lang="en-US"/>
              <a:t>(McGraw-Hill 2009). Slides copyright 2009 by Roger Pressman. </a:t>
            </a:r>
          </a:p>
        </p:txBody>
      </p:sp>
      <p:sp>
        <p:nvSpPr>
          <p:cNvPr id="181250" name="Rectangle 2"/>
          <p:cNvSpPr>
            <a:spLocks noGrp="1" noChangeArrowheads="1"/>
          </p:cNvSpPr>
          <p:nvPr>
            <p:ph type="title"/>
          </p:nvPr>
        </p:nvSpPr>
        <p:spPr/>
        <p:txBody>
          <a:bodyPr/>
          <a:lstStyle/>
          <a:p>
            <a:r>
              <a:rPr lang="en-US"/>
              <a:t>Code Restructuring</a:t>
            </a:r>
          </a:p>
        </p:txBody>
      </p:sp>
      <p:sp>
        <p:nvSpPr>
          <p:cNvPr id="181251" name="Rectangle 3"/>
          <p:cNvSpPr>
            <a:spLocks noGrp="1" noChangeArrowheads="1"/>
          </p:cNvSpPr>
          <p:nvPr>
            <p:ph type="body" idx="1"/>
          </p:nvPr>
        </p:nvSpPr>
        <p:spPr/>
        <p:txBody>
          <a:bodyPr/>
          <a:lstStyle/>
          <a:p>
            <a:r>
              <a:rPr lang="en-US">
                <a:latin typeface="Times" charset="0"/>
              </a:rPr>
              <a:t>Source code is analyzed using a restructuring tool. </a:t>
            </a:r>
          </a:p>
          <a:p>
            <a:r>
              <a:rPr lang="en-US">
                <a:latin typeface="Times" charset="0"/>
              </a:rPr>
              <a:t>Poorly design code segments are redesigned</a:t>
            </a:r>
          </a:p>
          <a:p>
            <a:r>
              <a:rPr lang="en-US">
                <a:latin typeface="Times" charset="0"/>
              </a:rPr>
              <a:t>Violations of structured programming constructs are noted and code is then restructured (this can be done automatically)</a:t>
            </a:r>
          </a:p>
          <a:p>
            <a:r>
              <a:rPr lang="en-US">
                <a:latin typeface="Times" charset="0"/>
              </a:rPr>
              <a:t>The resultant restructured code is reviewed and tested to ensure that no anomalies have been introduced</a:t>
            </a:r>
          </a:p>
          <a:p>
            <a:r>
              <a:rPr lang="en-US">
                <a:latin typeface="Times" charset="0"/>
              </a:rPr>
              <a:t>Internal code documentation is updated.</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559B6CD-268D-574E-B329-6A6EA7FEB611}" type="slidenum">
              <a:rPr lang="en-US"/>
              <a:pPr/>
              <a:t>21</a:t>
            </a:fld>
            <a:endParaRPr lang="en-US"/>
          </a:p>
        </p:txBody>
      </p:sp>
      <p:sp>
        <p:nvSpPr>
          <p:cNvPr id="5" name="Footer Placeholder 4"/>
          <p:cNvSpPr>
            <a:spLocks noGrp="1"/>
          </p:cNvSpPr>
          <p:nvPr>
            <p:ph type="ftr" sz="quarter" idx="11"/>
          </p:nvPr>
        </p:nvSpPr>
        <p:spPr/>
        <p:txBody>
          <a:bodyPr/>
          <a:lstStyle/>
          <a:p>
            <a:r>
              <a:rPr lang="en-US"/>
              <a:t>These slides are designed to accompany </a:t>
            </a:r>
            <a:r>
              <a:rPr lang="en-US" i="1"/>
              <a:t>Software Engineering: A Practitioner’s Approach, 7/e </a:t>
            </a:r>
            <a:r>
              <a:rPr lang="en-US"/>
              <a:t>(McGraw-Hill 2009). Slides copyright 2009 by Roger Pressman. </a:t>
            </a:r>
          </a:p>
        </p:txBody>
      </p:sp>
      <p:sp>
        <p:nvSpPr>
          <p:cNvPr id="182274" name="Rectangle 2"/>
          <p:cNvSpPr>
            <a:spLocks noGrp="1" noChangeArrowheads="1"/>
          </p:cNvSpPr>
          <p:nvPr>
            <p:ph type="title"/>
          </p:nvPr>
        </p:nvSpPr>
        <p:spPr/>
        <p:txBody>
          <a:bodyPr/>
          <a:lstStyle/>
          <a:p>
            <a:r>
              <a:rPr lang="en-US"/>
              <a:t>Data Restructuring</a:t>
            </a:r>
          </a:p>
        </p:txBody>
      </p:sp>
      <p:sp>
        <p:nvSpPr>
          <p:cNvPr id="182275" name="Rectangle 3"/>
          <p:cNvSpPr>
            <a:spLocks noGrp="1" noChangeArrowheads="1"/>
          </p:cNvSpPr>
          <p:nvPr>
            <p:ph type="body" idx="1"/>
          </p:nvPr>
        </p:nvSpPr>
        <p:spPr>
          <a:xfrm>
            <a:off x="1828800" y="1905000"/>
            <a:ext cx="6477000" cy="4191000"/>
          </a:xfrm>
        </p:spPr>
        <p:txBody>
          <a:bodyPr/>
          <a:lstStyle/>
          <a:p>
            <a:pPr>
              <a:lnSpc>
                <a:spcPct val="90000"/>
              </a:lnSpc>
            </a:pPr>
            <a:r>
              <a:rPr lang="en-US" sz="1800">
                <a:latin typeface="Times" charset="0"/>
              </a:rPr>
              <a:t>Unlike code restructuring, which occurs at a relatively low level of abstraction, data structuring is a full-scale reengineering activity</a:t>
            </a:r>
          </a:p>
          <a:p>
            <a:pPr>
              <a:lnSpc>
                <a:spcPct val="90000"/>
              </a:lnSpc>
            </a:pPr>
            <a:r>
              <a:rPr lang="en-US" sz="1800">
                <a:latin typeface="Times" charset="0"/>
              </a:rPr>
              <a:t>In most cases, data restructuring begins with a reverse engineering activity. </a:t>
            </a:r>
          </a:p>
          <a:p>
            <a:pPr lvl="1">
              <a:lnSpc>
                <a:spcPct val="90000"/>
              </a:lnSpc>
            </a:pPr>
            <a:r>
              <a:rPr lang="en-US" sz="1600">
                <a:latin typeface="Times" charset="0"/>
              </a:rPr>
              <a:t>Current data architecture is dissected and necessary data models are defined (Chapter 9). </a:t>
            </a:r>
          </a:p>
          <a:p>
            <a:pPr lvl="1">
              <a:lnSpc>
                <a:spcPct val="90000"/>
              </a:lnSpc>
            </a:pPr>
            <a:r>
              <a:rPr lang="en-US" sz="1600">
                <a:latin typeface="Times" charset="0"/>
              </a:rPr>
              <a:t>Data objects and attributes are identified, and existing data structures are reviewed for quality.</a:t>
            </a:r>
          </a:p>
          <a:p>
            <a:pPr lvl="1">
              <a:lnSpc>
                <a:spcPct val="90000"/>
              </a:lnSpc>
            </a:pPr>
            <a:r>
              <a:rPr lang="en-US" sz="1600">
                <a:latin typeface="Times" charset="0"/>
              </a:rPr>
              <a:t>When data structure is weak (e.g., flat files are currently implemented, when a relational approach would greatly simplify processing), the data are reengineered.</a:t>
            </a:r>
          </a:p>
          <a:p>
            <a:pPr>
              <a:lnSpc>
                <a:spcPct val="90000"/>
              </a:lnSpc>
            </a:pPr>
            <a:r>
              <a:rPr lang="en-US" sz="1800">
                <a:latin typeface="Times" charset="0"/>
              </a:rPr>
              <a:t>Because data architecture has a strong influence on program architecture and the algorithms that populate it, changes to the data will invariably result in either architectural or code-level changes.</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60F8C5A3-41B7-7549-8362-3C54CCD648F1}" type="slidenum">
              <a:rPr lang="en-US"/>
              <a:pPr/>
              <a:t>22</a:t>
            </a:fld>
            <a:endParaRPr lang="en-US"/>
          </a:p>
        </p:txBody>
      </p:sp>
      <p:sp>
        <p:nvSpPr>
          <p:cNvPr id="5" name="Footer Placeholder 4"/>
          <p:cNvSpPr>
            <a:spLocks noGrp="1"/>
          </p:cNvSpPr>
          <p:nvPr>
            <p:ph type="ftr" sz="quarter" idx="11"/>
          </p:nvPr>
        </p:nvSpPr>
        <p:spPr/>
        <p:txBody>
          <a:bodyPr/>
          <a:lstStyle/>
          <a:p>
            <a:r>
              <a:rPr lang="en-US"/>
              <a:t>These slides are designed to accompany </a:t>
            </a:r>
            <a:r>
              <a:rPr lang="en-US" i="1"/>
              <a:t>Software Engineering: A Practitioner’s Approach, 7/e </a:t>
            </a:r>
            <a:r>
              <a:rPr lang="en-US"/>
              <a:t>(McGraw-Hill 2009). Slides copyright 2009 by Roger Pressman. </a:t>
            </a:r>
          </a:p>
        </p:txBody>
      </p:sp>
      <p:sp>
        <p:nvSpPr>
          <p:cNvPr id="183298" name="Rectangle 2"/>
          <p:cNvSpPr>
            <a:spLocks noGrp="1" noChangeArrowheads="1"/>
          </p:cNvSpPr>
          <p:nvPr>
            <p:ph type="title"/>
          </p:nvPr>
        </p:nvSpPr>
        <p:spPr>
          <a:xfrm>
            <a:off x="1295400" y="990600"/>
            <a:ext cx="4841875" cy="660400"/>
          </a:xfrm>
          <a:noFill/>
          <a:ln/>
        </p:spPr>
        <p:txBody>
          <a:bodyPr wrap="none" lIns="63500" tIns="25400" rIns="63500" bIns="25400" anchor="t">
            <a:spAutoFit/>
          </a:bodyPr>
          <a:lstStyle/>
          <a:p>
            <a:r>
              <a:rPr lang="en-US"/>
              <a:t>Forward Engineering</a:t>
            </a:r>
          </a:p>
        </p:txBody>
      </p:sp>
      <p:sp>
        <p:nvSpPr>
          <p:cNvPr id="183299" name="Rectangle 3"/>
          <p:cNvSpPr>
            <a:spLocks noChangeArrowheads="1"/>
          </p:cNvSpPr>
          <p:nvPr/>
        </p:nvSpPr>
        <p:spPr bwMode="auto">
          <a:xfrm>
            <a:off x="1905000" y="2057400"/>
            <a:ext cx="6335713" cy="4037013"/>
          </a:xfrm>
          <a:prstGeom prst="rect">
            <a:avLst/>
          </a:prstGeom>
          <a:noFill/>
          <a:ln w="25400">
            <a:noFill/>
            <a:miter lim="800000"/>
            <a:headEnd/>
            <a:tailEnd/>
          </a:ln>
          <a:effectLst/>
        </p:spPr>
        <p:txBody>
          <a:bodyPr lIns="90487" tIns="44450" rIns="90487" bIns="44450">
            <a:prstTxWarp prst="textNoShape">
              <a:avLst/>
            </a:prstTxWarp>
            <a:spAutoFit/>
          </a:bodyPr>
          <a:lstStyle/>
          <a:p>
            <a:pPr>
              <a:lnSpc>
                <a:spcPct val="90000"/>
              </a:lnSpc>
              <a:spcBef>
                <a:spcPct val="50000"/>
              </a:spcBef>
              <a:tabLst>
                <a:tab pos="342900" algn="l"/>
              </a:tabLst>
            </a:pPr>
            <a:r>
              <a:rPr lang="en-US" sz="1600">
                <a:effectLst>
                  <a:outerShdw blurRad="38100" dist="38100" dir="2700000" algn="tl">
                    <a:srgbClr val="FFFFFF"/>
                  </a:outerShdw>
                </a:effectLst>
                <a:latin typeface="Palatino" charset="0"/>
              </a:rPr>
              <a:t>1.  	The cost to maintain one line of source code may be 20 to 40 times the cost of initial development of that line.      </a:t>
            </a:r>
          </a:p>
          <a:p>
            <a:pPr>
              <a:lnSpc>
                <a:spcPct val="90000"/>
              </a:lnSpc>
              <a:spcBef>
                <a:spcPct val="50000"/>
              </a:spcBef>
              <a:tabLst>
                <a:tab pos="342900" algn="l"/>
              </a:tabLst>
            </a:pPr>
            <a:r>
              <a:rPr lang="en-US" sz="1600">
                <a:effectLst>
                  <a:outerShdw blurRad="38100" dist="38100" dir="2700000" algn="tl">
                    <a:srgbClr val="FFFFFF"/>
                  </a:outerShdw>
                </a:effectLst>
                <a:latin typeface="Palatino" charset="0"/>
              </a:rPr>
              <a:t>2.  	Redesign of the software architecture (program and/or data structure), using modern design concepts, can greatly facilitate future maintenance.</a:t>
            </a:r>
          </a:p>
          <a:p>
            <a:pPr>
              <a:lnSpc>
                <a:spcPct val="90000"/>
              </a:lnSpc>
              <a:spcBef>
                <a:spcPct val="50000"/>
              </a:spcBef>
              <a:tabLst>
                <a:tab pos="342900" algn="l"/>
              </a:tabLst>
            </a:pPr>
            <a:r>
              <a:rPr lang="en-US" sz="1600">
                <a:effectLst>
                  <a:outerShdw blurRad="38100" dist="38100" dir="2700000" algn="tl">
                    <a:srgbClr val="FFFFFF"/>
                  </a:outerShdw>
                </a:effectLst>
                <a:latin typeface="Palatino" charset="0"/>
              </a:rPr>
              <a:t>3.  	Because a prototype of the software already exists, development productivity should be much higher than average.      </a:t>
            </a:r>
          </a:p>
          <a:p>
            <a:pPr>
              <a:lnSpc>
                <a:spcPct val="90000"/>
              </a:lnSpc>
              <a:spcBef>
                <a:spcPct val="50000"/>
              </a:spcBef>
              <a:tabLst>
                <a:tab pos="342900" algn="l"/>
              </a:tabLst>
            </a:pPr>
            <a:r>
              <a:rPr lang="en-US" sz="1600">
                <a:effectLst>
                  <a:outerShdw blurRad="38100" dist="38100" dir="2700000" algn="tl">
                    <a:srgbClr val="FFFFFF"/>
                  </a:outerShdw>
                </a:effectLst>
                <a:latin typeface="Palatino" charset="0"/>
              </a:rPr>
              <a:t>4.  	The user now has experience with the software. Therefore, new requirements and the direction of change can be ascertained with greater ease.</a:t>
            </a:r>
          </a:p>
          <a:p>
            <a:pPr>
              <a:lnSpc>
                <a:spcPct val="90000"/>
              </a:lnSpc>
              <a:spcBef>
                <a:spcPct val="50000"/>
              </a:spcBef>
              <a:tabLst>
                <a:tab pos="342900" algn="l"/>
              </a:tabLst>
            </a:pPr>
            <a:r>
              <a:rPr lang="en-US" sz="1600">
                <a:effectLst>
                  <a:outerShdw blurRad="38100" dist="38100" dir="2700000" algn="tl">
                    <a:srgbClr val="FFFFFF"/>
                  </a:outerShdw>
                </a:effectLst>
                <a:latin typeface="Palatino" charset="0"/>
              </a:rPr>
              <a:t>5.	CASE tools for reengineering will automate some parts of the job.      </a:t>
            </a:r>
          </a:p>
          <a:p>
            <a:pPr>
              <a:lnSpc>
                <a:spcPct val="90000"/>
              </a:lnSpc>
              <a:spcBef>
                <a:spcPct val="50000"/>
              </a:spcBef>
              <a:tabLst>
                <a:tab pos="342900" algn="l"/>
              </a:tabLst>
            </a:pPr>
            <a:r>
              <a:rPr lang="en-US" sz="1600">
                <a:effectLst>
                  <a:outerShdw blurRad="38100" dist="38100" dir="2700000" algn="tl">
                    <a:srgbClr val="FFFFFF"/>
                  </a:outerShdw>
                </a:effectLst>
                <a:latin typeface="Palatino" charset="0"/>
              </a:rPr>
              <a:t>6.  	A complete software configuration (documents, programs and data) will exist upon completion of preventive maintenance.</a:t>
            </a:r>
            <a:r>
              <a:rPr lang="en-US" sz="1600" b="1">
                <a:solidFill>
                  <a:schemeClr val="bg1"/>
                </a:solidFill>
                <a:effectLst>
                  <a:outerShdw blurRad="38100" dist="38100" dir="2700000" algn="tl">
                    <a:srgbClr val="000000"/>
                  </a:outerShdw>
                </a:effectLst>
                <a:latin typeface="Helvetica" charset="0"/>
              </a:rPr>
              <a:t>      </a:t>
            </a:r>
          </a:p>
          <a:p>
            <a:pPr algn="ctr">
              <a:lnSpc>
                <a:spcPct val="90000"/>
              </a:lnSpc>
              <a:tabLst>
                <a:tab pos="342900" algn="l"/>
              </a:tabLst>
            </a:pPr>
            <a:endParaRPr lang="en-US" sz="1800">
              <a:latin typeface="Helvetica" charset="0"/>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B5300823-4A79-5947-A85A-B0CB1A0910CB}" type="slidenum">
              <a:rPr lang="en-US"/>
              <a:pPr/>
              <a:t>23</a:t>
            </a:fld>
            <a:endParaRPr lang="en-US"/>
          </a:p>
        </p:txBody>
      </p:sp>
      <p:sp>
        <p:nvSpPr>
          <p:cNvPr id="5" name="Footer Placeholder 4"/>
          <p:cNvSpPr>
            <a:spLocks noGrp="1"/>
          </p:cNvSpPr>
          <p:nvPr>
            <p:ph type="ftr" sz="quarter" idx="11"/>
          </p:nvPr>
        </p:nvSpPr>
        <p:spPr/>
        <p:txBody>
          <a:bodyPr/>
          <a:lstStyle/>
          <a:p>
            <a:r>
              <a:rPr lang="en-US"/>
              <a:t>These slides are designed to accompany </a:t>
            </a:r>
            <a:r>
              <a:rPr lang="en-US" i="1"/>
              <a:t>Software Engineering: A Practitioner’s Approach, 7/e </a:t>
            </a:r>
            <a:r>
              <a:rPr lang="en-US"/>
              <a:t>(McGraw-Hill 2009). Slides copyright 2009 by Roger Pressman. </a:t>
            </a:r>
          </a:p>
        </p:txBody>
      </p:sp>
      <p:sp>
        <p:nvSpPr>
          <p:cNvPr id="184322" name="Rectangle 2"/>
          <p:cNvSpPr>
            <a:spLocks noGrp="1" noChangeArrowheads="1"/>
          </p:cNvSpPr>
          <p:nvPr>
            <p:ph type="title"/>
          </p:nvPr>
        </p:nvSpPr>
        <p:spPr>
          <a:xfrm>
            <a:off x="1219200" y="1066800"/>
            <a:ext cx="7696200" cy="633413"/>
          </a:xfrm>
        </p:spPr>
        <p:txBody>
          <a:bodyPr>
            <a:normAutofit fontScale="90000"/>
          </a:bodyPr>
          <a:lstStyle/>
          <a:p>
            <a:r>
              <a:rPr lang="en-US"/>
              <a:t>Economics of Reengineering-I</a:t>
            </a:r>
          </a:p>
        </p:txBody>
      </p:sp>
      <p:sp>
        <p:nvSpPr>
          <p:cNvPr id="184323" name="Rectangle 3"/>
          <p:cNvSpPr>
            <a:spLocks noGrp="1" noChangeArrowheads="1"/>
          </p:cNvSpPr>
          <p:nvPr>
            <p:ph type="body" idx="1"/>
          </p:nvPr>
        </p:nvSpPr>
        <p:spPr/>
        <p:txBody>
          <a:bodyPr/>
          <a:lstStyle/>
          <a:p>
            <a:pPr>
              <a:lnSpc>
                <a:spcPct val="90000"/>
              </a:lnSpc>
            </a:pPr>
            <a:r>
              <a:rPr lang="en-US">
                <a:latin typeface="Times" charset="0"/>
              </a:rPr>
              <a:t>A cost/benefit analysis model for reengineering has been proposed by Sneed [Sne95]. Nine parameters are defined:</a:t>
            </a:r>
          </a:p>
          <a:p>
            <a:pPr lvl="2">
              <a:lnSpc>
                <a:spcPct val="90000"/>
              </a:lnSpc>
              <a:spcBef>
                <a:spcPts val="600"/>
              </a:spcBef>
            </a:pPr>
            <a:r>
              <a:rPr lang="en-US">
                <a:latin typeface="Times" charset="0"/>
              </a:rPr>
              <a:t>P</a:t>
            </a:r>
            <a:r>
              <a:rPr lang="en-US" baseline="-25000">
                <a:latin typeface="Times" charset="0"/>
              </a:rPr>
              <a:t>1 </a:t>
            </a:r>
            <a:r>
              <a:rPr lang="en-US">
                <a:latin typeface="Times" charset="0"/>
              </a:rPr>
              <a:t>= current annual maintenance cost for an application.</a:t>
            </a:r>
          </a:p>
          <a:p>
            <a:pPr lvl="2">
              <a:lnSpc>
                <a:spcPct val="90000"/>
              </a:lnSpc>
            </a:pPr>
            <a:r>
              <a:rPr lang="en-US">
                <a:latin typeface="Times" charset="0"/>
              </a:rPr>
              <a:t>P</a:t>
            </a:r>
            <a:r>
              <a:rPr lang="en-US" baseline="-25000">
                <a:latin typeface="Times" charset="0"/>
              </a:rPr>
              <a:t>2</a:t>
            </a:r>
            <a:r>
              <a:rPr lang="en-US">
                <a:latin typeface="Times" charset="0"/>
              </a:rPr>
              <a:t> = current annual operation cost for an application.</a:t>
            </a:r>
          </a:p>
          <a:p>
            <a:pPr lvl="2">
              <a:lnSpc>
                <a:spcPct val="90000"/>
              </a:lnSpc>
            </a:pPr>
            <a:r>
              <a:rPr lang="en-US">
                <a:latin typeface="Times" charset="0"/>
              </a:rPr>
              <a:t>P</a:t>
            </a:r>
            <a:r>
              <a:rPr lang="en-US" baseline="-25000">
                <a:latin typeface="Times" charset="0"/>
              </a:rPr>
              <a:t>3 </a:t>
            </a:r>
            <a:r>
              <a:rPr lang="en-US">
                <a:latin typeface="Times" charset="0"/>
              </a:rPr>
              <a:t>= current annual business value of an application.</a:t>
            </a:r>
          </a:p>
          <a:p>
            <a:pPr lvl="2">
              <a:lnSpc>
                <a:spcPct val="90000"/>
              </a:lnSpc>
            </a:pPr>
            <a:r>
              <a:rPr lang="en-US">
                <a:latin typeface="Times" charset="0"/>
              </a:rPr>
              <a:t>P</a:t>
            </a:r>
            <a:r>
              <a:rPr lang="en-US" baseline="-25000">
                <a:latin typeface="Times" charset="0"/>
              </a:rPr>
              <a:t>4</a:t>
            </a:r>
            <a:r>
              <a:rPr lang="en-US">
                <a:latin typeface="Times" charset="0"/>
              </a:rPr>
              <a:t> = predicted annual maintenance cost after reengineering.</a:t>
            </a:r>
          </a:p>
          <a:p>
            <a:pPr lvl="2">
              <a:lnSpc>
                <a:spcPct val="90000"/>
              </a:lnSpc>
            </a:pPr>
            <a:r>
              <a:rPr lang="en-US">
                <a:latin typeface="Times" charset="0"/>
              </a:rPr>
              <a:t>P</a:t>
            </a:r>
            <a:r>
              <a:rPr lang="en-US" baseline="-25000">
                <a:latin typeface="Times" charset="0"/>
              </a:rPr>
              <a:t>5</a:t>
            </a:r>
            <a:r>
              <a:rPr lang="en-US">
                <a:latin typeface="Times" charset="0"/>
              </a:rPr>
              <a:t> = predicted annual operations cost after reengineering.</a:t>
            </a:r>
          </a:p>
          <a:p>
            <a:pPr lvl="2">
              <a:lnSpc>
                <a:spcPct val="90000"/>
              </a:lnSpc>
            </a:pPr>
            <a:r>
              <a:rPr lang="en-US">
                <a:latin typeface="Times" charset="0"/>
              </a:rPr>
              <a:t>P</a:t>
            </a:r>
            <a:r>
              <a:rPr lang="en-US" baseline="-25000">
                <a:latin typeface="Times" charset="0"/>
              </a:rPr>
              <a:t>6</a:t>
            </a:r>
            <a:r>
              <a:rPr lang="en-US">
                <a:latin typeface="Times" charset="0"/>
              </a:rPr>
              <a:t> = predicted annual business value after reengineering.</a:t>
            </a:r>
          </a:p>
          <a:p>
            <a:pPr lvl="2">
              <a:lnSpc>
                <a:spcPct val="90000"/>
              </a:lnSpc>
            </a:pPr>
            <a:r>
              <a:rPr lang="en-US">
                <a:latin typeface="Times" charset="0"/>
              </a:rPr>
              <a:t>P</a:t>
            </a:r>
            <a:r>
              <a:rPr lang="en-US" baseline="-25000">
                <a:latin typeface="Times" charset="0"/>
              </a:rPr>
              <a:t>7</a:t>
            </a:r>
            <a:r>
              <a:rPr lang="en-US">
                <a:latin typeface="Times" charset="0"/>
              </a:rPr>
              <a:t> = estimated reengineering costs.</a:t>
            </a:r>
          </a:p>
          <a:p>
            <a:pPr lvl="2">
              <a:lnSpc>
                <a:spcPct val="90000"/>
              </a:lnSpc>
            </a:pPr>
            <a:r>
              <a:rPr lang="en-US">
                <a:latin typeface="Times" charset="0"/>
              </a:rPr>
              <a:t>P</a:t>
            </a:r>
            <a:r>
              <a:rPr lang="en-US" baseline="-25000">
                <a:latin typeface="Times" charset="0"/>
              </a:rPr>
              <a:t>8</a:t>
            </a:r>
            <a:r>
              <a:rPr lang="en-US">
                <a:latin typeface="Times" charset="0"/>
              </a:rPr>
              <a:t> = estimated reengineering calendar time.</a:t>
            </a:r>
          </a:p>
          <a:p>
            <a:pPr lvl="2">
              <a:lnSpc>
                <a:spcPct val="90000"/>
              </a:lnSpc>
            </a:pPr>
            <a:r>
              <a:rPr lang="en-US">
                <a:latin typeface="Times" charset="0"/>
              </a:rPr>
              <a:t>P</a:t>
            </a:r>
            <a:r>
              <a:rPr lang="en-US" baseline="-25000">
                <a:latin typeface="Times" charset="0"/>
              </a:rPr>
              <a:t>9</a:t>
            </a:r>
            <a:r>
              <a:rPr lang="en-US">
                <a:latin typeface="Times" charset="0"/>
              </a:rPr>
              <a:t> = reengineering risk factor (P</a:t>
            </a:r>
            <a:r>
              <a:rPr lang="en-US" baseline="-25000">
                <a:latin typeface="Times" charset="0"/>
              </a:rPr>
              <a:t>9</a:t>
            </a:r>
            <a:r>
              <a:rPr lang="en-US">
                <a:latin typeface="Times" charset="0"/>
              </a:rPr>
              <a:t> = 1.0 is nominal).</a:t>
            </a:r>
          </a:p>
          <a:p>
            <a:pPr lvl="2">
              <a:lnSpc>
                <a:spcPct val="90000"/>
              </a:lnSpc>
            </a:pPr>
            <a:r>
              <a:rPr lang="en-US">
                <a:latin typeface="Times" charset="0"/>
              </a:rPr>
              <a:t>L  = expected life of the system.</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2D2FF5B-6384-8847-88CA-40BD2CE35F47}" type="slidenum">
              <a:rPr lang="en-US"/>
              <a:pPr/>
              <a:t>24</a:t>
            </a:fld>
            <a:endParaRPr lang="en-US"/>
          </a:p>
        </p:txBody>
      </p:sp>
      <p:sp>
        <p:nvSpPr>
          <p:cNvPr id="5" name="Footer Placeholder 4"/>
          <p:cNvSpPr>
            <a:spLocks noGrp="1"/>
          </p:cNvSpPr>
          <p:nvPr>
            <p:ph type="ftr" sz="quarter" idx="11"/>
          </p:nvPr>
        </p:nvSpPr>
        <p:spPr/>
        <p:txBody>
          <a:bodyPr/>
          <a:lstStyle/>
          <a:p>
            <a:r>
              <a:rPr lang="en-US"/>
              <a:t>These slides are designed to accompany </a:t>
            </a:r>
            <a:r>
              <a:rPr lang="en-US" i="1"/>
              <a:t>Software Engineering: A Practitioner’s Approach, 7/e </a:t>
            </a:r>
            <a:r>
              <a:rPr lang="en-US"/>
              <a:t>(McGraw-Hill 2009). Slides copyright 2009 by Roger Pressman. </a:t>
            </a:r>
          </a:p>
        </p:txBody>
      </p:sp>
      <p:sp>
        <p:nvSpPr>
          <p:cNvPr id="185346" name="Rectangle 2"/>
          <p:cNvSpPr>
            <a:spLocks noGrp="1" noChangeArrowheads="1"/>
          </p:cNvSpPr>
          <p:nvPr>
            <p:ph type="title"/>
          </p:nvPr>
        </p:nvSpPr>
        <p:spPr>
          <a:xfrm>
            <a:off x="1219200" y="1066800"/>
            <a:ext cx="7391400" cy="633413"/>
          </a:xfrm>
        </p:spPr>
        <p:txBody>
          <a:bodyPr>
            <a:normAutofit fontScale="90000"/>
          </a:bodyPr>
          <a:lstStyle/>
          <a:p>
            <a:r>
              <a:rPr lang="en-US"/>
              <a:t>Economics of Reengineering-II</a:t>
            </a:r>
          </a:p>
        </p:txBody>
      </p:sp>
      <p:sp>
        <p:nvSpPr>
          <p:cNvPr id="185347" name="Rectangle 3"/>
          <p:cNvSpPr>
            <a:spLocks noGrp="1" noChangeArrowheads="1"/>
          </p:cNvSpPr>
          <p:nvPr>
            <p:ph type="body" idx="1"/>
          </p:nvPr>
        </p:nvSpPr>
        <p:spPr/>
        <p:txBody>
          <a:bodyPr/>
          <a:lstStyle/>
          <a:p>
            <a:pPr>
              <a:lnSpc>
                <a:spcPct val="90000"/>
              </a:lnSpc>
              <a:spcBef>
                <a:spcPts val="600"/>
              </a:spcBef>
            </a:pPr>
            <a:r>
              <a:rPr lang="en-US" sz="2000">
                <a:latin typeface="Times" charset="0"/>
              </a:rPr>
              <a:t>The cost associated with continuing maintenance of a candidate application (i.e., reengineering is not performed) can be defined as</a:t>
            </a:r>
          </a:p>
          <a:p>
            <a:pPr>
              <a:lnSpc>
                <a:spcPct val="90000"/>
              </a:lnSpc>
              <a:spcBef>
                <a:spcPts val="600"/>
              </a:spcBef>
              <a:buFont typeface="Wingdings" charset="2"/>
              <a:buNone/>
            </a:pPr>
            <a:r>
              <a:rPr lang="en-US" sz="2000">
                <a:latin typeface="Times" charset="0"/>
              </a:rPr>
              <a:t>		</a:t>
            </a:r>
            <a:r>
              <a:rPr lang="en-US" sz="2000">
                <a:solidFill>
                  <a:schemeClr val="folHlink"/>
                </a:solidFill>
                <a:latin typeface="Times" charset="0"/>
              </a:rPr>
              <a:t>C</a:t>
            </a:r>
            <a:r>
              <a:rPr lang="en-US" sz="2000" baseline="-25000">
                <a:solidFill>
                  <a:schemeClr val="folHlink"/>
                </a:solidFill>
                <a:latin typeface="Times" charset="0"/>
              </a:rPr>
              <a:t>maint</a:t>
            </a:r>
            <a:r>
              <a:rPr lang="en-US" sz="2000">
                <a:solidFill>
                  <a:schemeClr val="folHlink"/>
                </a:solidFill>
                <a:latin typeface="Times" charset="0"/>
              </a:rPr>
              <a:t> = [P</a:t>
            </a:r>
            <a:r>
              <a:rPr lang="en-US" sz="2000" baseline="-25000">
                <a:solidFill>
                  <a:schemeClr val="folHlink"/>
                </a:solidFill>
                <a:latin typeface="Times" charset="0"/>
              </a:rPr>
              <a:t>3</a:t>
            </a:r>
            <a:r>
              <a:rPr lang="en-US" sz="2000">
                <a:solidFill>
                  <a:schemeClr val="folHlink"/>
                </a:solidFill>
                <a:latin typeface="Times" charset="0"/>
              </a:rPr>
              <a:t> - (P</a:t>
            </a:r>
            <a:r>
              <a:rPr lang="en-US" sz="2000" baseline="-25000">
                <a:solidFill>
                  <a:schemeClr val="folHlink"/>
                </a:solidFill>
                <a:latin typeface="Times" charset="0"/>
              </a:rPr>
              <a:t>1</a:t>
            </a:r>
            <a:r>
              <a:rPr lang="en-US" sz="2000">
                <a:solidFill>
                  <a:schemeClr val="folHlink"/>
                </a:solidFill>
                <a:latin typeface="Times" charset="0"/>
              </a:rPr>
              <a:t> + P</a:t>
            </a:r>
            <a:r>
              <a:rPr lang="en-US" sz="2000" baseline="-25000">
                <a:solidFill>
                  <a:schemeClr val="folHlink"/>
                </a:solidFill>
                <a:latin typeface="Times" charset="0"/>
              </a:rPr>
              <a:t>2</a:t>
            </a:r>
            <a:r>
              <a:rPr lang="en-US" sz="2000">
                <a:solidFill>
                  <a:schemeClr val="folHlink"/>
                </a:solidFill>
                <a:latin typeface="Times" charset="0"/>
              </a:rPr>
              <a:t>)] </a:t>
            </a:r>
            <a:r>
              <a:rPr lang="en-US" sz="2000">
                <a:solidFill>
                  <a:schemeClr val="folHlink"/>
                </a:solidFill>
              </a:rPr>
              <a:t>x</a:t>
            </a:r>
            <a:r>
              <a:rPr lang="en-US" sz="2000">
                <a:solidFill>
                  <a:schemeClr val="folHlink"/>
                </a:solidFill>
                <a:latin typeface="Times" charset="0"/>
              </a:rPr>
              <a:t> L	</a:t>
            </a:r>
            <a:r>
              <a:rPr lang="en-US" sz="2000">
                <a:latin typeface="Times" charset="0"/>
              </a:rPr>
              <a:t>						</a:t>
            </a:r>
          </a:p>
          <a:p>
            <a:pPr>
              <a:lnSpc>
                <a:spcPct val="90000"/>
              </a:lnSpc>
              <a:spcBef>
                <a:spcPts val="600"/>
              </a:spcBef>
            </a:pPr>
            <a:r>
              <a:rPr lang="en-US" sz="2000">
                <a:latin typeface="Times" charset="0"/>
              </a:rPr>
              <a:t>The costs associated with reengineering are defined using the following relationship:</a:t>
            </a:r>
          </a:p>
          <a:p>
            <a:pPr>
              <a:lnSpc>
                <a:spcPct val="90000"/>
              </a:lnSpc>
              <a:spcBef>
                <a:spcPts val="600"/>
              </a:spcBef>
              <a:buFont typeface="Wingdings" charset="2"/>
              <a:buNone/>
            </a:pPr>
            <a:r>
              <a:rPr lang="en-US" sz="2000">
                <a:latin typeface="Times" charset="0"/>
              </a:rPr>
              <a:t>	</a:t>
            </a:r>
            <a:r>
              <a:rPr lang="en-US" sz="2000">
                <a:solidFill>
                  <a:schemeClr val="folHlink"/>
                </a:solidFill>
                <a:latin typeface="Times" charset="0"/>
              </a:rPr>
              <a:t>	C</a:t>
            </a:r>
            <a:r>
              <a:rPr lang="en-US" sz="2000" baseline="-25000">
                <a:solidFill>
                  <a:schemeClr val="folHlink"/>
                </a:solidFill>
                <a:latin typeface="Times" charset="0"/>
              </a:rPr>
              <a:t>reeng</a:t>
            </a:r>
            <a:r>
              <a:rPr lang="en-US" sz="2000">
                <a:solidFill>
                  <a:schemeClr val="folHlink"/>
                </a:solidFill>
                <a:latin typeface="Times" charset="0"/>
              </a:rPr>
              <a:t> = [P</a:t>
            </a:r>
            <a:r>
              <a:rPr lang="en-US" sz="2000" baseline="-25000">
                <a:solidFill>
                  <a:schemeClr val="folHlink"/>
                </a:solidFill>
                <a:latin typeface="Times" charset="0"/>
              </a:rPr>
              <a:t>6</a:t>
            </a:r>
            <a:r>
              <a:rPr lang="en-US" sz="2000">
                <a:solidFill>
                  <a:schemeClr val="folHlink"/>
                </a:solidFill>
                <a:latin typeface="Times" charset="0"/>
              </a:rPr>
              <a:t> - (P</a:t>
            </a:r>
            <a:r>
              <a:rPr lang="en-US" sz="2000" baseline="-25000">
                <a:solidFill>
                  <a:schemeClr val="folHlink"/>
                </a:solidFill>
                <a:latin typeface="Times" charset="0"/>
              </a:rPr>
              <a:t>4</a:t>
            </a:r>
            <a:r>
              <a:rPr lang="en-US" sz="2000">
                <a:solidFill>
                  <a:schemeClr val="folHlink"/>
                </a:solidFill>
                <a:latin typeface="Times" charset="0"/>
              </a:rPr>
              <a:t> + P</a:t>
            </a:r>
            <a:r>
              <a:rPr lang="en-US" sz="2000" baseline="-25000">
                <a:solidFill>
                  <a:schemeClr val="folHlink"/>
                </a:solidFill>
                <a:latin typeface="Times" charset="0"/>
              </a:rPr>
              <a:t>5</a:t>
            </a:r>
            <a:r>
              <a:rPr lang="en-US" sz="2000">
                <a:solidFill>
                  <a:schemeClr val="folHlink"/>
                </a:solidFill>
                <a:latin typeface="Times" charset="0"/>
              </a:rPr>
              <a:t>) </a:t>
            </a:r>
            <a:r>
              <a:rPr lang="en-US" sz="2000">
                <a:solidFill>
                  <a:schemeClr val="folHlink"/>
                </a:solidFill>
              </a:rPr>
              <a:t>x</a:t>
            </a:r>
            <a:r>
              <a:rPr lang="en-US" sz="2000">
                <a:solidFill>
                  <a:schemeClr val="folHlink"/>
                </a:solidFill>
                <a:latin typeface="Times" charset="0"/>
              </a:rPr>
              <a:t> (L - P</a:t>
            </a:r>
            <a:r>
              <a:rPr lang="en-US" sz="2000" baseline="-25000">
                <a:solidFill>
                  <a:schemeClr val="folHlink"/>
                </a:solidFill>
                <a:latin typeface="Times" charset="0"/>
              </a:rPr>
              <a:t>8</a:t>
            </a:r>
            <a:r>
              <a:rPr lang="en-US" sz="2000">
                <a:solidFill>
                  <a:schemeClr val="folHlink"/>
                </a:solidFill>
                <a:latin typeface="Times" charset="0"/>
              </a:rPr>
              <a:t>) - (P</a:t>
            </a:r>
            <a:r>
              <a:rPr lang="en-US" sz="2000" baseline="-25000">
                <a:solidFill>
                  <a:schemeClr val="folHlink"/>
                </a:solidFill>
                <a:latin typeface="Times" charset="0"/>
              </a:rPr>
              <a:t>7</a:t>
            </a:r>
            <a:r>
              <a:rPr lang="en-US" sz="2000">
                <a:solidFill>
                  <a:schemeClr val="folHlink"/>
                </a:solidFill>
                <a:latin typeface="Times" charset="0"/>
              </a:rPr>
              <a:t> </a:t>
            </a:r>
            <a:r>
              <a:rPr lang="en-US" sz="2000">
                <a:solidFill>
                  <a:schemeClr val="folHlink"/>
                </a:solidFill>
              </a:rPr>
              <a:t>x</a:t>
            </a:r>
            <a:r>
              <a:rPr lang="en-US" sz="2000">
                <a:solidFill>
                  <a:schemeClr val="folHlink"/>
                </a:solidFill>
                <a:latin typeface="Times" charset="0"/>
              </a:rPr>
              <a:t> P</a:t>
            </a:r>
            <a:r>
              <a:rPr lang="en-US" sz="2000" baseline="-25000">
                <a:solidFill>
                  <a:schemeClr val="folHlink"/>
                </a:solidFill>
                <a:latin typeface="Times" charset="0"/>
              </a:rPr>
              <a:t>9</a:t>
            </a:r>
            <a:r>
              <a:rPr lang="en-US" sz="2000">
                <a:solidFill>
                  <a:schemeClr val="folHlink"/>
                </a:solidFill>
                <a:latin typeface="Times" charset="0"/>
              </a:rPr>
              <a:t>)]	</a:t>
            </a:r>
            <a:r>
              <a:rPr lang="en-US" sz="2000">
                <a:latin typeface="Times" charset="0"/>
              </a:rPr>
              <a:t>		`		</a:t>
            </a:r>
          </a:p>
          <a:p>
            <a:pPr>
              <a:lnSpc>
                <a:spcPct val="90000"/>
              </a:lnSpc>
              <a:spcBef>
                <a:spcPts val="600"/>
              </a:spcBef>
            </a:pPr>
            <a:r>
              <a:rPr lang="en-US" sz="2000">
                <a:latin typeface="Times" charset="0"/>
              </a:rPr>
              <a:t>Using the costs presented in equations above, the overall benefit of reengineering can be computed as</a:t>
            </a:r>
          </a:p>
          <a:p>
            <a:pPr>
              <a:lnSpc>
                <a:spcPct val="90000"/>
              </a:lnSpc>
              <a:spcBef>
                <a:spcPts val="600"/>
              </a:spcBef>
              <a:buFont typeface="Wingdings" charset="2"/>
              <a:buNone/>
            </a:pPr>
            <a:r>
              <a:rPr lang="en-US" sz="2000">
                <a:latin typeface="Times" charset="0"/>
              </a:rPr>
              <a:t>	</a:t>
            </a:r>
            <a:r>
              <a:rPr lang="en-US" sz="2000">
                <a:solidFill>
                  <a:schemeClr val="folHlink"/>
                </a:solidFill>
                <a:latin typeface="Times" charset="0"/>
              </a:rPr>
              <a:t>	cost benefit = C</a:t>
            </a:r>
            <a:r>
              <a:rPr lang="en-US" sz="2000" baseline="-25000">
                <a:solidFill>
                  <a:schemeClr val="folHlink"/>
                </a:solidFill>
                <a:latin typeface="Times" charset="0"/>
              </a:rPr>
              <a:t>reeng </a:t>
            </a:r>
            <a:r>
              <a:rPr lang="en-US" sz="2000">
                <a:solidFill>
                  <a:schemeClr val="folHlink"/>
                </a:solidFill>
                <a:latin typeface="Times" charset="0"/>
              </a:rPr>
              <a:t>- C</a:t>
            </a:r>
            <a:r>
              <a:rPr lang="en-US" sz="2000" baseline="-25000">
                <a:solidFill>
                  <a:schemeClr val="folHlink"/>
                </a:solidFill>
                <a:latin typeface="Times" charset="0"/>
              </a:rPr>
              <a:t>maint</a:t>
            </a:r>
            <a:r>
              <a:rPr lang="en-US" sz="2000">
                <a:solidFill>
                  <a:schemeClr val="folHlink"/>
                </a:solidFill>
                <a:latin typeface="Times" charset="0"/>
              </a:rPr>
              <a:t>		</a:t>
            </a:r>
            <a:r>
              <a:rPr lang="en-US" sz="2000">
                <a:latin typeface="Times"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Maintenance </a:t>
            </a:r>
            <a:r>
              <a:rPr lang="en-US" dirty="0" err="1" smtClean="0"/>
              <a:t>vs</a:t>
            </a:r>
            <a:r>
              <a:rPr lang="en-US" dirty="0" smtClean="0"/>
              <a:t> Reengineering</a:t>
            </a:r>
            <a:endParaRPr lang="en-US" dirty="0"/>
          </a:p>
        </p:txBody>
      </p:sp>
      <p:pic>
        <p:nvPicPr>
          <p:cNvPr id="4" name="Picture 3" descr="bandaid1.gif"/>
          <p:cNvPicPr>
            <a:picLocks noChangeAspect="1"/>
          </p:cNvPicPr>
          <p:nvPr/>
        </p:nvPicPr>
        <p:blipFill>
          <a:blip r:embed="rId2"/>
          <a:stretch>
            <a:fillRect/>
          </a:stretch>
        </p:blipFill>
        <p:spPr>
          <a:xfrm>
            <a:off x="283044" y="2043113"/>
            <a:ext cx="3105074" cy="2235653"/>
          </a:xfrm>
          <a:prstGeom prst="rect">
            <a:avLst/>
          </a:prstGeom>
        </p:spPr>
      </p:pic>
      <p:pic>
        <p:nvPicPr>
          <p:cNvPr id="5" name="Picture 4" descr="pruitt-igoe-demolition-color1.jpg"/>
          <p:cNvPicPr>
            <a:picLocks noChangeAspect="1"/>
          </p:cNvPicPr>
          <p:nvPr/>
        </p:nvPicPr>
        <p:blipFill>
          <a:blip r:embed="rId3"/>
          <a:stretch>
            <a:fillRect/>
          </a:stretch>
        </p:blipFill>
        <p:spPr>
          <a:xfrm>
            <a:off x="4179288" y="2211826"/>
            <a:ext cx="4693683" cy="297266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Maintenance</a:t>
            </a:r>
            <a:endParaRPr lang="en-US" dirty="0"/>
          </a:p>
        </p:txBody>
      </p:sp>
      <p:sp>
        <p:nvSpPr>
          <p:cNvPr id="3" name="Content Placeholder 2"/>
          <p:cNvSpPr>
            <a:spLocks noGrp="1"/>
          </p:cNvSpPr>
          <p:nvPr>
            <p:ph sz="quarter" idx="1"/>
          </p:nvPr>
        </p:nvSpPr>
        <p:spPr/>
        <p:txBody>
          <a:bodyPr/>
          <a:lstStyle/>
          <a:p>
            <a:r>
              <a:rPr lang="en-US" dirty="0" smtClean="0"/>
              <a:t>Defect correction</a:t>
            </a:r>
          </a:p>
          <a:p>
            <a:r>
              <a:rPr lang="en-US" dirty="0" smtClean="0"/>
              <a:t>Extend capabilities</a:t>
            </a:r>
          </a:p>
          <a:p>
            <a:pPr lvl="1"/>
            <a:r>
              <a:rPr lang="en-US" dirty="0" smtClean="0"/>
              <a:t>Changing environments</a:t>
            </a:r>
          </a:p>
          <a:p>
            <a:pPr lvl="1"/>
            <a:r>
              <a:rPr lang="en-US" dirty="0" smtClean="0"/>
              <a:t>Changing needs of customers (internally and externally driven)</a:t>
            </a:r>
          </a:p>
          <a:p>
            <a:pPr>
              <a:buNone/>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needs change?</a:t>
            </a:r>
            <a:endParaRPr lang="en-US" dirty="0"/>
          </a:p>
        </p:txBody>
      </p:sp>
      <p:sp>
        <p:nvSpPr>
          <p:cNvPr id="3" name="Content Placeholder 2"/>
          <p:cNvSpPr>
            <a:spLocks noGrp="1"/>
          </p:cNvSpPr>
          <p:nvPr>
            <p:ph sz="quarter" idx="1"/>
          </p:nvPr>
        </p:nvSpPr>
        <p:spPr/>
        <p:txBody>
          <a:bodyPr/>
          <a:lstStyle/>
          <a:p>
            <a:r>
              <a:rPr lang="en-US" dirty="0" smtClean="0"/>
              <a:t>Given a capability, users see new ways to use it.</a:t>
            </a:r>
          </a:p>
          <a:p>
            <a:r>
              <a:rPr lang="en-US" dirty="0" smtClean="0"/>
              <a:t>Given a system, users see holes and gaps that they did not anticipate.</a:t>
            </a:r>
          </a:p>
          <a:p>
            <a:r>
              <a:rPr lang="en-US" dirty="0" smtClean="0"/>
              <a:t>When given a system, users may find other things that they do that might be automated.</a:t>
            </a:r>
          </a:p>
          <a:p>
            <a:r>
              <a:rPr lang="en-US" dirty="0" smtClean="0"/>
              <a:t>Users not involved originally may find uses (along with special adaptations)</a:t>
            </a:r>
          </a:p>
          <a:p>
            <a:endParaRPr lang="en-US" dirty="0" smtClean="0"/>
          </a:p>
          <a:p>
            <a:r>
              <a:rPr lang="en-US" dirty="0" smtClean="0"/>
              <a:t>Examples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needs change</a:t>
            </a:r>
            <a:endParaRPr lang="en-US" dirty="0"/>
          </a:p>
        </p:txBody>
      </p:sp>
      <p:sp>
        <p:nvSpPr>
          <p:cNvPr id="3" name="Content Placeholder 2"/>
          <p:cNvSpPr>
            <a:spLocks noGrp="1"/>
          </p:cNvSpPr>
          <p:nvPr>
            <p:ph sz="quarter" idx="1"/>
          </p:nvPr>
        </p:nvSpPr>
        <p:spPr/>
        <p:txBody>
          <a:bodyPr/>
          <a:lstStyle/>
          <a:p>
            <a:r>
              <a:rPr lang="en-US" dirty="0" smtClean="0"/>
              <a:t>GOVERNMENT and other REGULATION</a:t>
            </a:r>
          </a:p>
          <a:p>
            <a:pPr lvl="1"/>
            <a:r>
              <a:rPr lang="en-US" dirty="0" smtClean="0"/>
              <a:t>The “government” is involved in many aspects of “business”</a:t>
            </a:r>
          </a:p>
          <a:p>
            <a:pPr lvl="1"/>
            <a:r>
              <a:rPr lang="en-US" dirty="0" smtClean="0"/>
              <a:t>Taxes (both payroll and other versions of taxation)</a:t>
            </a:r>
          </a:p>
          <a:p>
            <a:pPr lvl="1"/>
            <a:r>
              <a:rPr lang="en-US" dirty="0" smtClean="0"/>
              <a:t>Regulation (regulation requires documentation)	</a:t>
            </a:r>
          </a:p>
          <a:p>
            <a:r>
              <a:rPr lang="en-US" dirty="0" smtClean="0"/>
              <a:t>Other “outside agencies”</a:t>
            </a:r>
          </a:p>
          <a:p>
            <a:pPr lvl="1"/>
            <a:r>
              <a:rPr lang="en-US" dirty="0" smtClean="0"/>
              <a:t>Insurers</a:t>
            </a:r>
          </a:p>
          <a:p>
            <a:pPr lvl="1"/>
            <a:r>
              <a:rPr lang="en-US" dirty="0" smtClean="0"/>
              <a:t>Vendors</a:t>
            </a:r>
          </a:p>
          <a:p>
            <a:pPr lvl="1"/>
            <a:r>
              <a:rPr lang="en-US" dirty="0" smtClean="0"/>
              <a:t>Customers</a:t>
            </a:r>
          </a:p>
          <a:p>
            <a:pPr lvl="1"/>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does the environment change?</a:t>
            </a:r>
            <a:endParaRPr lang="en-US" dirty="0"/>
          </a:p>
        </p:txBody>
      </p:sp>
      <p:sp>
        <p:nvSpPr>
          <p:cNvPr id="3" name="Content Placeholder 2"/>
          <p:cNvSpPr>
            <a:spLocks noGrp="1"/>
          </p:cNvSpPr>
          <p:nvPr>
            <p:ph sz="quarter" idx="1"/>
          </p:nvPr>
        </p:nvSpPr>
        <p:spPr/>
        <p:txBody>
          <a:bodyPr/>
          <a:lstStyle/>
          <a:p>
            <a:r>
              <a:rPr lang="en-US" dirty="0" smtClean="0"/>
              <a:t>Software has a long life – hardware does not</a:t>
            </a:r>
          </a:p>
          <a:p>
            <a:r>
              <a:rPr lang="en-US" dirty="0" smtClean="0"/>
              <a:t>The explosion in hardware capabilities has altered the need for small storage and processing speed.</a:t>
            </a:r>
          </a:p>
          <a:p>
            <a:r>
              <a:rPr lang="en-US" dirty="0" smtClean="0"/>
              <a:t>Central server with “dumb” terminals gave way to distributed systems in a client-server environment has given way to many internet based applications.  What’s next?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it so hard to do maintenance?</a:t>
            </a:r>
            <a:endParaRPr lang="en-US" dirty="0"/>
          </a:p>
        </p:txBody>
      </p:sp>
      <p:sp>
        <p:nvSpPr>
          <p:cNvPr id="3" name="Content Placeholder 2"/>
          <p:cNvSpPr>
            <a:spLocks noGrp="1"/>
          </p:cNvSpPr>
          <p:nvPr>
            <p:ph sz="quarter" idx="1"/>
          </p:nvPr>
        </p:nvSpPr>
        <p:spPr/>
        <p:txBody>
          <a:bodyPr/>
          <a:lstStyle/>
          <a:p>
            <a:r>
              <a:rPr lang="en-US" dirty="0" smtClean="0"/>
              <a:t>Maintenance folks are rarely the development folks.</a:t>
            </a:r>
          </a:p>
          <a:p>
            <a:r>
              <a:rPr lang="en-US" dirty="0" smtClean="0"/>
              <a:t>People move on, if not from the company perhaps to new responsibilities.</a:t>
            </a:r>
          </a:p>
          <a:p>
            <a:r>
              <a:rPr lang="en-US" dirty="0" smtClean="0"/>
              <a:t>Our code memory is short lived.  Look at code you wrote 6 months ago and you probably will not recognize it.</a:t>
            </a:r>
          </a:p>
          <a:p>
            <a:r>
              <a:rPr lang="en-US" dirty="0" smtClean="0"/>
              <a:t>Coders hate to do documentation and documentation I might write for myself may not make sense to another reader.</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 we improve maintainability?</a:t>
            </a:r>
            <a:endParaRPr lang="en-US" dirty="0"/>
          </a:p>
        </p:txBody>
      </p:sp>
      <p:sp>
        <p:nvSpPr>
          <p:cNvPr id="3" name="Content Placeholder 2"/>
          <p:cNvSpPr>
            <a:spLocks noGrp="1"/>
          </p:cNvSpPr>
          <p:nvPr>
            <p:ph sz="quarter" idx="1"/>
          </p:nvPr>
        </p:nvSpPr>
        <p:spPr/>
        <p:txBody>
          <a:bodyPr/>
          <a:lstStyle/>
          <a:p>
            <a:r>
              <a:rPr lang="en-US" dirty="0" smtClean="0"/>
              <a:t>Well documented development process.</a:t>
            </a:r>
          </a:p>
          <a:p>
            <a:pPr lvl="1"/>
            <a:r>
              <a:rPr lang="en-US" dirty="0" smtClean="0"/>
              <a:t>Why were decisions made?</a:t>
            </a:r>
          </a:p>
          <a:p>
            <a:pPr lvl="1"/>
            <a:r>
              <a:rPr lang="en-US" dirty="0" smtClean="0"/>
              <a:t>What is the scope of the existing product?  ($$$$)</a:t>
            </a:r>
          </a:p>
          <a:p>
            <a:pPr lvl="1"/>
            <a:r>
              <a:rPr lang="en-US" dirty="0" smtClean="0"/>
              <a:t>What were the design decisions specifically?</a:t>
            </a:r>
          </a:p>
          <a:p>
            <a:pPr lvl="1"/>
            <a:r>
              <a:rPr lang="en-US" dirty="0" smtClean="0"/>
              <a:t>Standards maintained throughout the coding.</a:t>
            </a:r>
          </a:p>
          <a:p>
            <a:pPr lvl="1"/>
            <a:r>
              <a:rPr lang="en-US" dirty="0" smtClean="0"/>
              <a:t>Highly maintainable code is well compartmentalized.</a:t>
            </a:r>
          </a:p>
          <a:p>
            <a:pPr lvl="1"/>
            <a:r>
              <a:rPr lang="en-US" dirty="0" smtClean="0"/>
              <a:t>Highly maintainable code uses well understood patterns.</a:t>
            </a:r>
          </a:p>
          <a:p>
            <a:pPr lvl="1"/>
            <a:endParaRPr lang="en-US" dirty="0" smtClean="0"/>
          </a:p>
          <a:p>
            <a:pPr lvl="1"/>
            <a:r>
              <a:rPr lang="en-US" dirty="0" smtClean="0"/>
              <a:t>All of the things that have led us to this point in the course.</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Equity.thmx</Template>
  <TotalTime>41</TotalTime>
  <Words>1996</Words>
  <Application>Microsoft Macintosh PowerPoint</Application>
  <PresentationFormat>On-screen Show (4:3)</PresentationFormat>
  <Paragraphs>194</Paragraphs>
  <Slides>24</Slides>
  <Notes>12</Notes>
  <HiddenSlides>0</HiddenSlides>
  <MMClips>0</MMClips>
  <ScaleCrop>false</ScaleCrop>
  <HeadingPairs>
    <vt:vector size="4" baseType="variant">
      <vt:variant>
        <vt:lpstr>Design Template</vt:lpstr>
      </vt:variant>
      <vt:variant>
        <vt:i4>1</vt:i4>
      </vt:variant>
      <vt:variant>
        <vt:lpstr>Slide Titles</vt:lpstr>
      </vt:variant>
      <vt:variant>
        <vt:i4>24</vt:i4>
      </vt:variant>
    </vt:vector>
  </HeadingPairs>
  <TitlesOfParts>
    <vt:vector size="25" baseType="lpstr">
      <vt:lpstr>Equity</vt:lpstr>
      <vt:lpstr>Next week Tuesday</vt:lpstr>
      <vt:lpstr>Maintenance and Reengineering</vt:lpstr>
      <vt:lpstr>Maintenance vs Reengineering</vt:lpstr>
      <vt:lpstr>Maintenance</vt:lpstr>
      <vt:lpstr>Why do needs change?</vt:lpstr>
      <vt:lpstr>Why do needs change</vt:lpstr>
      <vt:lpstr>How does the environment change?</vt:lpstr>
      <vt:lpstr>Why is it so hard to do maintenance?</vt:lpstr>
      <vt:lpstr>How do we improve maintainability?</vt:lpstr>
      <vt:lpstr>Support includes</vt:lpstr>
      <vt:lpstr>How is support funded?</vt:lpstr>
      <vt:lpstr>Reengineering</vt:lpstr>
      <vt:lpstr>Reengineering</vt:lpstr>
      <vt:lpstr>Business Process Reengineering</vt:lpstr>
      <vt:lpstr>BPR Principles</vt:lpstr>
      <vt:lpstr>Software Reengineering</vt:lpstr>
      <vt:lpstr>Inventory Analysis</vt:lpstr>
      <vt:lpstr>Document Restructuring</vt:lpstr>
      <vt:lpstr>Reverse Engineering</vt:lpstr>
      <vt:lpstr>Code Restructuring</vt:lpstr>
      <vt:lpstr>Data Restructuring</vt:lpstr>
      <vt:lpstr>Forward Engineering</vt:lpstr>
      <vt:lpstr>Economics of Reengineering-I</vt:lpstr>
      <vt:lpstr>Economics of Reengineering-II</vt:lpstr>
    </vt:vector>
  </TitlesOfParts>
  <Company>James Madison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Maintenance and Reengineering</dc:title>
  <dc:creator>nancy harris</dc:creator>
  <cp:lastModifiedBy>nancy harris</cp:lastModifiedBy>
  <cp:revision>3</cp:revision>
  <dcterms:created xsi:type="dcterms:W3CDTF">2009-11-11T22:30:40Z</dcterms:created>
  <dcterms:modified xsi:type="dcterms:W3CDTF">2009-11-11T22:33:27Z</dcterms:modified>
</cp:coreProperties>
</file>