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7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3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7FCCE-66AC-DF40-8D0D-32BF57DE05B0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7F6DC-AEC9-E049-A0F1-04D213D1D6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0D2D52-F003-2B4F-911D-2FFD8579C4B8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DA3978-3642-C344-B54E-8AE047DC58D5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72103C-F974-2C40-9655-F1A0339121A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948" y="609600"/>
            <a:ext cx="5404104" cy="3282696"/>
          </a:xfrm>
          <a:prstGeom prst="roundRect">
            <a:avLst>
              <a:gd name="adj" fmla="val 10522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vert="horz" lIns="91440" tIns="182880" rIns="91440" bIns="18288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342900" indent="-342900" algn="ctr" defTabSz="914400" rtl="0" eaLnBrk="1" latinLnBrk="0" hangingPunct="1">
              <a:lnSpc>
                <a:spcPts val="5200"/>
              </a:lnSpc>
              <a:spcBef>
                <a:spcPts val="2000"/>
              </a:spcBef>
              <a:buSzPct val="80000"/>
              <a:buFont typeface="Wingdings" pitchFamily="2" charset="2"/>
              <a:buNone/>
              <a:defRPr sz="5400" b="1" kern="1200" baseline="0">
                <a:gradFill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029200" cy="1447800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807293" cy="968189"/>
          </a:xfr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807293" cy="3585882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>
              <a:lnSpc>
                <a:spcPct val="110000"/>
              </a:lnSpc>
              <a:buNone/>
              <a:defRPr sz="20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600" y="671514"/>
            <a:ext cx="3810000" cy="4599734"/>
          </a:xfrm>
          <a:prstGeom prst="roundRect">
            <a:avLst>
              <a:gd name="adj" fmla="val 439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>
            <a:noAutofit/>
            <a:scene3d>
              <a:camera prst="orthographicFront"/>
              <a:lightRig rig="chilly" dir="t"/>
            </a:scene3d>
            <a:sp3d extrusionH="6350">
              <a:bevelT w="19050" h="12700" prst="softRound"/>
              <a:extrusionClr>
                <a:schemeClr val="bg1"/>
              </a:extrusionClr>
            </a:sp3d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SzPct val="80000"/>
              <a:buFont typeface="Wingdings" pitchFamily="2" charset="2"/>
              <a:buNone/>
              <a:defRPr sz="24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innerShdw blurRad="63500" dist="25400" dir="10800000">
                    <a:schemeClr val="bg1">
                      <a:alpha val="50000"/>
                    </a:schemeClr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30306"/>
            <a:ext cx="5484813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47839"/>
            <a:ext cx="7823200" cy="4316411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2082" y="389966"/>
            <a:ext cx="1524000" cy="5736198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399" y="644525"/>
            <a:ext cx="6399213" cy="5419726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881187" y="631824"/>
            <a:ext cx="5407025" cy="3281363"/>
          </a:xfrm>
          <a:prstGeom prst="roundRect">
            <a:avLst>
              <a:gd name="adj" fmla="val 888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1219200"/>
          </a:xfrm>
        </p:spPr>
        <p:txBody>
          <a:bodyPr anchor="b" anchorCtr="0">
            <a:noAutofit/>
          </a:bodyPr>
          <a:lstStyle>
            <a:lvl1pPr>
              <a:lnSpc>
                <a:spcPts val="5200"/>
              </a:lnSpc>
              <a:defRPr sz="48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715000"/>
            <a:ext cx="7827264" cy="50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132"/>
            <a:ext cx="2133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2541"/>
            <a:ext cx="2895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2541"/>
            <a:ext cx="2133600" cy="300318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424953"/>
            <a:ext cx="7823200" cy="1474788"/>
          </a:xfrm>
        </p:spPr>
        <p:txBody>
          <a:bodyPr anchor="b" anchorCtr="0"/>
          <a:lstStyle>
            <a:lvl1pPr algn="ctr">
              <a:defRPr sz="4800" b="1" cap="none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3913188"/>
            <a:ext cx="7823200" cy="5546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47838"/>
            <a:ext cx="3563470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47838"/>
            <a:ext cx="3565526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71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71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794760" cy="968189"/>
          </a:xfrm>
        </p:spPr>
        <p:txBody>
          <a:bodyPr anchor="b"/>
          <a:lstStyle>
            <a:lvl1pPr algn="l">
              <a:lnSpc>
                <a:spcPts val="40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58906"/>
            <a:ext cx="3794760" cy="5405719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effectLst/>
              </a:defRPr>
            </a:lvl1pPr>
            <a:lvl2pPr>
              <a:spcBef>
                <a:spcPts val="2000"/>
              </a:spcBef>
              <a:defRPr sz="2000">
                <a:effectLst/>
              </a:defRPr>
            </a:lvl2pPr>
            <a:lvl3pPr>
              <a:spcBef>
                <a:spcPts val="2000"/>
              </a:spcBef>
              <a:defRPr sz="1800">
                <a:effectLst/>
              </a:defRPr>
            </a:lvl3pPr>
            <a:lvl4pPr>
              <a:spcBef>
                <a:spcPts val="2000"/>
              </a:spcBef>
              <a:defRPr sz="1800">
                <a:effectLst/>
              </a:defRPr>
            </a:lvl4pPr>
            <a:lvl5pPr>
              <a:spcBef>
                <a:spcPts val="2000"/>
              </a:spcBef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794760" cy="38144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3613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7838"/>
            <a:ext cx="7313613" cy="430333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1CA0991-A6FF-6B4E-BAE8-4C38A2BDED95}" type="datetimeFigureOut">
              <a:rPr lang="en-US" smtClean="0"/>
              <a:t>10/23/09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25988"/>
            <a:ext cx="2895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8A8DA95-5136-E341-8714-1F1225BAF2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ctr" defTabSz="914400" rtl="0" eaLnBrk="1" latinLnBrk="0" hangingPunct="1">
        <a:lnSpc>
          <a:spcPts val="5600"/>
        </a:lnSpc>
        <a:spcBef>
          <a:spcPct val="0"/>
        </a:spcBef>
        <a:buNone/>
        <a:defRPr sz="5400" b="1" kern="1200" baseline="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SzPct val="80000"/>
        <a:buFont typeface="Wingdings" pitchFamily="2" charset="2"/>
        <a:buChar char="l"/>
        <a:defRPr sz="24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2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0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5-</a:t>
            </a:r>
            <a:fld id="{A0E2FDD8-5883-0840-BB09-A8227930FEFA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Two Parts of Method Declaration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8800" y="2438400"/>
            <a:ext cx="6934200" cy="21336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sz="2400" b="1">
                <a:latin typeface="Courier New" charset="0"/>
              </a:rPr>
              <a:t>public static void displayMesssage()</a:t>
            </a:r>
          </a:p>
          <a:p>
            <a:pPr>
              <a:buFontTx/>
              <a:buNone/>
            </a:pPr>
            <a:r>
              <a:rPr lang="en-US" sz="2400" b="1">
                <a:latin typeface="Courier New" charset="0"/>
              </a:rPr>
              <a:t>{</a:t>
            </a:r>
            <a:endParaRPr lang="en-US" sz="2400">
              <a:latin typeface="Courier New" charset="0"/>
            </a:endParaRPr>
          </a:p>
          <a:p>
            <a:pPr>
              <a:buFontTx/>
              <a:buNone/>
            </a:pPr>
            <a:r>
              <a:rPr lang="en-US" sz="2400">
                <a:latin typeface="Courier New" charset="0"/>
              </a:rPr>
              <a:t>	 System.out.println("Hello")</a:t>
            </a:r>
            <a:r>
              <a:rPr lang="en-US" sz="2400" b="1">
                <a:latin typeface="Courier New" charset="0"/>
              </a:rPr>
              <a:t>;</a:t>
            </a:r>
          </a:p>
          <a:p>
            <a:pPr>
              <a:buFontTx/>
              <a:buNone/>
            </a:pPr>
            <a:r>
              <a:rPr lang="en-US" sz="2400" b="1">
                <a:latin typeface="Courier New" charset="0"/>
              </a:rPr>
              <a:t>}</a:t>
            </a:r>
            <a:endParaRPr lang="en-US" sz="2400"/>
          </a:p>
        </p:txBody>
      </p:sp>
      <p:sp>
        <p:nvSpPr>
          <p:cNvPr id="8197" name="Text Box 11"/>
          <p:cNvSpPr txBox="1">
            <a:spLocks noChangeArrowheads="1"/>
          </p:cNvSpPr>
          <p:nvPr/>
        </p:nvSpPr>
        <p:spPr bwMode="auto">
          <a:xfrm>
            <a:off x="1066800" y="1600200"/>
            <a:ext cx="1447800" cy="369332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Header</a:t>
            </a:r>
          </a:p>
        </p:txBody>
      </p:sp>
      <p:sp>
        <p:nvSpPr>
          <p:cNvPr id="8198" name="Text Box 12"/>
          <p:cNvSpPr txBox="1">
            <a:spLocks noChangeArrowheads="1"/>
          </p:cNvSpPr>
          <p:nvPr/>
        </p:nvSpPr>
        <p:spPr bwMode="auto">
          <a:xfrm>
            <a:off x="990600" y="4572000"/>
            <a:ext cx="1447800" cy="369332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3">
                    <a:lumMod val="50000"/>
                  </a:schemeClr>
                </a:solidFill>
              </a:rPr>
              <a:t>Body</a:t>
            </a:r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 flipH="1">
            <a:off x="1447800" y="3048000"/>
            <a:ext cx="3810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1447800" y="3048000"/>
            <a:ext cx="0" cy="990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01" name="Line 15"/>
          <p:cNvSpPr>
            <a:spLocks noChangeShapeType="1"/>
          </p:cNvSpPr>
          <p:nvPr/>
        </p:nvSpPr>
        <p:spPr bwMode="auto">
          <a:xfrm>
            <a:off x="1447800" y="4038600"/>
            <a:ext cx="3810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02" name="Line 16"/>
          <p:cNvSpPr>
            <a:spLocks noChangeShapeType="1"/>
          </p:cNvSpPr>
          <p:nvPr/>
        </p:nvSpPr>
        <p:spPr bwMode="auto">
          <a:xfrm flipH="1">
            <a:off x="609600" y="3505200"/>
            <a:ext cx="8382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03" name="Line 18"/>
          <p:cNvSpPr>
            <a:spLocks noChangeShapeType="1"/>
          </p:cNvSpPr>
          <p:nvPr/>
        </p:nvSpPr>
        <p:spPr bwMode="auto">
          <a:xfrm>
            <a:off x="609600" y="3505200"/>
            <a:ext cx="0" cy="1295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04" name="Line 19"/>
          <p:cNvSpPr>
            <a:spLocks noChangeShapeType="1"/>
          </p:cNvSpPr>
          <p:nvPr/>
        </p:nvSpPr>
        <p:spPr bwMode="auto">
          <a:xfrm>
            <a:off x="609600" y="4800600"/>
            <a:ext cx="3810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85800" y="1828800"/>
            <a:ext cx="1066800" cy="914400"/>
            <a:chOff x="432" y="1152"/>
            <a:chExt cx="672" cy="576"/>
          </a:xfrm>
        </p:grpSpPr>
        <p:sp>
          <p:nvSpPr>
            <p:cNvPr id="8206" name="Line 20"/>
            <p:cNvSpPr>
              <a:spLocks noChangeShapeType="1"/>
            </p:cNvSpPr>
            <p:nvPr/>
          </p:nvSpPr>
          <p:spPr bwMode="auto">
            <a:xfrm flipH="1">
              <a:off x="432" y="1152"/>
              <a:ext cx="24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7" name="Line 21"/>
            <p:cNvSpPr>
              <a:spLocks noChangeShapeType="1"/>
            </p:cNvSpPr>
            <p:nvPr/>
          </p:nvSpPr>
          <p:spPr bwMode="auto">
            <a:xfrm>
              <a:off x="432" y="1152"/>
              <a:ext cx="0" cy="57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8" name="Line 22"/>
            <p:cNvSpPr>
              <a:spLocks noChangeShapeType="1"/>
            </p:cNvSpPr>
            <p:nvPr/>
          </p:nvSpPr>
          <p:spPr bwMode="auto">
            <a:xfrm>
              <a:off x="432" y="1728"/>
              <a:ext cx="672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lg" len="lg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5-</a:t>
            </a:r>
            <a:fld id="{A2D39C8B-32EE-3E42-A9FF-0FD6D59F9347}" type="slidenum">
              <a:rPr lang="en-US"/>
              <a:pPr/>
              <a:t>2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800" dirty="0"/>
              <a:t>Parts of a Method Header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895600"/>
            <a:ext cx="7772400" cy="6858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9600" b="1" dirty="0">
                <a:latin typeface="Courier New" charset="0"/>
              </a:rPr>
              <a:t>public static void </a:t>
            </a:r>
            <a:r>
              <a:rPr lang="en-US" sz="9600" b="1" dirty="0" err="1">
                <a:latin typeface="Courier New" charset="0"/>
              </a:rPr>
              <a:t>displayMessage</a:t>
            </a:r>
            <a:r>
              <a:rPr lang="en-US" sz="9600" b="1" dirty="0">
                <a:latin typeface="Courier New" charset="0"/>
              </a:rPr>
              <a:t> 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600" b="1" dirty="0">
                <a:latin typeface="Courier New" charset="0"/>
              </a:rPr>
              <a:t>{</a:t>
            </a:r>
            <a:endParaRPr lang="en-US" sz="9600" dirty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9600" dirty="0">
                <a:latin typeface="Courier New" charset="0"/>
              </a:rPr>
              <a:t>	 </a:t>
            </a:r>
            <a:r>
              <a:rPr lang="en-US" sz="9600" dirty="0" err="1">
                <a:latin typeface="Courier New" charset="0"/>
              </a:rPr>
              <a:t>System.out.println(</a:t>
            </a:r>
            <a:r>
              <a:rPr lang="en-US" sz="9600" dirty="0" err="1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sz="9600" dirty="0" err="1">
                <a:latin typeface="Courier New" charset="0"/>
              </a:rPr>
              <a:t>Hello</a:t>
            </a:r>
            <a:r>
              <a:rPr lang="en-US" sz="9600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sz="9600" dirty="0">
                <a:latin typeface="Courier New" charset="0"/>
              </a:rPr>
              <a:t>)</a:t>
            </a:r>
            <a:r>
              <a:rPr lang="en-US" sz="9600" b="1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9600" b="1" dirty="0">
                <a:latin typeface="Courier New" charset="0"/>
              </a:rPr>
              <a:t>}</a:t>
            </a:r>
            <a:endParaRPr lang="en-US" sz="9600" b="1" dirty="0">
              <a:latin typeface="Bookman Old Style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400" b="1" dirty="0">
              <a:latin typeface="Courier New" charset="0"/>
            </a:endParaRPr>
          </a:p>
        </p:txBody>
      </p:sp>
      <p:sp>
        <p:nvSpPr>
          <p:cNvPr id="9221" name="Rectangle 17"/>
          <p:cNvSpPr>
            <a:spLocks noChangeArrowheads="1"/>
          </p:cNvSpPr>
          <p:nvPr/>
        </p:nvSpPr>
        <p:spPr bwMode="auto">
          <a:xfrm>
            <a:off x="609600" y="2895600"/>
            <a:ext cx="2514600" cy="3810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Rectangle 18"/>
          <p:cNvSpPr>
            <a:spLocks noChangeArrowheads="1"/>
          </p:cNvSpPr>
          <p:nvPr/>
        </p:nvSpPr>
        <p:spPr bwMode="auto">
          <a:xfrm>
            <a:off x="3200400" y="2895600"/>
            <a:ext cx="838200" cy="3810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3" name="Rectangle 19"/>
          <p:cNvSpPr>
            <a:spLocks noChangeArrowheads="1"/>
          </p:cNvSpPr>
          <p:nvPr/>
        </p:nvSpPr>
        <p:spPr bwMode="auto">
          <a:xfrm>
            <a:off x="4114800" y="2895600"/>
            <a:ext cx="2667000" cy="3810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4" name="Rectangle 20"/>
          <p:cNvSpPr>
            <a:spLocks noChangeArrowheads="1"/>
          </p:cNvSpPr>
          <p:nvPr/>
        </p:nvSpPr>
        <p:spPr bwMode="auto">
          <a:xfrm>
            <a:off x="6934200" y="2895600"/>
            <a:ext cx="381000" cy="3810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5" name="Text Box 21"/>
          <p:cNvSpPr txBox="1">
            <a:spLocks noChangeArrowheads="1"/>
          </p:cNvSpPr>
          <p:nvPr/>
        </p:nvSpPr>
        <p:spPr bwMode="auto">
          <a:xfrm>
            <a:off x="719138" y="12954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8000"/>
                </a:solidFill>
              </a:rPr>
              <a:t>Method Modifiers</a:t>
            </a:r>
          </a:p>
        </p:txBody>
      </p:sp>
      <p:sp>
        <p:nvSpPr>
          <p:cNvPr id="9226" name="Text Box 22"/>
          <p:cNvSpPr txBox="1">
            <a:spLocks noChangeArrowheads="1"/>
          </p:cNvSpPr>
          <p:nvPr/>
        </p:nvSpPr>
        <p:spPr bwMode="auto">
          <a:xfrm>
            <a:off x="3070225" y="1295400"/>
            <a:ext cx="114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Return Type</a:t>
            </a:r>
          </a:p>
        </p:txBody>
      </p:sp>
      <p:sp>
        <p:nvSpPr>
          <p:cNvPr id="9227" name="Text Box 23"/>
          <p:cNvSpPr txBox="1">
            <a:spLocks noChangeArrowheads="1"/>
          </p:cNvSpPr>
          <p:nvPr/>
        </p:nvSpPr>
        <p:spPr bwMode="auto">
          <a:xfrm>
            <a:off x="4505325" y="12954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Method Name</a:t>
            </a:r>
          </a:p>
        </p:txBody>
      </p:sp>
      <p:sp>
        <p:nvSpPr>
          <p:cNvPr id="9228" name="Text Box 24"/>
          <p:cNvSpPr txBox="1">
            <a:spLocks noChangeArrowheads="1"/>
          </p:cNvSpPr>
          <p:nvPr/>
        </p:nvSpPr>
        <p:spPr bwMode="auto">
          <a:xfrm>
            <a:off x="6286500" y="1660525"/>
            <a:ext cx="162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3300"/>
                </a:solidFill>
              </a:rPr>
              <a:t>Parentheses</a:t>
            </a:r>
          </a:p>
        </p:txBody>
      </p:sp>
      <p:sp>
        <p:nvSpPr>
          <p:cNvPr id="9229" name="Line 29"/>
          <p:cNvSpPr>
            <a:spLocks noChangeShapeType="1"/>
          </p:cNvSpPr>
          <p:nvPr/>
        </p:nvSpPr>
        <p:spPr bwMode="auto">
          <a:xfrm>
            <a:off x="1524000" y="2133600"/>
            <a:ext cx="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0" name="Line 30"/>
          <p:cNvSpPr>
            <a:spLocks noChangeShapeType="1"/>
          </p:cNvSpPr>
          <p:nvPr/>
        </p:nvSpPr>
        <p:spPr bwMode="auto">
          <a:xfrm>
            <a:off x="3657600" y="2133600"/>
            <a:ext cx="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1" name="Line 31"/>
          <p:cNvSpPr>
            <a:spLocks noChangeShapeType="1"/>
          </p:cNvSpPr>
          <p:nvPr/>
        </p:nvSpPr>
        <p:spPr bwMode="auto">
          <a:xfrm>
            <a:off x="5102225" y="2133600"/>
            <a:ext cx="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2" name="Line 32"/>
          <p:cNvSpPr>
            <a:spLocks noChangeShapeType="1"/>
          </p:cNvSpPr>
          <p:nvPr/>
        </p:nvSpPr>
        <p:spPr bwMode="auto">
          <a:xfrm>
            <a:off x="7118350" y="2133600"/>
            <a:ext cx="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5-</a:t>
            </a:r>
            <a:fld id="{48B3F8FC-3AAA-7C4E-9295-1FC5CED8DF3B}" type="slidenum">
              <a:rPr lang="en-US"/>
              <a:pPr/>
              <a:t>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7772400" cy="1143000"/>
          </a:xfrm>
        </p:spPr>
        <p:txBody>
          <a:bodyPr/>
          <a:lstStyle/>
          <a:p>
            <a:r>
              <a:rPr lang="en-US" sz="2800" dirty="0"/>
              <a:t>Passing 5 to the </a:t>
            </a:r>
            <a:r>
              <a:rPr lang="en-US" sz="2800" b="1" dirty="0" err="1">
                <a:latin typeface="Courier New" charset="0"/>
              </a:rPr>
              <a:t>displayValue</a:t>
            </a:r>
            <a:r>
              <a:rPr lang="en-US" sz="2800" dirty="0">
                <a:latin typeface="Courier New" charset="0"/>
              </a:rPr>
              <a:t> </a:t>
            </a:r>
            <a:r>
              <a:rPr lang="en-US" sz="2800" dirty="0"/>
              <a:t>Method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294688" cy="40560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Courier New" charset="0"/>
              </a:rPr>
              <a:t>displayValue(5);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600" dirty="0"/>
          </a:p>
          <a:p>
            <a:pPr>
              <a:lnSpc>
                <a:spcPct val="90000"/>
              </a:lnSpc>
              <a:buFontTx/>
              <a:buNone/>
            </a:pPr>
            <a:endParaRPr lang="en-US" sz="36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Courier New" charset="0"/>
              </a:rPr>
              <a:t>public static void </a:t>
            </a:r>
            <a:r>
              <a:rPr lang="en-US" sz="2800" b="1" dirty="0" err="1">
                <a:latin typeface="Courier New" charset="0"/>
              </a:rPr>
              <a:t>displayValue(int</a:t>
            </a:r>
            <a:r>
              <a:rPr lang="en-US" sz="2800" b="1" dirty="0">
                <a:latin typeface="Courier New" charset="0"/>
              </a:rPr>
              <a:t> num)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Courier New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Courier New" charset="0"/>
              </a:rPr>
              <a:t>	</a:t>
            </a:r>
            <a:r>
              <a:rPr lang="en-US" sz="2400" b="1" dirty="0" err="1">
                <a:latin typeface="Courier New" charset="0"/>
              </a:rPr>
              <a:t>System.out.println("The</a:t>
            </a:r>
            <a:r>
              <a:rPr lang="en-US" sz="2400" b="1" dirty="0">
                <a:latin typeface="Courier New" charset="0"/>
              </a:rPr>
              <a:t> value is " + num);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Courier New" charset="0"/>
              </a:rPr>
              <a:t>}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962400" y="1981200"/>
            <a:ext cx="434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</a:rPr>
              <a:t>The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argument</a:t>
            </a:r>
            <a:r>
              <a:rPr lang="en-US" dirty="0">
                <a:solidFill>
                  <a:srgbClr val="FF3300"/>
                </a:solidFill>
              </a:rPr>
              <a:t> 5 is copied into the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parameter</a:t>
            </a:r>
            <a:r>
              <a:rPr lang="en-US" dirty="0">
                <a:solidFill>
                  <a:srgbClr val="FF3300"/>
                </a:solidFill>
              </a:rPr>
              <a:t> variable </a:t>
            </a:r>
            <a:r>
              <a:rPr lang="en-US" b="1" dirty="0">
                <a:solidFill>
                  <a:srgbClr val="FF3300"/>
                </a:solidFill>
                <a:latin typeface="Courier New" charset="0"/>
              </a:rPr>
              <a:t>num</a:t>
            </a:r>
            <a:r>
              <a:rPr lang="en-US" dirty="0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3276600" y="2362200"/>
            <a:ext cx="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276600" y="3124200"/>
            <a:ext cx="42672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7543800" y="3124200"/>
            <a:ext cx="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143000" y="5562600"/>
            <a:ext cx="67056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</a:rPr>
              <a:t>The method will display	</a:t>
            </a:r>
            <a:r>
              <a:rPr lang="en-US" sz="2000" b="1" dirty="0">
                <a:solidFill>
                  <a:srgbClr val="FF3300"/>
                </a:solidFill>
                <a:latin typeface="Courier New" charset="0"/>
              </a:rPr>
              <a:t>The value is </a:t>
            </a:r>
            <a:r>
              <a:rPr lang="en-US" sz="2000" b="1" dirty="0" smtClean="0">
                <a:solidFill>
                  <a:srgbClr val="FF3300"/>
                </a:solidFill>
                <a:latin typeface="Courier New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FF3300"/>
                </a:solidFill>
                <a:latin typeface="Courier New" charset="0"/>
              </a:rPr>
              <a:t>This type of parameter passing is known as </a:t>
            </a:r>
            <a:r>
              <a:rPr lang="en-US" sz="2000" b="1" dirty="0" smtClean="0">
                <a:solidFill>
                  <a:srgbClr val="008000"/>
                </a:solidFill>
                <a:latin typeface="Courier New" charset="0"/>
              </a:rPr>
              <a:t>call by value</a:t>
            </a:r>
            <a:endParaRPr lang="en-US" sz="2000" b="1" dirty="0">
              <a:solidFill>
                <a:srgbClr val="008000"/>
              </a:solidFill>
              <a:latin typeface="Courier New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">
      <a:dk1>
        <a:sysClr val="windowText" lastClr="000000"/>
      </a:dk1>
      <a:lt1>
        <a:sysClr val="window" lastClr="FFFFFF"/>
      </a:lt1>
      <a:dk2>
        <a:srgbClr val="535252"/>
      </a:dk2>
      <a:lt2>
        <a:srgbClr val="AAB5C2"/>
      </a:lt2>
      <a:accent1>
        <a:srgbClr val="F7901E"/>
      </a:accent1>
      <a:accent2>
        <a:srgbClr val="FEC60B"/>
      </a:accent2>
      <a:accent3>
        <a:srgbClr val="9FE62F"/>
      </a:accent3>
      <a:accent4>
        <a:srgbClr val="4EA5D1"/>
      </a:accent4>
      <a:accent5>
        <a:srgbClr val="1C4596"/>
      </a:accent5>
      <a:accent6>
        <a:srgbClr val="542D90"/>
      </a:accent6>
      <a:hlink>
        <a:srgbClr val="ED2024"/>
      </a:hlink>
      <a:folHlink>
        <a:srgbClr val="BD912D"/>
      </a:folHlink>
    </a:clrScheme>
    <a:fontScheme name="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Studio">
      <a:fillStyleLst>
        <a:solidFill>
          <a:schemeClr val="phClr"/>
        </a:solidFill>
        <a:gradFill rotWithShape="1">
          <a:gsLst>
            <a:gs pos="3800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60000">
              <a:schemeClr val="phClr"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phClr">
                <a:shade val="20000"/>
                <a:satMod val="100000"/>
                <a:lumMod val="100000"/>
              </a:schemeClr>
            </a:gs>
          </a:gsLst>
          <a:lin ang="5400000" scaled="0"/>
        </a:gradFill>
      </a:fillStyleLst>
      <a:lnStyleLst>
        <a:ln w="285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01600" stA="26000" endPos="20000" dist="12700" dir="5400000" sy="-100000" rotWithShape="0"/>
          </a:effectLst>
        </a:effectStyle>
        <a:effectStyle>
          <a:effectLst>
            <a:outerShdw blurRad="444500" dist="317500" dir="5400000" sx="90000" sy="-2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hilly" dir="t"/>
          </a:scene3d>
          <a:sp3d contourW="12700" prstMaterial="softEdge">
            <a:bevelT w="63500" h="2540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30000">
              <a:schemeClr val="phClr">
                <a:tint val="10000"/>
                <a:alpha val="80000"/>
                <a:satMod val="300000"/>
              </a:schemeClr>
            </a:gs>
            <a:gs pos="100000">
              <a:schemeClr val="phClr">
                <a:tint val="80000"/>
                <a:shade val="100000"/>
                <a:alpha val="100000"/>
                <a:satMod val="200000"/>
              </a:schemeClr>
            </a:gs>
          </a:gsLst>
          <a:lin ang="5400000" scaled="1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Studio.thmx</Template>
  <TotalTime>15</TotalTime>
  <Words>141</Words>
  <Application>Microsoft Macintosh PowerPoint</Application>
  <PresentationFormat>On-screen Show (4:3)</PresentationFormat>
  <Paragraphs>33</Paragraphs>
  <Slides>3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Studio</vt:lpstr>
      <vt:lpstr>Two Parts of Method Declaration</vt:lpstr>
      <vt:lpstr>Parts of a Method Header</vt:lpstr>
      <vt:lpstr>Passing 5 to the displayValue Method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Parts of Method Declaration</dc:title>
  <dc:creator>nancy harris</dc:creator>
  <cp:lastModifiedBy>nancy harris</cp:lastModifiedBy>
  <cp:revision>1</cp:revision>
  <dcterms:created xsi:type="dcterms:W3CDTF">2009-10-23T12:38:38Z</dcterms:created>
  <dcterms:modified xsi:type="dcterms:W3CDTF">2009-10-23T12:54:30Z</dcterms:modified>
</cp:coreProperties>
</file>