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3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DF61D-46CB-DE48-963F-B0DD58FA0C64}" type="datetimeFigureOut">
              <a:rPr lang="en-US" smtClean="0"/>
              <a:t>11/3/09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59B1B-DDDB-B744-B5D9-5368251A51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s 4"/>
          <p:cNvSpPr/>
          <p:nvPr/>
        </p:nvSpPr>
        <p:spPr>
          <a:xfrm>
            <a:off x="2372844" y="2973503"/>
            <a:ext cx="996567" cy="1873645"/>
          </a:xfrm>
          <a:prstGeom prst="flowChartProcess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Down Arrow 5"/>
          <p:cNvSpPr/>
          <p:nvPr/>
        </p:nvSpPr>
        <p:spPr>
          <a:xfrm>
            <a:off x="2784480" y="2150544"/>
            <a:ext cx="201325" cy="82296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own Arrow 10"/>
          <p:cNvSpPr/>
          <p:nvPr/>
        </p:nvSpPr>
        <p:spPr>
          <a:xfrm>
            <a:off x="3685974" y="3473089"/>
            <a:ext cx="201325" cy="822960"/>
          </a:xfrm>
          <a:prstGeom prst="downArrow">
            <a:avLst/>
          </a:prstGeom>
          <a:ln/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Down Arrow 11"/>
          <p:cNvSpPr/>
          <p:nvPr/>
        </p:nvSpPr>
        <p:spPr>
          <a:xfrm>
            <a:off x="3685663" y="4024188"/>
            <a:ext cx="201325" cy="822960"/>
          </a:xfrm>
          <a:prstGeom prst="downArrow">
            <a:avLst/>
          </a:prstGeom>
          <a:ln/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Down Arrow 12"/>
          <p:cNvSpPr/>
          <p:nvPr/>
        </p:nvSpPr>
        <p:spPr>
          <a:xfrm>
            <a:off x="2784480" y="4847148"/>
            <a:ext cx="201325" cy="82296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Down Arrow 13"/>
          <p:cNvSpPr/>
          <p:nvPr/>
        </p:nvSpPr>
        <p:spPr>
          <a:xfrm>
            <a:off x="1837339" y="3625489"/>
            <a:ext cx="201325" cy="822960"/>
          </a:xfrm>
          <a:prstGeom prst="downArrow">
            <a:avLst/>
          </a:prstGeom>
          <a:ln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Donut 15"/>
          <p:cNvSpPr/>
          <p:nvPr/>
        </p:nvSpPr>
        <p:spPr>
          <a:xfrm>
            <a:off x="588111" y="1860789"/>
            <a:ext cx="4575428" cy="4326797"/>
          </a:xfrm>
          <a:prstGeom prst="donut">
            <a:avLst>
              <a:gd name="adj" fmla="val 3926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6" idx="7"/>
            <a:endCxn id="16" idx="3"/>
          </p:cNvCxnSpPr>
          <p:nvPr/>
        </p:nvCxnSpPr>
        <p:spPr>
          <a:xfrm rot="16200000" flipH="1" flipV="1">
            <a:off x="1346071" y="2406529"/>
            <a:ext cx="3059507" cy="3235316"/>
          </a:xfrm>
          <a:prstGeom prst="line">
            <a:avLst/>
          </a:prstGeom>
          <a:ln w="2540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Process 22"/>
          <p:cNvSpPr/>
          <p:nvPr/>
        </p:nvSpPr>
        <p:spPr>
          <a:xfrm>
            <a:off x="6879854" y="2973504"/>
            <a:ext cx="996567" cy="1873645"/>
          </a:xfrm>
          <a:prstGeom prst="flowChartProcess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Down Arrow 23"/>
          <p:cNvSpPr/>
          <p:nvPr/>
        </p:nvSpPr>
        <p:spPr>
          <a:xfrm>
            <a:off x="7263477" y="2150544"/>
            <a:ext cx="201325" cy="82296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Down Arrow 24"/>
          <p:cNvSpPr/>
          <p:nvPr/>
        </p:nvSpPr>
        <p:spPr>
          <a:xfrm>
            <a:off x="7317449" y="4847148"/>
            <a:ext cx="201325" cy="82296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well constructed module has one entry and one exit point.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public </a:t>
            </a:r>
            <a:r>
              <a:rPr lang="en-US" sz="2000" dirty="0" err="1" smtClean="0">
                <a:latin typeface="Courier New"/>
                <a:cs typeface="Courier New"/>
              </a:rPr>
              <a:t>boolean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checkExpect(int</a:t>
            </a:r>
            <a:r>
              <a:rPr lang="en-US" sz="2000" dirty="0" smtClean="0">
                <a:latin typeface="Courier New"/>
                <a:cs typeface="Courier New"/>
              </a:rPr>
              <a:t> check, </a:t>
            </a:r>
            <a:r>
              <a:rPr lang="en-US" sz="2000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>
                <a:latin typeface="Courier New"/>
                <a:cs typeface="Courier New"/>
              </a:rPr>
              <a:t> expect)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{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	 </a:t>
            </a:r>
            <a:r>
              <a:rPr lang="en-US" sz="2000" dirty="0" err="1" smtClean="0">
                <a:latin typeface="Courier New"/>
                <a:cs typeface="Courier New"/>
              </a:rPr>
              <a:t>boolean</a:t>
            </a:r>
            <a:r>
              <a:rPr lang="en-US" sz="2000" dirty="0" smtClean="0">
                <a:latin typeface="Courier New"/>
                <a:cs typeface="Courier New"/>
              </a:rPr>
              <a:t> same;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	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	 if (check == expect)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		   same = true;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   else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			same = false;</a:t>
            </a:r>
          </a:p>
          <a:p>
            <a:pPr>
              <a:buNone/>
            </a:pPr>
            <a:endParaRPr lang="en-US" sz="2000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   return same;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must be documented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/*************************************************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* </a:t>
            </a:r>
            <a:r>
              <a:rPr lang="en-US" sz="2000" dirty="0" err="1" smtClean="0">
                <a:latin typeface="Courier New"/>
                <a:cs typeface="Courier New"/>
              </a:rPr>
              <a:t>checkExpect</a:t>
            </a:r>
            <a:r>
              <a:rPr lang="en-US" sz="2000" dirty="0" smtClean="0">
                <a:latin typeface="Courier New"/>
                <a:cs typeface="Courier New"/>
              </a:rPr>
              <a:t> returns true if the two values are 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* the same and false otherwise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* 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* @</a:t>
            </a:r>
            <a:r>
              <a:rPr lang="en-US" sz="2000" dirty="0" err="1" smtClean="0">
                <a:latin typeface="Courier New"/>
                <a:cs typeface="Courier New"/>
              </a:rPr>
              <a:t>param</a:t>
            </a:r>
            <a:r>
              <a:rPr lang="en-US" sz="2000" dirty="0" smtClean="0">
                <a:latin typeface="Courier New"/>
                <a:cs typeface="Courier New"/>
              </a:rPr>
              <a:t> check The value we are checking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* @</a:t>
            </a:r>
            <a:r>
              <a:rPr lang="en-US" sz="2000" dirty="0" err="1" smtClean="0">
                <a:latin typeface="Courier New"/>
                <a:cs typeface="Courier New"/>
              </a:rPr>
              <a:t>param</a:t>
            </a:r>
            <a:r>
              <a:rPr lang="en-US" sz="2000" dirty="0" smtClean="0">
                <a:latin typeface="Courier New"/>
                <a:cs typeface="Courier New"/>
              </a:rPr>
              <a:t> expect The expected value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* @return true if they are the same and false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*         otherwise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 *************************************************/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public </a:t>
            </a:r>
            <a:r>
              <a:rPr lang="en-US" sz="2000" dirty="0" err="1" smtClean="0">
                <a:latin typeface="Courier New"/>
                <a:cs typeface="Courier New"/>
              </a:rPr>
              <a:t>boolean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checkExpect(int</a:t>
            </a:r>
            <a:r>
              <a:rPr lang="en-US" sz="2000" dirty="0" smtClean="0">
                <a:latin typeface="Courier New"/>
                <a:cs typeface="Courier New"/>
              </a:rPr>
              <a:t> check, </a:t>
            </a:r>
            <a:r>
              <a:rPr lang="en-US" sz="2000" dirty="0" err="1" smtClean="0">
                <a:latin typeface="Courier New"/>
                <a:cs typeface="Courier New"/>
              </a:rPr>
              <a:t>int</a:t>
            </a:r>
            <a:r>
              <a:rPr lang="en-US" sz="2000" dirty="0" smtClean="0">
                <a:latin typeface="Courier New"/>
                <a:cs typeface="Courier New"/>
              </a:rPr>
              <a:t> expect)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{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	…</a:t>
            </a:r>
          </a:p>
          <a:p>
            <a:pPr>
              <a:buNone/>
            </a:pPr>
            <a:r>
              <a:rPr lang="en-US" sz="2000" dirty="0">
                <a:latin typeface="Courier New"/>
                <a:cs typeface="Courier New"/>
              </a:rPr>
              <a:t>}</a:t>
            </a:r>
            <a:endParaRPr lang="en-US" sz="2000" dirty="0" smtClean="0">
              <a:latin typeface="Courier New"/>
              <a:cs typeface="Courier New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717045" y="3055259"/>
            <a:ext cx="2779505" cy="1546238"/>
          </a:xfrm>
          <a:prstGeom prst="line">
            <a:avLst/>
          </a:prstGeom>
          <a:ln>
            <a:solidFill>
              <a:srgbClr val="FF0000"/>
            </a:solidFill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of the three documentation areas are now worth 5 points for a max of 15 off for E.</a:t>
            </a:r>
          </a:p>
          <a:p>
            <a:r>
              <a:rPr lang="en-US" dirty="0" smtClean="0"/>
              <a:t>Multiple return statements will be worth 5 points as well.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9-</a:t>
            </a:r>
            <a:fld id="{73186273-29FE-734B-9446-92A6A09E005A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Static Fields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590800" y="1773238"/>
            <a:ext cx="3962400" cy="3636962"/>
            <a:chOff x="1728" y="1357"/>
            <a:chExt cx="2496" cy="2291"/>
          </a:xfrm>
        </p:grpSpPr>
        <p:sp>
          <p:nvSpPr>
            <p:cNvPr id="9221" name="Text Box 4"/>
            <p:cNvSpPr txBox="1">
              <a:spLocks noChangeArrowheads="1"/>
            </p:cNvSpPr>
            <p:nvPr/>
          </p:nvSpPr>
          <p:spPr bwMode="auto">
            <a:xfrm>
              <a:off x="2238" y="1357"/>
              <a:ext cx="145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err="1">
                  <a:latin typeface="Courier New" pitchFamily="-106" charset="0"/>
                </a:rPr>
                <a:t>m</a:t>
              </a:r>
              <a:r>
                <a:rPr lang="en-US" dirty="0" err="1" smtClean="0">
                  <a:latin typeface="Courier New" pitchFamily="-106" charset="0"/>
                </a:rPr>
                <a:t>onsterCount</a:t>
              </a:r>
              <a:r>
                <a:rPr lang="en-US" dirty="0" smtClean="0"/>
                <a:t> </a:t>
              </a:r>
              <a:r>
                <a:rPr lang="en-US" dirty="0"/>
                <a:t>field</a:t>
              </a:r>
            </a:p>
            <a:p>
              <a:pPr algn="ctr"/>
              <a:r>
                <a:rPr lang="en-US" dirty="0"/>
                <a:t>(static)</a:t>
              </a:r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2688" y="1968"/>
              <a:ext cx="576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9223" name="Oval 7"/>
            <p:cNvSpPr>
              <a:spLocks noChangeArrowheads="1"/>
            </p:cNvSpPr>
            <p:nvPr/>
          </p:nvSpPr>
          <p:spPr bwMode="auto">
            <a:xfrm>
              <a:off x="1728" y="2976"/>
              <a:ext cx="672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Object1</a:t>
              </a:r>
            </a:p>
          </p:txBody>
        </p:sp>
        <p:sp>
          <p:nvSpPr>
            <p:cNvPr id="9224" name="Oval 11"/>
            <p:cNvSpPr>
              <a:spLocks noChangeArrowheads="1"/>
            </p:cNvSpPr>
            <p:nvPr/>
          </p:nvSpPr>
          <p:spPr bwMode="auto">
            <a:xfrm>
              <a:off x="3552" y="2976"/>
              <a:ext cx="672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Object3</a:t>
              </a:r>
            </a:p>
          </p:txBody>
        </p:sp>
        <p:sp>
          <p:nvSpPr>
            <p:cNvPr id="9225" name="Oval 12"/>
            <p:cNvSpPr>
              <a:spLocks noChangeArrowheads="1"/>
            </p:cNvSpPr>
            <p:nvPr/>
          </p:nvSpPr>
          <p:spPr bwMode="auto">
            <a:xfrm>
              <a:off x="2640" y="2976"/>
              <a:ext cx="672" cy="6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Object2</a:t>
              </a:r>
            </a:p>
          </p:txBody>
        </p:sp>
        <p:cxnSp>
          <p:nvCxnSpPr>
            <p:cNvPr id="9226" name="AutoShape 13"/>
            <p:cNvCxnSpPr>
              <a:cxnSpLocks noChangeShapeType="1"/>
              <a:stCxn id="9222" idx="2"/>
              <a:endCxn id="9223" idx="0"/>
            </p:cNvCxnSpPr>
            <p:nvPr/>
          </p:nvCxnSpPr>
          <p:spPr bwMode="auto">
            <a:xfrm flipH="1">
              <a:off x="2064" y="2448"/>
              <a:ext cx="912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9227" name="AutoShape 14"/>
            <p:cNvCxnSpPr>
              <a:cxnSpLocks noChangeShapeType="1"/>
              <a:stCxn id="9222" idx="2"/>
              <a:endCxn id="9225" idx="0"/>
            </p:cNvCxnSpPr>
            <p:nvPr/>
          </p:nvCxnSpPr>
          <p:spPr bwMode="auto">
            <a:xfrm>
              <a:off x="2976" y="2448"/>
              <a:ext cx="0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9228" name="AutoShape 15"/>
            <p:cNvCxnSpPr>
              <a:cxnSpLocks noChangeShapeType="1"/>
              <a:stCxn id="9222" idx="2"/>
              <a:endCxn id="9224" idx="0"/>
            </p:cNvCxnSpPr>
            <p:nvPr/>
          </p:nvCxnSpPr>
          <p:spPr bwMode="auto">
            <a:xfrm>
              <a:off x="2976" y="2448"/>
              <a:ext cx="912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281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 well constructed module has one entry and one exit point.</vt:lpstr>
      <vt:lpstr>Example</vt:lpstr>
      <vt:lpstr>Methods must be documented</vt:lpstr>
      <vt:lpstr>PA4</vt:lpstr>
      <vt:lpstr>Exam Review</vt:lpstr>
      <vt:lpstr>Lab review</vt:lpstr>
      <vt:lpstr>Static Fields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harris</dc:creator>
  <cp:lastModifiedBy>nancy harris</cp:lastModifiedBy>
  <cp:revision>2</cp:revision>
  <dcterms:created xsi:type="dcterms:W3CDTF">2009-11-03T20:23:41Z</dcterms:created>
  <dcterms:modified xsi:type="dcterms:W3CDTF">2009-11-03T21:29:00Z</dcterms:modified>
</cp:coreProperties>
</file>