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4" r:id="rId1"/>
  </p:sldMasterIdLst>
  <p:notesMasterIdLst>
    <p:notesMasterId r:id="rId45"/>
  </p:notesMasterIdLst>
  <p:handoutMasterIdLst>
    <p:handoutMasterId r:id="rId46"/>
  </p:handoutMasterIdLst>
  <p:sldIdLst>
    <p:sldId id="282" r:id="rId2"/>
    <p:sldId id="283" r:id="rId3"/>
    <p:sldId id="306" r:id="rId4"/>
    <p:sldId id="256" r:id="rId5"/>
    <p:sldId id="257" r:id="rId6"/>
    <p:sldId id="264" r:id="rId7"/>
    <p:sldId id="259" r:id="rId8"/>
    <p:sldId id="260" r:id="rId9"/>
    <p:sldId id="262" r:id="rId10"/>
    <p:sldId id="263" r:id="rId11"/>
    <p:sldId id="261" r:id="rId12"/>
    <p:sldId id="307" r:id="rId13"/>
    <p:sldId id="258" r:id="rId14"/>
    <p:sldId id="265" r:id="rId15"/>
    <p:sldId id="266" r:id="rId16"/>
    <p:sldId id="295" r:id="rId17"/>
    <p:sldId id="296" r:id="rId18"/>
    <p:sldId id="297" r:id="rId19"/>
    <p:sldId id="301" r:id="rId20"/>
    <p:sldId id="298" r:id="rId21"/>
    <p:sldId id="299" r:id="rId22"/>
    <p:sldId id="303" r:id="rId23"/>
    <p:sldId id="302" r:id="rId24"/>
    <p:sldId id="304" r:id="rId25"/>
    <p:sldId id="305" r:id="rId26"/>
    <p:sldId id="284" r:id="rId27"/>
    <p:sldId id="267" r:id="rId28"/>
    <p:sldId id="270" r:id="rId29"/>
    <p:sldId id="271" r:id="rId30"/>
    <p:sldId id="272" r:id="rId31"/>
    <p:sldId id="274" r:id="rId32"/>
    <p:sldId id="273" r:id="rId33"/>
    <p:sldId id="275" r:id="rId34"/>
    <p:sldId id="294" r:id="rId35"/>
    <p:sldId id="293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81" r:id="rId4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clrMru>
    <a:srgbClr val="DECD8E"/>
    <a:srgbClr val="5400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1" autoAdjust="0"/>
    <p:restoredTop sz="86434" autoAdjust="0"/>
  </p:normalViewPr>
  <p:slideViewPr>
    <p:cSldViewPr>
      <p:cViewPr varScale="1">
        <p:scale>
          <a:sx n="94" d="100"/>
          <a:sy n="94" d="100"/>
        </p:scale>
        <p:origin x="-20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85FE253-9370-4AE8-A460-23748B1F6140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58A756C-8A7E-4FF4-9715-4D0B411950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BC6DF6B-4467-40EF-BF12-21DD9EEEAC2F}" type="datetimeFigureOut">
              <a:rPr lang="en-US" smtClean="0"/>
              <a:pPr/>
              <a:t>7/31/2011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DD4C488-CF2F-43D2-A1CE-0A94F1E71C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FA1A18-9B14-4C66-A505-0FB44F6E64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927153-0428-4147-A65A-856EAC7091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CE086-1760-4D3B-8A2C-8A7169E823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516014-B141-4387-8DE9-80151E8325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60658D-C0A5-4A08-AA54-92F0F7BDCC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028D34-312A-4CA5-9014-346C3F2369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9D5D1E-2DE8-47A6-92F1-E1589B387FE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E50B60E-7F3A-4F66-9B5D-3229EF8DCA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rgbClr val="5400A9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DECD8E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B6D4D-5689-4BF4-883B-FC7BBA24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6477-CE86-44CA-846E-E6116C5968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B1-1941-444C-9F22-105230785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F23E3D8-9EE2-4B81-932B-0E6DC02291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C1A9-CE22-4687-BA44-ACC2CC53DA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7651-885A-49AA-A190-19C7E1FCF9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4CA5-7BED-488A-8282-4F23E6E73DB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30D7D-6148-4636-9866-4546CDA265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F0D0-3E3E-476E-B160-4BCF576EAE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7A83-FF7B-41FB-BCA8-79C25D67DF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677ED5-6BF4-4B49-843E-EF196CF3F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Show%20and%20Tell.avi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Textbook%20Picture%20Walk.avi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Graphic%20Organizers.av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WhatAuthorSays.avi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OneMinuteResponse.avi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JITT.avi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F:\NFO-Textbookxx\Presentation\Personal%20Response%20Systems.avi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rginia21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fsva.asp.radford.ed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Textbooks, </a:t>
            </a:r>
            <a:r>
              <a:rPr lang="en-US" smtClean="0"/>
              <a:t>Who Knew?</a:t>
            </a:r>
            <a:br>
              <a:rPr lang="en-US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From a Workshop by the Madison Teaching Fellows</a:t>
            </a:r>
            <a:br>
              <a:rPr lang="en-US" dirty="0" smtClean="0"/>
            </a:br>
            <a:r>
              <a:rPr lang="en-US" dirty="0" smtClean="0"/>
              <a:t>24 &amp; 25 Jan. 2008</a:t>
            </a:r>
          </a:p>
          <a:p>
            <a:r>
              <a:rPr lang="en-US" dirty="0" smtClean="0"/>
              <a:t>Updated for New Faculty Orientation - 2011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in Policies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HB </a:t>
            </a:r>
            <a:r>
              <a:rPr lang="en-US" sz="2800" dirty="0" smtClean="0"/>
              <a:t>1478 (2006)</a:t>
            </a:r>
          </a:p>
          <a:p>
            <a:pPr lvl="1"/>
            <a:r>
              <a:rPr lang="en-US" sz="2400" dirty="0"/>
              <a:t>Requires YOU:</a:t>
            </a:r>
          </a:p>
          <a:p>
            <a:pPr lvl="2"/>
            <a:r>
              <a:rPr lang="en-US" sz="2000" dirty="0"/>
              <a:t>Justify changes to new edition</a:t>
            </a:r>
          </a:p>
          <a:p>
            <a:pPr lvl="2"/>
            <a:r>
              <a:rPr lang="en-US" sz="2000" dirty="0"/>
              <a:t>Be aware of the cost of the </a:t>
            </a:r>
            <a:r>
              <a:rPr lang="en-US" sz="2000" dirty="0" smtClean="0"/>
              <a:t>book</a:t>
            </a:r>
          </a:p>
          <a:p>
            <a:pPr lvl="2"/>
            <a:r>
              <a:rPr lang="en-US" sz="2000" dirty="0" smtClean="0"/>
              <a:t>Justify book bundles</a:t>
            </a:r>
          </a:p>
          <a:p>
            <a:pPr lvl="2"/>
            <a:r>
              <a:rPr lang="en-US" sz="2000" dirty="0"/>
              <a:t>Provide ISBN to the institution’s designated “clearing house”, in </a:t>
            </a:r>
            <a:r>
              <a:rPr lang="en-US" sz="2000" dirty="0" err="1"/>
              <a:t>JMU’s</a:t>
            </a:r>
            <a:r>
              <a:rPr lang="en-US" sz="2000" dirty="0"/>
              <a:t> case, the Book </a:t>
            </a:r>
            <a:r>
              <a:rPr lang="en-US" sz="2000" dirty="0" smtClean="0"/>
              <a:t>Store, in sufficient time</a:t>
            </a:r>
          </a:p>
          <a:p>
            <a:pPr lvl="2"/>
            <a:r>
              <a:rPr lang="en-US" sz="2000" dirty="0"/>
              <a:t>Cannot receive compensation for picking a book</a:t>
            </a:r>
          </a:p>
          <a:p>
            <a:pPr lvl="2"/>
            <a:r>
              <a:rPr lang="en-US" sz="2000" dirty="0"/>
              <a:t>Cannot sell books given to you for examination purposes</a:t>
            </a:r>
          </a:p>
          <a:p>
            <a:r>
              <a:rPr lang="en-US" sz="2800" dirty="0"/>
              <a:t>Now you know why faculty seemed like the bad guys when reading HB 1478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JMU Policy: http://www.jmu.edu/JMUpolicy/2110.shtml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Profits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219200"/>
            <a:ext cx="77724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Bookstore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Makes more money on used books than new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25% margin on new books, prices used @75% of new,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$100 new book, $80 wholesale = $20 profit, 25% margin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Buys back from student at a maximum of $50, sells for $75, a 50% markup, and $5 extra profit over new book </a:t>
            </a:r>
          </a:p>
          <a:p>
            <a:pPr lvl="2">
              <a:lnSpc>
                <a:spcPct val="90000"/>
              </a:lnSpc>
            </a:pPr>
            <a:r>
              <a:rPr lang="en-US" sz="1400" dirty="0"/>
              <a:t>Plus all students don’t get 50% back, why adoption so key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Makes the most </a:t>
            </a:r>
            <a:r>
              <a:rPr lang="en-US" sz="2400" dirty="0" smtClean="0"/>
              <a:t>from </a:t>
            </a:r>
            <a:r>
              <a:rPr lang="en-US" sz="2400" dirty="0"/>
              <a:t>selling school spirit type items, not books.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4 national </a:t>
            </a:r>
            <a:r>
              <a:rPr lang="en-US" sz="2400" dirty="0" smtClean="0"/>
              <a:t>wholesalers (we have Follett)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Publishers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Stuck on the new edition treadmill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ISBN game (started by bundling) may actually have been made easier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Industry consolidation, top 5 firms control 80%, makes very profitable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New program allows students to rent a book for the semester.</a:t>
            </a:r>
          </a:p>
          <a:p>
            <a:r>
              <a:rPr lang="en-US" dirty="0" smtClean="0"/>
              <a:t>About ½ the cost of a new book</a:t>
            </a:r>
          </a:p>
          <a:p>
            <a:r>
              <a:rPr lang="en-US" dirty="0" smtClean="0"/>
              <a:t>Can make notes, highlight, etc</a:t>
            </a:r>
          </a:p>
          <a:p>
            <a:endParaRPr lang="en-US" dirty="0" smtClean="0"/>
          </a:p>
          <a:p>
            <a:r>
              <a:rPr lang="en-US" dirty="0" smtClean="0"/>
              <a:t>If the book is used for more than one semester, recommend that the students buy new.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Issues Going Forward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80772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College costs continue to rise</a:t>
            </a:r>
          </a:p>
          <a:p>
            <a:pPr>
              <a:lnSpc>
                <a:spcPct val="90000"/>
              </a:lnSpc>
            </a:pPr>
            <a:r>
              <a:rPr lang="en-US" sz="2800"/>
              <a:t>Students &amp; parents becoming more vocal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Rise of “consumerism” model of higher ed</a:t>
            </a:r>
          </a:p>
          <a:p>
            <a:pPr>
              <a:lnSpc>
                <a:spcPct val="90000"/>
              </a:lnSpc>
            </a:pPr>
            <a:r>
              <a:rPr lang="en-US" sz="2800"/>
              <a:t>Bookstores &amp; publishers still seek profits</a:t>
            </a:r>
          </a:p>
          <a:p>
            <a:pPr>
              <a:lnSpc>
                <a:spcPct val="90000"/>
              </a:lnSpc>
            </a:pPr>
            <a:r>
              <a:rPr lang="en-US" sz="2800"/>
              <a:t>Higher Ed &amp; faculty especially, very easy targets for political action</a:t>
            </a:r>
          </a:p>
          <a:p>
            <a:pPr>
              <a:lnSpc>
                <a:spcPct val="90000"/>
              </a:lnSpc>
            </a:pPr>
            <a:r>
              <a:rPr lang="en-US" sz="2800"/>
              <a:t>Faculty generally inept or not present in debate</a:t>
            </a:r>
          </a:p>
          <a:p>
            <a:pPr>
              <a:lnSpc>
                <a:spcPct val="90000"/>
              </a:lnSpc>
            </a:pPr>
            <a:r>
              <a:rPr lang="en-US" sz="2800"/>
              <a:t>So, book you use/require will be a big deal</a:t>
            </a:r>
          </a:p>
          <a:p>
            <a:pPr>
              <a:lnSpc>
                <a:spcPct val="90000"/>
              </a:lnSpc>
            </a:pPr>
            <a:r>
              <a:rPr lang="en-US" sz="2800"/>
              <a:t>Expect increased tension in the consumerism position vs. “picking the best book to facilitate learning in class” faculty model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Entrance Pass</a:t>
            </a:r>
          </a:p>
          <a:p>
            <a:pPr lvl="1"/>
            <a:r>
              <a:rPr lang="en-US" dirty="0" smtClean="0"/>
              <a:t>Rate the relative importance of the textbook to student learning in your courses. (hi-med-lo)</a:t>
            </a:r>
          </a:p>
          <a:p>
            <a:pPr lvl="1"/>
            <a:r>
              <a:rPr lang="en-US" dirty="0" smtClean="0"/>
              <a:t>Rate the degree to which you think faculty implement a range of effective strategies for integrating textbooks in instruction.</a:t>
            </a:r>
          </a:p>
          <a:p>
            <a:pPr lvl="1"/>
            <a:r>
              <a:rPr lang="en-US" dirty="0" smtClean="0"/>
              <a:t>Rate what you believe to be the level of student satisfaction with textbook use.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Disconnect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Survey of students regarding their use of the textbook – some selected classes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consider books to be 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371600"/>
            <a:ext cx="6661149" cy="484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438400" y="1600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 Expensive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4114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Moderately Expensive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buy </a:t>
            </a:r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481138"/>
            <a:ext cx="65225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90800" y="1905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3276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267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Very few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get most of the knowledge in my courses from: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0" y="1401762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23622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Listening in class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3200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Internet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4800600"/>
            <a:ext cx="160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Textbooks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87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read the assigned readings</a:t>
            </a:r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24000" y="1401762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33600" y="2057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frequently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2590800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always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5029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seldom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3810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never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</a:p>
          <a:p>
            <a:r>
              <a:rPr lang="en-US" dirty="0" smtClean="0"/>
              <a:t>Professor / student disconnect</a:t>
            </a:r>
          </a:p>
          <a:p>
            <a:r>
              <a:rPr lang="en-US" dirty="0" smtClean="0"/>
              <a:t>Demonstrations of textbook use</a:t>
            </a:r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Reflection and Application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main purpose for which I read the textbook is: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81138"/>
            <a:ext cx="67511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962400" y="2895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prep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Homework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5181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prep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7244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Expand on topics of interest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some students say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feel like a lot of the textbooks are a waste of money.  My book I spent like a hundred bucks on it and we don't use it.  The teacher prints out a homework sheet and you turn it in at a study session.  I'm never going to use that book.</a:t>
            </a:r>
          </a:p>
          <a:p>
            <a:endParaRPr lang="en-US" dirty="0" smtClean="0"/>
          </a:p>
          <a:p>
            <a:r>
              <a:rPr lang="en-US" dirty="0" smtClean="0"/>
              <a:t>Personally, I would die without my textbook. Personally, I wouldn't pass any of any tests without my textbooks because I use -- I am constantly reading.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some students say, cont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for the teacher to use it effectively, I find that they read the chapter when we're supposed to be reading it so they come to class and they're prepared.  They're like okay, so I know this one section is awkward, go back or skip it if you need to.  I understand.  We'll cover it again.  And they'll assign bookwork that they feel relates directly, not just random.</a:t>
            </a:r>
          </a:p>
          <a:p>
            <a:r>
              <a:rPr lang="en-US" dirty="0" smtClean="0"/>
              <a:t>You've got these students, these parents scrimping money together who just dropped $100 on a book and I'm not going to need it?  It's a waste.  That's the biggest scam in college right there.  I'm not going to lie.  It's textbooks.  This </a:t>
            </a:r>
            <a:r>
              <a:rPr lang="en-US" dirty="0" err="1" smtClean="0"/>
              <a:t>ain't</a:t>
            </a:r>
            <a:r>
              <a:rPr lang="en-US" dirty="0" smtClean="0"/>
              <a:t> just me talking.  The biggest scam in college.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3008313" cy="4133850"/>
          </a:xfrm>
          <a:ln w="28575">
            <a:solidFill>
              <a:srgbClr val="C00000"/>
            </a:solidFill>
          </a:ln>
        </p:spPr>
        <p:txBody>
          <a:bodyPr anchor="ctr" anchorCtr="0"/>
          <a:lstStyle/>
          <a:p>
            <a:pPr eaLnBrk="1" hangingPunct="1"/>
            <a:r>
              <a:rPr lang="en-US" sz="2800" b="0" dirty="0" smtClean="0"/>
              <a:t>What past methods of using textbooks have been useful to you? In which ways were they beneficial to you?</a:t>
            </a:r>
            <a:endParaRPr lang="en-US" sz="2800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3276600" y="0"/>
            <a:ext cx="5867400" cy="6858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z="1600" dirty="0" smtClean="0"/>
              <a:t>Breaking up the readings so they aren't as overwhelming. 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Using the CDs that come along with the books to apply the information that is discussed.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often read the text first, then do the review questions or exercises at the end.  If I am still struggling, I will sometimes use the CDs that come with the books to help me get another explanation.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tend to read assigned readings when I have work based off the reading to turn in or, more commonly, before an exam.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The most useful is when teachers pull things out of them and expand on them.  I've had teachers that don't use them at all, and it feels like a waste of money.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rarely read the text before class; I mainly read them right before a test ,if at all.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use textbooks to clarify difficult material and to refresh my memory on topics discussed in class.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Study guides and chapter summary have always been the most useful part of the text.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usually read and highlight then take notes on what I highlighted.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rewrite all my notes and the </a:t>
            </a:r>
            <a:r>
              <a:rPr lang="en-US" sz="1600" dirty="0" err="1" smtClean="0"/>
              <a:t>powerpoints</a:t>
            </a:r>
            <a:r>
              <a:rPr lang="en-US" sz="1600" dirty="0" smtClean="0"/>
              <a:t> and then I use the text to fill in the blanks or things I do not understand.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This class requires me to use the text because it gives the best description of anatomy that I can find.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look for highlighted words to discern importance.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compare my class </a:t>
            </a:r>
            <a:r>
              <a:rPr lang="en-US" sz="1600" dirty="0" err="1" smtClean="0"/>
              <a:t>powerpoints</a:t>
            </a:r>
            <a:r>
              <a:rPr lang="en-US" sz="1600" dirty="0" smtClean="0"/>
              <a:t> with the book for what is important.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use the diagrams, graphs, and pictures.  It's nice to have a visual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3008313" cy="4343400"/>
          </a:xfrm>
          <a:ln w="28575">
            <a:solidFill>
              <a:srgbClr val="C00000"/>
            </a:solidFill>
          </a:ln>
        </p:spPr>
        <p:txBody>
          <a:bodyPr anchor="ctr" anchorCtr="0"/>
          <a:lstStyle/>
          <a:p>
            <a:pPr eaLnBrk="1" hangingPunct="1"/>
            <a:r>
              <a:rPr lang="en-US" sz="2800" b="0" dirty="0" smtClean="0"/>
              <a:t>In your opinion, how can professors encourage students to read the assigned readings before coming to class?</a:t>
            </a:r>
            <a:endParaRPr lang="en-US" sz="28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3429000" y="349250"/>
            <a:ext cx="5715000" cy="650875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2000" dirty="0" smtClean="0"/>
              <a:t>Assign some sort of homework that uses the book.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Give quizzes every once in a while to ensure that the students are reading.  Also, include information from the text on exams.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Professors can assign homework on the chapter readings due on the day the readings should be completed. 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Incorporate group activities during class (that may be graded), which can only be completed if group members have read the material.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Chapters tend to be long, so maybe telling us what pages are all right to skip would make us focus more on the important material.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I don't think there's really any way to encourage students to read the assigned readings because some students are just too lazy to read. </a:t>
            </a:r>
          </a:p>
          <a:p>
            <a:pPr eaLnBrk="1" hangingPunct="1">
              <a:buFont typeface="Arial" charset="0"/>
              <a:buNone/>
            </a:pPr>
            <a:r>
              <a:rPr lang="en-US" sz="2000" dirty="0" smtClean="0"/>
              <a:t>I think it’s worthwhile to refer to the book during class, and encourage class discussion</a:t>
            </a:r>
            <a:r>
              <a:rPr lang="en-US" sz="1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have to be this way?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CS 139 – Algorithm Development</a:t>
            </a:r>
          </a:p>
          <a:p>
            <a:endParaRPr lang="en-US" dirty="0" smtClean="0"/>
          </a:p>
          <a:p>
            <a:r>
              <a:rPr lang="en-US" dirty="0" smtClean="0"/>
              <a:t>End of semester evaluation of textbook (Value of the </a:t>
            </a:r>
            <a:r>
              <a:rPr lang="en-US" dirty="0" err="1" smtClean="0"/>
              <a:t>textbook(s</a:t>
            </a:r>
            <a:r>
              <a:rPr lang="en-US" dirty="0" smtClean="0"/>
              <a:t>))</a:t>
            </a:r>
          </a:p>
          <a:p>
            <a:endParaRPr lang="en-US" dirty="0" smtClean="0"/>
          </a:p>
          <a:p>
            <a:r>
              <a:rPr lang="en-US" dirty="0" smtClean="0"/>
              <a:t>Average response, 4.23 of 83 student responses.</a:t>
            </a:r>
          </a:p>
          <a:p>
            <a:r>
              <a:rPr lang="en-US" dirty="0" smtClean="0"/>
              <a:t>Mean teacher response (Instructor overall rating) – 4.12 of 83 student responses.</a:t>
            </a:r>
          </a:p>
          <a:p>
            <a:endParaRPr lang="en-US" dirty="0" smtClean="0"/>
          </a:p>
          <a:p>
            <a:r>
              <a:rPr lang="en-US" dirty="0" smtClean="0"/>
              <a:t>How?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dirty="0" smtClean="0">
                <a:effectLst/>
              </a:rPr>
              <a:t>Preview: Show and Tell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57150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Cindy </a:t>
            </a:r>
            <a:r>
              <a:rPr lang="en-US" dirty="0" err="1" smtClean="0"/>
              <a:t>O’Donoghue</a:t>
            </a:r>
            <a:endParaRPr lang="en-US" dirty="0" smtClean="0"/>
          </a:p>
        </p:txBody>
      </p:sp>
      <p:pic>
        <p:nvPicPr>
          <p:cNvPr id="6" name="Show and Tell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758504" y="1295400"/>
            <a:ext cx="5703192" cy="428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in the book is…?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Scavenger hunt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Preview: Textbook Picture Walk</a:t>
            </a:r>
            <a:endParaRPr lang="en-US" dirty="0"/>
          </a:p>
        </p:txBody>
      </p:sp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1905000" y="57150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Karen </a:t>
            </a:r>
            <a:r>
              <a:rPr lang="en-US" dirty="0" smtClean="0"/>
              <a:t>Santos</a:t>
            </a:r>
            <a:endParaRPr lang="en-US" dirty="0"/>
          </a:p>
        </p:txBody>
      </p:sp>
      <p:pic>
        <p:nvPicPr>
          <p:cNvPr id="6" name="Textbook Picture Walk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83779" y="1219200"/>
            <a:ext cx="5919241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Preview: Analogy &amp; Graphic Organizer</a:t>
            </a:r>
            <a:endParaRPr lang="en-US" dirty="0"/>
          </a:p>
        </p:txBody>
      </p: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3810000" y="5867400"/>
            <a:ext cx="1943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Cheryl </a:t>
            </a:r>
            <a:r>
              <a:rPr lang="en-US" dirty="0" smtClean="0"/>
              <a:t>Talley</a:t>
            </a:r>
            <a:endParaRPr lang="en-US" dirty="0"/>
          </a:p>
        </p:txBody>
      </p:sp>
      <p:pic>
        <p:nvPicPr>
          <p:cNvPr id="7" name="Graphic Organizers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371600" y="1143000"/>
            <a:ext cx="6248400" cy="4695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choose a text(s) that will complement our courses.</a:t>
            </a:r>
          </a:p>
          <a:p>
            <a:r>
              <a:rPr lang="en-US" dirty="0" smtClean="0"/>
              <a:t>We assign the book.</a:t>
            </a:r>
          </a:p>
          <a:p>
            <a:r>
              <a:rPr lang="en-US" dirty="0" smtClean="0"/>
              <a:t>We assign the reading.</a:t>
            </a:r>
          </a:p>
          <a:p>
            <a:r>
              <a:rPr lang="en-US" dirty="0" smtClean="0"/>
              <a:t>The students choose to read or not.</a:t>
            </a:r>
          </a:p>
          <a:p>
            <a:endParaRPr lang="en-US" dirty="0" smtClean="0"/>
          </a:p>
          <a:p>
            <a:r>
              <a:rPr lang="en-US" dirty="0" smtClean="0"/>
              <a:t>So why should we care about textbooks and their use?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Before: What Does the Author Say?</a:t>
            </a:r>
            <a:endParaRPr lang="en-US" dirty="0"/>
          </a:p>
        </p:txBody>
      </p:sp>
      <p:sp>
        <p:nvSpPr>
          <p:cNvPr id="13315" name="TextBox 14"/>
          <p:cNvSpPr txBox="1">
            <a:spLocks noChangeArrowheads="1"/>
          </p:cNvSpPr>
          <p:nvPr/>
        </p:nvSpPr>
        <p:spPr bwMode="auto">
          <a:xfrm>
            <a:off x="2667000" y="5791200"/>
            <a:ext cx="3505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Chris Watts</a:t>
            </a:r>
          </a:p>
          <a:p>
            <a:pPr algn="ctr"/>
            <a:endParaRPr lang="en-US" dirty="0"/>
          </a:p>
        </p:txBody>
      </p:sp>
      <p:pic>
        <p:nvPicPr>
          <p:cNvPr id="6" name="WhatAuthorSays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53791" y="1295400"/>
            <a:ext cx="5931617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After: One minute Response</a:t>
            </a:r>
            <a:endParaRPr lang="en-US" dirty="0"/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3962400" y="5791200"/>
            <a:ext cx="21194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Brenda </a:t>
            </a:r>
            <a:r>
              <a:rPr lang="en-US" dirty="0" err="1" smtClean="0"/>
              <a:t>Fogus</a:t>
            </a:r>
            <a:endParaRPr lang="en-US" dirty="0"/>
          </a:p>
        </p:txBody>
      </p:sp>
      <p:pic>
        <p:nvPicPr>
          <p:cNvPr id="6" name="OneMinuteResponse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30219" y="1219200"/>
            <a:ext cx="6007362" cy="4514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While: Just in time teaching (JITT)</a:t>
            </a:r>
            <a:endParaRPr lang="en-US" dirty="0"/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352800" y="5638800"/>
            <a:ext cx="36086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Jim Benedict </a:t>
            </a:r>
            <a:r>
              <a:rPr lang="en-US" dirty="0" smtClean="0"/>
              <a:t>Psychology</a:t>
            </a:r>
            <a:endParaRPr lang="en-US" dirty="0"/>
          </a:p>
        </p:txBody>
      </p:sp>
      <p:pic>
        <p:nvPicPr>
          <p:cNvPr id="6" name="JITT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834232" y="1600200"/>
            <a:ext cx="5246936" cy="3943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After: Personal Response System</a:t>
            </a:r>
            <a:endParaRPr lang="en-US" dirty="0"/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743200" y="5715000"/>
            <a:ext cx="365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Sharon </a:t>
            </a:r>
            <a:r>
              <a:rPr lang="en-US" dirty="0" err="1"/>
              <a:t>Blatz</a:t>
            </a:r>
            <a:r>
              <a:rPr lang="en-US" dirty="0"/>
              <a:t> and Andrea </a:t>
            </a:r>
            <a:r>
              <a:rPr lang="en-US" dirty="0" smtClean="0"/>
              <a:t>Adams</a:t>
            </a:r>
            <a:endParaRPr lang="en-US" dirty="0"/>
          </a:p>
        </p:txBody>
      </p:sp>
      <p:pic>
        <p:nvPicPr>
          <p:cNvPr id="7" name="Personal Response Systems.avi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526153"/>
            <a:ext cx="5562600" cy="4167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Emphasis: Show Book during Lecture</a:t>
            </a:r>
            <a:endParaRPr lang="en-US" dirty="0"/>
          </a:p>
        </p:txBody>
      </p:sp>
      <p:pic>
        <p:nvPicPr>
          <p:cNvPr id="18436" name="Picture 4" descr="C:\Documents and Settings\harrisnl\My Documents\My Pictures\DocumentCamera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524000"/>
            <a:ext cx="3048000" cy="2286000"/>
          </a:xfrm>
          <a:noFill/>
          <a:ln w="28575">
            <a:solidFill>
              <a:schemeClr val="accent1"/>
            </a:solidFill>
          </a:ln>
        </p:spPr>
      </p:pic>
      <p:pic>
        <p:nvPicPr>
          <p:cNvPr id="18435" name="Picture 3" descr="C:\Documents and Settings\harrisnl\My Documents\My Pictures\DocumentCamera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0480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5562600" y="43434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Brenda </a:t>
            </a:r>
            <a:r>
              <a:rPr lang="en-US" dirty="0" smtClean="0"/>
              <a:t>Seal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:\Documents and Settings\harrisnl\My Documents\My Pictures\TextbookPictureWal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200525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Emphasis: Bring textbook to class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4" name="Picture 4" descr="C:\Documents and Settings\harrisnl\My Documents\My Pictures\GraphicOrganizer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447800"/>
            <a:ext cx="3048000" cy="228600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5" name="Picture 2" descr="C:\Documents and Settings\harrisnl\My Documents\My Pictures\ReadingToStudent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24384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6" name="Picture 3" descr="C:\Documents and Settings\harrisnl\My Documents\My Pictures\Read or Re-Reading 003_000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14478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7" name="Picture 5" descr="C:\Documents and Settings\harrisnl\My Documents\My Pictures\WhatDoesTheAuthorSay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42672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does a professor affect student opinion of the book?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Multi-sectioned course taught by many professors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professors used the same book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opinion of the book affect the students’ opinions?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use of the book affect the students’ opinions?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use of the book affect students’ use of the book?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Methodology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Surveyed faculty on book opinion and book use</a:t>
            </a:r>
          </a:p>
          <a:p>
            <a:pPr eaLnBrk="1" hangingPunct="1"/>
            <a:r>
              <a:rPr lang="en-US" smtClean="0"/>
              <a:t>Surveyed students on book opinion and use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 faculty teaching 15 sections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6 involved in selecting book; for 3 it was their top choice, 3 preferred another book</a:t>
            </a:r>
          </a:p>
          <a:p>
            <a:pPr eaLnBrk="1" hangingPunct="1"/>
            <a:r>
              <a:rPr lang="en-US" smtClean="0"/>
              <a:t>On a scale of 1-7 where 7 is best</a:t>
            </a:r>
          </a:p>
          <a:p>
            <a:pPr eaLnBrk="1" hangingPunct="1"/>
            <a:r>
              <a:rPr lang="en-US" smtClean="0"/>
              <a:t>Opinion of book average = 5</a:t>
            </a:r>
          </a:p>
          <a:p>
            <a:pPr eaLnBrk="1" hangingPunct="1"/>
            <a:r>
              <a:rPr lang="en-US" smtClean="0"/>
              <a:t>Use of book was very similar (regardless of opinion of book)</a:t>
            </a:r>
          </a:p>
          <a:p>
            <a:pPr lvl="1" eaLnBrk="1" hangingPunct="1"/>
            <a:r>
              <a:rPr lang="en-US" smtClean="0"/>
              <a:t>Weekly or bi-weekly homework</a:t>
            </a:r>
          </a:p>
          <a:p>
            <a:pPr lvl="1" eaLnBrk="1" hangingPunct="1"/>
            <a:r>
              <a:rPr lang="en-US" smtClean="0"/>
              <a:t>Used the book in the classroom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 reported use (304 students)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Purchased?</a:t>
            </a:r>
          </a:p>
          <a:p>
            <a:pPr lvl="1" eaLnBrk="1" hangingPunct="1"/>
            <a:r>
              <a:rPr lang="en-US" smtClean="0"/>
              <a:t>All but 1 student bought the book</a:t>
            </a:r>
          </a:p>
          <a:p>
            <a:pPr eaLnBrk="1" hangingPunct="1"/>
            <a:r>
              <a:rPr lang="en-US" smtClean="0"/>
              <a:t>Used it?</a:t>
            </a:r>
          </a:p>
          <a:p>
            <a:pPr lvl="1" eaLnBrk="1" hangingPunct="1"/>
            <a:r>
              <a:rPr lang="en-US" smtClean="0"/>
              <a:t>85% used the book weekly or every couple of weeks</a:t>
            </a:r>
          </a:p>
          <a:p>
            <a:pPr lvl="1" eaLnBrk="1" hangingPunct="1"/>
            <a:r>
              <a:rPr lang="en-US" smtClean="0"/>
              <a:t>10% used the book only for studying for exams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/>
          </a:bodyPr>
          <a:lstStyle/>
          <a:p>
            <a:r>
              <a:rPr lang="en-US"/>
              <a:t>Textbooks: </a:t>
            </a:r>
            <a:br>
              <a:rPr lang="en-US"/>
            </a:br>
            <a:r>
              <a:rPr lang="en-US"/>
              <a:t>Politics, Policy, &amp; Profits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Professor’s effect on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relationship between the professor’s opinion and student’s opinion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Students were unable to separate professor’s use of the book from professor’s opinion of the book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E.g., &lt;My professor liked the book&gt;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“because we had class assignments that we had to refer to the book, and also there were instances that we had to find definitions from the book”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because “she uses many examples from the book”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Book use and class opinion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Student use and opinion of book were related</a:t>
            </a:r>
            <a:r>
              <a:rPr lang="en-US" baseline="30000" dirty="0" smtClean="0">
                <a:solidFill>
                  <a:schemeClr val="bg2"/>
                </a:solidFill>
              </a:rPr>
              <a:t>1</a:t>
            </a:r>
          </a:p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Student use and opinion of class were related</a:t>
            </a:r>
            <a:r>
              <a:rPr lang="en-US" baseline="30000" dirty="0" smtClean="0">
                <a:solidFill>
                  <a:schemeClr val="bg2"/>
                </a:solidFill>
              </a:rPr>
              <a:t>2</a:t>
            </a:r>
            <a:endParaRPr lang="en-US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Book opinion and class opinion were related</a:t>
            </a:r>
            <a:r>
              <a:rPr lang="en-US" baseline="30000" dirty="0" smtClean="0">
                <a:solidFill>
                  <a:schemeClr val="bg2"/>
                </a:solidFill>
              </a:rPr>
              <a:t>3</a:t>
            </a:r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7172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276600"/>
            <a:ext cx="8153400" cy="2057400"/>
          </a:xfrm>
        </p:spPr>
        <p:txBody>
          <a:bodyPr anchor="b">
            <a:normAutofit/>
          </a:bodyPr>
          <a:lstStyle/>
          <a:p>
            <a:pPr marL="514350" indent="-514350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.077,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.284</a:t>
            </a:r>
          </a:p>
          <a:p>
            <a:pPr marL="514350" indent="-514350" eaLnBrk="1" hangingPunct="1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.063,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.257</a:t>
            </a:r>
          </a:p>
          <a:p>
            <a:pPr marL="514350" indent="-514350" eaLnBrk="1" hangingPunct="1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.217,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.469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Don’t shoot yourself in the foot</a:t>
            </a:r>
          </a:p>
        </p:txBody>
      </p:sp>
      <p:sp>
        <p:nvSpPr>
          <p:cNvPr id="8195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did you force me to buy this book if you</a:t>
            </a:r>
          </a:p>
          <a:p>
            <a:pPr lvl="1" eaLnBrk="1" hangingPunct="1"/>
            <a:r>
              <a:rPr lang="en-US" dirty="0" smtClean="0"/>
              <a:t>Don’t use it?</a:t>
            </a:r>
          </a:p>
          <a:p>
            <a:pPr lvl="1" eaLnBrk="1" hangingPunct="1"/>
            <a:r>
              <a:rPr lang="en-US" dirty="0" smtClean="0"/>
              <a:t>Don’t have me use it?</a:t>
            </a:r>
          </a:p>
          <a:p>
            <a:pPr lvl="1" eaLnBrk="1" hangingPunct="1"/>
            <a:r>
              <a:rPr lang="en-US" dirty="0" smtClean="0"/>
              <a:t>Don’t like it?</a:t>
            </a:r>
          </a:p>
          <a:p>
            <a:pPr eaLnBrk="1" hangingPunct="1"/>
            <a:r>
              <a:rPr lang="en-US" dirty="0" smtClean="0"/>
              <a:t>This affects their opinion of the class</a:t>
            </a:r>
          </a:p>
          <a:p>
            <a:pPr eaLnBrk="1" hangingPunct="1"/>
            <a:r>
              <a:rPr lang="en-US" dirty="0" smtClean="0"/>
              <a:t>If you don’t tell them, they won’t know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5715000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 to page 39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and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Sticky note votes – ideas I might want to use </a:t>
            </a:r>
            <a:r>
              <a:rPr lang="en-US" smtClean="0"/>
              <a:t>pg 16</a:t>
            </a:r>
          </a:p>
          <a:p>
            <a:r>
              <a:rPr lang="en-US" dirty="0" smtClean="0"/>
              <a:t>Exit pass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College costs are rising rapidly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752600"/>
            <a:ext cx="8001000" cy="4687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57200" y="609599"/>
          <a:ext cx="7696200" cy="5409281"/>
        </p:xfrm>
        <a:graphic>
          <a:graphicData uri="http://schemas.openxmlformats.org/presentationml/2006/ole">
            <p:oleObj spid="_x0000_s10244" name="Chart" r:id="rId3" imgW="5017008" imgH="3526536" progId="Excel.Sheet.8">
              <p:embed/>
            </p:oleObj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876800" y="15240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" pitchFamily="124" charset="0"/>
              </a:rPr>
              <a:t>College Tuition &amp; Fees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943600" y="2286000"/>
            <a:ext cx="81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" pitchFamily="124" charset="0"/>
              </a:rPr>
              <a:t>Textbooks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867400" y="4191000"/>
            <a:ext cx="1352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" pitchFamily="124" charset="0"/>
              </a:rPr>
              <a:t>Recreational Books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Politics -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While tuition &amp; fee costs have risen more rapidly than book costs, they are highly varied by state and campus.</a:t>
            </a:r>
          </a:p>
          <a:p>
            <a:r>
              <a:rPr lang="en-US" dirty="0"/>
              <a:t>In contrast, books are pretty much the same everywhere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And textbooks are priced much higher than “trade books”…</a:t>
            </a:r>
            <a:endParaRPr lang="en-US" dirty="0"/>
          </a:p>
          <a:p>
            <a:r>
              <a:rPr lang="en-US" dirty="0"/>
              <a:t>Therefore, books are easier political agenda item</a:t>
            </a:r>
            <a:r>
              <a:rPr lang="en-US" dirty="0" smtClean="0"/>
              <a:t>…..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Politics - The Sad Reality of Faculty Lobbying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Students - Virginia21</a:t>
            </a:r>
            <a:r>
              <a:rPr lang="en-US" sz="2800" dirty="0"/>
              <a:t> </a:t>
            </a:r>
            <a:r>
              <a:rPr lang="en-US" sz="1800" dirty="0"/>
              <a:t>(</a:t>
            </a:r>
            <a:r>
              <a:rPr lang="en-US" sz="1800" dirty="0">
                <a:hlinkClick r:id="rId2"/>
              </a:rPr>
              <a:t>http://www.virginia21.org/</a:t>
            </a:r>
            <a:r>
              <a:rPr lang="en-US" sz="1800" dirty="0"/>
              <a:t>)</a:t>
            </a:r>
          </a:p>
          <a:p>
            <a:pPr lvl="1"/>
            <a:r>
              <a:rPr lang="en-US" sz="2300" dirty="0"/>
              <a:t>Started to get young people </a:t>
            </a:r>
            <a:r>
              <a:rPr lang="en-US" sz="2300" dirty="0" smtClean="0"/>
              <a:t>to register </a:t>
            </a:r>
            <a:r>
              <a:rPr lang="en-US" sz="2300" dirty="0"/>
              <a:t>to vote</a:t>
            </a:r>
          </a:p>
          <a:p>
            <a:pPr lvl="1"/>
            <a:r>
              <a:rPr lang="en-US" sz="2300" dirty="0"/>
              <a:t>Has morphed into a Public Interest Research Group</a:t>
            </a:r>
          </a:p>
          <a:p>
            <a:pPr lvl="1"/>
            <a:r>
              <a:rPr lang="en-US" sz="2300" dirty="0"/>
              <a:t>Big time financial backing, full time lobbyists</a:t>
            </a:r>
            <a:endParaRPr lang="en-US" sz="2400" dirty="0"/>
          </a:p>
          <a:p>
            <a:r>
              <a:rPr lang="en-US" dirty="0"/>
              <a:t>Universities -</a:t>
            </a:r>
            <a:r>
              <a:rPr lang="en-US" sz="2800" dirty="0"/>
              <a:t> Strong but agenda is often different than faculty, e.g. JMU stadium</a:t>
            </a:r>
          </a:p>
          <a:p>
            <a:r>
              <a:rPr lang="en-US" dirty="0"/>
              <a:t>Firms</a:t>
            </a:r>
            <a:r>
              <a:rPr lang="en-US" sz="2800" dirty="0"/>
              <a:t> - Often have paid lobbyists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So who advocates for faculty……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Politics - Faculty Lobbying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AAUP - Academic Freedom (Hmm….)</a:t>
            </a:r>
          </a:p>
          <a:p>
            <a:r>
              <a:rPr lang="en-US" dirty="0"/>
              <a:t>The Faculty Senate of Virginia, aka, “Jim”</a:t>
            </a:r>
          </a:p>
          <a:p>
            <a:pPr lvl="2"/>
            <a:r>
              <a:rPr lang="en-US" dirty="0"/>
              <a:t>Tries to represent faculty interests</a:t>
            </a:r>
          </a:p>
          <a:p>
            <a:pPr lvl="2"/>
            <a:r>
              <a:rPr lang="en-US" dirty="0"/>
              <a:t>Jim </a:t>
            </a:r>
            <a:r>
              <a:rPr lang="en-US" dirty="0" smtClean="0"/>
              <a:t>talks </a:t>
            </a:r>
            <a:r>
              <a:rPr lang="en-US" dirty="0"/>
              <a:t>to legislators</a:t>
            </a:r>
          </a:p>
          <a:p>
            <a:pPr lvl="3"/>
            <a:r>
              <a:rPr lang="en-US" dirty="0"/>
              <a:t>e.g. “Academic Diversity”</a:t>
            </a:r>
          </a:p>
          <a:p>
            <a:pPr lvl="2"/>
            <a:r>
              <a:rPr lang="en-US" dirty="0"/>
              <a:t>Jim’s full time job is professor</a:t>
            </a:r>
          </a:p>
          <a:p>
            <a:pPr lvl="2"/>
            <a:r>
              <a:rPr lang="en-US" dirty="0">
                <a:hlinkClick r:id="rId2"/>
              </a:rPr>
              <a:t>http://fsva.asp.radford.edu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The website is woefully out of date.</a:t>
            </a:r>
          </a:p>
        </p:txBody>
      </p:sp>
      <p:pic>
        <p:nvPicPr>
          <p:cNvPr id="8196" name="Picture 4" descr="Jim Feath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3352800"/>
            <a:ext cx="1498600" cy="2239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538</TotalTime>
  <Words>1997</Words>
  <Application>Microsoft Office PowerPoint</Application>
  <PresentationFormat>On-screen Show (4:3)</PresentationFormat>
  <Paragraphs>223</Paragraphs>
  <Slides>43</Slides>
  <Notes>7</Notes>
  <HiddenSlides>0</HiddenSlides>
  <MMClips>7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Origin</vt:lpstr>
      <vt:lpstr>Chart</vt:lpstr>
      <vt:lpstr>Textbooks, Who Knew? </vt:lpstr>
      <vt:lpstr>Today’s Agenda</vt:lpstr>
      <vt:lpstr>Why do we care?</vt:lpstr>
      <vt:lpstr>Textbooks:  Politics, Policy, &amp; Profits </vt:lpstr>
      <vt:lpstr>Politics</vt:lpstr>
      <vt:lpstr>Slide 6</vt:lpstr>
      <vt:lpstr>Politics - II</vt:lpstr>
      <vt:lpstr>Politics - The Sad Reality of Faculty Lobbying</vt:lpstr>
      <vt:lpstr>Politics - Faculty Lobbying</vt:lpstr>
      <vt:lpstr>Results in Policies</vt:lpstr>
      <vt:lpstr>Profits</vt:lpstr>
      <vt:lpstr>Rentals</vt:lpstr>
      <vt:lpstr>Issues Going Forward</vt:lpstr>
      <vt:lpstr>Table Questions </vt:lpstr>
      <vt:lpstr>The Disconnect</vt:lpstr>
      <vt:lpstr>I consider books to be </vt:lpstr>
      <vt:lpstr>I buy </vt:lpstr>
      <vt:lpstr>I get most of the knowledge in my courses from:</vt:lpstr>
      <vt:lpstr>I read the assigned readings</vt:lpstr>
      <vt:lpstr>The main purpose for which I read the textbook is:</vt:lpstr>
      <vt:lpstr>What some students say</vt:lpstr>
      <vt:lpstr>What some students say, cont</vt:lpstr>
      <vt:lpstr>What past methods of using textbooks have been useful to you? In which ways were they beneficial to you?</vt:lpstr>
      <vt:lpstr>In your opinion, how can professors encourage students to read the assigned readings before coming to class?</vt:lpstr>
      <vt:lpstr>Does it have to be this way?</vt:lpstr>
      <vt:lpstr>Preview: Show and Tell</vt:lpstr>
      <vt:lpstr>Where in the book is…?</vt:lpstr>
      <vt:lpstr>Preview: Textbook Picture Walk</vt:lpstr>
      <vt:lpstr>Preview: Analogy &amp; Graphic Organizer</vt:lpstr>
      <vt:lpstr>Before: What Does the Author Say?</vt:lpstr>
      <vt:lpstr>After: One minute Response</vt:lpstr>
      <vt:lpstr>While: Just in time teaching (JITT)</vt:lpstr>
      <vt:lpstr>After: Personal Response System</vt:lpstr>
      <vt:lpstr>Emphasis: Show Book during Lecture</vt:lpstr>
      <vt:lpstr>Emphasis: Bring textbook to class</vt:lpstr>
      <vt:lpstr>How does a professor affect student opinion of the book?</vt:lpstr>
      <vt:lpstr>Methodology</vt:lpstr>
      <vt:lpstr>8 faculty teaching 15 sections</vt:lpstr>
      <vt:lpstr>Student reported use (304 students)</vt:lpstr>
      <vt:lpstr>Professor’s effect on students</vt:lpstr>
      <vt:lpstr>Book use and class opinion</vt:lpstr>
      <vt:lpstr>Don’t shoot yourself in the foot</vt:lpstr>
      <vt:lpstr>Reflection and application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Textbooks: Why the Recent Fuss?</dc:title>
  <dc:creator>Scott Gallagher</dc:creator>
  <cp:lastModifiedBy>nancy</cp:lastModifiedBy>
  <cp:revision>85</cp:revision>
  <cp:lastPrinted>2010-08-20T15:02:40Z</cp:lastPrinted>
  <dcterms:created xsi:type="dcterms:W3CDTF">2011-07-05T19:06:52Z</dcterms:created>
  <dcterms:modified xsi:type="dcterms:W3CDTF">2011-07-31T18:45:08Z</dcterms:modified>
</cp:coreProperties>
</file>