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56" r:id="rId2"/>
    <p:sldId id="257" r:id="rId3"/>
    <p:sldId id="258" r:id="rId4"/>
    <p:sldId id="259" r:id="rId5"/>
    <p:sldId id="260" r:id="rId6"/>
    <p:sldId id="264" r:id="rId7"/>
    <p:sldId id="261" r:id="rId8"/>
    <p:sldId id="262" r:id="rId9"/>
    <p:sldId id="263" r:id="rId10"/>
    <p:sldId id="265" r:id="rId11"/>
    <p:sldId id="271" r:id="rId12"/>
    <p:sldId id="272" r:id="rId13"/>
    <p:sldId id="273" r:id="rId14"/>
    <p:sldId id="274" r:id="rId15"/>
    <p:sldId id="269" r:id="rId16"/>
    <p:sldId id="266" r:id="rId17"/>
    <p:sldId id="267" r:id="rId18"/>
    <p:sldId id="268" r:id="rId19"/>
    <p:sldId id="270"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1192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1" d="100"/>
          <a:sy n="141" d="100"/>
        </p:scale>
        <p:origin x="-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rrisnl:Desktop:Statist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ruzer:TAPData:Statistic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Figures!$H$51</c:f>
              <c:strCache>
                <c:ptCount val="1"/>
                <c:pt idx="0">
                  <c:v>Favorably</c:v>
                </c:pt>
              </c:strCache>
            </c:strRef>
          </c:tx>
          <c:invertIfNegative val="0"/>
          <c:cat>
            <c:multiLvlStrRef>
              <c:f>Figures!$I$49:$R$50</c:f>
              <c:multiLvlStrCache>
                <c:ptCount val="10"/>
                <c:lvl>
                  <c:pt idx="0">
                    <c:v>LC-SGID</c:v>
                  </c:pt>
                  <c:pt idx="1">
                    <c:v>T-SGID</c:v>
                  </c:pt>
                  <c:pt idx="2">
                    <c:v>LC-SGID</c:v>
                  </c:pt>
                  <c:pt idx="3">
                    <c:v>T-SGID</c:v>
                  </c:pt>
                  <c:pt idx="4">
                    <c:v>LC-SGID</c:v>
                  </c:pt>
                  <c:pt idx="5">
                    <c:v>T-SGID</c:v>
                  </c:pt>
                  <c:pt idx="6">
                    <c:v>LC-SGID</c:v>
                  </c:pt>
                  <c:pt idx="7">
                    <c:v>T-SGID</c:v>
                  </c:pt>
                  <c:pt idx="8">
                    <c:v>LC-SGID</c:v>
                  </c:pt>
                  <c:pt idx="9">
                    <c:v>T-SGID</c:v>
                  </c:pt>
                </c:lvl>
                <c:lvl>
                  <c:pt idx="0">
                    <c:v>** Interaction with_x000d_classmates</c:v>
                  </c:pt>
                  <c:pt idx="2">
                    <c:v>Rapport _x000d_with instructor</c:v>
                  </c:pt>
                  <c:pt idx="4">
                    <c:v>Learning of _x000d_course material</c:v>
                  </c:pt>
                  <c:pt idx="6">
                    <c:v>** Your course_x000d_preparation</c:v>
                  </c:pt>
                  <c:pt idx="8">
                    <c:v>Your enthusiasm</c:v>
                  </c:pt>
                </c:lvl>
              </c:multiLvlStrCache>
            </c:multiLvlStrRef>
          </c:cat>
          <c:val>
            <c:numRef>
              <c:f>Figures!$I$51:$R$51</c:f>
              <c:numCache>
                <c:formatCode>General</c:formatCode>
                <c:ptCount val="10"/>
                <c:pt idx="0">
                  <c:v>176.0</c:v>
                </c:pt>
                <c:pt idx="1">
                  <c:v>168.0</c:v>
                </c:pt>
                <c:pt idx="2">
                  <c:v>182.0</c:v>
                </c:pt>
                <c:pt idx="3">
                  <c:v>199.0</c:v>
                </c:pt>
                <c:pt idx="4">
                  <c:v>212.0</c:v>
                </c:pt>
                <c:pt idx="5">
                  <c:v>230.0</c:v>
                </c:pt>
                <c:pt idx="6">
                  <c:v>202.0</c:v>
                </c:pt>
                <c:pt idx="7">
                  <c:v>186.0</c:v>
                </c:pt>
                <c:pt idx="8">
                  <c:v>169.0</c:v>
                </c:pt>
                <c:pt idx="9">
                  <c:v>172.0</c:v>
                </c:pt>
              </c:numCache>
            </c:numRef>
          </c:val>
        </c:ser>
        <c:ser>
          <c:idx val="1"/>
          <c:order val="1"/>
          <c:tx>
            <c:strRef>
              <c:f>Figures!$H$52</c:f>
              <c:strCache>
                <c:ptCount val="1"/>
                <c:pt idx="0">
                  <c:v>No change/Not applicable</c:v>
                </c:pt>
              </c:strCache>
            </c:strRef>
          </c:tx>
          <c:invertIfNegative val="0"/>
          <c:cat>
            <c:multiLvlStrRef>
              <c:f>Figures!$I$49:$R$50</c:f>
              <c:multiLvlStrCache>
                <c:ptCount val="10"/>
                <c:lvl>
                  <c:pt idx="0">
                    <c:v>LC-SGID</c:v>
                  </c:pt>
                  <c:pt idx="1">
                    <c:v>T-SGID</c:v>
                  </c:pt>
                  <c:pt idx="2">
                    <c:v>LC-SGID</c:v>
                  </c:pt>
                  <c:pt idx="3">
                    <c:v>T-SGID</c:v>
                  </c:pt>
                  <c:pt idx="4">
                    <c:v>LC-SGID</c:v>
                  </c:pt>
                  <c:pt idx="5">
                    <c:v>T-SGID</c:v>
                  </c:pt>
                  <c:pt idx="6">
                    <c:v>LC-SGID</c:v>
                  </c:pt>
                  <c:pt idx="7">
                    <c:v>T-SGID</c:v>
                  </c:pt>
                  <c:pt idx="8">
                    <c:v>LC-SGID</c:v>
                  </c:pt>
                  <c:pt idx="9">
                    <c:v>T-SGID</c:v>
                  </c:pt>
                </c:lvl>
                <c:lvl>
                  <c:pt idx="0">
                    <c:v>** Interaction with_x000d_classmates</c:v>
                  </c:pt>
                  <c:pt idx="2">
                    <c:v>Rapport _x000d_with instructor</c:v>
                  </c:pt>
                  <c:pt idx="4">
                    <c:v>Learning of _x000d_course material</c:v>
                  </c:pt>
                  <c:pt idx="6">
                    <c:v>** Your course_x000d_preparation</c:v>
                  </c:pt>
                  <c:pt idx="8">
                    <c:v>Your enthusiasm</c:v>
                  </c:pt>
                </c:lvl>
              </c:multiLvlStrCache>
            </c:multiLvlStrRef>
          </c:cat>
          <c:val>
            <c:numRef>
              <c:f>Figures!$I$52:$R$52</c:f>
              <c:numCache>
                <c:formatCode>General</c:formatCode>
                <c:ptCount val="10"/>
                <c:pt idx="0">
                  <c:v>185.0</c:v>
                </c:pt>
                <c:pt idx="1">
                  <c:v>228.0</c:v>
                </c:pt>
                <c:pt idx="2">
                  <c:v>166.0</c:v>
                </c:pt>
                <c:pt idx="3">
                  <c:v>204.0</c:v>
                </c:pt>
                <c:pt idx="4">
                  <c:v>145.0</c:v>
                </c:pt>
                <c:pt idx="5">
                  <c:v>167.0</c:v>
                </c:pt>
                <c:pt idx="6">
                  <c:v>152.0</c:v>
                </c:pt>
                <c:pt idx="7">
                  <c:v>217.0</c:v>
                </c:pt>
                <c:pt idx="8">
                  <c:v>179.0</c:v>
                </c:pt>
                <c:pt idx="9">
                  <c:v>221.0</c:v>
                </c:pt>
              </c:numCache>
            </c:numRef>
          </c:val>
        </c:ser>
        <c:ser>
          <c:idx val="2"/>
          <c:order val="2"/>
          <c:tx>
            <c:strRef>
              <c:f>Figures!$H$53</c:f>
              <c:strCache>
                <c:ptCount val="1"/>
                <c:pt idx="0">
                  <c:v>UnFavorably</c:v>
                </c:pt>
              </c:strCache>
            </c:strRef>
          </c:tx>
          <c:invertIfNegative val="0"/>
          <c:cat>
            <c:multiLvlStrRef>
              <c:f>Figures!$I$49:$R$50</c:f>
              <c:multiLvlStrCache>
                <c:ptCount val="10"/>
                <c:lvl>
                  <c:pt idx="0">
                    <c:v>LC-SGID</c:v>
                  </c:pt>
                  <c:pt idx="1">
                    <c:v>T-SGID</c:v>
                  </c:pt>
                  <c:pt idx="2">
                    <c:v>LC-SGID</c:v>
                  </c:pt>
                  <c:pt idx="3">
                    <c:v>T-SGID</c:v>
                  </c:pt>
                  <c:pt idx="4">
                    <c:v>LC-SGID</c:v>
                  </c:pt>
                  <c:pt idx="5">
                    <c:v>T-SGID</c:v>
                  </c:pt>
                  <c:pt idx="6">
                    <c:v>LC-SGID</c:v>
                  </c:pt>
                  <c:pt idx="7">
                    <c:v>T-SGID</c:v>
                  </c:pt>
                  <c:pt idx="8">
                    <c:v>LC-SGID</c:v>
                  </c:pt>
                  <c:pt idx="9">
                    <c:v>T-SGID</c:v>
                  </c:pt>
                </c:lvl>
                <c:lvl>
                  <c:pt idx="0">
                    <c:v>** Interaction with_x000d_classmates</c:v>
                  </c:pt>
                  <c:pt idx="2">
                    <c:v>Rapport _x000d_with instructor</c:v>
                  </c:pt>
                  <c:pt idx="4">
                    <c:v>Learning of _x000d_course material</c:v>
                  </c:pt>
                  <c:pt idx="6">
                    <c:v>** Your course_x000d_preparation</c:v>
                  </c:pt>
                  <c:pt idx="8">
                    <c:v>Your enthusiasm</c:v>
                  </c:pt>
                </c:lvl>
              </c:multiLvlStrCache>
            </c:multiLvlStrRef>
          </c:cat>
          <c:val>
            <c:numRef>
              <c:f>Figures!$I$53:$R$53</c:f>
              <c:numCache>
                <c:formatCode>General</c:formatCode>
                <c:ptCount val="10"/>
                <c:pt idx="0">
                  <c:v>1.0</c:v>
                </c:pt>
                <c:pt idx="1">
                  <c:v>8.0</c:v>
                </c:pt>
                <c:pt idx="2">
                  <c:v>11.0</c:v>
                </c:pt>
                <c:pt idx="3">
                  <c:v>9.0</c:v>
                </c:pt>
                <c:pt idx="4">
                  <c:v>5.0</c:v>
                </c:pt>
                <c:pt idx="5">
                  <c:v>15.0</c:v>
                </c:pt>
                <c:pt idx="6">
                  <c:v>7.0</c:v>
                </c:pt>
                <c:pt idx="7">
                  <c:v>7.0</c:v>
                </c:pt>
                <c:pt idx="8">
                  <c:v>12.0</c:v>
                </c:pt>
                <c:pt idx="9">
                  <c:v>15.0</c:v>
                </c:pt>
              </c:numCache>
            </c:numRef>
          </c:val>
        </c:ser>
        <c:dLbls>
          <c:showLegendKey val="0"/>
          <c:showVal val="0"/>
          <c:showCatName val="0"/>
          <c:showSerName val="0"/>
          <c:showPercent val="0"/>
          <c:showBubbleSize val="0"/>
        </c:dLbls>
        <c:gapWidth val="150"/>
        <c:overlap val="100"/>
        <c:axId val="-2144977384"/>
        <c:axId val="2097196168"/>
      </c:barChart>
      <c:catAx>
        <c:axId val="-2144977384"/>
        <c:scaling>
          <c:orientation val="minMax"/>
        </c:scaling>
        <c:delete val="0"/>
        <c:axPos val="b"/>
        <c:majorTickMark val="out"/>
        <c:minorTickMark val="none"/>
        <c:tickLblPos val="nextTo"/>
        <c:txPr>
          <a:bodyPr/>
          <a:lstStyle/>
          <a:p>
            <a:pPr>
              <a:defRPr b="1" i="0"/>
            </a:pPr>
            <a:endParaRPr lang="en-US"/>
          </a:p>
        </c:txPr>
        <c:crossAx val="2097196168"/>
        <c:crosses val="autoZero"/>
        <c:auto val="1"/>
        <c:lblAlgn val="ctr"/>
        <c:lblOffset val="100"/>
        <c:noMultiLvlLbl val="0"/>
      </c:catAx>
      <c:valAx>
        <c:axId val="2097196168"/>
        <c:scaling>
          <c:orientation val="minMax"/>
        </c:scaling>
        <c:delete val="0"/>
        <c:axPos val="l"/>
        <c:majorGridlines/>
        <c:numFmt formatCode="0%" sourceLinked="1"/>
        <c:majorTickMark val="out"/>
        <c:minorTickMark val="none"/>
        <c:tickLblPos val="nextTo"/>
        <c:crossAx val="-21449773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'Working sheet - On the hunt'!$S$113</c:f>
              <c:strCache>
                <c:ptCount val="1"/>
                <c:pt idx="0">
                  <c:v>LCT</c:v>
                </c:pt>
              </c:strCache>
            </c:strRef>
          </c:tx>
          <c:spPr>
            <a:solidFill>
              <a:schemeClr val="accent3">
                <a:lumMod val="75000"/>
              </a:schemeClr>
            </a:solidFill>
          </c:spPr>
          <c:invertIfNegative val="0"/>
          <c:cat>
            <c:strRef>
              <c:f>'Working sheet - On the hunt'!$R$114:$R$116</c:f>
              <c:strCache>
                <c:ptCount val="3"/>
                <c:pt idx="0">
                  <c:v>Course Centered</c:v>
                </c:pt>
                <c:pt idx="1">
                  <c:v>Learner Centered</c:v>
                </c:pt>
                <c:pt idx="2">
                  <c:v>No change</c:v>
                </c:pt>
              </c:strCache>
            </c:strRef>
          </c:cat>
          <c:val>
            <c:numRef>
              <c:f>'Working sheet - On the hunt'!$S$114:$S$116</c:f>
              <c:numCache>
                <c:formatCode>0.00%</c:formatCode>
                <c:ptCount val="3"/>
                <c:pt idx="0">
                  <c:v>0.195555555555556</c:v>
                </c:pt>
                <c:pt idx="1">
                  <c:v>0.52</c:v>
                </c:pt>
                <c:pt idx="2">
                  <c:v>0.284444444444444</c:v>
                </c:pt>
              </c:numCache>
            </c:numRef>
          </c:val>
        </c:ser>
        <c:ser>
          <c:idx val="1"/>
          <c:order val="1"/>
          <c:tx>
            <c:strRef>
              <c:f>'Working sheet - On the hunt'!$T$113</c:f>
              <c:strCache>
                <c:ptCount val="1"/>
                <c:pt idx="0">
                  <c:v>Trad</c:v>
                </c:pt>
              </c:strCache>
            </c:strRef>
          </c:tx>
          <c:spPr>
            <a:solidFill>
              <a:schemeClr val="accent5">
                <a:lumMod val="75000"/>
              </a:schemeClr>
            </a:solidFill>
          </c:spPr>
          <c:invertIfNegative val="0"/>
          <c:cat>
            <c:strRef>
              <c:f>'Working sheet - On the hunt'!$R$114:$R$116</c:f>
              <c:strCache>
                <c:ptCount val="3"/>
                <c:pt idx="0">
                  <c:v>Course Centered</c:v>
                </c:pt>
                <c:pt idx="1">
                  <c:v>Learner Centered</c:v>
                </c:pt>
                <c:pt idx="2">
                  <c:v>No change</c:v>
                </c:pt>
              </c:strCache>
            </c:strRef>
          </c:cat>
          <c:val>
            <c:numRef>
              <c:f>'Working sheet - On the hunt'!$T$114:$T$116</c:f>
              <c:numCache>
                <c:formatCode>0.00%</c:formatCode>
                <c:ptCount val="3"/>
                <c:pt idx="0">
                  <c:v>0.259433962264151</c:v>
                </c:pt>
                <c:pt idx="1">
                  <c:v>0.391509433962264</c:v>
                </c:pt>
                <c:pt idx="2">
                  <c:v>0.349056603773585</c:v>
                </c:pt>
              </c:numCache>
            </c:numRef>
          </c:val>
        </c:ser>
        <c:dLbls>
          <c:showLegendKey val="0"/>
          <c:showVal val="0"/>
          <c:showCatName val="0"/>
          <c:showSerName val="0"/>
          <c:showPercent val="0"/>
          <c:showBubbleSize val="0"/>
        </c:dLbls>
        <c:gapWidth val="150"/>
        <c:axId val="-2144363912"/>
        <c:axId val="-2144360936"/>
      </c:barChart>
      <c:catAx>
        <c:axId val="-2144363912"/>
        <c:scaling>
          <c:orientation val="minMax"/>
        </c:scaling>
        <c:delete val="0"/>
        <c:axPos val="l"/>
        <c:majorTickMark val="out"/>
        <c:minorTickMark val="none"/>
        <c:tickLblPos val="nextTo"/>
        <c:crossAx val="-2144360936"/>
        <c:crosses val="autoZero"/>
        <c:auto val="1"/>
        <c:lblAlgn val="ctr"/>
        <c:lblOffset val="100"/>
        <c:noMultiLvlLbl val="0"/>
      </c:catAx>
      <c:valAx>
        <c:axId val="-2144360936"/>
        <c:scaling>
          <c:orientation val="minMax"/>
        </c:scaling>
        <c:delete val="0"/>
        <c:axPos val="b"/>
        <c:majorGridlines/>
        <c:numFmt formatCode="0.00%" sourceLinked="1"/>
        <c:majorTickMark val="out"/>
        <c:minorTickMark val="none"/>
        <c:tickLblPos val="nextTo"/>
        <c:crossAx val="-214436391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7FAB2F8-AC0E-B740-AF28-A55E98A696E7}" type="datetimeFigureOut">
              <a:rPr lang="en-US"/>
              <a:pPr>
                <a:defRPr/>
              </a:pPr>
              <a:t>5/11/15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54C859-1EDE-D146-9E04-75E85A731364}" type="slidenum">
              <a:rPr lang="en-US"/>
              <a:pPr>
                <a:defRPr/>
              </a:pPr>
              <a:t>‹#›</a:t>
            </a:fld>
            <a:endParaRPr lang="en-US"/>
          </a:p>
        </p:txBody>
      </p:sp>
    </p:spTree>
    <p:extLst>
      <p:ext uri="{BB962C8B-B14F-4D97-AF65-F5344CB8AC3E}">
        <p14:creationId xmlns:p14="http://schemas.microsoft.com/office/powerpoint/2010/main" val="8004755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D7E496-9E28-CD4A-BF7D-E71611CF1FC4}" type="datetimeFigureOut">
              <a:rPr lang="en-US"/>
              <a:pPr>
                <a:defRPr/>
              </a:pPr>
              <a:t>5/11/15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5D4095-05A4-0C4C-A956-39034BFD908B}" type="slidenum">
              <a:rPr lang="en-US"/>
              <a:pPr>
                <a:defRPr/>
              </a:pPr>
              <a:t>‹#›</a:t>
            </a:fld>
            <a:endParaRPr lang="en-US"/>
          </a:p>
        </p:txBody>
      </p:sp>
    </p:spTree>
    <p:extLst>
      <p:ext uri="{BB962C8B-B14F-4D97-AF65-F5344CB8AC3E}">
        <p14:creationId xmlns:p14="http://schemas.microsoft.com/office/powerpoint/2010/main" val="128035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822F1D-0478-3A40-ADA4-6D8EAD8894F9}" type="datetimeFigureOut">
              <a:rPr lang="en-US"/>
              <a:pPr>
                <a:defRPr/>
              </a:pPr>
              <a:t>5/11/15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0897C8-A358-7D42-852F-9E617C442C64}" type="slidenum">
              <a:rPr lang="en-US"/>
              <a:pPr>
                <a:defRPr/>
              </a:pPr>
              <a:t>‹#›</a:t>
            </a:fld>
            <a:endParaRPr lang="en-US"/>
          </a:p>
        </p:txBody>
      </p:sp>
    </p:spTree>
    <p:extLst>
      <p:ext uri="{BB962C8B-B14F-4D97-AF65-F5344CB8AC3E}">
        <p14:creationId xmlns:p14="http://schemas.microsoft.com/office/powerpoint/2010/main" val="208695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452B41-9E65-C449-80E3-21350CE82639}" type="datetimeFigureOut">
              <a:rPr lang="en-US"/>
              <a:pPr>
                <a:defRPr/>
              </a:pPr>
              <a:t>5/11/15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643FA-F49F-874D-A5A0-3DDDA54329F6}" type="slidenum">
              <a:rPr lang="en-US"/>
              <a:pPr>
                <a:defRPr/>
              </a:pPr>
              <a:t>‹#›</a:t>
            </a:fld>
            <a:endParaRPr lang="en-US"/>
          </a:p>
        </p:txBody>
      </p:sp>
    </p:spTree>
    <p:extLst>
      <p:ext uri="{BB962C8B-B14F-4D97-AF65-F5344CB8AC3E}">
        <p14:creationId xmlns:p14="http://schemas.microsoft.com/office/powerpoint/2010/main" val="194705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BA9167-F20D-A544-A151-FC1ADA3154F4}" type="datetimeFigureOut">
              <a:rPr lang="en-US"/>
              <a:pPr>
                <a:defRPr/>
              </a:pPr>
              <a:t>5/11/15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0F2CE-3D99-364C-95F5-123251C8E290}" type="slidenum">
              <a:rPr lang="en-US"/>
              <a:pPr>
                <a:defRPr/>
              </a:pPr>
              <a:t>‹#›</a:t>
            </a:fld>
            <a:endParaRPr lang="en-US"/>
          </a:p>
        </p:txBody>
      </p:sp>
    </p:spTree>
    <p:extLst>
      <p:ext uri="{BB962C8B-B14F-4D97-AF65-F5344CB8AC3E}">
        <p14:creationId xmlns:p14="http://schemas.microsoft.com/office/powerpoint/2010/main" val="251902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0FC7E8-0CF2-264B-B754-37A5B5CD3E47}" type="datetimeFigureOut">
              <a:rPr lang="en-US"/>
              <a:pPr>
                <a:defRPr/>
              </a:pPr>
              <a:t>5/11/15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12A41D-A75F-214D-B7C5-66CBDD16161E}" type="slidenum">
              <a:rPr lang="en-US"/>
              <a:pPr>
                <a:defRPr/>
              </a:pPr>
              <a:t>‹#›</a:t>
            </a:fld>
            <a:endParaRPr lang="en-US"/>
          </a:p>
        </p:txBody>
      </p:sp>
    </p:spTree>
    <p:extLst>
      <p:ext uri="{BB962C8B-B14F-4D97-AF65-F5344CB8AC3E}">
        <p14:creationId xmlns:p14="http://schemas.microsoft.com/office/powerpoint/2010/main" val="188259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2569C5-6A75-4E40-8DCC-406B559EB0C3}" type="datetimeFigureOut">
              <a:rPr lang="en-US"/>
              <a:pPr>
                <a:defRPr/>
              </a:pPr>
              <a:t>5/11/15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35B04E-38B0-E64B-869D-256BCA1E3479}" type="slidenum">
              <a:rPr lang="en-US"/>
              <a:pPr>
                <a:defRPr/>
              </a:pPr>
              <a:t>‹#›</a:t>
            </a:fld>
            <a:endParaRPr lang="en-US"/>
          </a:p>
        </p:txBody>
      </p:sp>
    </p:spTree>
    <p:extLst>
      <p:ext uri="{BB962C8B-B14F-4D97-AF65-F5344CB8AC3E}">
        <p14:creationId xmlns:p14="http://schemas.microsoft.com/office/powerpoint/2010/main" val="62283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161D52-AEA4-0F4A-856F-4319BA7A504C}" type="datetimeFigureOut">
              <a:rPr lang="en-US"/>
              <a:pPr>
                <a:defRPr/>
              </a:pPr>
              <a:t>5/11/15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966B63-48E9-F44F-8E24-7656425C3AB6}" type="slidenum">
              <a:rPr lang="en-US"/>
              <a:pPr>
                <a:defRPr/>
              </a:pPr>
              <a:t>‹#›</a:t>
            </a:fld>
            <a:endParaRPr lang="en-US"/>
          </a:p>
        </p:txBody>
      </p:sp>
    </p:spTree>
    <p:extLst>
      <p:ext uri="{BB962C8B-B14F-4D97-AF65-F5344CB8AC3E}">
        <p14:creationId xmlns:p14="http://schemas.microsoft.com/office/powerpoint/2010/main" val="170937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90786E-B0D1-894B-8B99-E0FC8312FD6E}" type="datetimeFigureOut">
              <a:rPr lang="en-US"/>
              <a:pPr>
                <a:defRPr/>
              </a:pPr>
              <a:t>5/11/15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649D7D-3941-A341-9EF6-0E49DFB548F6}" type="slidenum">
              <a:rPr lang="en-US"/>
              <a:pPr>
                <a:defRPr/>
              </a:pPr>
              <a:t>‹#›</a:t>
            </a:fld>
            <a:endParaRPr lang="en-US"/>
          </a:p>
        </p:txBody>
      </p:sp>
    </p:spTree>
    <p:extLst>
      <p:ext uri="{BB962C8B-B14F-4D97-AF65-F5344CB8AC3E}">
        <p14:creationId xmlns:p14="http://schemas.microsoft.com/office/powerpoint/2010/main" val="18457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F46432-E483-1A4F-A8C0-C3CD5E5065F2}" type="datetimeFigureOut">
              <a:rPr lang="en-US"/>
              <a:pPr>
                <a:defRPr/>
              </a:pPr>
              <a:t>5/11/15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398AFF-0675-5348-B6B8-534B55259009}" type="slidenum">
              <a:rPr lang="en-US"/>
              <a:pPr>
                <a:defRPr/>
              </a:pPr>
              <a:t>‹#›</a:t>
            </a:fld>
            <a:endParaRPr lang="en-US"/>
          </a:p>
        </p:txBody>
      </p:sp>
    </p:spTree>
    <p:extLst>
      <p:ext uri="{BB962C8B-B14F-4D97-AF65-F5344CB8AC3E}">
        <p14:creationId xmlns:p14="http://schemas.microsoft.com/office/powerpoint/2010/main" val="337790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7F0E61-4E2A-D74E-BF2E-856A0F701653}" type="datetimeFigureOut">
              <a:rPr lang="en-US"/>
              <a:pPr>
                <a:defRPr/>
              </a:pPr>
              <a:t>5/11/15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25B10-10EA-F343-8024-23AA32D98CBE}" type="slidenum">
              <a:rPr lang="en-US"/>
              <a:pPr>
                <a:defRPr/>
              </a:pPr>
              <a:t>‹#›</a:t>
            </a:fld>
            <a:endParaRPr lang="en-US"/>
          </a:p>
        </p:txBody>
      </p:sp>
    </p:spTree>
    <p:extLst>
      <p:ext uri="{BB962C8B-B14F-4D97-AF65-F5344CB8AC3E}">
        <p14:creationId xmlns:p14="http://schemas.microsoft.com/office/powerpoint/2010/main" val="328247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87B453-B136-2E46-9DD1-597EF60F45E2}" type="datetimeFigureOut">
              <a:rPr lang="en-US"/>
              <a:pPr>
                <a:defRPr/>
              </a:pPr>
              <a:t>5/11/15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3C6BE-2A39-0D4D-91B8-44AAD32AE4AB}" type="slidenum">
              <a:rPr lang="en-US"/>
              <a:pPr>
                <a:defRPr/>
              </a:pPr>
              <a:t>‹#›</a:t>
            </a:fld>
            <a:endParaRPr lang="en-US"/>
          </a:p>
        </p:txBody>
      </p:sp>
    </p:spTree>
    <p:extLst>
      <p:ext uri="{BB962C8B-B14F-4D97-AF65-F5344CB8AC3E}">
        <p14:creationId xmlns:p14="http://schemas.microsoft.com/office/powerpoint/2010/main" val="6652260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44FEBB7-2A31-A94B-8FAA-71634FC985CA}" type="datetimeFigureOut">
              <a:rPr lang="en-US"/>
              <a:pPr>
                <a:defRPr/>
              </a:pPr>
              <a:t>5/11/15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B2D84D5-1A25-0541-AB9F-133BF1EE9537}" type="slidenum">
              <a:rPr lang="en-US"/>
              <a:pPr>
                <a:defRPr/>
              </a:pPr>
              <a:t>‹#›</a:t>
            </a:fld>
            <a:endParaRPr lang="en-US"/>
          </a:p>
        </p:txBody>
      </p:sp>
      <p:pic>
        <p:nvPicPr>
          <p:cNvPr id="1033" name="Picture 8" descr="use.jpg"/>
          <p:cNvPicPr>
            <a:picLocks noChangeAspect="1"/>
          </p:cNvPicPr>
          <p:nvPr/>
        </p:nvPicPr>
        <p:blipFill>
          <a:blip r:embed="rId13">
            <a:alphaModFix amt="20000"/>
            <a:extLst>
              <a:ext uri="{28A0092B-C50C-407E-A947-70E740481C1C}">
                <a14:useLocalDpi xmlns:a14="http://schemas.microsoft.com/office/drawing/2010/main" val="0"/>
              </a:ext>
            </a:extLst>
          </a:blip>
          <a:srcRect/>
          <a:stretch>
            <a:fillRect/>
          </a:stretch>
        </p:blipFill>
        <p:spPr bwMode="auto">
          <a:xfrm>
            <a:off x="3968" y="849313"/>
            <a:ext cx="9144000" cy="6008687"/>
          </a:xfrm>
          <a:prstGeom prst="rect">
            <a:avLst/>
          </a:prstGeom>
          <a:noFill/>
          <a:ln>
            <a:noFill/>
          </a:ln>
          <a:extLst>
            <a:ext uri="{909E8E84-426E-40dd-AFC4-6F175D3DCCD1}">
              <a14:hiddenFill xmlns:a14="http://schemas.microsoft.com/office/drawing/2010/main">
                <a:solidFill>
                  <a:srgbClr val="FFFFFF">
                    <a:alpha val="17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CFI Streamers_revised.tif"/>
          <p:cNvPicPr>
            <a:picLocks noChangeAspect="1"/>
          </p:cNvPicPr>
          <p:nvPr/>
        </p:nvPicPr>
        <p:blipFill>
          <a:blip r:embed="rId14">
            <a:alphaModFix amt="36000"/>
            <a:extLst>
              <a:ext uri="{28A0092B-C50C-407E-A947-70E740481C1C}">
                <a14:useLocalDpi xmlns:a14="http://schemas.microsoft.com/office/drawing/2010/main" val="0"/>
              </a:ext>
            </a:extLst>
          </a:blip>
          <a:srcRect/>
          <a:stretch>
            <a:fillRect/>
          </a:stretch>
        </p:blipFill>
        <p:spPr bwMode="auto">
          <a:xfrm>
            <a:off x="0" y="115888"/>
            <a:ext cx="9144000" cy="1462087"/>
          </a:xfrm>
          <a:prstGeom prst="rect">
            <a:avLst/>
          </a:prstGeom>
          <a:noFill/>
          <a:ln>
            <a:noFill/>
          </a:ln>
          <a:extLst>
            <a:ext uri="{909E8E84-426E-40dd-AFC4-6F175D3DCCD1}">
              <a14:hiddenFill xmlns:a14="http://schemas.microsoft.com/office/drawing/2010/main">
                <a:solidFill>
                  <a:srgbClr val="FFFFFF">
                    <a:alpha val="36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CFI_logo_08.jpg"/>
          <p:cNvPicPr>
            <a:picLocks noChangeAspect="1"/>
          </p:cNvPicPr>
          <p:nvPr/>
        </p:nvPicPr>
        <p:blipFill>
          <a:blip r:embed="rId15">
            <a:alphaModFix amt="70000"/>
            <a:extLst>
              <a:ext uri="{28A0092B-C50C-407E-A947-70E740481C1C}">
                <a14:useLocalDpi xmlns:a14="http://schemas.microsoft.com/office/drawing/2010/main" val="0"/>
              </a:ext>
            </a:extLst>
          </a:blip>
          <a:srcRect/>
          <a:stretch>
            <a:fillRect/>
          </a:stretch>
        </p:blipFill>
        <p:spPr bwMode="auto">
          <a:xfrm>
            <a:off x="20638" y="31750"/>
            <a:ext cx="1724025" cy="1643063"/>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453188"/>
            <a:ext cx="5838825" cy="268287"/>
          </a:xfrm>
          <a:prstGeom prst="rect">
            <a:avLst/>
          </a:prstGeom>
          <a:solidFill>
            <a:srgbClr val="1192C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a:latin typeface="Skia"/>
              <a:cs typeface="Skia"/>
            </a:endParaRPr>
          </a:p>
        </p:txBody>
      </p:sp>
      <p:sp>
        <p:nvSpPr>
          <p:cNvPr id="13" name="Title 9"/>
          <p:cNvSpPr txBox="1">
            <a:spLocks/>
          </p:cNvSpPr>
          <p:nvPr/>
        </p:nvSpPr>
        <p:spPr>
          <a:xfrm>
            <a:off x="685800" y="1966913"/>
            <a:ext cx="7772400" cy="16335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600" b="1" dirty="0">
              <a:solidFill>
                <a:srgbClr val="1192C0"/>
              </a:solidFill>
              <a:latin typeface="Skia"/>
              <a:cs typeface="Skia"/>
            </a:endParaRPr>
          </a:p>
        </p:txBody>
      </p:sp>
      <p:sp>
        <p:nvSpPr>
          <p:cNvPr id="14" name="Subtitle 10"/>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endParaRPr lang="en-US" sz="2400" b="1" dirty="0">
              <a:solidFill>
                <a:schemeClr val="tx2"/>
              </a:solidFill>
              <a:latin typeface="Skia"/>
              <a:cs typeface="Skia"/>
            </a:endParaRPr>
          </a:p>
        </p:txBody>
      </p:sp>
      <p:sp>
        <p:nvSpPr>
          <p:cNvPr id="15" name="TextBox 7"/>
          <p:cNvSpPr txBox="1">
            <a:spLocks noChangeArrowheads="1"/>
          </p:cNvSpPr>
          <p:nvPr userDrawn="1"/>
        </p:nvSpPr>
        <p:spPr bwMode="auto">
          <a:xfrm>
            <a:off x="5838825" y="6453188"/>
            <a:ext cx="340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b="1" dirty="0">
                <a:solidFill>
                  <a:srgbClr val="1192C0"/>
                </a:solidFill>
                <a:latin typeface="Skia" charset="0"/>
                <a:cs typeface="Skia" charset="0"/>
              </a:rPr>
              <a:t>The Center for Faculty Innovation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5"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image" Target="../media/image10.tif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1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FI_logo_08.jpg"/>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20638" y="31750"/>
            <a:ext cx="1724025" cy="1643063"/>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8425" y="6437313"/>
            <a:ext cx="5838825" cy="268287"/>
          </a:xfrm>
          <a:prstGeom prst="rect">
            <a:avLst/>
          </a:prstGeom>
          <a:solidFill>
            <a:srgbClr val="1192C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a:latin typeface="Skia"/>
              <a:cs typeface="Skia"/>
            </a:endParaRPr>
          </a:p>
        </p:txBody>
      </p:sp>
      <p:sp>
        <p:nvSpPr>
          <p:cNvPr id="2054" name="Title 9"/>
          <p:cNvSpPr>
            <a:spLocks noGrp="1"/>
          </p:cNvSpPr>
          <p:nvPr>
            <p:ph type="ctrTitle"/>
          </p:nvPr>
        </p:nvSpPr>
        <p:spPr>
          <a:xfrm>
            <a:off x="904076" y="1150144"/>
            <a:ext cx="7772400" cy="1633537"/>
          </a:xfrm>
        </p:spPr>
        <p:txBody>
          <a:bodyPr/>
          <a:lstStyle/>
          <a:p>
            <a:r>
              <a:rPr lang="en-US" sz="3600" b="1" dirty="0" smtClean="0">
                <a:solidFill>
                  <a:srgbClr val="1192C0"/>
                </a:solidFill>
                <a:latin typeface="Skia" charset="0"/>
                <a:cs typeface="Skia" charset="0"/>
              </a:rPr>
              <a:t>TAP into the Power of the TAP</a:t>
            </a:r>
            <a:endParaRPr lang="en-US" sz="3600" b="1" dirty="0">
              <a:solidFill>
                <a:srgbClr val="1192C0"/>
              </a:solidFill>
              <a:latin typeface="Skia" charset="0"/>
              <a:cs typeface="Skia" charset="0"/>
            </a:endParaRPr>
          </a:p>
        </p:txBody>
      </p:sp>
      <p:sp>
        <p:nvSpPr>
          <p:cNvPr id="2055" name="Subtitle 10"/>
          <p:cNvSpPr>
            <a:spLocks noGrp="1"/>
          </p:cNvSpPr>
          <p:nvPr>
            <p:ph type="subTitle" idx="1"/>
          </p:nvPr>
        </p:nvSpPr>
        <p:spPr/>
        <p:txBody>
          <a:bodyPr/>
          <a:lstStyle/>
          <a:p>
            <a:r>
              <a:rPr lang="en-US" sz="2400" b="1" dirty="0" smtClean="0">
                <a:solidFill>
                  <a:schemeClr val="tx2"/>
                </a:solidFill>
                <a:latin typeface="Skia" charset="0"/>
                <a:cs typeface="Skia" charset="0"/>
              </a:rPr>
              <a:t>May Symposium Conference Days – 2015</a:t>
            </a:r>
          </a:p>
          <a:p>
            <a:r>
              <a:rPr lang="en-US" sz="2400" b="1" dirty="0" smtClean="0">
                <a:solidFill>
                  <a:schemeClr val="tx2"/>
                </a:solidFill>
                <a:latin typeface="Skia" charset="0"/>
                <a:cs typeface="Skia" charset="0"/>
              </a:rPr>
              <a:t>Nancy Harris, Computer Science</a:t>
            </a:r>
          </a:p>
          <a:p>
            <a:r>
              <a:rPr lang="en-US" sz="2400" b="1" dirty="0" err="1" smtClean="0">
                <a:solidFill>
                  <a:schemeClr val="tx2"/>
                </a:solidFill>
                <a:latin typeface="Skia" charset="0"/>
                <a:cs typeface="Skia" charset="0"/>
              </a:rPr>
              <a:t>Smita</a:t>
            </a:r>
            <a:r>
              <a:rPr lang="en-US" sz="2400" b="1" dirty="0" smtClean="0">
                <a:solidFill>
                  <a:schemeClr val="tx2"/>
                </a:solidFill>
                <a:latin typeface="Skia" charset="0"/>
                <a:cs typeface="Skia" charset="0"/>
              </a:rPr>
              <a:t> </a:t>
            </a:r>
            <a:r>
              <a:rPr lang="en-US" sz="2400" b="1" dirty="0" err="1" smtClean="0">
                <a:solidFill>
                  <a:schemeClr val="tx2"/>
                </a:solidFill>
                <a:latin typeface="Skia" charset="0"/>
                <a:cs typeface="Skia" charset="0"/>
              </a:rPr>
              <a:t>Mathur</a:t>
            </a:r>
            <a:r>
              <a:rPr lang="en-US" sz="2400" b="1" dirty="0" smtClean="0">
                <a:solidFill>
                  <a:schemeClr val="tx2"/>
                </a:solidFill>
                <a:latin typeface="Skia" charset="0"/>
                <a:cs typeface="Skia" charset="0"/>
              </a:rPr>
              <a:t>, Early Elementary and Reading Education</a:t>
            </a:r>
            <a:endParaRPr lang="en-US" sz="2400" b="1" dirty="0">
              <a:solidFill>
                <a:schemeClr val="tx2"/>
              </a:solidFill>
              <a:latin typeface="Skia" charset="0"/>
              <a:cs typeface="Skia"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smtClean="0"/>
              <a:t>Benefits – Open Discussion</a:t>
            </a:r>
            <a:endParaRPr lang="en-US" dirty="0"/>
          </a:p>
        </p:txBody>
      </p:sp>
      <p:sp>
        <p:nvSpPr>
          <p:cNvPr id="3" name="Content Placeholder 2"/>
          <p:cNvSpPr>
            <a:spLocks noGrp="1"/>
          </p:cNvSpPr>
          <p:nvPr>
            <p:ph sz="half" idx="1"/>
          </p:nvPr>
        </p:nvSpPr>
        <p:spPr>
          <a:xfrm>
            <a:off x="609600" y="2062897"/>
            <a:ext cx="4038600" cy="1737122"/>
          </a:xfrm>
        </p:spPr>
        <p:txBody>
          <a:bodyPr/>
          <a:lstStyle/>
          <a:p>
            <a:r>
              <a:rPr lang="en-US" dirty="0" smtClean="0"/>
              <a:t>To you as an </a:t>
            </a:r>
            <a:r>
              <a:rPr lang="en-US" dirty="0" smtClean="0"/>
              <a:t>instructor</a:t>
            </a:r>
          </a:p>
          <a:p>
            <a:pPr lvl="1"/>
            <a:r>
              <a:rPr lang="en-US" dirty="0" smtClean="0"/>
              <a:t>See “the voice of instructors”</a:t>
            </a:r>
            <a:endParaRPr lang="en-US" dirty="0"/>
          </a:p>
        </p:txBody>
      </p:sp>
      <p:sp>
        <p:nvSpPr>
          <p:cNvPr id="4" name="Content Placeholder 3"/>
          <p:cNvSpPr>
            <a:spLocks noGrp="1"/>
          </p:cNvSpPr>
          <p:nvPr>
            <p:ph sz="half" idx="2"/>
          </p:nvPr>
        </p:nvSpPr>
        <p:spPr>
          <a:xfrm>
            <a:off x="4648200" y="2087960"/>
            <a:ext cx="4038600" cy="1550075"/>
          </a:xfrm>
        </p:spPr>
        <p:txBody>
          <a:bodyPr/>
          <a:lstStyle/>
          <a:p>
            <a:r>
              <a:rPr lang="en-US" dirty="0" smtClean="0"/>
              <a:t>To you as a consultant</a:t>
            </a:r>
            <a:endParaRPr lang="en-US" dirty="0"/>
          </a:p>
        </p:txBody>
      </p:sp>
      <p:sp>
        <p:nvSpPr>
          <p:cNvPr id="5" name="Content Placeholder 2"/>
          <p:cNvSpPr txBox="1">
            <a:spLocks/>
          </p:cNvSpPr>
          <p:nvPr/>
        </p:nvSpPr>
        <p:spPr bwMode="auto">
          <a:xfrm>
            <a:off x="2476500" y="3489723"/>
            <a:ext cx="4038600"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t>To your students – see study slides</a:t>
            </a:r>
            <a:endParaRPr lang="en-US" dirty="0"/>
          </a:p>
        </p:txBody>
      </p:sp>
    </p:spTree>
    <p:extLst>
      <p:ext uri="{BB962C8B-B14F-4D97-AF65-F5344CB8AC3E}">
        <p14:creationId xmlns:p14="http://schemas.microsoft.com/office/powerpoint/2010/main" val="24093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6537" y="772703"/>
            <a:ext cx="6814347" cy="925830"/>
          </a:xfrm>
        </p:spPr>
        <p:txBody>
          <a:bodyPr>
            <a:normAutofit fontScale="90000"/>
          </a:bodyPr>
          <a:lstStyle/>
          <a:p>
            <a:r>
              <a:rPr lang="en-US" sz="3600" b="1" dirty="0" smtClean="0"/>
              <a:t>Did you gain new insights about your course as a result of TAP?</a:t>
            </a:r>
            <a:endParaRPr lang="en-US" sz="3600" b="1" dirty="0"/>
          </a:p>
        </p:txBody>
      </p:sp>
      <p:sp>
        <p:nvSpPr>
          <p:cNvPr id="5" name="Content Placeholder 4"/>
          <p:cNvSpPr>
            <a:spLocks noGrp="1"/>
          </p:cNvSpPr>
          <p:nvPr>
            <p:ph idx="1"/>
          </p:nvPr>
        </p:nvSpPr>
        <p:spPr>
          <a:xfrm>
            <a:off x="282892" y="1825625"/>
            <a:ext cx="8546783" cy="4872355"/>
          </a:xfrm>
        </p:spPr>
        <p:txBody>
          <a:bodyPr>
            <a:normAutofit fontScale="70000" lnSpcReduction="20000"/>
          </a:bodyPr>
          <a:lstStyle/>
          <a:p>
            <a:pPr marL="514350" lvl="1" indent="-400050"/>
            <a:r>
              <a:rPr lang="en-US" sz="2800" b="1" dirty="0">
                <a:latin typeface="Bradley Hand ITC" panose="03070402050302030203" pitchFamily="66" charset="0"/>
              </a:rPr>
              <a:t>The TAP is probably one of the most useful tools available at </a:t>
            </a:r>
            <a:r>
              <a:rPr lang="en-US" sz="2800" b="1" dirty="0" smtClean="0">
                <a:latin typeface="Bradley Hand ITC" panose="03070402050302030203" pitchFamily="66" charset="0"/>
              </a:rPr>
              <a:t>JMU.</a:t>
            </a:r>
          </a:p>
          <a:p>
            <a:pPr marL="514350" lvl="1" indent="-400050"/>
            <a:endParaRPr lang="en-US" sz="2800" b="1" dirty="0" smtClean="0">
              <a:latin typeface="Bradley Hand ITC" panose="03070402050302030203" pitchFamily="66" charset="0"/>
            </a:endParaRPr>
          </a:p>
          <a:p>
            <a:pPr marL="514350" lvl="1" indent="-400050"/>
            <a:r>
              <a:rPr lang="en-US" dirty="0" smtClean="0">
                <a:latin typeface="AR BLANCA" panose="02000000000000000000" pitchFamily="2" charset="0"/>
              </a:rPr>
              <a:t>I </a:t>
            </a:r>
            <a:r>
              <a:rPr lang="en-US" dirty="0">
                <a:latin typeface="AR BLANCA" panose="02000000000000000000" pitchFamily="2" charset="0"/>
              </a:rPr>
              <a:t>discovered that my students were not seeing a clear connection between the assigned course readings and the material being presented during class</a:t>
            </a:r>
            <a:r>
              <a:rPr lang="en-US" dirty="0" smtClean="0">
                <a:latin typeface="AR BLANCA" panose="02000000000000000000" pitchFamily="2" charset="0"/>
              </a:rPr>
              <a:t>.</a:t>
            </a:r>
          </a:p>
          <a:p>
            <a:pPr marL="114300" lvl="1" indent="0">
              <a:buNone/>
            </a:pPr>
            <a:endParaRPr lang="en-US" dirty="0" smtClean="0">
              <a:latin typeface="AR BLANCA" panose="02000000000000000000" pitchFamily="2" charset="0"/>
            </a:endParaRPr>
          </a:p>
          <a:p>
            <a:pPr marL="514350" lvl="1" indent="-400050"/>
            <a:r>
              <a:rPr lang="en-US" dirty="0" smtClean="0">
                <a:latin typeface="Gulim" panose="020B0600000101010101" pitchFamily="34" charset="-127"/>
                <a:ea typeface="Gulim" panose="020B0600000101010101" pitchFamily="34" charset="-127"/>
              </a:rPr>
              <a:t>it </a:t>
            </a:r>
            <a:r>
              <a:rPr lang="en-US" dirty="0">
                <a:latin typeface="Gulim" panose="020B0600000101010101" pitchFamily="34" charset="-127"/>
                <a:ea typeface="Gulim" panose="020B0600000101010101" pitchFamily="34" charset="-127"/>
              </a:rPr>
              <a:t>helped me have a good conversation with the students about the requirements and the materials</a:t>
            </a:r>
            <a:r>
              <a:rPr lang="en-US" dirty="0" smtClean="0">
                <a:latin typeface="Gulim" panose="020B0600000101010101" pitchFamily="34" charset="-127"/>
                <a:ea typeface="Gulim" panose="020B0600000101010101" pitchFamily="34" charset="-127"/>
              </a:rPr>
              <a:t>.</a:t>
            </a:r>
          </a:p>
          <a:p>
            <a:pPr marL="114300" lvl="1" indent="0">
              <a:buNone/>
            </a:pPr>
            <a:endParaRPr lang="en-US" dirty="0" smtClean="0">
              <a:latin typeface="Gulim" panose="020B0600000101010101" pitchFamily="34" charset="-127"/>
              <a:ea typeface="Gulim" panose="020B0600000101010101" pitchFamily="34" charset="-127"/>
            </a:endParaRPr>
          </a:p>
          <a:p>
            <a:pPr marL="514350" lvl="1" indent="-400050"/>
            <a:r>
              <a:rPr lang="en-US" dirty="0">
                <a:latin typeface="Comic Sans MS" panose="030F0702030302020204" pitchFamily="66" charset="0"/>
              </a:rPr>
              <a:t>The information is more helpful to receive 'mid-stream' rather than in course evaluations, and I find students are better at seeing our class from both sides (i.e., mine and theirs) in this setting (on a course evaluation, they seem to only focus on what I have done "well" or "poorly" and not on how their contributions (or lack thereof) affected the class environment.</a:t>
            </a:r>
          </a:p>
          <a:p>
            <a:pPr marL="514350" lvl="1" indent="-400050"/>
            <a:endParaRPr lang="en-US" dirty="0"/>
          </a:p>
          <a:p>
            <a:pPr lvl="1"/>
            <a:endParaRPr lang="en-US" dirty="0" smtClean="0"/>
          </a:p>
          <a:p>
            <a:pPr lvl="1"/>
            <a:endParaRPr lang="en-US" dirty="0"/>
          </a:p>
        </p:txBody>
      </p:sp>
      <p:pic>
        <p:nvPicPr>
          <p:cNvPr id="9" name="Picture 8"/>
          <p:cNvPicPr>
            <a:picLocks noChangeAspect="1"/>
          </p:cNvPicPr>
          <p:nvPr/>
        </p:nvPicPr>
        <p:blipFill>
          <a:blip r:embed="rId2"/>
          <a:stretch>
            <a:fillRect/>
          </a:stretch>
        </p:blipFill>
        <p:spPr>
          <a:xfrm>
            <a:off x="7732395" y="0"/>
            <a:ext cx="1411605" cy="1882140"/>
          </a:xfrm>
          <a:prstGeom prst="rect">
            <a:avLst/>
          </a:prstGeom>
        </p:spPr>
      </p:pic>
    </p:spTree>
    <p:extLst>
      <p:ext uri="{BB962C8B-B14F-4D97-AF65-F5344CB8AC3E}">
        <p14:creationId xmlns:p14="http://schemas.microsoft.com/office/powerpoint/2010/main" val="235415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8" y="159386"/>
            <a:ext cx="5903595" cy="1325563"/>
          </a:xfrm>
        </p:spPr>
        <p:txBody>
          <a:bodyPr/>
          <a:lstStyle/>
          <a:p>
            <a:r>
              <a:rPr lang="en-US" b="1" dirty="0" smtClean="0"/>
              <a:t>Unexpected Benefits of TAP</a:t>
            </a:r>
            <a:endParaRPr lang="en-US" b="1" dirty="0"/>
          </a:p>
        </p:txBody>
      </p:sp>
      <p:sp>
        <p:nvSpPr>
          <p:cNvPr id="3" name="Content Placeholder 2"/>
          <p:cNvSpPr>
            <a:spLocks noGrp="1"/>
          </p:cNvSpPr>
          <p:nvPr>
            <p:ph idx="1"/>
          </p:nvPr>
        </p:nvSpPr>
        <p:spPr>
          <a:xfrm>
            <a:off x="162878" y="2262125"/>
            <a:ext cx="6002179" cy="3889921"/>
          </a:xfrm>
        </p:spPr>
        <p:txBody>
          <a:bodyPr/>
          <a:lstStyle/>
          <a:p>
            <a:pPr marL="0" lvl="1" indent="0">
              <a:spcBef>
                <a:spcPts val="1000"/>
              </a:spcBef>
              <a:buNone/>
            </a:pPr>
            <a:r>
              <a:rPr lang="en-US" sz="2400" dirty="0">
                <a:latin typeface="Bradley Hand ITC" panose="03070402050302030203" pitchFamily="66" charset="0"/>
              </a:rPr>
              <a:t>Although I was not originally seeking feedback on the graduate students who teach the lab sections, the students in the course indicated some difficulty with the labs.  In my consultation, I received several helpful ideas in how to better support my GAs and how I can improve the lab experience.   Although this was unexpected, it was incredibly helpful.</a:t>
            </a:r>
          </a:p>
          <a:p>
            <a:endParaRPr lang="en-US" sz="2400" dirty="0"/>
          </a:p>
        </p:txBody>
      </p:sp>
      <p:pic>
        <p:nvPicPr>
          <p:cNvPr id="4" name="Picture 3"/>
          <p:cNvPicPr>
            <a:picLocks noChangeAspect="1"/>
          </p:cNvPicPr>
          <p:nvPr/>
        </p:nvPicPr>
        <p:blipFill>
          <a:blip r:embed="rId2"/>
          <a:stretch>
            <a:fillRect/>
          </a:stretch>
        </p:blipFill>
        <p:spPr>
          <a:xfrm>
            <a:off x="6165057" y="0"/>
            <a:ext cx="2978944" cy="3543300"/>
          </a:xfrm>
          <a:prstGeom prst="rect">
            <a:avLst/>
          </a:prstGeom>
        </p:spPr>
      </p:pic>
    </p:spTree>
    <p:extLst>
      <p:ext uri="{BB962C8B-B14F-4D97-AF65-F5344CB8AC3E}">
        <p14:creationId xmlns:p14="http://schemas.microsoft.com/office/powerpoint/2010/main" val="247946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826" y="1"/>
            <a:ext cx="2543174" cy="2881521"/>
          </a:xfrm>
          <a:prstGeom prst="rect">
            <a:avLst/>
          </a:prstGeom>
        </p:spPr>
      </p:pic>
      <p:sp>
        <p:nvSpPr>
          <p:cNvPr id="2" name="Title 1"/>
          <p:cNvSpPr>
            <a:spLocks noGrp="1"/>
          </p:cNvSpPr>
          <p:nvPr>
            <p:ph type="title"/>
          </p:nvPr>
        </p:nvSpPr>
        <p:spPr>
          <a:xfrm>
            <a:off x="994410" y="249952"/>
            <a:ext cx="6412230" cy="823595"/>
          </a:xfrm>
          <a:solidFill>
            <a:schemeClr val="bg1">
              <a:alpha val="67000"/>
            </a:schemeClr>
          </a:solidFill>
        </p:spPr>
        <p:txBody>
          <a:bodyPr>
            <a:noAutofit/>
          </a:bodyPr>
          <a:lstStyle/>
          <a:p>
            <a:r>
              <a:rPr lang="en-US" sz="2800" dirty="0"/>
              <a:t>Describe the ways in which your TAP feedback impacted your work. </a:t>
            </a:r>
          </a:p>
        </p:txBody>
      </p:sp>
      <p:sp>
        <p:nvSpPr>
          <p:cNvPr id="3" name="Content Placeholder 2"/>
          <p:cNvSpPr>
            <a:spLocks noGrp="1"/>
          </p:cNvSpPr>
          <p:nvPr>
            <p:ph idx="1"/>
          </p:nvPr>
        </p:nvSpPr>
        <p:spPr>
          <a:xfrm>
            <a:off x="126858" y="1552628"/>
            <a:ext cx="6107906" cy="1918305"/>
          </a:xfrm>
        </p:spPr>
        <p:txBody>
          <a:bodyPr>
            <a:normAutofit fontScale="92500" lnSpcReduction="10000"/>
          </a:bodyPr>
          <a:lstStyle/>
          <a:p>
            <a:pPr marL="0" lvl="1" indent="0" algn="ctr">
              <a:spcBef>
                <a:spcPts val="1000"/>
              </a:spcBef>
              <a:buNone/>
            </a:pPr>
            <a:r>
              <a:rPr lang="en-US" sz="2800" dirty="0"/>
              <a:t>I was able to use the information from the TAP to significantly alter the 2nd half of the course, strengthen some assignments, and eliminate insignificant work the students did not find valuable.</a:t>
            </a:r>
          </a:p>
          <a:p>
            <a:endParaRPr lang="en-US" dirty="0" smtClean="0"/>
          </a:p>
          <a:p>
            <a:pPr marL="0" indent="0">
              <a:buNone/>
            </a:pPr>
            <a:endParaRPr lang="en-US" dirty="0" smtClean="0"/>
          </a:p>
          <a:p>
            <a:pPr marL="0" indent="0">
              <a:buNone/>
            </a:pPr>
            <a:endParaRPr lang="en-US" dirty="0"/>
          </a:p>
        </p:txBody>
      </p:sp>
      <p:sp>
        <p:nvSpPr>
          <p:cNvPr id="6" name="TextBox 5"/>
          <p:cNvSpPr txBox="1"/>
          <p:nvPr/>
        </p:nvSpPr>
        <p:spPr>
          <a:xfrm>
            <a:off x="5037727" y="3072348"/>
            <a:ext cx="4106273"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28600" lvl="1">
              <a:spcBef>
                <a:spcPts val="1000"/>
              </a:spcBef>
            </a:pPr>
            <a:r>
              <a:rPr lang="en-US" sz="2400" dirty="0"/>
              <a:t>Mostly, it has helped me open the lines of communication--students have been coming to talk to me more now because they know--because I could demonstrate to them in a concrete way--that I care about their success and their experience in the classroom.</a:t>
            </a:r>
          </a:p>
        </p:txBody>
      </p:sp>
      <p:sp>
        <p:nvSpPr>
          <p:cNvPr id="7" name="Oval Callout 6"/>
          <p:cNvSpPr/>
          <p:nvPr/>
        </p:nvSpPr>
        <p:spPr>
          <a:xfrm>
            <a:off x="306226" y="3579022"/>
            <a:ext cx="3593653" cy="268111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marL="228600" lvl="1" algn="ctr">
              <a:spcBef>
                <a:spcPts val="1000"/>
              </a:spcBef>
            </a:pPr>
            <a:r>
              <a:rPr lang="en-US" sz="2800" dirty="0"/>
              <a:t>I was </a:t>
            </a:r>
            <a:endParaRPr lang="en-US" sz="2800" dirty="0" smtClean="0"/>
          </a:p>
          <a:p>
            <a:pPr marL="228600" lvl="1" algn="ctr">
              <a:spcBef>
                <a:spcPts val="1000"/>
              </a:spcBef>
            </a:pPr>
            <a:r>
              <a:rPr lang="en-US" sz="2800" dirty="0" smtClean="0"/>
              <a:t>refreshed</a:t>
            </a:r>
            <a:r>
              <a:rPr lang="en-US" sz="2800" dirty="0"/>
              <a:t>, encouraged, and generally motivated.</a:t>
            </a:r>
          </a:p>
        </p:txBody>
      </p:sp>
    </p:spTree>
    <p:extLst>
      <p:ext uri="{BB962C8B-B14F-4D97-AF65-F5344CB8AC3E}">
        <p14:creationId xmlns:p14="http://schemas.microsoft.com/office/powerpoint/2010/main" val="180701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3676"/>
            <a:ext cx="6875145" cy="1360805"/>
          </a:xfrm>
          <a:solidFill>
            <a:schemeClr val="bg1">
              <a:alpha val="67000"/>
            </a:schemeClr>
          </a:solidFill>
        </p:spPr>
        <p:txBody>
          <a:bodyPr/>
          <a:lstStyle/>
          <a:p>
            <a:r>
              <a:rPr lang="en-US" sz="3600" dirty="0" smtClean="0"/>
              <a:t>TAP a </a:t>
            </a:r>
            <a:r>
              <a:rPr lang="en-US" sz="3600" dirty="0"/>
              <a:t>T</a:t>
            </a:r>
            <a:r>
              <a:rPr lang="en-US" sz="3600" dirty="0" smtClean="0"/>
              <a:t>ool for Student </a:t>
            </a:r>
            <a:r>
              <a:rPr lang="en-US" sz="3600" dirty="0"/>
              <a:t>E</a:t>
            </a:r>
            <a:r>
              <a:rPr lang="en-US" sz="3600" dirty="0" smtClean="0"/>
              <a:t>mpowerment</a:t>
            </a:r>
            <a:endParaRPr lang="en-US" sz="3600" dirty="0"/>
          </a:p>
        </p:txBody>
      </p:sp>
      <p:sp>
        <p:nvSpPr>
          <p:cNvPr id="3" name="Content Placeholder 2"/>
          <p:cNvSpPr>
            <a:spLocks noGrp="1"/>
          </p:cNvSpPr>
          <p:nvPr>
            <p:ph idx="1"/>
          </p:nvPr>
        </p:nvSpPr>
        <p:spPr>
          <a:xfrm>
            <a:off x="197168" y="1852035"/>
            <a:ext cx="6116493" cy="4389121"/>
          </a:xfrm>
        </p:spPr>
        <p:txBody>
          <a:bodyPr>
            <a:normAutofit fontScale="85000" lnSpcReduction="20000"/>
          </a:bodyPr>
          <a:lstStyle/>
          <a:p>
            <a:pPr lvl="0"/>
            <a:r>
              <a:rPr lang="en-US" sz="3200" dirty="0"/>
              <a:t>In an unexpected way, it brought me closer to my students. They felt that I cared to listen and better myself. That earned me their respect</a:t>
            </a:r>
            <a:r>
              <a:rPr lang="en-US" sz="3200" dirty="0" smtClean="0"/>
              <a:t>.</a:t>
            </a:r>
          </a:p>
          <a:p>
            <a:pPr lvl="0"/>
            <a:endParaRPr lang="en-US" sz="3200" dirty="0"/>
          </a:p>
          <a:p>
            <a:pPr lvl="0"/>
            <a:r>
              <a:rPr lang="en-US" sz="3200" dirty="0"/>
              <a:t>giving students a structured way to reflect on the </a:t>
            </a:r>
            <a:r>
              <a:rPr lang="en-US" sz="3200" dirty="0" smtClean="0"/>
              <a:t>course.</a:t>
            </a:r>
          </a:p>
          <a:p>
            <a:pPr lvl="0"/>
            <a:endParaRPr lang="en-US" sz="3200" dirty="0"/>
          </a:p>
          <a:p>
            <a:r>
              <a:rPr lang="en-US" sz="3200" dirty="0"/>
              <a:t>It made the students feel like they had a voice in the course, and I think they took more ownership of the material as a result.</a:t>
            </a:r>
          </a:p>
          <a:p>
            <a:pPr lvl="0"/>
            <a:endParaRPr lang="en-US" sz="3200" dirty="0"/>
          </a:p>
          <a:p>
            <a:endParaRPr lang="en-US" dirty="0"/>
          </a:p>
        </p:txBody>
      </p:sp>
      <p:pic>
        <p:nvPicPr>
          <p:cNvPr id="4" name="Picture 3"/>
          <p:cNvPicPr>
            <a:picLocks noChangeAspect="1"/>
          </p:cNvPicPr>
          <p:nvPr/>
        </p:nvPicPr>
        <p:blipFill>
          <a:blip r:embed="rId2"/>
          <a:stretch>
            <a:fillRect/>
          </a:stretch>
        </p:blipFill>
        <p:spPr>
          <a:xfrm>
            <a:off x="6386513" y="0"/>
            <a:ext cx="2757488" cy="3589020"/>
          </a:xfrm>
          <a:prstGeom prst="rect">
            <a:avLst/>
          </a:prstGeom>
        </p:spPr>
      </p:pic>
    </p:spTree>
    <p:extLst>
      <p:ext uri="{BB962C8B-B14F-4D97-AF65-F5344CB8AC3E}">
        <p14:creationId xmlns:p14="http://schemas.microsoft.com/office/powerpoint/2010/main" val="93402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FI Streamers_revised.tif"/>
          <p:cNvPicPr>
            <a:picLocks noChangeAspect="1"/>
          </p:cNvPicPr>
          <p:nvPr/>
        </p:nvPicPr>
        <p:blipFill>
          <a:blip r:embed="rId2">
            <a:alphaModFix amt="36000"/>
          </a:blip>
          <a:stretch>
            <a:fillRect/>
          </a:stretch>
        </p:blipFill>
        <p:spPr>
          <a:xfrm>
            <a:off x="0" y="116272"/>
            <a:ext cx="9144000" cy="1461213"/>
          </a:xfrm>
          <a:prstGeom prst="rect">
            <a:avLst/>
          </a:prstGeom>
        </p:spPr>
      </p:pic>
      <p:sp>
        <p:nvSpPr>
          <p:cNvPr id="7" name="Rectangle 6"/>
          <p:cNvSpPr/>
          <p:nvPr/>
        </p:nvSpPr>
        <p:spPr>
          <a:xfrm>
            <a:off x="-35776" y="6437625"/>
            <a:ext cx="5892741" cy="268327"/>
          </a:xfrm>
          <a:prstGeom prst="rect">
            <a:avLst/>
          </a:prstGeom>
          <a:solidFill>
            <a:srgbClr val="1192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03301" y="6376509"/>
            <a:ext cx="4811807" cy="375658"/>
          </a:xfrm>
          <a:prstGeom prst="rect">
            <a:avLst/>
          </a:prstGeom>
          <a:noFill/>
        </p:spPr>
        <p:txBody>
          <a:bodyPr wrap="square" rtlCol="0">
            <a:spAutoFit/>
          </a:bodyPr>
          <a:lstStyle/>
          <a:p>
            <a:r>
              <a:rPr lang="en-US" dirty="0" smtClean="0">
                <a:solidFill>
                  <a:srgbClr val="1192C0"/>
                </a:solidFill>
                <a:latin typeface="Myriad Pro"/>
              </a:rPr>
              <a:t>The Center for Faculty Innovation</a:t>
            </a:r>
            <a:endParaRPr lang="en-US" dirty="0">
              <a:solidFill>
                <a:srgbClr val="1192C0"/>
              </a:solidFill>
              <a:latin typeface="Myriad Pro"/>
            </a:endParaRPr>
          </a:p>
        </p:txBody>
      </p:sp>
      <p:sp>
        <p:nvSpPr>
          <p:cNvPr id="18" name="Title 17"/>
          <p:cNvSpPr>
            <a:spLocks noGrp="1"/>
          </p:cNvSpPr>
          <p:nvPr>
            <p:ph type="title"/>
          </p:nvPr>
        </p:nvSpPr>
        <p:spPr>
          <a:xfrm>
            <a:off x="818820" y="812597"/>
            <a:ext cx="8229600" cy="1143000"/>
          </a:xfrm>
        </p:spPr>
        <p:txBody>
          <a:bodyPr>
            <a:normAutofit/>
          </a:bodyPr>
          <a:lstStyle/>
          <a:p>
            <a:pPr algn="r"/>
            <a:r>
              <a:rPr lang="en-US" sz="3200" b="1" dirty="0" smtClean="0">
                <a:solidFill>
                  <a:srgbClr val="1192C0"/>
                </a:solidFill>
                <a:latin typeface="Skia"/>
                <a:cs typeface="Skia"/>
              </a:rPr>
              <a:t>Survey Design &amp; Results</a:t>
            </a:r>
            <a:endParaRPr lang="en-US" sz="3200" b="1" dirty="0">
              <a:solidFill>
                <a:srgbClr val="1192C0"/>
              </a:solidFill>
              <a:latin typeface="Skia"/>
              <a:cs typeface="Skia"/>
            </a:endParaRPr>
          </a:p>
        </p:txBody>
      </p:sp>
      <p:pic>
        <p:nvPicPr>
          <p:cNvPr id="8" name="Picture 7" descr="CFI_logo_08.jpg"/>
          <p:cNvPicPr>
            <a:picLocks noChangeAspect="1"/>
          </p:cNvPicPr>
          <p:nvPr/>
        </p:nvPicPr>
        <p:blipFill>
          <a:blip r:embed="rId3">
            <a:alphaModFix amt="70000"/>
          </a:blip>
          <a:stretch>
            <a:fillRect/>
          </a:stretch>
        </p:blipFill>
        <p:spPr>
          <a:xfrm>
            <a:off x="20490" y="32152"/>
            <a:ext cx="1723714" cy="164220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51518957"/>
              </p:ext>
            </p:extLst>
          </p:nvPr>
        </p:nvGraphicFramePr>
        <p:xfrm>
          <a:off x="80075" y="1857028"/>
          <a:ext cx="8968345" cy="4084320"/>
        </p:xfrm>
        <a:graphic>
          <a:graphicData uri="http://schemas.openxmlformats.org/drawingml/2006/table">
            <a:tbl>
              <a:tblPr firstRow="1" bandRow="1">
                <a:tableStyleId>{C083E6E3-FA7D-4D7B-A595-EF9225AFEA82}</a:tableStyleId>
              </a:tblPr>
              <a:tblGrid>
                <a:gridCol w="5091133"/>
                <a:gridCol w="646202"/>
                <a:gridCol w="646202"/>
                <a:gridCol w="646202"/>
                <a:gridCol w="646202"/>
                <a:gridCol w="646202"/>
                <a:gridCol w="646202"/>
              </a:tblGrid>
              <a:tr h="350520">
                <a:tc rowSpan="2">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b="0" dirty="0" smtClean="0">
                          <a:latin typeface="Tw Cen MT"/>
                          <a:cs typeface="Tw Cen MT"/>
                        </a:rPr>
                        <a:t>Rate the degree to which you think the SGID influenced …</a:t>
                      </a:r>
                      <a:endParaRPr lang="en-US" sz="2000" b="0" dirty="0">
                        <a:latin typeface="Tw Cen MT"/>
                        <a:cs typeface="Tw Cen MT"/>
                      </a:endParaRPr>
                    </a:p>
                  </a:txBody>
                  <a:tcPr/>
                </a:tc>
                <a:tc gridSpan="2">
                  <a:txBody>
                    <a:bodyPr/>
                    <a:lstStyle/>
                    <a:p>
                      <a:pPr algn="ctr"/>
                      <a:r>
                        <a:rPr lang="en-US" sz="2000" b="0" dirty="0" smtClean="0">
                          <a:latin typeface="Tw Cen MT"/>
                          <a:cs typeface="Tw Cen MT"/>
                        </a:rPr>
                        <a:t>F</a:t>
                      </a:r>
                      <a:endParaRPr lang="en-US" sz="2000" b="0" dirty="0">
                        <a:latin typeface="Tw Cen MT"/>
                        <a:cs typeface="Tw Cen MT"/>
                      </a:endParaRPr>
                    </a:p>
                  </a:txBody>
                  <a:tcPr>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2000" b="0" dirty="0" smtClean="0">
                          <a:latin typeface="Tw Cen MT"/>
                          <a:cs typeface="Tw Cen MT"/>
                        </a:rPr>
                        <a:t>UF</a:t>
                      </a:r>
                      <a:endParaRPr lang="en-US" sz="2000" b="0" dirty="0">
                        <a:latin typeface="Tw Cen MT"/>
                        <a:cs typeface="Tw Cen MT"/>
                      </a:endParaRPr>
                    </a:p>
                  </a:txBody>
                  <a:tcPr>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sz="2000" b="0" dirty="0" smtClean="0">
                          <a:latin typeface="Tw Cen MT"/>
                          <a:cs typeface="Tw Cen MT"/>
                        </a:rPr>
                        <a:t>NC</a:t>
                      </a:r>
                      <a:endParaRPr lang="en-US" sz="2000" b="0" dirty="0">
                        <a:latin typeface="Tw Cen MT"/>
                        <a:cs typeface="Tw Cen MT"/>
                      </a:endParaRPr>
                    </a:p>
                  </a:txBody>
                  <a:tcPr>
                    <a:lnB w="12700" cap="flat" cmpd="sng" algn="ctr">
                      <a:solidFill>
                        <a:scrgbClr r="0" g="0" b="0"/>
                      </a:solidFill>
                      <a:prstDash val="solid"/>
                      <a:round/>
                      <a:headEnd type="none" w="med" len="med"/>
                      <a:tailEnd type="none" w="med" len="med"/>
                    </a:lnB>
                  </a:tcPr>
                </a:tc>
                <a:tc hMerge="1">
                  <a:txBody>
                    <a:bodyPr/>
                    <a:lstStyle/>
                    <a:p>
                      <a:endParaRPr lang="en-US"/>
                    </a:p>
                  </a:txBody>
                  <a:tcPr/>
                </a:tc>
              </a:tr>
              <a:tr h="350520">
                <a:tc vMerge="1">
                  <a:txBody>
                    <a:bodyPr/>
                    <a:lstStyle/>
                    <a:p>
                      <a:endParaRPr lang="en-US"/>
                    </a:p>
                  </a:txBody>
                  <a:tcPr/>
                </a:tc>
                <a:tc>
                  <a:txBody>
                    <a:bodyPr/>
                    <a:lstStyle/>
                    <a:p>
                      <a:pPr algn="ctr"/>
                      <a:r>
                        <a:rPr lang="en-US" sz="2000" b="0" dirty="0" smtClean="0">
                          <a:latin typeface="Tw Cen MT"/>
                          <a:cs typeface="Tw Cen MT"/>
                        </a:rPr>
                        <a:t>L</a:t>
                      </a:r>
                      <a:endParaRPr lang="en-US" sz="20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2000" b="0" dirty="0" smtClean="0">
                          <a:latin typeface="Tw Cen MT"/>
                          <a:cs typeface="Tw Cen MT"/>
                        </a:rPr>
                        <a:t>T</a:t>
                      </a:r>
                      <a:endParaRPr lang="en-US" sz="20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smtClean="0">
                          <a:latin typeface="Tw Cen MT"/>
                          <a:cs typeface="Tw Cen MT"/>
                        </a:rPr>
                        <a:t>L</a:t>
                      </a:r>
                      <a:endParaRPr lang="en-US" sz="20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2000" b="0" dirty="0" smtClean="0">
                          <a:latin typeface="Tw Cen MT"/>
                          <a:cs typeface="Tw Cen MT"/>
                        </a:rPr>
                        <a:t>T</a:t>
                      </a:r>
                      <a:endParaRPr lang="en-US" sz="20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smtClean="0">
                          <a:latin typeface="Tw Cen MT"/>
                          <a:cs typeface="Tw Cen MT"/>
                        </a:rPr>
                        <a:t>L</a:t>
                      </a:r>
                      <a:endParaRPr lang="en-US" sz="20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2000" b="0" dirty="0" smtClean="0">
                          <a:latin typeface="Tw Cen MT"/>
                          <a:cs typeface="Tw Cen MT"/>
                        </a:rPr>
                        <a:t>T</a:t>
                      </a:r>
                      <a:endParaRPr lang="en-US" sz="20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0" dirty="0" smtClean="0">
                          <a:latin typeface="Tw Cen MT"/>
                          <a:cs typeface="Tw Cen MT"/>
                        </a:rPr>
                        <a:t>Instructor enthusiasm</a:t>
                      </a:r>
                      <a:endParaRPr lang="en-US" sz="1800" b="0"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0" dirty="0" smtClean="0">
                          <a:latin typeface="Tw Cen MT"/>
                          <a:cs typeface="Tw Cen MT"/>
                        </a:rPr>
                        <a:t>52.2%</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44.7%</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1.4%</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1.9%</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46.5%</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53.5%</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0" dirty="0" smtClean="0">
                          <a:latin typeface="Tw Cen MT"/>
                          <a:cs typeface="Tw Cen MT"/>
                        </a:rPr>
                        <a:t>Course organization</a:t>
                      </a:r>
                      <a:endParaRPr lang="en-US" sz="1800" b="0"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0" dirty="0" smtClean="0">
                          <a:latin typeface="Tw Cen MT"/>
                          <a:cs typeface="Tw Cen MT"/>
                        </a:rPr>
                        <a:t>61.4%</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56.8%</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1.4%</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2.0%</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37.2%</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40.3%</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0" dirty="0" smtClean="0">
                          <a:latin typeface="Tw Cen MT"/>
                          <a:cs typeface="Tw Cen MT"/>
                        </a:rPr>
                        <a:t>Your</a:t>
                      </a:r>
                      <a:r>
                        <a:rPr lang="en-US" sz="1800" b="0" baseline="0" dirty="0" smtClean="0">
                          <a:latin typeface="Tw Cen MT"/>
                          <a:cs typeface="Tw Cen MT"/>
                        </a:rPr>
                        <a:t> understanding of assignments &amp; projects</a:t>
                      </a:r>
                      <a:endParaRPr lang="en-US" sz="1800" b="0"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0" dirty="0" smtClean="0">
                          <a:latin typeface="Tw Cen MT"/>
                          <a:cs typeface="Tw Cen MT"/>
                        </a:rPr>
                        <a:t>55.1%</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49.0%</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1.4%</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3.1%</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43.5%</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47.8%</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0" dirty="0" smtClean="0">
                          <a:latin typeface="Tw Cen MT"/>
                          <a:cs typeface="Tw Cen MT"/>
                        </a:rPr>
                        <a:t>Your understanding of exams, tests,</a:t>
                      </a:r>
                      <a:r>
                        <a:rPr lang="en-US" sz="1800" b="0" baseline="0" dirty="0" smtClean="0">
                          <a:latin typeface="Tw Cen MT"/>
                          <a:cs typeface="Tw Cen MT"/>
                        </a:rPr>
                        <a:t> and quizzes</a:t>
                      </a:r>
                      <a:endParaRPr lang="en-US" sz="1800" b="0"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0" dirty="0" smtClean="0">
                          <a:latin typeface="Tw Cen MT"/>
                          <a:cs typeface="Tw Cen MT"/>
                        </a:rPr>
                        <a:t>53.1%</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46.9%</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1.6%</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3.4%</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45.3%</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49.8%</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1" dirty="0" smtClean="0">
                          <a:latin typeface="Tw Cen MT"/>
                          <a:cs typeface="Tw Cen MT"/>
                        </a:rPr>
                        <a:t>Your interactions with classmates (p=0.022)</a:t>
                      </a:r>
                      <a:endParaRPr lang="en-US" sz="1800" b="1"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1" dirty="0" smtClean="0">
                          <a:latin typeface="Tw Cen MT"/>
                          <a:cs typeface="Tw Cen MT"/>
                        </a:rPr>
                        <a:t>47.8%</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1" dirty="0" smtClean="0">
                          <a:latin typeface="Tw Cen MT"/>
                          <a:cs typeface="Tw Cen MT"/>
                        </a:rPr>
                        <a:t>40.9%</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smtClean="0">
                          <a:latin typeface="Tw Cen MT"/>
                          <a:cs typeface="Tw Cen MT"/>
                        </a:rPr>
                        <a:t>0.3%</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1" dirty="0" smtClean="0">
                          <a:latin typeface="Tw Cen MT"/>
                          <a:cs typeface="Tw Cen MT"/>
                        </a:rPr>
                        <a:t>2.0%</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smtClean="0">
                          <a:latin typeface="Tw Cen MT"/>
                          <a:cs typeface="Tw Cen MT"/>
                        </a:rPr>
                        <a:t>52.2%</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1" dirty="0" smtClean="0">
                          <a:latin typeface="Tw Cen MT"/>
                          <a:cs typeface="Tw Cen MT"/>
                        </a:rPr>
                        <a:t>57.2%</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0" dirty="0" smtClean="0">
                          <a:latin typeface="Tw Cen MT"/>
                          <a:cs typeface="Tw Cen MT"/>
                        </a:rPr>
                        <a:t>Your</a:t>
                      </a:r>
                      <a:r>
                        <a:rPr lang="en-US" sz="1800" b="0" baseline="0" dirty="0" smtClean="0">
                          <a:latin typeface="Tw Cen MT"/>
                          <a:cs typeface="Tw Cen MT"/>
                        </a:rPr>
                        <a:t> rapport with the instructor</a:t>
                      </a:r>
                      <a:endParaRPr lang="en-US" sz="1800" b="0"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0" dirty="0" smtClean="0">
                          <a:latin typeface="Tw Cen MT"/>
                          <a:cs typeface="Tw Cen MT"/>
                        </a:rPr>
                        <a:t>49.2%</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48.1%</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3.0%</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2.2%</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47.8%</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49.8%</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0" dirty="0" smtClean="0">
                          <a:latin typeface="Tw Cen MT"/>
                          <a:cs typeface="Tw Cen MT"/>
                        </a:rPr>
                        <a:t>Your learning of course material</a:t>
                      </a:r>
                      <a:endParaRPr lang="en-US" sz="1800" b="0"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0" dirty="0" smtClean="0">
                          <a:latin typeface="Tw Cen MT"/>
                          <a:cs typeface="Tw Cen MT"/>
                        </a:rPr>
                        <a:t>57.6%</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55.7%</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1.4%</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3.6%</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41.0%</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40.7%</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1" dirty="0" smtClean="0">
                          <a:latin typeface="Tw Cen MT"/>
                          <a:cs typeface="Tw Cen MT"/>
                        </a:rPr>
                        <a:t>Your preparation</a:t>
                      </a:r>
                      <a:r>
                        <a:rPr lang="en-US" sz="1800" b="1" baseline="0" dirty="0" smtClean="0">
                          <a:latin typeface="Tw Cen MT"/>
                          <a:cs typeface="Tw Cen MT"/>
                        </a:rPr>
                        <a:t> for this class (p=0.021)</a:t>
                      </a:r>
                      <a:endParaRPr lang="en-US" sz="1800" b="1"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1" dirty="0" smtClean="0">
                          <a:latin typeface="Tw Cen MT"/>
                          <a:cs typeface="Tw Cen MT"/>
                        </a:rPr>
                        <a:t>54.9%</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1" dirty="0" smtClean="0">
                          <a:latin typeface="Tw Cen MT"/>
                          <a:cs typeface="Tw Cen MT"/>
                        </a:rPr>
                        <a:t>45.2%</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smtClean="0">
                          <a:latin typeface="Tw Cen MT"/>
                          <a:cs typeface="Tw Cen MT"/>
                        </a:rPr>
                        <a:t>1.9%</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1" dirty="0" smtClean="0">
                          <a:latin typeface="Tw Cen MT"/>
                          <a:cs typeface="Tw Cen MT"/>
                        </a:rPr>
                        <a:t>1.7%</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smtClean="0">
                          <a:latin typeface="Tw Cen MT"/>
                          <a:cs typeface="Tw Cen MT"/>
                        </a:rPr>
                        <a:t>43.2%</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1" dirty="0" smtClean="0">
                          <a:latin typeface="Tw Cen MT"/>
                          <a:cs typeface="Tw Cen MT"/>
                        </a:rPr>
                        <a:t>53.2%</a:t>
                      </a:r>
                      <a:endParaRPr lang="en-US" sz="1200" b="1"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282234">
                <a:tc>
                  <a:txBody>
                    <a:bodyPr/>
                    <a:lstStyle/>
                    <a:p>
                      <a:pPr marL="285750" indent="-285750">
                        <a:buFont typeface="Arial"/>
                        <a:buChar char="•"/>
                      </a:pPr>
                      <a:r>
                        <a:rPr lang="en-US" sz="1800" b="0" dirty="0" smtClean="0">
                          <a:latin typeface="Tw Cen MT"/>
                          <a:cs typeface="Tw Cen MT"/>
                        </a:rPr>
                        <a:t>Your enthusiasm for this class</a:t>
                      </a:r>
                      <a:endParaRPr lang="en-US" sz="1800" b="0" dirty="0">
                        <a:latin typeface="Tw Cen MT"/>
                        <a:cs typeface="Tw Cen MT"/>
                      </a:endParaRPr>
                    </a:p>
                  </a:txBody>
                  <a:tcPr>
                    <a:lnR w="12700" cap="flat" cmpd="sng" algn="ctr">
                      <a:solidFill>
                        <a:scrgbClr r="0" g="0" b="0"/>
                      </a:solidFill>
                      <a:prstDash val="solid"/>
                      <a:round/>
                      <a:headEnd type="none" w="med" len="med"/>
                      <a:tailEnd type="none" w="med" len="med"/>
                    </a:lnR>
                  </a:tcPr>
                </a:tc>
                <a:tc>
                  <a:txBody>
                    <a:bodyPr/>
                    <a:lstStyle/>
                    <a:p>
                      <a:pPr algn="ctr"/>
                      <a:r>
                        <a:rPr lang="en-US" sz="1200" b="0" dirty="0" smtClean="0">
                          <a:latin typeface="Tw Cen MT"/>
                          <a:cs typeface="Tw Cen MT"/>
                        </a:rPr>
                        <a:t>45.8%</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42.0%</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3.3%</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3.7%</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smtClean="0">
                          <a:latin typeface="Tw Cen MT"/>
                          <a:cs typeface="Tw Cen MT"/>
                        </a:rPr>
                        <a:t>51.0%</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E0EC"/>
                    </a:solidFill>
                  </a:tcPr>
                </a:tc>
                <a:tc>
                  <a:txBody>
                    <a:bodyPr/>
                    <a:lstStyle/>
                    <a:p>
                      <a:pPr algn="ctr"/>
                      <a:r>
                        <a:rPr lang="en-US" sz="1200" b="0" dirty="0" smtClean="0">
                          <a:latin typeface="Tw Cen MT"/>
                          <a:cs typeface="Tw Cen MT"/>
                        </a:rPr>
                        <a:t>54.4%</a:t>
                      </a:r>
                      <a:endParaRPr lang="en-US" sz="1200" b="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30555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Rate the degree to which you think the SGID Influenced</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39131486"/>
              </p:ext>
            </p:extLst>
          </p:nvPr>
        </p:nvGraphicFramePr>
        <p:xfrm>
          <a:off x="974724" y="1877218"/>
          <a:ext cx="7356475" cy="4599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688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FI Streamers_revised.tif"/>
          <p:cNvPicPr>
            <a:picLocks noChangeAspect="1"/>
          </p:cNvPicPr>
          <p:nvPr/>
        </p:nvPicPr>
        <p:blipFill>
          <a:blip r:embed="rId2">
            <a:alphaModFix amt="36000"/>
          </a:blip>
          <a:stretch>
            <a:fillRect/>
          </a:stretch>
        </p:blipFill>
        <p:spPr>
          <a:xfrm>
            <a:off x="0" y="116272"/>
            <a:ext cx="9144000" cy="1461213"/>
          </a:xfrm>
          <a:prstGeom prst="rect">
            <a:avLst/>
          </a:prstGeom>
        </p:spPr>
      </p:pic>
      <p:sp>
        <p:nvSpPr>
          <p:cNvPr id="7" name="Rectangle 6"/>
          <p:cNvSpPr/>
          <p:nvPr/>
        </p:nvSpPr>
        <p:spPr>
          <a:xfrm>
            <a:off x="-35776" y="6437625"/>
            <a:ext cx="5892741" cy="268327"/>
          </a:xfrm>
          <a:prstGeom prst="rect">
            <a:avLst/>
          </a:prstGeom>
          <a:solidFill>
            <a:srgbClr val="1192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03301" y="6376509"/>
            <a:ext cx="4811807" cy="375658"/>
          </a:xfrm>
          <a:prstGeom prst="rect">
            <a:avLst/>
          </a:prstGeom>
          <a:noFill/>
        </p:spPr>
        <p:txBody>
          <a:bodyPr wrap="square" rtlCol="0">
            <a:spAutoFit/>
          </a:bodyPr>
          <a:lstStyle/>
          <a:p>
            <a:r>
              <a:rPr lang="en-US" dirty="0" smtClean="0">
                <a:solidFill>
                  <a:srgbClr val="1192C0"/>
                </a:solidFill>
                <a:latin typeface="Myriad Pro"/>
              </a:rPr>
              <a:t>The Center for Faculty Innovation</a:t>
            </a:r>
            <a:endParaRPr lang="en-US" dirty="0">
              <a:solidFill>
                <a:srgbClr val="1192C0"/>
              </a:solidFill>
              <a:latin typeface="Myriad Pro"/>
            </a:endParaRPr>
          </a:p>
        </p:txBody>
      </p:sp>
      <p:sp>
        <p:nvSpPr>
          <p:cNvPr id="18" name="Title 17"/>
          <p:cNvSpPr>
            <a:spLocks noGrp="1"/>
          </p:cNvSpPr>
          <p:nvPr>
            <p:ph type="title"/>
          </p:nvPr>
        </p:nvSpPr>
        <p:spPr>
          <a:xfrm>
            <a:off x="818820" y="812597"/>
            <a:ext cx="8229600" cy="1143000"/>
          </a:xfrm>
        </p:spPr>
        <p:txBody>
          <a:bodyPr>
            <a:normAutofit/>
          </a:bodyPr>
          <a:lstStyle/>
          <a:p>
            <a:pPr algn="r"/>
            <a:r>
              <a:rPr lang="en-US" sz="3200" b="1" dirty="0" smtClean="0">
                <a:solidFill>
                  <a:srgbClr val="1192C0"/>
                </a:solidFill>
                <a:latin typeface="Skia"/>
                <a:cs typeface="Skia"/>
              </a:rPr>
              <a:t>Qualitative Results</a:t>
            </a:r>
            <a:endParaRPr lang="en-US" sz="3200" b="1" dirty="0">
              <a:solidFill>
                <a:srgbClr val="1192C0"/>
              </a:solidFill>
              <a:latin typeface="Skia"/>
              <a:cs typeface="Skia"/>
            </a:endParaRPr>
          </a:p>
        </p:txBody>
      </p:sp>
      <p:pic>
        <p:nvPicPr>
          <p:cNvPr id="8" name="Picture 7" descr="CFI_logo_08.jpg"/>
          <p:cNvPicPr>
            <a:picLocks noChangeAspect="1"/>
          </p:cNvPicPr>
          <p:nvPr/>
        </p:nvPicPr>
        <p:blipFill>
          <a:blip r:embed="rId3">
            <a:alphaModFix amt="70000"/>
          </a:blip>
          <a:stretch>
            <a:fillRect/>
          </a:stretch>
        </p:blipFill>
        <p:spPr>
          <a:xfrm>
            <a:off x="20490" y="32152"/>
            <a:ext cx="1723714" cy="1642201"/>
          </a:xfrm>
          <a:prstGeom prst="rect">
            <a:avLst/>
          </a:prstGeom>
        </p:spPr>
      </p:pic>
      <p:pic>
        <p:nvPicPr>
          <p:cNvPr id="4" name="Picture 3"/>
          <p:cNvPicPr>
            <a:picLocks noChangeAspect="1"/>
          </p:cNvPicPr>
          <p:nvPr/>
        </p:nvPicPr>
        <p:blipFill rotWithShape="1">
          <a:blip r:embed="rId4"/>
          <a:srcRect b="25357"/>
          <a:stretch/>
        </p:blipFill>
        <p:spPr>
          <a:xfrm>
            <a:off x="0" y="1762871"/>
            <a:ext cx="9144000" cy="1279754"/>
          </a:xfrm>
          <a:prstGeom prst="rect">
            <a:avLst/>
          </a:prstGeom>
        </p:spPr>
      </p:pic>
      <p:graphicFrame>
        <p:nvGraphicFramePr>
          <p:cNvPr id="9" name="Chart 8"/>
          <p:cNvGraphicFramePr/>
          <p:nvPr/>
        </p:nvGraphicFramePr>
        <p:xfrm>
          <a:off x="4530084" y="3633308"/>
          <a:ext cx="4518336" cy="257419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435453" y="3154418"/>
            <a:ext cx="8102098" cy="461665"/>
          </a:xfrm>
          <a:prstGeom prst="rect">
            <a:avLst/>
          </a:prstGeom>
          <a:noFill/>
        </p:spPr>
        <p:txBody>
          <a:bodyPr wrap="none" rtlCol="0">
            <a:spAutoFit/>
          </a:bodyPr>
          <a:lstStyle/>
          <a:p>
            <a:r>
              <a:rPr lang="en-US" sz="2400" dirty="0" smtClean="0"/>
              <a:t>Identify some things that you did as a result of the TAP (</a:t>
            </a:r>
            <a:r>
              <a:rPr lang="en-US" sz="2400" dirty="0" err="1" smtClean="0"/>
              <a:t>p</a:t>
            </a:r>
            <a:r>
              <a:rPr lang="en-US" sz="2400" dirty="0" smtClean="0"/>
              <a:t>=.025)</a:t>
            </a:r>
            <a:endParaRPr lang="en-US" sz="2400" dirty="0"/>
          </a:p>
        </p:txBody>
      </p:sp>
      <p:sp>
        <p:nvSpPr>
          <p:cNvPr id="11" name="TextBox 10"/>
          <p:cNvSpPr txBox="1"/>
          <p:nvPr/>
        </p:nvSpPr>
        <p:spPr>
          <a:xfrm>
            <a:off x="435453" y="3809753"/>
            <a:ext cx="4044697" cy="2215991"/>
          </a:xfrm>
          <a:prstGeom prst="rect">
            <a:avLst/>
          </a:prstGeom>
          <a:noFill/>
        </p:spPr>
        <p:txBody>
          <a:bodyPr wrap="none" rtlCol="0">
            <a:spAutoFit/>
          </a:bodyPr>
          <a:lstStyle/>
          <a:p>
            <a:r>
              <a:rPr lang="en-US" dirty="0" smtClean="0"/>
              <a:t>Qualitative comments were categorized:</a:t>
            </a:r>
          </a:p>
          <a:p>
            <a:pPr marL="742950" lvl="1" indent="-285750">
              <a:buFont typeface="Arial"/>
              <a:buChar char="•"/>
            </a:pPr>
            <a:r>
              <a:rPr lang="en-US" sz="1600" dirty="0" smtClean="0"/>
              <a:t>Learner behavior identified</a:t>
            </a:r>
          </a:p>
          <a:p>
            <a:pPr marL="742950" lvl="1" indent="-285750">
              <a:buFont typeface="Arial"/>
              <a:buChar char="•"/>
            </a:pPr>
            <a:r>
              <a:rPr lang="en-US" sz="1600" dirty="0" smtClean="0"/>
              <a:t>Course change identified</a:t>
            </a:r>
          </a:p>
          <a:p>
            <a:pPr marL="742950" lvl="1" indent="-285750">
              <a:buFont typeface="Arial"/>
              <a:buChar char="•"/>
            </a:pPr>
            <a:r>
              <a:rPr lang="en-US" sz="1600" dirty="0" smtClean="0"/>
              <a:t>Indicated no change in their behavior</a:t>
            </a:r>
          </a:p>
          <a:p>
            <a:endParaRPr lang="en-US" dirty="0" smtClean="0"/>
          </a:p>
          <a:p>
            <a:r>
              <a:rPr lang="en-US" dirty="0" smtClean="0"/>
              <a:t>Not included: not answering question</a:t>
            </a:r>
          </a:p>
          <a:p>
            <a:endParaRPr lang="en-US" dirty="0" smtClean="0"/>
          </a:p>
          <a:p>
            <a:r>
              <a:rPr lang="en-US" dirty="0" smtClean="0"/>
              <a:t>Responses: LC – 225, </a:t>
            </a:r>
            <a:r>
              <a:rPr lang="en-US" dirty="0" err="1" smtClean="0"/>
              <a:t>Trad</a:t>
            </a:r>
            <a:r>
              <a:rPr lang="en-US" dirty="0" smtClean="0"/>
              <a:t> - 212</a:t>
            </a:r>
            <a:endParaRPr lang="en-US" dirty="0"/>
          </a:p>
        </p:txBody>
      </p:sp>
    </p:spTree>
    <p:extLst>
      <p:ext uri="{BB962C8B-B14F-4D97-AF65-F5344CB8AC3E}">
        <p14:creationId xmlns:p14="http://schemas.microsoft.com/office/powerpoint/2010/main" val="11753809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FI Streamers_revised.tif"/>
          <p:cNvPicPr>
            <a:picLocks noChangeAspect="1"/>
          </p:cNvPicPr>
          <p:nvPr/>
        </p:nvPicPr>
        <p:blipFill>
          <a:blip r:embed="rId2">
            <a:alphaModFix amt="36000"/>
          </a:blip>
          <a:stretch>
            <a:fillRect/>
          </a:stretch>
        </p:blipFill>
        <p:spPr>
          <a:xfrm>
            <a:off x="0" y="116272"/>
            <a:ext cx="9144000" cy="1461213"/>
          </a:xfrm>
          <a:prstGeom prst="rect">
            <a:avLst/>
          </a:prstGeom>
        </p:spPr>
      </p:pic>
      <p:sp>
        <p:nvSpPr>
          <p:cNvPr id="7" name="Rectangle 6"/>
          <p:cNvSpPr/>
          <p:nvPr/>
        </p:nvSpPr>
        <p:spPr>
          <a:xfrm>
            <a:off x="-35776" y="6437625"/>
            <a:ext cx="5892741" cy="268327"/>
          </a:xfrm>
          <a:prstGeom prst="rect">
            <a:avLst/>
          </a:prstGeom>
          <a:solidFill>
            <a:srgbClr val="1192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03301" y="6376509"/>
            <a:ext cx="4811807" cy="375658"/>
          </a:xfrm>
          <a:prstGeom prst="rect">
            <a:avLst/>
          </a:prstGeom>
          <a:noFill/>
        </p:spPr>
        <p:txBody>
          <a:bodyPr wrap="square" rtlCol="0">
            <a:spAutoFit/>
          </a:bodyPr>
          <a:lstStyle/>
          <a:p>
            <a:r>
              <a:rPr lang="en-US" dirty="0" smtClean="0">
                <a:solidFill>
                  <a:srgbClr val="1192C0"/>
                </a:solidFill>
                <a:latin typeface="Myriad Pro"/>
              </a:rPr>
              <a:t>The Center for Faculty Innovation</a:t>
            </a:r>
            <a:endParaRPr lang="en-US" dirty="0">
              <a:solidFill>
                <a:srgbClr val="1192C0"/>
              </a:solidFill>
              <a:latin typeface="Myriad Pro"/>
            </a:endParaRPr>
          </a:p>
        </p:txBody>
      </p:sp>
      <p:sp>
        <p:nvSpPr>
          <p:cNvPr id="18" name="Title 17"/>
          <p:cNvSpPr>
            <a:spLocks noGrp="1"/>
          </p:cNvSpPr>
          <p:nvPr>
            <p:ph type="title"/>
          </p:nvPr>
        </p:nvSpPr>
        <p:spPr>
          <a:xfrm>
            <a:off x="818820" y="812597"/>
            <a:ext cx="8229600" cy="1143000"/>
          </a:xfrm>
        </p:spPr>
        <p:txBody>
          <a:bodyPr>
            <a:normAutofit/>
          </a:bodyPr>
          <a:lstStyle/>
          <a:p>
            <a:pPr algn="r"/>
            <a:r>
              <a:rPr lang="en-US" sz="3200" b="1" dirty="0" smtClean="0">
                <a:solidFill>
                  <a:srgbClr val="1192C0"/>
                </a:solidFill>
                <a:latin typeface="Skia"/>
                <a:cs typeface="Skia"/>
              </a:rPr>
              <a:t>Sample Responses</a:t>
            </a:r>
            <a:endParaRPr lang="en-US" sz="3200" b="1" dirty="0">
              <a:solidFill>
                <a:srgbClr val="1192C0"/>
              </a:solidFill>
              <a:latin typeface="Skia"/>
              <a:cs typeface="Skia"/>
            </a:endParaRPr>
          </a:p>
        </p:txBody>
      </p:sp>
      <p:pic>
        <p:nvPicPr>
          <p:cNvPr id="8" name="Picture 7" descr="CFI_logo_08.jpg"/>
          <p:cNvPicPr>
            <a:picLocks noChangeAspect="1"/>
          </p:cNvPicPr>
          <p:nvPr/>
        </p:nvPicPr>
        <p:blipFill>
          <a:blip r:embed="rId3">
            <a:alphaModFix amt="70000"/>
          </a:blip>
          <a:stretch>
            <a:fillRect/>
          </a:stretch>
        </p:blipFill>
        <p:spPr>
          <a:xfrm>
            <a:off x="20490" y="32152"/>
            <a:ext cx="1723714" cy="1642201"/>
          </a:xfrm>
          <a:prstGeom prst="rect">
            <a:avLst/>
          </a:prstGeom>
        </p:spPr>
      </p:pic>
      <p:sp>
        <p:nvSpPr>
          <p:cNvPr id="14" name="Content Placeholder 3"/>
          <p:cNvSpPr txBox="1">
            <a:spLocks/>
          </p:cNvSpPr>
          <p:nvPr/>
        </p:nvSpPr>
        <p:spPr>
          <a:xfrm>
            <a:off x="158758" y="3294591"/>
            <a:ext cx="8889662" cy="25883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2800" dirty="0" smtClean="0">
                <a:latin typeface="Tw Cen MT"/>
                <a:cs typeface="Tw Cen MT"/>
              </a:rPr>
              <a:t>“</a:t>
            </a:r>
            <a:r>
              <a:rPr lang="en-US" sz="2800" dirty="0" smtClean="0"/>
              <a:t>I started reading my book more and taking more thorough notes.” (Learner centered)</a:t>
            </a:r>
          </a:p>
          <a:p>
            <a:pPr>
              <a:buNone/>
            </a:pPr>
            <a:r>
              <a:rPr lang="en-US" sz="2800" dirty="0" smtClean="0">
                <a:latin typeface="Tw Cen MT"/>
                <a:cs typeface="Tw Cen MT"/>
              </a:rPr>
              <a:t>“</a:t>
            </a:r>
            <a:r>
              <a:rPr lang="en-US" sz="2800" dirty="0" smtClean="0"/>
              <a:t>We had an Exam Review day here we played team games with the course material” (Course centered)</a:t>
            </a:r>
          </a:p>
          <a:p>
            <a:pPr>
              <a:buNone/>
            </a:pPr>
            <a:r>
              <a:rPr lang="en-US" sz="2800" dirty="0" smtClean="0">
                <a:latin typeface="Tw Cen MT"/>
                <a:cs typeface="Tw Cen MT"/>
              </a:rPr>
              <a:t>“</a:t>
            </a:r>
            <a:r>
              <a:rPr lang="en-US" sz="2800" dirty="0" smtClean="0"/>
              <a:t>I did nothing different.” (No change)</a:t>
            </a:r>
            <a:endParaRPr lang="en-US" sz="2800" dirty="0" smtClean="0">
              <a:latin typeface="Tw Cen MT"/>
              <a:cs typeface="Tw Cen MT"/>
            </a:endParaRPr>
          </a:p>
        </p:txBody>
      </p:sp>
      <p:pic>
        <p:nvPicPr>
          <p:cNvPr id="4" name="Picture 3"/>
          <p:cNvPicPr>
            <a:picLocks noChangeAspect="1"/>
          </p:cNvPicPr>
          <p:nvPr/>
        </p:nvPicPr>
        <p:blipFill rotWithShape="1">
          <a:blip r:embed="rId4"/>
          <a:srcRect b="25357"/>
          <a:stretch/>
        </p:blipFill>
        <p:spPr>
          <a:xfrm>
            <a:off x="0" y="1762871"/>
            <a:ext cx="9144000" cy="1279754"/>
          </a:xfrm>
          <a:prstGeom prst="rect">
            <a:avLst/>
          </a:prstGeom>
        </p:spPr>
      </p:pic>
    </p:spTree>
    <p:extLst>
      <p:ext uri="{BB962C8B-B14F-4D97-AF65-F5344CB8AC3E}">
        <p14:creationId xmlns:p14="http://schemas.microsoft.com/office/powerpoint/2010/main" val="35548456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CFI Wants You!</a:t>
            </a:r>
            <a:endParaRPr lang="en-US" dirty="0"/>
          </a:p>
        </p:txBody>
      </p:sp>
      <p:sp>
        <p:nvSpPr>
          <p:cNvPr id="3" name="Content Placeholder 2"/>
          <p:cNvSpPr>
            <a:spLocks noGrp="1"/>
          </p:cNvSpPr>
          <p:nvPr>
            <p:ph sz="half" idx="1"/>
          </p:nvPr>
        </p:nvSpPr>
        <p:spPr/>
        <p:txBody>
          <a:bodyPr/>
          <a:lstStyle/>
          <a:p>
            <a:r>
              <a:rPr lang="en-US" dirty="0" smtClean="0"/>
              <a:t>Training</a:t>
            </a:r>
          </a:p>
          <a:p>
            <a:pPr lvl="1"/>
            <a:r>
              <a:rPr lang="en-US" dirty="0" smtClean="0"/>
              <a:t>Peer mentoring</a:t>
            </a:r>
          </a:p>
          <a:p>
            <a:pPr lvl="1"/>
            <a:r>
              <a:rPr lang="en-US" dirty="0" smtClean="0"/>
              <a:t>You go when you are ready</a:t>
            </a:r>
            <a:endParaRPr lang="en-US" dirty="0"/>
          </a:p>
        </p:txBody>
      </p:sp>
      <p:sp>
        <p:nvSpPr>
          <p:cNvPr id="4" name="Content Placeholder 3"/>
          <p:cNvSpPr>
            <a:spLocks noGrp="1"/>
          </p:cNvSpPr>
          <p:nvPr>
            <p:ph sz="half" idx="2"/>
          </p:nvPr>
        </p:nvSpPr>
        <p:spPr/>
        <p:txBody>
          <a:bodyPr/>
          <a:lstStyle/>
          <a:p>
            <a:r>
              <a:rPr lang="en-US" dirty="0" smtClean="0"/>
              <a:t>Time</a:t>
            </a:r>
          </a:p>
          <a:p>
            <a:pPr lvl="1"/>
            <a:r>
              <a:rPr lang="en-US" dirty="0" smtClean="0"/>
              <a:t>You choose how many</a:t>
            </a:r>
          </a:p>
          <a:p>
            <a:pPr lvl="1"/>
            <a:r>
              <a:rPr lang="en-US" dirty="0" smtClean="0"/>
              <a:t>About 2 hours including transit time, prep, report, </a:t>
            </a:r>
            <a:r>
              <a:rPr lang="en-US" smtClean="0"/>
              <a:t>and consultation</a:t>
            </a:r>
            <a:endParaRPr lang="en-US"/>
          </a:p>
        </p:txBody>
      </p:sp>
    </p:spTree>
    <p:extLst>
      <p:ext uri="{BB962C8B-B14F-4D97-AF65-F5344CB8AC3E}">
        <p14:creationId xmlns:p14="http://schemas.microsoft.com/office/powerpoint/2010/main" val="171290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What is a TAP?</a:t>
            </a:r>
          </a:p>
          <a:p>
            <a:r>
              <a:rPr lang="en-US" dirty="0" smtClean="0"/>
              <a:t>How is a TAP done?</a:t>
            </a:r>
          </a:p>
          <a:p>
            <a:r>
              <a:rPr lang="en-US" dirty="0" smtClean="0"/>
              <a:t>How do I as a faculty member benefit? (group)</a:t>
            </a:r>
          </a:p>
          <a:p>
            <a:r>
              <a:rPr lang="en-US" dirty="0" smtClean="0"/>
              <a:t>How do I as a consultant benefit? </a:t>
            </a:r>
            <a:endParaRPr lang="en-US" dirty="0"/>
          </a:p>
          <a:p>
            <a:r>
              <a:rPr lang="en-US" dirty="0" smtClean="0"/>
              <a:t>How do my students benefit? </a:t>
            </a:r>
          </a:p>
          <a:p>
            <a:r>
              <a:rPr lang="en-US" dirty="0" smtClean="0"/>
              <a:t>Anything else?</a:t>
            </a:r>
            <a:endParaRPr lang="en-US" dirty="0"/>
          </a:p>
        </p:txBody>
      </p:sp>
    </p:spTree>
    <p:extLst>
      <p:ext uri="{BB962C8B-B14F-4D97-AF65-F5344CB8AC3E}">
        <p14:creationId xmlns:p14="http://schemas.microsoft.com/office/powerpoint/2010/main" val="154052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TAP?</a:t>
            </a:r>
            <a:endParaRPr lang="en-US" dirty="0"/>
          </a:p>
        </p:txBody>
      </p:sp>
      <p:sp>
        <p:nvSpPr>
          <p:cNvPr id="3" name="Content Placeholder 2"/>
          <p:cNvSpPr>
            <a:spLocks noGrp="1"/>
          </p:cNvSpPr>
          <p:nvPr>
            <p:ph idx="1"/>
          </p:nvPr>
        </p:nvSpPr>
        <p:spPr/>
        <p:txBody>
          <a:bodyPr/>
          <a:lstStyle/>
          <a:p>
            <a:r>
              <a:rPr lang="en-US" dirty="0" smtClean="0"/>
              <a:t>Mid semester – small group discussion followed by full class discussion</a:t>
            </a:r>
          </a:p>
          <a:p>
            <a:r>
              <a:rPr lang="en-US" dirty="0" smtClean="0"/>
              <a:t>Prompt</a:t>
            </a:r>
          </a:p>
          <a:p>
            <a:pPr lvl="1"/>
            <a:r>
              <a:rPr lang="en-US" dirty="0" smtClean="0"/>
              <a:t>What helps your learning?</a:t>
            </a:r>
          </a:p>
          <a:p>
            <a:pPr lvl="1"/>
            <a:r>
              <a:rPr lang="en-US" dirty="0" smtClean="0"/>
              <a:t>What hinders your learning? </a:t>
            </a:r>
          </a:p>
          <a:p>
            <a:pPr lvl="1"/>
            <a:r>
              <a:rPr lang="en-US" dirty="0" smtClean="0"/>
              <a:t>What suggestion would you make?</a:t>
            </a:r>
          </a:p>
          <a:p>
            <a:r>
              <a:rPr lang="en-US" dirty="0" smtClean="0"/>
              <a:t>Two perspectives</a:t>
            </a:r>
          </a:p>
          <a:p>
            <a:pPr lvl="1"/>
            <a:r>
              <a:rPr lang="en-US" dirty="0" smtClean="0"/>
              <a:t>Class/teacher</a:t>
            </a:r>
          </a:p>
          <a:p>
            <a:pPr lvl="1"/>
            <a:r>
              <a:rPr lang="en-US" dirty="0" smtClean="0"/>
              <a:t>Students themselves</a:t>
            </a:r>
            <a:endParaRPr lang="en-US" dirty="0"/>
          </a:p>
        </p:txBody>
      </p:sp>
    </p:spTree>
    <p:extLst>
      <p:ext uri="{BB962C8B-B14F-4D97-AF65-F5344CB8AC3E}">
        <p14:creationId xmlns:p14="http://schemas.microsoft.com/office/powerpoint/2010/main" val="229028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done? </a:t>
            </a:r>
            <a:endParaRPr lang="en-US" dirty="0"/>
          </a:p>
        </p:txBody>
      </p:sp>
      <p:sp>
        <p:nvSpPr>
          <p:cNvPr id="3" name="Content Placeholder 2"/>
          <p:cNvSpPr>
            <a:spLocks noGrp="1"/>
          </p:cNvSpPr>
          <p:nvPr>
            <p:ph idx="1"/>
          </p:nvPr>
        </p:nvSpPr>
        <p:spPr/>
        <p:txBody>
          <a:bodyPr/>
          <a:lstStyle/>
          <a:p>
            <a:pPr>
              <a:spcAft>
                <a:spcPts val="1000"/>
              </a:spcAft>
            </a:pPr>
            <a:endParaRPr lang="en-US" dirty="0" smtClean="0"/>
          </a:p>
          <a:p>
            <a:pPr>
              <a:spcAft>
                <a:spcPts val="1000"/>
              </a:spcAft>
            </a:pPr>
            <a:r>
              <a:rPr lang="en-US" dirty="0" smtClean="0"/>
              <a:t>Traditional – classroom up to about 75 students</a:t>
            </a:r>
          </a:p>
          <a:p>
            <a:pPr>
              <a:spcAft>
                <a:spcPts val="1000"/>
              </a:spcAft>
            </a:pPr>
            <a:r>
              <a:rPr lang="en-US" dirty="0" smtClean="0"/>
              <a:t>Hybrid – large F2F classes</a:t>
            </a:r>
          </a:p>
          <a:p>
            <a:pPr>
              <a:spcAft>
                <a:spcPts val="1000"/>
              </a:spcAft>
            </a:pPr>
            <a:r>
              <a:rPr lang="en-US" dirty="0" smtClean="0"/>
              <a:t>Online – online or predominately online classes</a:t>
            </a:r>
            <a:endParaRPr lang="en-US" dirty="0"/>
          </a:p>
        </p:txBody>
      </p:sp>
    </p:spTree>
    <p:extLst>
      <p:ext uri="{BB962C8B-B14F-4D97-AF65-F5344CB8AC3E}">
        <p14:creationId xmlns:p14="http://schemas.microsoft.com/office/powerpoint/2010/main" val="137454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a:t>
            </a:r>
            <a:endParaRPr lang="en-US" dirty="0"/>
          </a:p>
        </p:txBody>
      </p:sp>
      <p:sp>
        <p:nvSpPr>
          <p:cNvPr id="3" name="Content Placeholder 2"/>
          <p:cNvSpPr>
            <a:spLocks noGrp="1"/>
          </p:cNvSpPr>
          <p:nvPr>
            <p:ph sz="half" idx="1"/>
          </p:nvPr>
        </p:nvSpPr>
        <p:spPr/>
        <p:txBody>
          <a:bodyPr/>
          <a:lstStyle/>
          <a:p>
            <a:r>
              <a:rPr lang="en-US" dirty="0" smtClean="0"/>
              <a:t>Communication prior</a:t>
            </a:r>
          </a:p>
          <a:p>
            <a:pPr lvl="1"/>
            <a:r>
              <a:rPr lang="en-US" dirty="0" smtClean="0"/>
              <a:t>Classroom environment</a:t>
            </a:r>
          </a:p>
          <a:p>
            <a:pPr lvl="1"/>
            <a:r>
              <a:rPr lang="en-US" dirty="0" smtClean="0"/>
              <a:t>Syllabus</a:t>
            </a:r>
          </a:p>
          <a:p>
            <a:pPr lvl="1"/>
            <a:r>
              <a:rPr lang="en-US" dirty="0" smtClean="0"/>
              <a:t>Concerns</a:t>
            </a:r>
          </a:p>
          <a:p>
            <a:r>
              <a:rPr lang="en-US" dirty="0" smtClean="0"/>
              <a:t>Day of </a:t>
            </a:r>
          </a:p>
          <a:p>
            <a:pPr lvl="1"/>
            <a:r>
              <a:rPr lang="en-US" dirty="0" smtClean="0"/>
              <a:t>Start with small group </a:t>
            </a:r>
          </a:p>
          <a:p>
            <a:pPr lvl="1"/>
            <a:r>
              <a:rPr lang="en-US" dirty="0" smtClean="0"/>
              <a:t>Put all responses on board</a:t>
            </a:r>
          </a:p>
          <a:p>
            <a:pPr lvl="1"/>
            <a:r>
              <a:rPr lang="en-US" dirty="0" smtClean="0"/>
              <a:t>Large group discussion</a:t>
            </a:r>
          </a:p>
          <a:p>
            <a:endParaRPr lang="en-US" dirty="0"/>
          </a:p>
        </p:txBody>
      </p:sp>
      <p:sp>
        <p:nvSpPr>
          <p:cNvPr id="4" name="Content Placeholder 3"/>
          <p:cNvSpPr>
            <a:spLocks noGrp="1"/>
          </p:cNvSpPr>
          <p:nvPr>
            <p:ph sz="half" idx="2"/>
          </p:nvPr>
        </p:nvSpPr>
        <p:spPr/>
        <p:txBody>
          <a:bodyPr/>
          <a:lstStyle/>
          <a:p>
            <a:r>
              <a:rPr lang="en-US" dirty="0" err="1" smtClean="0"/>
              <a:t>Followup</a:t>
            </a:r>
            <a:endParaRPr lang="en-US" dirty="0" smtClean="0"/>
          </a:p>
          <a:p>
            <a:pPr lvl="1"/>
            <a:r>
              <a:rPr lang="en-US" dirty="0" smtClean="0"/>
              <a:t>Report produced</a:t>
            </a:r>
          </a:p>
          <a:p>
            <a:pPr lvl="1"/>
            <a:r>
              <a:rPr lang="en-US" dirty="0" smtClean="0"/>
              <a:t>Meeting with instructor</a:t>
            </a:r>
          </a:p>
          <a:p>
            <a:pPr lvl="1"/>
            <a:r>
              <a:rPr lang="en-US" dirty="0" smtClean="0"/>
              <a:t>Instructor follows up with students.</a:t>
            </a:r>
            <a:endParaRPr lang="en-US" dirty="0"/>
          </a:p>
        </p:txBody>
      </p:sp>
      <p:pic>
        <p:nvPicPr>
          <p:cNvPr id="5" name="Picture 4"/>
          <p:cNvPicPr>
            <a:picLocks noChangeAspect="1"/>
          </p:cNvPicPr>
          <p:nvPr/>
        </p:nvPicPr>
        <p:blipFill>
          <a:blip r:embed="rId2"/>
          <a:stretch>
            <a:fillRect/>
          </a:stretch>
        </p:blipFill>
        <p:spPr>
          <a:xfrm>
            <a:off x="6057994" y="4162568"/>
            <a:ext cx="1877472" cy="1869127"/>
          </a:xfrm>
          <a:prstGeom prst="rect">
            <a:avLst/>
          </a:prstGeom>
        </p:spPr>
      </p:pic>
    </p:spTree>
    <p:extLst>
      <p:ext uri="{BB962C8B-B14F-4D97-AF65-F5344CB8AC3E}">
        <p14:creationId xmlns:p14="http://schemas.microsoft.com/office/powerpoint/2010/main" val="152932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example report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83895424"/>
              </p:ext>
            </p:extLst>
          </p:nvPr>
        </p:nvGraphicFramePr>
        <p:xfrm>
          <a:off x="387350" y="1826412"/>
          <a:ext cx="8369300" cy="4622800"/>
        </p:xfrm>
        <a:graphic>
          <a:graphicData uri="http://schemas.openxmlformats.org/presentationml/2006/ole">
            <mc:AlternateContent xmlns:mc="http://schemas.openxmlformats.org/markup-compatibility/2006">
              <mc:Choice xmlns:v="urn:schemas-microsoft-com:vml" Requires="v">
                <p:oleObj spid="_x0000_s23557" name="Document" r:id="rId4" imgW="8369300" imgH="4622800" progId="Word.Document.12">
                  <p:embed/>
                </p:oleObj>
              </mc:Choice>
              <mc:Fallback>
                <p:oleObj name="Document" r:id="rId4" imgW="8369300" imgH="4622800" progId="Word.Document.12">
                  <p:embed/>
                  <p:pic>
                    <p:nvPicPr>
                      <p:cNvPr id="0" name=""/>
                      <p:cNvPicPr/>
                      <p:nvPr/>
                    </p:nvPicPr>
                    <p:blipFill>
                      <a:blip r:embed="rId5"/>
                      <a:stretch>
                        <a:fillRect/>
                      </a:stretch>
                    </p:blipFill>
                    <p:spPr>
                      <a:xfrm>
                        <a:off x="387350" y="1826412"/>
                        <a:ext cx="8369300" cy="4622800"/>
                      </a:xfrm>
                      <a:prstGeom prst="rect">
                        <a:avLst/>
                      </a:prstGeom>
                    </p:spPr>
                  </p:pic>
                </p:oleObj>
              </mc:Fallback>
            </mc:AlternateContent>
          </a:graphicData>
        </a:graphic>
      </p:graphicFrame>
    </p:spTree>
    <p:extLst>
      <p:ext uri="{BB962C8B-B14F-4D97-AF65-F5344CB8AC3E}">
        <p14:creationId xmlns:p14="http://schemas.microsoft.com/office/powerpoint/2010/main" val="258882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a:t>
            </a:r>
            <a:endParaRPr lang="en-US" dirty="0"/>
          </a:p>
        </p:txBody>
      </p:sp>
      <p:sp>
        <p:nvSpPr>
          <p:cNvPr id="3" name="Content Placeholder 2"/>
          <p:cNvSpPr>
            <a:spLocks noGrp="1"/>
          </p:cNvSpPr>
          <p:nvPr>
            <p:ph sz="half" idx="1"/>
          </p:nvPr>
        </p:nvSpPr>
        <p:spPr/>
        <p:txBody>
          <a:bodyPr/>
          <a:lstStyle/>
          <a:p>
            <a:r>
              <a:rPr lang="en-US" sz="2400" dirty="0"/>
              <a:t>Communication prior</a:t>
            </a:r>
          </a:p>
          <a:p>
            <a:pPr lvl="1"/>
            <a:r>
              <a:rPr lang="en-US" dirty="0"/>
              <a:t>Classroom environment</a:t>
            </a:r>
          </a:p>
          <a:p>
            <a:pPr lvl="1"/>
            <a:r>
              <a:rPr lang="en-US" dirty="0"/>
              <a:t>Syllabus</a:t>
            </a:r>
          </a:p>
          <a:p>
            <a:pPr lvl="1"/>
            <a:r>
              <a:rPr lang="en-US" dirty="0"/>
              <a:t>Concerns</a:t>
            </a:r>
          </a:p>
          <a:p>
            <a:r>
              <a:rPr lang="en-US" sz="2400" dirty="0" smtClean="0"/>
              <a:t>Class period before</a:t>
            </a:r>
          </a:p>
          <a:p>
            <a:pPr lvl="1"/>
            <a:r>
              <a:rPr lang="en-US" dirty="0" smtClean="0"/>
              <a:t>Introduction </a:t>
            </a:r>
          </a:p>
          <a:p>
            <a:pPr lvl="1"/>
            <a:r>
              <a:rPr lang="en-US" dirty="0" smtClean="0"/>
              <a:t>Small group discussion</a:t>
            </a:r>
          </a:p>
          <a:p>
            <a:pPr lvl="1"/>
            <a:r>
              <a:rPr lang="en-US" dirty="0" smtClean="0"/>
              <a:t>Groups post to </a:t>
            </a:r>
            <a:r>
              <a:rPr lang="en-US" dirty="0" err="1" smtClean="0"/>
              <a:t>qualtrics</a:t>
            </a:r>
            <a:endParaRPr lang="en-US" dirty="0" smtClean="0"/>
          </a:p>
          <a:p>
            <a:r>
              <a:rPr lang="en-US" sz="2400" dirty="0"/>
              <a:t>In between</a:t>
            </a:r>
          </a:p>
          <a:p>
            <a:pPr lvl="1"/>
            <a:r>
              <a:rPr lang="en-US" dirty="0" smtClean="0"/>
              <a:t>Summary of group responses</a:t>
            </a:r>
            <a:endParaRPr lang="en-US" dirty="0"/>
          </a:p>
          <a:p>
            <a:endParaRPr lang="en-US" sz="2400" dirty="0"/>
          </a:p>
        </p:txBody>
      </p:sp>
      <p:sp>
        <p:nvSpPr>
          <p:cNvPr id="4" name="Content Placeholder 3"/>
          <p:cNvSpPr>
            <a:spLocks noGrp="1"/>
          </p:cNvSpPr>
          <p:nvPr>
            <p:ph sz="half" idx="2"/>
          </p:nvPr>
        </p:nvSpPr>
        <p:spPr/>
        <p:txBody>
          <a:bodyPr/>
          <a:lstStyle/>
          <a:p>
            <a:r>
              <a:rPr lang="en-US" dirty="0" smtClean="0"/>
              <a:t>Day of</a:t>
            </a:r>
          </a:p>
          <a:p>
            <a:pPr lvl="1"/>
            <a:r>
              <a:rPr lang="en-US" dirty="0" smtClean="0"/>
              <a:t>Display summary</a:t>
            </a:r>
          </a:p>
          <a:p>
            <a:pPr lvl="1"/>
            <a:r>
              <a:rPr lang="en-US" dirty="0" smtClean="0"/>
              <a:t>Full class discussion</a:t>
            </a:r>
          </a:p>
          <a:p>
            <a:r>
              <a:rPr lang="en-US" dirty="0" err="1"/>
              <a:t>Followup</a:t>
            </a:r>
            <a:endParaRPr lang="en-US" dirty="0"/>
          </a:p>
          <a:p>
            <a:pPr lvl="1"/>
            <a:r>
              <a:rPr lang="en-US" dirty="0"/>
              <a:t>Report produced</a:t>
            </a:r>
          </a:p>
          <a:p>
            <a:pPr lvl="1"/>
            <a:r>
              <a:rPr lang="en-US" dirty="0"/>
              <a:t>Meeting with instructor</a:t>
            </a:r>
          </a:p>
          <a:p>
            <a:pPr lvl="1"/>
            <a:r>
              <a:rPr lang="en-US" dirty="0"/>
              <a:t>Instructor follows up with students.</a:t>
            </a:r>
          </a:p>
          <a:p>
            <a:endParaRPr lang="en-US" dirty="0"/>
          </a:p>
        </p:txBody>
      </p:sp>
    </p:spTree>
    <p:extLst>
      <p:ext uri="{BB962C8B-B14F-4D97-AF65-F5344CB8AC3E}">
        <p14:creationId xmlns:p14="http://schemas.microsoft.com/office/powerpoint/2010/main" val="125665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&amp; </a:t>
            </a:r>
            <a:r>
              <a:rPr lang="en-US" dirty="0" err="1" smtClean="0"/>
              <a:t>PowerPoints</a:t>
            </a:r>
            <a:endParaRPr lang="en-US" dirty="0"/>
          </a:p>
        </p:txBody>
      </p:sp>
      <p:graphicFrame>
        <p:nvGraphicFramePr>
          <p:cNvPr id="17" name="Content Placeholder 16"/>
          <p:cNvGraphicFramePr>
            <a:graphicFrameLocks noGrp="1"/>
          </p:cNvGraphicFramePr>
          <p:nvPr>
            <p:ph idx="1"/>
            <p:extLst/>
          </p:nvPr>
        </p:nvGraphicFramePr>
        <p:xfrm>
          <a:off x="427192" y="1866011"/>
          <a:ext cx="8361060" cy="4571999"/>
        </p:xfrm>
        <a:graphic>
          <a:graphicData uri="http://schemas.openxmlformats.org/drawingml/2006/table">
            <a:tbl>
              <a:tblPr firstRow="1" bandRow="1">
                <a:tableStyleId>{2D5ABB26-0587-4C30-8999-92F81FD0307C}</a:tableStyleId>
              </a:tblPr>
              <a:tblGrid>
                <a:gridCol w="2339737"/>
                <a:gridCol w="6021323"/>
              </a:tblGrid>
              <a:tr h="370840">
                <a:tc>
                  <a:txBody>
                    <a:bodyPr/>
                    <a:lstStyle/>
                    <a:p>
                      <a:r>
                        <a:rPr lang="en-US" dirty="0" smtClean="0"/>
                        <a:t>What helps</a:t>
                      </a:r>
                      <a:r>
                        <a:rPr lang="en-US" baseline="0" dirty="0" smtClean="0"/>
                        <a:t> your learning?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a:buChar char="•"/>
                      </a:pPr>
                      <a:r>
                        <a:rPr lang="en-US" sz="1600" dirty="0" smtClean="0"/>
                        <a:t>Power</a:t>
                      </a:r>
                      <a:r>
                        <a:rPr lang="en-US" sz="1600" baseline="0" dirty="0" smtClean="0"/>
                        <a:t>Point’s are clear and easy to understand (16)</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What hinders your learning?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a:buChar char="•"/>
                      </a:pPr>
                      <a:r>
                        <a:rPr lang="en-US" sz="1600" dirty="0" smtClean="0"/>
                        <a:t>No </a:t>
                      </a:r>
                      <a:r>
                        <a:rPr lang="en-US" sz="1600" dirty="0" err="1" smtClean="0"/>
                        <a:t>powerpoints</a:t>
                      </a:r>
                      <a:r>
                        <a:rPr lang="en-US" sz="1600" dirty="0" smtClean="0"/>
                        <a:t> before class (15)</a:t>
                      </a:r>
                    </a:p>
                    <a:p>
                      <a:pPr marL="285750" indent="-285750">
                        <a:buFont typeface="Arial"/>
                        <a:buChar char="•"/>
                      </a:pPr>
                      <a:r>
                        <a:rPr lang="en-US" sz="1600" dirty="0" err="1" smtClean="0"/>
                        <a:t>Powerpoints</a:t>
                      </a:r>
                      <a:r>
                        <a:rPr lang="en-US" sz="1600" baseline="0" dirty="0" smtClean="0"/>
                        <a:t> don’t have all of the information she discusses (2)</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kern="1200" dirty="0" smtClean="0">
                          <a:solidFill>
                            <a:schemeClr val="tx1"/>
                          </a:solidFill>
                          <a:effectLst/>
                          <a:latin typeface="+mn-lt"/>
                          <a:ea typeface="+mn-ea"/>
                          <a:cs typeface="+mn-cs"/>
                        </a:rPr>
                        <a:t>abbreviations on the slides cause confusion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87360">
                <a:tc>
                  <a:txBody>
                    <a:bodyPr/>
                    <a:lstStyle/>
                    <a:p>
                      <a:r>
                        <a:rPr lang="en-US" dirty="0" smtClean="0"/>
                        <a:t>What suggestions do you have to improve</a:t>
                      </a:r>
                      <a:r>
                        <a:rPr lang="en-US" baseline="0" dirty="0" smtClean="0"/>
                        <a:t> learning?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endParaRPr lang="en-US" sz="1600" dirty="0" smtClean="0"/>
                    </a:p>
                    <a:p>
                      <a:pPr marL="285750" indent="-285750">
                        <a:buFont typeface="Arial"/>
                        <a:buChar char="•"/>
                      </a:pPr>
                      <a:r>
                        <a:rPr lang="en-US" sz="1600" dirty="0" smtClean="0"/>
                        <a:t>Post </a:t>
                      </a:r>
                      <a:r>
                        <a:rPr lang="en-US" sz="1600" dirty="0" err="1" smtClean="0"/>
                        <a:t>powerpoints</a:t>
                      </a:r>
                      <a:r>
                        <a:rPr lang="en-US" sz="1600" baseline="0" dirty="0" smtClean="0"/>
                        <a:t> before class (12)</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What are you doing to improve learning?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a:buChar char="•"/>
                      </a:pPr>
                      <a:r>
                        <a:rPr lang="en-US" sz="1600" dirty="0" smtClean="0"/>
                        <a:t>Taking notes and reviewing </a:t>
                      </a:r>
                      <a:r>
                        <a:rPr lang="en-US" sz="1600" dirty="0" err="1" smtClean="0"/>
                        <a:t>powerpoints</a:t>
                      </a:r>
                      <a:r>
                        <a:rPr lang="en-US" sz="1600" dirty="0" smtClean="0"/>
                        <a:t> (12)</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What are you doing to hinder learning?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a:buChar char="•"/>
                      </a:pPr>
                      <a:r>
                        <a:rPr lang="en-US" sz="1600" dirty="0" smtClean="0"/>
                        <a:t>Not</a:t>
                      </a:r>
                      <a:r>
                        <a:rPr lang="en-US" sz="1600" baseline="0" dirty="0" smtClean="0"/>
                        <a:t> taking enough notes (5)</a:t>
                      </a:r>
                    </a:p>
                    <a:p>
                      <a:pPr marL="285750" indent="-285750">
                        <a:buFont typeface="Arial"/>
                        <a:buChar char="•"/>
                      </a:pPr>
                      <a:r>
                        <a:rPr lang="en-US" sz="1600" baseline="0" dirty="0" smtClean="0"/>
                        <a:t>Don’t always review notes (</a:t>
                      </a:r>
                      <a:r>
                        <a:rPr lang="en-US" sz="1600" baseline="0" dirty="0" err="1" smtClean="0"/>
                        <a:t>ppts</a:t>
                      </a:r>
                      <a:r>
                        <a:rPr lang="en-US" sz="1600" baseline="0" dirty="0" smtClean="0"/>
                        <a:t>) as much as we should (3)</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What could you be doing to improve learning?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a:buChar char="•"/>
                      </a:pPr>
                      <a:r>
                        <a:rPr lang="en-US" sz="1600" dirty="0" smtClean="0"/>
                        <a:t>Take really good notes (3)</a:t>
                      </a:r>
                    </a:p>
                    <a:p>
                      <a:pPr marL="285750" indent="-285750">
                        <a:buFont typeface="Arial"/>
                        <a:buChar char="•"/>
                      </a:pPr>
                      <a:r>
                        <a:rPr lang="en-US" sz="1600" dirty="0" smtClean="0"/>
                        <a:t>Study</a:t>
                      </a:r>
                      <a:r>
                        <a:rPr lang="en-US" sz="1600" baseline="0" dirty="0" smtClean="0"/>
                        <a:t> notes and </a:t>
                      </a:r>
                      <a:r>
                        <a:rPr lang="en-US" sz="1600" baseline="0" dirty="0" err="1" smtClean="0"/>
                        <a:t>ppts</a:t>
                      </a:r>
                      <a:r>
                        <a:rPr lang="en-US" sz="1600" baseline="0" dirty="0" smtClean="0"/>
                        <a:t> after class (13)</a:t>
                      </a:r>
                    </a:p>
                    <a:p>
                      <a:pPr marL="285750" indent="-285750">
                        <a:buFont typeface="Arial"/>
                        <a:buChar char="•"/>
                      </a:pPr>
                      <a:r>
                        <a:rPr lang="en-US" sz="1600" baseline="0" dirty="0" smtClean="0"/>
                        <a:t>Compare notes with each other (4)</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2613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 new</a:t>
            </a:r>
            <a:endParaRPr lang="en-US" dirty="0"/>
          </a:p>
        </p:txBody>
      </p:sp>
      <p:sp>
        <p:nvSpPr>
          <p:cNvPr id="4" name="Content Placeholder 3"/>
          <p:cNvSpPr>
            <a:spLocks noGrp="1"/>
          </p:cNvSpPr>
          <p:nvPr>
            <p:ph sz="half" idx="1"/>
          </p:nvPr>
        </p:nvSpPr>
        <p:spPr/>
        <p:txBody>
          <a:bodyPr/>
          <a:lstStyle/>
          <a:p>
            <a:r>
              <a:rPr lang="en-US" sz="2400" dirty="0"/>
              <a:t>Communication prior</a:t>
            </a:r>
          </a:p>
          <a:p>
            <a:pPr lvl="1"/>
            <a:r>
              <a:rPr lang="en-US" dirty="0"/>
              <a:t>Classroom environment</a:t>
            </a:r>
          </a:p>
          <a:p>
            <a:pPr lvl="1"/>
            <a:r>
              <a:rPr lang="en-US" dirty="0"/>
              <a:t>Syllabus</a:t>
            </a:r>
          </a:p>
          <a:p>
            <a:pPr lvl="1"/>
            <a:r>
              <a:rPr lang="en-US" dirty="0" smtClean="0"/>
              <a:t>Concerns</a:t>
            </a:r>
          </a:p>
          <a:p>
            <a:r>
              <a:rPr lang="en-US" dirty="0" smtClean="0"/>
              <a:t>Part 1</a:t>
            </a:r>
          </a:p>
          <a:p>
            <a:pPr lvl="1"/>
            <a:r>
              <a:rPr lang="en-US" dirty="0" err="1" smtClean="0"/>
              <a:t>Qualtrics</a:t>
            </a:r>
            <a:r>
              <a:rPr lang="en-US" dirty="0" smtClean="0"/>
              <a:t> survey (3 days)</a:t>
            </a:r>
          </a:p>
          <a:p>
            <a:r>
              <a:rPr lang="en-US" dirty="0" smtClean="0"/>
              <a:t>In between</a:t>
            </a:r>
          </a:p>
          <a:p>
            <a:pPr lvl="1"/>
            <a:r>
              <a:rPr lang="en-US" dirty="0" smtClean="0"/>
              <a:t>Consultant collates results</a:t>
            </a:r>
          </a:p>
          <a:p>
            <a:pPr lvl="1"/>
            <a:r>
              <a:rPr lang="en-US" dirty="0" smtClean="0"/>
              <a:t>Chooses several concerns</a:t>
            </a:r>
            <a:endParaRPr lang="en-US" dirty="0"/>
          </a:p>
        </p:txBody>
      </p:sp>
      <p:sp>
        <p:nvSpPr>
          <p:cNvPr id="5" name="Content Placeholder 4"/>
          <p:cNvSpPr>
            <a:spLocks noGrp="1"/>
          </p:cNvSpPr>
          <p:nvPr>
            <p:ph sz="half" idx="2"/>
          </p:nvPr>
        </p:nvSpPr>
        <p:spPr/>
        <p:txBody>
          <a:bodyPr/>
          <a:lstStyle/>
          <a:p>
            <a:r>
              <a:rPr lang="en-US" dirty="0" smtClean="0"/>
              <a:t>Part 2 (3 days)</a:t>
            </a:r>
          </a:p>
          <a:p>
            <a:pPr lvl="1"/>
            <a:r>
              <a:rPr lang="en-US" dirty="0" smtClean="0"/>
              <a:t>Piazza discussion board</a:t>
            </a:r>
          </a:p>
          <a:p>
            <a:r>
              <a:rPr lang="en-US" dirty="0" err="1" smtClean="0"/>
              <a:t>Followup</a:t>
            </a:r>
            <a:r>
              <a:rPr lang="en-US" dirty="0" smtClean="0"/>
              <a:t> </a:t>
            </a:r>
          </a:p>
          <a:p>
            <a:pPr lvl="1"/>
            <a:r>
              <a:rPr lang="en-US" dirty="0" smtClean="0"/>
              <a:t>Report as before</a:t>
            </a:r>
          </a:p>
          <a:p>
            <a:pPr lvl="1"/>
            <a:r>
              <a:rPr lang="en-US" dirty="0" smtClean="0"/>
              <a:t>Faculty discusses results with students</a:t>
            </a:r>
          </a:p>
          <a:p>
            <a:r>
              <a:rPr lang="en-US" dirty="0" smtClean="0"/>
              <a:t>Challenges</a:t>
            </a:r>
          </a:p>
          <a:p>
            <a:pPr lvl="1"/>
            <a:r>
              <a:rPr lang="en-US" dirty="0" smtClean="0"/>
              <a:t>Must incentivize students</a:t>
            </a:r>
          </a:p>
          <a:p>
            <a:pPr lvl="1"/>
            <a:r>
              <a:rPr lang="en-US" dirty="0" smtClean="0"/>
              <a:t>Time consuming for consultant</a:t>
            </a:r>
          </a:p>
          <a:p>
            <a:pPr lvl="1"/>
            <a:endParaRPr lang="en-US" dirty="0"/>
          </a:p>
        </p:txBody>
      </p:sp>
    </p:spTree>
    <p:extLst>
      <p:ext uri="{BB962C8B-B14F-4D97-AF65-F5344CB8AC3E}">
        <p14:creationId xmlns:p14="http://schemas.microsoft.com/office/powerpoint/2010/main" val="2537302725"/>
      </p:ext>
    </p:extLst>
  </p:cSld>
  <p:clrMapOvr>
    <a:masterClrMapping/>
  </p:clrMapOvr>
</p:sld>
</file>

<file path=ppt/theme/theme1.xml><?xml version="1.0" encoding="utf-8"?>
<a:theme xmlns:a="http://schemas.openxmlformats.org/drawingml/2006/main" name="TAP-MaySymposi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TAP-MaySymposium.pot</Template>
  <TotalTime>918</TotalTime>
  <Words>1182</Words>
  <Application>Microsoft Macintosh PowerPoint</Application>
  <PresentationFormat>On-screen Show (4:3)</PresentationFormat>
  <Paragraphs>222</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TAP-MaySymposium</vt:lpstr>
      <vt:lpstr>Document</vt:lpstr>
      <vt:lpstr>TAP into the Power of the TAP</vt:lpstr>
      <vt:lpstr>Outline</vt:lpstr>
      <vt:lpstr>What is a TAP?</vt:lpstr>
      <vt:lpstr>How is it done? </vt:lpstr>
      <vt:lpstr>Traditional</vt:lpstr>
      <vt:lpstr>An example report</vt:lpstr>
      <vt:lpstr>Hybrid</vt:lpstr>
      <vt:lpstr>Studying &amp; PowerPoints</vt:lpstr>
      <vt:lpstr>Online - new</vt:lpstr>
      <vt:lpstr>Benefits – Open Discussion</vt:lpstr>
      <vt:lpstr>Did you gain new insights about your course as a result of TAP?</vt:lpstr>
      <vt:lpstr>Unexpected Benefits of TAP</vt:lpstr>
      <vt:lpstr>Describe the ways in which your TAP feedback impacted your work. </vt:lpstr>
      <vt:lpstr>TAP a Tool for Student Empowerment</vt:lpstr>
      <vt:lpstr>Survey Design &amp; Results</vt:lpstr>
      <vt:lpstr>Rate the degree to which you think the SGID Influenced</vt:lpstr>
      <vt:lpstr>Qualitative Results</vt:lpstr>
      <vt:lpstr>Sample Responses</vt:lpstr>
      <vt:lpstr>CFI Wants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CFI User</dc:creator>
  <cp:lastModifiedBy>Nancy Harris</cp:lastModifiedBy>
  <cp:revision>37</cp:revision>
  <cp:lastPrinted>2011-10-25T16:42:00Z</cp:lastPrinted>
  <dcterms:created xsi:type="dcterms:W3CDTF">2011-10-23T16:52:44Z</dcterms:created>
  <dcterms:modified xsi:type="dcterms:W3CDTF">2015-05-11T15:53:48Z</dcterms:modified>
</cp:coreProperties>
</file>