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Default Extension="wmf" ContentType="image/x-wmf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25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6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3FFF1679-83E0-4571-98D7-4BB535B5F5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F69BD25-C9AC-0047-9FA4-367A24F66894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655F1E3-5BA3-1446-A84D-DBBD12BCF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  <p:sldLayoutId id="2147483842" r:id="rId17"/>
    <p:sldLayoutId id="2147483843" r:id="rId18"/>
    <p:sldLayoutId id="2147483844" r:id="rId19"/>
    <p:sldLayoutId id="2147483845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4" Type="http://schemas.openxmlformats.org/officeDocument/2006/relationships/slide" Target="slide12.xml"/><Relationship Id="rId5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2859" y="4624668"/>
            <a:ext cx="7256341" cy="933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Summer Institute for Online </a:t>
            </a:r>
            <a:r>
              <a:rPr lang="en-US" dirty="0" smtClean="0"/>
              <a:t>Course Development Institute – Assessment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7865" y="5562599"/>
            <a:ext cx="6101335" cy="7485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Presentation by </a:t>
            </a:r>
          </a:p>
          <a:p>
            <a:r>
              <a:rPr lang="en-US" dirty="0" smtClean="0"/>
              <a:t>Nancy Harris</a:t>
            </a:r>
          </a:p>
          <a:p>
            <a:r>
              <a:rPr lang="en-US" dirty="0" smtClean="0"/>
              <a:t>Dept of Computer Science</a:t>
            </a:r>
            <a:endParaRPr lang="en-US" dirty="0"/>
          </a:p>
        </p:txBody>
      </p:sp>
      <p:pic>
        <p:nvPicPr>
          <p:cNvPr id="5" name="Picture 4" descr="MC900355143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497" y="990588"/>
            <a:ext cx="2370127" cy="2353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34758"/>
            <a:ext cx="7556313" cy="4991405"/>
          </a:xfrm>
        </p:spPr>
        <p:txBody>
          <a:bodyPr>
            <a:normAutofit/>
          </a:bodyPr>
          <a:lstStyle/>
          <a:p>
            <a:r>
              <a:rPr lang="en-US" dirty="0" smtClean="0"/>
              <a:t>Blackboard assignment feature</a:t>
            </a:r>
          </a:p>
          <a:p>
            <a:r>
              <a:rPr lang="en-US" dirty="0" smtClean="0"/>
              <a:t>Tool for organizing online assignments for students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Can put all material together for a single assignment in one place.</a:t>
            </a:r>
          </a:p>
          <a:p>
            <a:pPr lvl="2"/>
            <a:r>
              <a:rPr lang="en-US" dirty="0" smtClean="0"/>
              <a:t>Assignments are quickly organized for evaluation purposes</a:t>
            </a:r>
          </a:p>
          <a:p>
            <a:pPr lvl="2"/>
            <a:r>
              <a:rPr lang="en-US" dirty="0" smtClean="0"/>
              <a:t>You can provide feedback to the student through the assignment</a:t>
            </a:r>
          </a:p>
          <a:p>
            <a:pPr lvl="2"/>
            <a:r>
              <a:rPr lang="en-US" dirty="0" smtClean="0"/>
              <a:t>Organizes directly into the Grade Center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Once students upload their assignment, if they need to make a change, you must clear the assignment.</a:t>
            </a:r>
          </a:p>
          <a:p>
            <a:pPr lvl="2"/>
            <a:r>
              <a:rPr lang="en-US" dirty="0" smtClean="0"/>
              <a:t>Bulk downloads don’t recognize assignments graded through the grade </a:t>
            </a:r>
            <a:r>
              <a:rPr lang="en-US" dirty="0" smtClean="0"/>
              <a:t>override, but if you grade online, this is not an issue.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70096"/>
            <a:ext cx="7556313" cy="48560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Tests and surveys</a:t>
            </a:r>
          </a:p>
          <a:p>
            <a:r>
              <a:rPr lang="en-US" dirty="0" smtClean="0"/>
              <a:t>Tool for creating tests and surveys for a course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Can make tests self grading (or easier grading) </a:t>
            </a:r>
          </a:p>
          <a:p>
            <a:pPr lvl="1"/>
            <a:r>
              <a:rPr lang="en-US" dirty="0" smtClean="0"/>
              <a:t>Organizes directly into the Grade Center</a:t>
            </a:r>
          </a:p>
          <a:p>
            <a:pPr lvl="1"/>
            <a:r>
              <a:rPr lang="en-US" dirty="0" smtClean="0"/>
              <a:t>Can include feedback information to help the student with the material</a:t>
            </a:r>
          </a:p>
          <a:p>
            <a:pPr lvl="1"/>
            <a:r>
              <a:rPr lang="en-US" dirty="0" smtClean="0"/>
              <a:t>Can limit attempts, time</a:t>
            </a:r>
          </a:p>
          <a:p>
            <a:pPr lvl="1"/>
            <a:r>
              <a:rPr lang="en-US" dirty="0" smtClean="0"/>
              <a:t>Variety of test questions for any discipline – can embed pictures, videos, links</a:t>
            </a:r>
          </a:p>
          <a:p>
            <a:pPr lvl="1"/>
            <a:r>
              <a:rPr lang="en-US" dirty="0" smtClean="0"/>
              <a:t>Textbooks sometimes provide BB compatible test banks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Not easy to modify tests in BB, but </a:t>
            </a:r>
            <a:r>
              <a:rPr lang="en-US" dirty="0" err="1" smtClean="0"/>
              <a:t>Respondus</a:t>
            </a:r>
            <a:r>
              <a:rPr lang="en-US" dirty="0" smtClean="0"/>
              <a:t> can make this </a:t>
            </a:r>
            <a:r>
              <a:rPr lang="en-US" dirty="0" smtClean="0"/>
              <a:t>easier</a:t>
            </a:r>
          </a:p>
          <a:p>
            <a:pPr lvl="1"/>
            <a:r>
              <a:rPr lang="en-US" dirty="0" smtClean="0"/>
              <a:t>If you are a Mac user, there is no </a:t>
            </a:r>
            <a:r>
              <a:rPr lang="en-US" dirty="0" err="1" smtClean="0"/>
              <a:t>Respondus</a:t>
            </a:r>
            <a:r>
              <a:rPr lang="en-US" dirty="0" smtClean="0"/>
              <a:t> tool.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- </a:t>
            </a:r>
            <a:r>
              <a:rPr lang="en-US" dirty="0" err="1" smtClean="0"/>
              <a:t>Qualtrics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728164"/>
            <a:ext cx="7556313" cy="4397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Survey tool </a:t>
            </a:r>
          </a:p>
          <a:p>
            <a:r>
              <a:rPr lang="en-US" dirty="0" smtClean="0"/>
              <a:t>Provides a quick easy mechanism for launching surveys</a:t>
            </a:r>
          </a:p>
          <a:p>
            <a:r>
              <a:rPr lang="en-US" dirty="0" smtClean="0"/>
              <a:t>Examples might include course assessment, student introductions, student peer evaluation, exit pass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Very easy with many different kinds of questions</a:t>
            </a:r>
          </a:p>
          <a:p>
            <a:pPr lvl="1"/>
            <a:r>
              <a:rPr lang="en-US" dirty="0" smtClean="0"/>
              <a:t>By adding a name or user id you can actually make it a test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Must go through the training and get an account to use</a:t>
            </a:r>
          </a:p>
          <a:p>
            <a:pPr lvl="1"/>
            <a:r>
              <a:rPr lang="en-US" dirty="0" smtClean="0"/>
              <a:t>Can’t grade directly through </a:t>
            </a:r>
            <a:r>
              <a:rPr lang="en-US" dirty="0" err="1" smtClean="0"/>
              <a:t>Qualtrics</a:t>
            </a:r>
            <a:r>
              <a:rPr lang="en-US" dirty="0" smtClean="0"/>
              <a:t>, but that is usually not why you would</a:t>
            </a:r>
            <a:r>
              <a:rPr lang="en-US" dirty="0" smtClean="0"/>
              <a:t> </a:t>
            </a:r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 smtClean="0"/>
              <a:t>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Adaptive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49276"/>
            <a:ext cx="7556313" cy="48768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Path building tool (or selective display tool)</a:t>
            </a:r>
          </a:p>
          <a:p>
            <a:r>
              <a:rPr lang="en-US" dirty="0" smtClean="0"/>
              <a:t>You control how a student progresses through a series of learning activities</a:t>
            </a:r>
          </a:p>
          <a:p>
            <a:r>
              <a:rPr lang="en-US" dirty="0" smtClean="0"/>
              <a:t>You control which students see which learning </a:t>
            </a:r>
            <a:r>
              <a:rPr lang="en-US" dirty="0" smtClean="0"/>
              <a:t>activities</a:t>
            </a:r>
            <a:endParaRPr lang="en-US" dirty="0" smtClean="0"/>
          </a:p>
          <a:p>
            <a:r>
              <a:rPr lang="en-US" dirty="0" smtClean="0"/>
              <a:t>Pros </a:t>
            </a:r>
          </a:p>
          <a:p>
            <a:pPr lvl="1"/>
            <a:r>
              <a:rPr lang="en-US" dirty="0" smtClean="0"/>
              <a:t>You can customize the view of your course (</a:t>
            </a:r>
            <a:r>
              <a:rPr lang="en-US" dirty="0" err="1" smtClean="0"/>
              <a:t>ie</a:t>
            </a:r>
            <a:r>
              <a:rPr lang="en-US" dirty="0" smtClean="0"/>
              <a:t> a test, material) to individual students</a:t>
            </a:r>
          </a:p>
          <a:p>
            <a:pPr lvl="1"/>
            <a:r>
              <a:rPr lang="en-US" dirty="0" smtClean="0"/>
              <a:t>You can customize the view of your activities based on prior performance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You can make </a:t>
            </a:r>
            <a:r>
              <a:rPr lang="en-US" dirty="0" smtClean="0"/>
              <a:t>mistakes </a:t>
            </a:r>
            <a:r>
              <a:rPr lang="en-US" dirty="0" smtClean="0"/>
              <a:t>in setting up memberships</a:t>
            </a:r>
          </a:p>
          <a:p>
            <a:pPr lvl="1"/>
            <a:r>
              <a:rPr lang="en-US" dirty="0" smtClean="0"/>
              <a:t>You can frustrate students unable to complete prior tasks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Student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“Any course, online or face-to-face, should have clear, measurable objectives. An instructor need only pick the assessment technique that best matches each learning objective.”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From – Assessing Student Learning Online: It’s More Than Multiple Choice, </a:t>
            </a:r>
            <a:r>
              <a:rPr lang="en-US" dirty="0" err="1" smtClean="0"/>
              <a:t>Osika</a:t>
            </a:r>
            <a:r>
              <a:rPr lang="en-US" dirty="0" smtClean="0"/>
              <a:t>, Elizabeth.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Formative assessment – The goal is to help the learner become better. Provides the feedback that helps guide the learner through the material.</a:t>
            </a:r>
          </a:p>
          <a:p>
            <a:endParaRPr lang="en-US" dirty="0" smtClean="0"/>
          </a:p>
          <a:p>
            <a:r>
              <a:rPr lang="en-US" dirty="0" smtClean="0"/>
              <a:t>Summative assessment – At one point in time, where is the learner in relation to the learning goal. </a:t>
            </a:r>
            <a:r>
              <a:rPr lang="en-US" dirty="0" smtClean="0"/>
              <a:t> This is an evaluative assessment.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does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474" y="1600200"/>
            <a:ext cx="1169551" cy="3830937"/>
          </a:xfrm>
          <a:prstGeom prst="rect">
            <a:avLst/>
          </a:prstGeom>
          <a:noFill/>
        </p:spPr>
        <p:txBody>
          <a:bodyPr vert="wordArtVert" wrap="none" rtlCol="0" anchor="t" anchorCtr="0">
            <a:spAutoFit/>
          </a:bodyPr>
          <a:lstStyle/>
          <a:p>
            <a:r>
              <a:rPr lang="en-US" sz="6400" dirty="0" smtClean="0">
                <a:latin typeface="Century Schoolbook"/>
              </a:rPr>
              <a:t>Teacher</a:t>
            </a:r>
            <a:endParaRPr lang="en-US" sz="6400" dirty="0">
              <a:latin typeface="Century School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743" y="1307653"/>
            <a:ext cx="1169551" cy="4123484"/>
          </a:xfrm>
          <a:prstGeom prst="rect">
            <a:avLst/>
          </a:prstGeom>
          <a:noFill/>
        </p:spPr>
        <p:txBody>
          <a:bodyPr vert="wordArtVert" wrap="none" rtlCol="0" anchor="t" anchorCtr="0">
            <a:spAutoFit/>
          </a:bodyPr>
          <a:lstStyle/>
          <a:p>
            <a:r>
              <a:rPr lang="en-US" sz="6400" dirty="0">
                <a:latin typeface="Century Schoolbook"/>
              </a:rPr>
              <a:t>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68024" y="2623478"/>
            <a:ext cx="4848718" cy="20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18535" y="1723151"/>
            <a:ext cx="4998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well has this student mastered the material?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668025" y="3393864"/>
            <a:ext cx="484872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18535" y="3643719"/>
            <a:ext cx="49982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well have I done in presenting learning </a:t>
            </a:r>
          </a:p>
          <a:p>
            <a:r>
              <a:rPr lang="en-US" sz="2400" dirty="0"/>
              <a:t>opportunities for all students to master the material?</a:t>
            </a:r>
          </a:p>
        </p:txBody>
      </p:sp>
      <p:cxnSp>
        <p:nvCxnSpPr>
          <p:cNvPr id="19" name="Shape 18"/>
          <p:cNvCxnSpPr>
            <a:stCxn id="5" idx="2"/>
            <a:endCxn id="5" idx="0"/>
          </p:cNvCxnSpPr>
          <p:nvPr/>
        </p:nvCxnSpPr>
        <p:spPr>
          <a:xfrm rot="5400000" flipH="1">
            <a:off x="-832219" y="3515669"/>
            <a:ext cx="3830937" cy="1588"/>
          </a:xfrm>
          <a:prstGeom prst="curvedConnector5">
            <a:avLst>
              <a:gd name="adj1" fmla="val -5967"/>
              <a:gd name="adj2" fmla="val 51220088"/>
              <a:gd name="adj3" fmla="val 10596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6" idx="2"/>
            <a:endCxn id="6" idx="0"/>
          </p:cNvCxnSpPr>
          <p:nvPr/>
        </p:nvCxnSpPr>
        <p:spPr>
          <a:xfrm rot="5400000" flipH="1">
            <a:off x="5039777" y="3369395"/>
            <a:ext cx="4123484" cy="1588"/>
          </a:xfrm>
          <a:prstGeom prst="curvedConnector5">
            <a:avLst>
              <a:gd name="adj1" fmla="val -5544"/>
              <a:gd name="adj2" fmla="val -43834635"/>
              <a:gd name="adj3" fmla="val 105544"/>
            </a:avLst>
          </a:prstGeom>
          <a:ln>
            <a:tailEnd type="arrow"/>
          </a:ln>
          <a:scene3d>
            <a:camera prst="orthographicFront">
              <a:rot lat="0" lon="21299999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46079" y="5934057"/>
            <a:ext cx="272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well am I learning?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6984" y="5905550"/>
            <a:ext cx="2742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well am I teaching?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97522"/>
            <a:ext cx="7556313" cy="47926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Feedback should be immediate – no face to face so it is harder to provide immediate “over the shoulder” feedback.</a:t>
            </a:r>
          </a:p>
          <a:p>
            <a:r>
              <a:rPr lang="en-US" dirty="0" smtClean="0"/>
              <a:t>It is more cumbersome to evaluate work online. (IMHO)</a:t>
            </a:r>
          </a:p>
          <a:p>
            <a:r>
              <a:rPr lang="en-US" dirty="0" smtClean="0"/>
              <a:t>The technology: You plan an online exam which will be taken synchronously by all learners. They will have 1 hour beginning at 10:00am May 18.  Students have one opportunity to take the test. It is now 10:00am and the e-mails begin. </a:t>
            </a:r>
          </a:p>
          <a:p>
            <a:pPr lvl="1"/>
            <a:r>
              <a:rPr lang="en-US" dirty="0" smtClean="0"/>
              <a:t>“I got booted out of the computer.” </a:t>
            </a:r>
          </a:p>
          <a:p>
            <a:pPr lvl="1"/>
            <a:r>
              <a:rPr lang="en-US" dirty="0" smtClean="0"/>
              <a:t>“My battery died.” </a:t>
            </a:r>
          </a:p>
          <a:p>
            <a:pPr lvl="1"/>
            <a:r>
              <a:rPr lang="en-US" dirty="0" smtClean="0"/>
              <a:t>“I hit submit not save and now it won’t let me in.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How do you know that this is the correct student doing the right thing?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Practice low stakes to perform high stakes</a:t>
            </a:r>
          </a:p>
          <a:p>
            <a:pPr lvl="1"/>
            <a:r>
              <a:rPr lang="en-US" dirty="0" smtClean="0"/>
              <a:t>Especially true for online technology</a:t>
            </a:r>
          </a:p>
          <a:p>
            <a:pPr lvl="1"/>
            <a:r>
              <a:rPr lang="en-US" dirty="0" smtClean="0"/>
              <a:t>Helps test phobic students</a:t>
            </a:r>
          </a:p>
          <a:p>
            <a:r>
              <a:rPr lang="en-US" dirty="0" smtClean="0"/>
              <a:t>Use frequent small assessments to encourage frequent course engagement</a:t>
            </a:r>
          </a:p>
          <a:p>
            <a:pPr lvl="1"/>
            <a:r>
              <a:rPr lang="en-US" dirty="0" smtClean="0"/>
              <a:t>Helps the student to manage their work</a:t>
            </a:r>
          </a:p>
          <a:p>
            <a:pPr lvl="1"/>
            <a:r>
              <a:rPr lang="en-US" dirty="0" smtClean="0"/>
              <a:t>Enables you to evaluate how students are progressing through the course</a:t>
            </a:r>
          </a:p>
          <a:p>
            <a:r>
              <a:rPr lang="en-US" dirty="0" smtClean="0"/>
              <a:t>Provide a variety of assessments</a:t>
            </a:r>
          </a:p>
          <a:p>
            <a:pPr lvl="1"/>
            <a:r>
              <a:rPr lang="en-US" dirty="0" smtClean="0"/>
              <a:t>Helps you get to know students</a:t>
            </a:r>
          </a:p>
          <a:p>
            <a:pPr lvl="1"/>
            <a:r>
              <a:rPr lang="en-US" dirty="0" smtClean="0"/>
              <a:t>Helps students by providing different ways they can show what they have learned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assessment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144963"/>
          </a:xfrm>
        </p:spPr>
        <p:txBody>
          <a:bodyPr/>
          <a:lstStyle/>
          <a:p>
            <a:r>
              <a:rPr lang="en-US" dirty="0" smtClean="0"/>
              <a:t>Blackboard tools</a:t>
            </a:r>
          </a:p>
          <a:p>
            <a:pPr lvl="1"/>
            <a:r>
              <a:rPr lang="en-US" dirty="0" smtClean="0"/>
              <a:t>Adaptive Release</a:t>
            </a:r>
          </a:p>
          <a:p>
            <a:pPr lvl="1"/>
            <a:r>
              <a:rPr lang="en-US" dirty="0" smtClean="0"/>
              <a:t>Test manager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Discussion board (you’ve already worked with this)</a:t>
            </a:r>
          </a:p>
          <a:p>
            <a:pPr lvl="1"/>
            <a:r>
              <a:rPr lang="en-US" dirty="0" smtClean="0"/>
              <a:t>Survey manager (but frankly, I prefer </a:t>
            </a:r>
            <a:r>
              <a:rPr lang="en-US" dirty="0" err="1" smtClean="0"/>
              <a:t>Qualtrics</a:t>
            </a:r>
            <a:r>
              <a:rPr lang="en-US" dirty="0" smtClean="0"/>
              <a:t> for surveys)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the students have ready access to “helps”</a:t>
            </a:r>
          </a:p>
          <a:p>
            <a:pPr lvl="1"/>
            <a:r>
              <a:rPr lang="en-US" dirty="0" smtClean="0"/>
              <a:t>Can you encourage open book, open note assessment?</a:t>
            </a:r>
          </a:p>
          <a:p>
            <a:pPr lvl="1"/>
            <a:r>
              <a:rPr lang="en-US" dirty="0" smtClean="0"/>
              <a:t>Can you focus on mastery of material without worrying about “cheating”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 you provide examples of ethical behavior with regard to this class and point out consequences of not behaving ethically (beyond Honor Code violation and direct consequences).</a:t>
            </a:r>
            <a:endParaRPr lang="en-US" dirty="0" smtClean="0"/>
          </a:p>
          <a:p>
            <a:r>
              <a:rPr lang="en-US" dirty="0" smtClean="0"/>
              <a:t>Organize your site well to make it easy for students to find assignments and tests.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smtClean="0"/>
              <a:t>quick feedback – (something that is easier said than done)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Blackboard Assignment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Blackboard Tests and Survey</a:t>
            </a:r>
            <a:endParaRPr lang="en-US" dirty="0" smtClean="0"/>
          </a:p>
          <a:p>
            <a:r>
              <a:rPr lang="en-US" dirty="0" err="1" smtClean="0">
                <a:hlinkClick r:id="rId4" action="ppaction://hlinksldjump"/>
              </a:rPr>
              <a:t>Qualtrics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Blackboard Adaptive Release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210</TotalTime>
  <Words>859</Words>
  <Application>Microsoft Macintosh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Advantage</vt:lpstr>
      <vt:lpstr>Summer Institute for Online Course Development Institute – Assessment Techniques</vt:lpstr>
      <vt:lpstr>Assessment of Student Performance</vt:lpstr>
      <vt:lpstr>Assessment in general</vt:lpstr>
      <vt:lpstr>Assessment does</vt:lpstr>
      <vt:lpstr>Online challenges</vt:lpstr>
      <vt:lpstr>Some strategies</vt:lpstr>
      <vt:lpstr>Some assessment technologies</vt:lpstr>
      <vt:lpstr>Recommendations</vt:lpstr>
      <vt:lpstr>Demos</vt:lpstr>
      <vt:lpstr>Demos</vt:lpstr>
      <vt:lpstr>Demos</vt:lpstr>
      <vt:lpstr>Demo - Qualtrics</vt:lpstr>
      <vt:lpstr>Demo Adaptive Release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Maymester Online Course Development Institute – Assessment Techniques</dc:title>
  <dc:creator>Nancy Harris</dc:creator>
  <cp:lastModifiedBy>Nancy Harris</cp:lastModifiedBy>
  <cp:revision>2</cp:revision>
  <dcterms:created xsi:type="dcterms:W3CDTF">2011-05-09T19:22:48Z</dcterms:created>
  <dcterms:modified xsi:type="dcterms:W3CDTF">2011-05-09T19:40:43Z</dcterms:modified>
</cp:coreProperties>
</file>