
<file path=[Content_Types].xml><?xml version="1.0" encoding="utf-8"?>
<Types xmlns="http://schemas.openxmlformats.org/package/2006/content-types">
  <Override PartName="/ppt/slides/slide14.xml" ContentType="application/vnd.openxmlformats-officedocument.presentationml.slide+xml"/>
  <Override PartName="/ppt/slideLayouts/slideLayout8.xml" ContentType="application/vnd.openxmlformats-officedocument.presentationml.slideLayout+xml"/>
  <Override PartName="/ppt/slides/slide33.xml" ContentType="application/vnd.openxmlformats-officedocument.presentationml.slide+xml"/>
  <Override PartName="/ppt/slides/slide49.xml" ContentType="application/vnd.openxmlformats-officedocument.presentationml.slide+xml"/>
  <Override PartName="/ppt/notesSlides/notesSlide30.xml" ContentType="application/vnd.openxmlformats-officedocument.presentationml.notesSlide+xml"/>
  <Default Extension="bin" ContentType="application/vnd.openxmlformats-officedocument.presentationml.printerSettings"/>
  <Override PartName="/ppt/notesSlides/notesSlide13.xml" ContentType="application/vnd.openxmlformats-officedocument.presentationml.notesSlide+xml"/>
  <Default Extension="wmf" ContentType="image/x-wmf"/>
  <Override PartName="/ppt/notesSlides/notesSlide29.xml" ContentType="application/vnd.openxmlformats-officedocument.presentationml.notesSlide+xml"/>
  <Override PartName="/ppt/notesSlides/notesSlide2.xml" ContentType="application/vnd.openxmlformats-officedocument.presentationml.notesSlide+xml"/>
  <Override PartName="/ppt/slides/slide18.xml" ContentType="application/vnd.openxmlformats-officedocument.presentationml.slide+xml"/>
  <Override PartName="/ppt/slides/slide37.xml" ContentType="application/vnd.openxmlformats-officedocument.presentationml.slide+xml"/>
  <Override PartName="/ppt/slides/slide3.xml" ContentType="application/vnd.openxmlformats-officedocument.presentationml.slide+xml"/>
  <Override PartName="/ppt/notesSlides/notesSlide34.xml" ContentType="application/vnd.openxmlformats-officedocument.presentationml.notesSlide+xml"/>
  <Override PartName="/ppt/slideLayouts/slideLayout1.xml" ContentType="application/vnd.openxmlformats-officedocument.presentationml.slideLayout+xml"/>
  <Override PartName="/ppt/slides/slide23.xml" ContentType="application/vnd.openxmlformats-officedocument.presentationml.slide+xml"/>
  <Override PartName="/ppt/slides/slide42.xml" ContentType="application/vnd.openxmlformats-officedocument.presentationml.slide+xml"/>
  <Override PartName="/ppt/theme/theme1.xml" ContentType="application/vnd.openxmlformats-officedocument.theme+xml"/>
  <Override PartName="/ppt/slideLayouts/slideLayout10.xml" ContentType="application/vnd.openxmlformats-officedocument.presentationml.slideLayout+xml"/>
  <Override PartName="/ppt/notesSlides/notesSlide17.xml" ContentType="application/vnd.openxmlformats-officedocument.presentationml.notesSlide+xml"/>
  <Override PartName="/ppt/notesSlides/notesSlide36.xml" ContentType="application/vnd.openxmlformats-officedocument.presentationml.notesSlide+xml"/>
  <Override PartName="/ppt/notesSlides/notesSlide6.xml" ContentType="application/vnd.openxmlformats-officedocument.presentationml.notesSlide+xml"/>
  <Override PartName="/ppt/notesSlides/notesSlide22.xml" ContentType="application/vnd.openxmlformats-officedocument.presentationml.notesSlide+xml"/>
  <Override PartName="/ppt/slides/slide7.xml" ContentType="application/vnd.openxmlformats-officedocument.presentationml.slide+xml"/>
  <Override PartName="/ppt/slideLayouts/slideLayout5.xml" ContentType="application/vnd.openxmlformats-officedocument.presentationml.slideLayout+xml"/>
  <Override PartName="/ppt/slides/slide30.xml" ContentType="application/vnd.openxmlformats-officedocument.presentationml.slide+xml"/>
  <Override PartName="/ppt/slides/slide27.xml" ContentType="application/vnd.openxmlformats-officedocument.presentationml.slide+xml"/>
  <Override PartName="/ppt/slides/slide11.xml" ContentType="application/vnd.openxmlformats-officedocument.presentationml.slide+xml"/>
  <Override PartName="/ppt/slides/slide46.xml" ContentType="application/vnd.openxmlformats-officedocument.presentationml.slide+xml"/>
  <Override PartName="/ppt/notesSlides/notesSlide41.xml" ContentType="application/vnd.openxmlformats-officedocument.presentationml.notesSlide+xml"/>
  <Override PartName="/ppt/notesSlides/notesSlide8.xml" ContentType="application/vnd.openxmlformats-officedocument.presentationml.notesSlide+xml"/>
  <Override PartName="/ppt/notesSlides/notesSlide26.xml" ContentType="application/vnd.openxmlformats-officedocument.presentationml.notesSlide+xml"/>
  <Override PartName="/ppt/notesSlides/notesSlide45.xml" ContentType="application/vnd.openxmlformats-officedocument.presentationml.notesSlide+xml"/>
  <Override PartName="/ppt/slideLayouts/slideLayout9.xml" ContentType="application/vnd.openxmlformats-officedocument.presentationml.slideLayout+xml"/>
  <Override PartName="/ppt/slides/slide34.xml" ContentType="application/vnd.openxmlformats-officedocument.presentationml.slide+xml"/>
  <Override PartName="/ppt/slides/slide15.xml" ContentType="application/vnd.openxmlformats-officedocument.presentationml.slide+xml"/>
  <Override PartName="/ppt/notesSlides/notesSlide31.xml" ContentType="application/vnd.openxmlformats-officedocument.presentationml.notesSlide+xml"/>
  <Override PartName="/ppt/slides/slide20.xml" ContentType="application/vnd.openxmlformats-officedocument.presentationml.slide+xml"/>
  <Override PartName="/ppt/presProps.xml" ContentType="application/vnd.openxmlformats-officedocument.presentationml.presProps+xml"/>
  <Override PartName="/ppt/notesSlides/notesSlide14.xml" ContentType="application/vnd.openxmlformats-officedocument.presentationml.notesSlide+xml"/>
  <Override PartName="/ppt/notesSlides/notesSlide3.xml" ContentType="application/vnd.openxmlformats-officedocument.presentationml.notesSlide+xml"/>
  <Override PartName="/ppt/slides/slide19.xml" ContentType="application/vnd.openxmlformats-officedocument.presentationml.slide+xml"/>
  <Default Extension="xls" ContentType="application/vnd.ms-excel"/>
  <Override PartName="/ppt/slides/slide38.xml" ContentType="application/vnd.openxmlformats-officedocument.presentationml.slide+xml"/>
  <Override PartName="/ppt/slides/slide4.xml" ContentType="application/vnd.openxmlformats-officedocument.presentationml.slide+xml"/>
  <Override PartName="/ppt/notesSlides/notesSlide35.xml" ContentType="application/vnd.openxmlformats-officedocument.presentationml.notesSlide+xml"/>
  <Override PartName="/ppt/slideLayouts/slideLayout2.xml" ContentType="application/vnd.openxmlformats-officedocument.presentationml.slideLayout+xml"/>
  <Override PartName="/ppt/slides/slide24.xml" ContentType="application/vnd.openxmlformats-officedocument.presentationml.slide+xml"/>
  <Override PartName="/ppt/slides/slide43.xml" ContentType="application/vnd.openxmlformats-officedocument.presentationml.slide+xml"/>
  <Override PartName="/ppt/theme/theme2.xml" ContentType="application/vnd.openxmlformats-officedocument.theme+xml"/>
  <Override PartName="/ppt/handoutMasters/handoutMaster1.xml" ContentType="application/vnd.openxmlformats-officedocument.presentationml.handoutMaster+xml"/>
  <Override PartName="/ppt/slideLayouts/slideLayout11.xml" ContentType="application/vnd.openxmlformats-officedocument.presentationml.slideLayout+xml"/>
  <Override PartName="/ppt/notesSlides/notesSlide18.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ppt/notesSlides/notesSlide7.xml" ContentType="application/vnd.openxmlformats-officedocument.presentationml.notesSlide+xml"/>
  <Default Extension="jpeg" ContentType="image/jpeg"/>
  <Override PartName="/ppt/notesSlides/notesSlide23.xml" ContentType="application/vnd.openxmlformats-officedocument.presentationml.notesSlide+xml"/>
  <Default Extension="vml" ContentType="application/vnd.openxmlformats-officedocument.vmlDrawing"/>
  <Override PartName="/ppt/slides/slide12.xml" ContentType="application/vnd.openxmlformats-officedocument.presentationml.slide+xml"/>
  <Override PartName="/ppt/slides/slide8.xml" ContentType="application/vnd.openxmlformats-officedocument.presentationml.slide+xml"/>
  <Override PartName="/ppt/slides/slide28.xml" ContentType="application/vnd.openxmlformats-officedocument.presentationml.slide+xml"/>
  <Override PartName="/ppt/slides/slide50.xml" ContentType="application/vnd.openxmlformats-officedocument.presentationml.slide+xml"/>
  <Override PartName="/ppt/slides/slide47.xml" ContentType="application/vnd.openxmlformats-officedocument.presentationml.slide+xml"/>
  <Override PartName="/ppt/slideLayouts/slideLayout6.xml" ContentType="application/vnd.openxmlformats-officedocument.presentationml.slideLayout+xml"/>
  <Override PartName="/ppt/slides/slide31.xml" ContentType="application/vnd.openxmlformats-officedocument.presentationml.slide+xml"/>
  <Override PartName="/ppt/notesSlides/notesSlide9.xml" ContentType="application/vnd.openxmlformats-officedocument.presentationml.notesSlide+xml"/>
  <Override PartName="/ppt/notesSlides/notesSlide42.xml" ContentType="application/vnd.openxmlformats-officedocument.presentationml.notesSlide+xml"/>
  <Override PartName="/ppt/notesSlides/notesSlide11.xml" ContentType="application/vnd.openxmlformats-officedocument.presentationml.notesSlide+xml"/>
  <Default Extension="rels" ContentType="application/vnd.openxmlformats-package.relationships+xml"/>
  <Override PartName="/ppt/notesSlides/notesSlide27.xml" ContentType="application/vnd.openxmlformats-officedocument.presentationml.notesSlide+xml"/>
  <Override PartName="/ppt/notesSlides/notesSlide46.xml" ContentType="application/vnd.openxmlformats-officedocument.presentationml.notesSlide+xml"/>
  <Override PartName="/ppt/slides/slide16.xml" ContentType="application/vnd.openxmlformats-officedocument.presentationml.slide+xml"/>
  <Override PartName="/ppt/slides/slide35.xml" ContentType="application/vnd.openxmlformats-officedocument.presentationml.slide+xml"/>
  <Override PartName="/ppt/slides/slide1.xml" ContentType="application/vnd.openxmlformats-officedocument.presentationml.slide+xml"/>
  <Override PartName="/ppt/notesSlides/notesSlide32.xml" ContentType="application/vnd.openxmlformats-officedocument.presentationml.notesSlide+xml"/>
  <Override PartName="/ppt/slides/slide21.xml" ContentType="application/vnd.openxmlformats-officedocument.presentationml.slide+xml"/>
  <Override PartName="/ppt/slides/slide40.xml" ContentType="application/vnd.openxmlformats-officedocument.presentationml.slide+xml"/>
  <Override PartName="/ppt/notesSlides/notesSlide15.xml" ContentType="application/vnd.openxmlformats-officedocument.presentationml.notesSlide+xml"/>
  <Override PartName="/ppt/notesSlides/notesSlide4.xml" ContentType="application/vnd.openxmlformats-officedocument.presentationml.notesSlide+xml"/>
  <Override PartName="/ppt/slides/slide39.xml" ContentType="application/vnd.openxmlformats-officedocument.presentationml.slide+xml"/>
  <Override PartName="/ppt/notesSlides/notesSlide20.xml" ContentType="application/vnd.openxmlformats-officedocument.presentationml.notes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s/slide25.xml" ContentType="application/vnd.openxmlformats-officedocument.presentationml.slide+xml"/>
  <Override PartName="/ppt/slides/slide44.xml" ContentType="application/vnd.openxmlformats-officedocument.presentationml.slide+xml"/>
  <Override PartName="/ppt/theme/theme3.xml" ContentType="application/vnd.openxmlformats-officedocument.theme+xml"/>
  <Override PartName="/ppt/notesSlides/notesSlide19.xml" ContentType="application/vnd.openxmlformats-officedocument.presentationml.notesSlide+xml"/>
  <Override PartName="/ppt/notesSlides/notesSlide38.xml" ContentType="application/vnd.openxmlformats-officedocument.presentationml.notesSlide+xml"/>
  <Override PartName="/ppt/notesSlides/notesSlide24.xml" ContentType="application/vnd.openxmlformats-officedocument.presentationml.notesSlide+xml"/>
  <Override PartName="/ppt/slides/slide9.xml" ContentType="application/vnd.openxmlformats-officedocument.presentationml.slide+xml"/>
  <Override PartName="/ppt/slides/slide13.xml" ContentType="application/vnd.openxmlformats-officedocument.presentationml.slide+xml"/>
  <Default Extension="xml" ContentType="application/xml"/>
  <Override PartName="/ppt/tableStyles.xml" ContentType="application/vnd.openxmlformats-officedocument.presentationml.tableStyles+xml"/>
  <Override PartName="/ppt/slides/slide48.xml" ContentType="application/vnd.openxmlformats-officedocument.presentationml.slide+xml"/>
  <Override PartName="/ppt/notesSlides/notesSlide10.xml" ContentType="application/vnd.openxmlformats-officedocument.presentationml.notesSlide+xml"/>
  <Override PartName="/ppt/slideLayouts/slideLayout7.xml" ContentType="application/vnd.openxmlformats-officedocument.presentationml.slideLayout+xml"/>
  <Override PartName="/ppt/slides/slide32.xml" ContentType="application/vnd.openxmlformats-officedocument.presentationml.slide+xml"/>
  <Override PartName="/ppt/slides/slide29.xml" ContentType="application/vnd.openxmlformats-officedocument.presentationml.slide+xml"/>
  <Override PartName="/ppt/viewProps.xml" ContentType="application/vnd.openxmlformats-officedocument.presentationml.viewProps+xml"/>
  <Override PartName="/ppt/notesSlides/notesSlide43.xml" ContentType="application/vnd.openxmlformats-officedocument.presentationml.notesSlide+xml"/>
  <Override PartName="/docProps/app.xml" ContentType="application/vnd.openxmlformats-officedocument.extended-properties+xml"/>
  <Override PartName="/ppt/notesMasters/notesMaster1.xml" ContentType="application/vnd.openxmlformats-officedocument.presentationml.notesMaster+xml"/>
  <Override PartName="/ppt/notesSlides/notesSlide12.xml" ContentType="application/vnd.openxmlformats-officedocument.presentationml.notesSlide+xml"/>
  <Override PartName="/ppt/notesSlides/notesSlide28.xml" ContentType="application/vnd.openxmlformats-officedocument.presentationml.notesSlide+xml"/>
  <Override PartName="/ppt/notesSlides/notesSlide1.xml" ContentType="application/vnd.openxmlformats-officedocument.presentationml.notesSlide+xml"/>
  <Override PartName="/ppt/slides/slide17.xml" ContentType="application/vnd.openxmlformats-officedocument.presentationml.slide+xml"/>
  <Override PartName="/ppt/slides/slide36.xml" ContentType="application/vnd.openxmlformats-officedocument.presentationml.slide+xml"/>
  <Override PartName="/ppt/presentation.xml" ContentType="application/vnd.openxmlformats-officedocument.presentationml.presentation.main+xml"/>
  <Override PartName="/ppt/notesSlides/notesSlide47.xml" ContentType="application/vnd.openxmlformats-officedocument.presentationml.notesSlide+xml"/>
  <Override PartName="/ppt/slides/slide2.xml" ContentType="application/vnd.openxmlformats-officedocument.presentationml.slide+xml"/>
  <Override PartName="/ppt/notesSlides/notesSlide33.xml" ContentType="application/vnd.openxmlformats-officedocument.presentationml.notesSlide+xml"/>
  <Override PartName="/ppt/slides/slide22.xml" ContentType="application/vnd.openxmlformats-officedocument.presentationml.slide+xml"/>
  <Override PartName="/ppt/slides/slide41.xml" ContentType="application/vnd.openxmlformats-officedocument.presentationml.slide+xml"/>
  <Override PartName="/ppt/notesSlides/notesSlide16.xml" ContentType="application/vnd.openxmlformats-officedocument.presentationml.notesSlide+xml"/>
  <Override PartName="/ppt/notesSlides/notesSlide5.xml" ContentType="application/vnd.openxmlformats-officedocument.presentationml.notesSlide+xml"/>
  <Override PartName="/ppt/notesSlides/notesSlide21.xml" ContentType="application/vnd.openxmlformats-officedocument.presentationml.notesSlide+xml"/>
  <Override PartName="/ppt/notesSlides/notesSlide40.xml" ContentType="application/vnd.openxmlformats-officedocument.presentationml.notesSlide+xml"/>
  <Override PartName="/ppt/slideLayouts/slideLayout4.xml" ContentType="application/vnd.openxmlformats-officedocument.presentationml.slideLayout+xml"/>
  <Override PartName="/ppt/slides/slide10.xml" ContentType="application/vnd.openxmlformats-officedocument.presentationml.slide+xml"/>
  <Override PartName="/ppt/slides/slide26.xml" ContentType="application/vnd.openxmlformats-officedocument.presentationml.slide+xml"/>
  <Override PartName="/ppt/slides/slide45.xml" ContentType="application/vnd.openxmlformats-officedocument.presentationml.slide+xml"/>
  <Override PartName="/ppt/slides/slide6.xml" ContentType="application/vnd.openxmlformats-officedocument.presentationml.slide+xml"/>
  <Override PartName="/ppt/notesSlides/notesSlide39.xml" ContentType="application/vnd.openxmlformats-officedocument.presentationml.notesSlide+xml"/>
  <Default Extension="png" ContentType="image/png"/>
  <Override PartName="/ppt/notesSlides/notesSlide25.xml" ContentType="application/vnd.openxmlformats-officedocument.presentationml.notesSlide+xml"/>
  <Override PartName="/ppt/notesSlides/notesSlide4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730" r:id="rId1"/>
  </p:sldMasterIdLst>
  <p:notesMasterIdLst>
    <p:notesMasterId r:id="rId52"/>
  </p:notesMasterIdLst>
  <p:handoutMasterIdLst>
    <p:handoutMasterId r:id="rId53"/>
  </p:handoutMasterIdLst>
  <p:sldIdLst>
    <p:sldId id="282" r:id="rId2"/>
    <p:sldId id="283" r:id="rId3"/>
    <p:sldId id="256" r:id="rId4"/>
    <p:sldId id="257" r:id="rId5"/>
    <p:sldId id="264" r:id="rId6"/>
    <p:sldId id="259" r:id="rId7"/>
    <p:sldId id="310" r:id="rId8"/>
    <p:sldId id="312" r:id="rId9"/>
    <p:sldId id="317" r:id="rId10"/>
    <p:sldId id="263" r:id="rId11"/>
    <p:sldId id="261" r:id="rId12"/>
    <p:sldId id="313" r:id="rId13"/>
    <p:sldId id="314" r:id="rId14"/>
    <p:sldId id="306" r:id="rId15"/>
    <p:sldId id="311" r:id="rId16"/>
    <p:sldId id="318" r:id="rId17"/>
    <p:sldId id="315" r:id="rId18"/>
    <p:sldId id="265" r:id="rId19"/>
    <p:sldId id="266" r:id="rId20"/>
    <p:sldId id="295" r:id="rId21"/>
    <p:sldId id="296" r:id="rId22"/>
    <p:sldId id="297" r:id="rId23"/>
    <p:sldId id="301" r:id="rId24"/>
    <p:sldId id="298" r:id="rId25"/>
    <p:sldId id="299" r:id="rId26"/>
    <p:sldId id="303" r:id="rId27"/>
    <p:sldId id="302" r:id="rId28"/>
    <p:sldId id="319" r:id="rId29"/>
    <p:sldId id="320" r:id="rId30"/>
    <p:sldId id="304" r:id="rId31"/>
    <p:sldId id="321" r:id="rId32"/>
    <p:sldId id="305" r:id="rId33"/>
    <p:sldId id="284" r:id="rId34"/>
    <p:sldId id="267" r:id="rId35"/>
    <p:sldId id="308" r:id="rId36"/>
    <p:sldId id="316" r:id="rId37"/>
    <p:sldId id="274" r:id="rId38"/>
    <p:sldId id="309" r:id="rId39"/>
    <p:sldId id="273" r:id="rId40"/>
    <p:sldId id="275" r:id="rId41"/>
    <p:sldId id="294" r:id="rId42"/>
    <p:sldId id="293" r:id="rId43"/>
    <p:sldId id="286" r:id="rId44"/>
    <p:sldId id="287" r:id="rId45"/>
    <p:sldId id="288" r:id="rId46"/>
    <p:sldId id="289" r:id="rId47"/>
    <p:sldId id="290" r:id="rId48"/>
    <p:sldId id="291" r:id="rId49"/>
    <p:sldId id="292" r:id="rId50"/>
    <p:sldId id="281" r:id="rId51"/>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124" charset="-128"/>
        <a:cs typeface="+mn-cs"/>
      </a:defRPr>
    </a:lvl5pPr>
    <a:lvl6pPr marL="2286000" algn="l" defTabSz="914400" rtl="0" eaLnBrk="1" latinLnBrk="0" hangingPunct="1">
      <a:defRPr sz="2400" kern="1200">
        <a:solidFill>
          <a:schemeClr val="tx1"/>
        </a:solidFill>
        <a:latin typeface="Arial" charset="0"/>
        <a:ea typeface="ＭＳ Ｐゴシック" pitchFamily="124" charset="-128"/>
        <a:cs typeface="+mn-cs"/>
      </a:defRPr>
    </a:lvl6pPr>
    <a:lvl7pPr marL="2743200" algn="l" defTabSz="914400" rtl="0" eaLnBrk="1" latinLnBrk="0" hangingPunct="1">
      <a:defRPr sz="2400" kern="1200">
        <a:solidFill>
          <a:schemeClr val="tx1"/>
        </a:solidFill>
        <a:latin typeface="Arial" charset="0"/>
        <a:ea typeface="ＭＳ Ｐゴシック" pitchFamily="124" charset="-128"/>
        <a:cs typeface="+mn-cs"/>
      </a:defRPr>
    </a:lvl7pPr>
    <a:lvl8pPr marL="3200400" algn="l" defTabSz="914400" rtl="0" eaLnBrk="1" latinLnBrk="0" hangingPunct="1">
      <a:defRPr sz="2400" kern="1200">
        <a:solidFill>
          <a:schemeClr val="tx1"/>
        </a:solidFill>
        <a:latin typeface="Arial" charset="0"/>
        <a:ea typeface="ＭＳ Ｐゴシック" pitchFamily="124" charset="-128"/>
        <a:cs typeface="+mn-cs"/>
      </a:defRPr>
    </a:lvl8pPr>
    <a:lvl9pPr marL="3657600" algn="l" defTabSz="914400" rtl="0" eaLnBrk="1" latinLnBrk="0" hangingPunct="1">
      <a:defRPr sz="2400" kern="1200">
        <a:solidFill>
          <a:schemeClr val="tx1"/>
        </a:solidFill>
        <a:latin typeface="Arial" charset="0"/>
        <a:ea typeface="ＭＳ Ｐゴシック" pitchFamily="124"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9" frameSlides="1"/>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34551" autoAdjust="0"/>
    <p:restoredTop sz="86434" autoAdjust="0"/>
  </p:normalViewPr>
  <p:slideViewPr>
    <p:cSldViewPr>
      <p:cViewPr varScale="1">
        <p:scale>
          <a:sx n="116" d="100"/>
          <a:sy n="116" d="100"/>
        </p:scale>
        <p:origin x="-1912"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7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notesMaster" Target="notesMasters/notesMaster1.xml"/><Relationship Id="rId53" Type="http://schemas.openxmlformats.org/officeDocument/2006/relationships/handoutMaster" Target="handoutMasters/handoutMaster1.xml"/><Relationship Id="rId54" Type="http://schemas.openxmlformats.org/officeDocument/2006/relationships/printerSettings" Target="printerSettings/printerSettings1.bin"/><Relationship Id="rId55" Type="http://schemas.openxmlformats.org/officeDocument/2006/relationships/presProps" Target="presProps.xml"/><Relationship Id="rId56" Type="http://schemas.openxmlformats.org/officeDocument/2006/relationships/viewProps" Target="viewProps.xml"/><Relationship Id="rId57" Type="http://schemas.openxmlformats.org/officeDocument/2006/relationships/theme" Target="theme/theme1.xml"/><Relationship Id="rId58"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B85FE253-9370-4AE8-A460-23748B1F6140}" type="datetimeFigureOut">
              <a:rPr lang="en-US" smtClean="0"/>
              <a:pPr/>
              <a:t>4/18/12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758A756C-8A7E-4FF4-9715-4D0B411950DE}"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790913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8BC6DF6B-4467-40EF-BF12-21DD9EEEAC2F}" type="datetimeFigureOut">
              <a:rPr lang="en-US" smtClean="0"/>
              <a:pPr/>
              <a:t>4/18/12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9DD4C488-CF2F-43D2-A1CE-0A94F1E71C5F}" type="slidenum">
              <a:rPr lang="en-US" smtClean="0"/>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37342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1</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17145374"/>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11</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708062945"/>
      </p:ext>
    </p:extLst>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12</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71065784"/>
      </p:ext>
    </p:extLst>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13</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81119702"/>
      </p:ext>
    </p:extLst>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14</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674331949"/>
      </p:ext>
    </p:extLst>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15</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621321828"/>
      </p:ext>
    </p:extLst>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17</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19309609"/>
      </p:ext>
    </p:extLst>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18</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11754324"/>
      </p:ext>
    </p:extLst>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19</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443684"/>
      </p:ext>
    </p:extLst>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20</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975163767"/>
      </p:ext>
    </p:extLst>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21</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14021111"/>
      </p:ext>
    </p:extLst>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2</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93434282"/>
      </p:ext>
    </p:extLst>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22</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8685863"/>
      </p:ext>
    </p:extLst>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23</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98470279"/>
      </p:ext>
    </p:extLst>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24</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45175644"/>
      </p:ext>
    </p:extLst>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25</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9021468"/>
      </p:ext>
    </p:extLst>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26</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30144491"/>
      </p:ext>
    </p:extLst>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27</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58039464"/>
      </p:ext>
    </p:extLst>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28</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58039464"/>
      </p:ext>
    </p:extLst>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29</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58039464"/>
      </p:ext>
    </p:extLst>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30</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42912505"/>
      </p:ext>
    </p:extLst>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32</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400069940"/>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3</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2569441"/>
      </p:ext>
    </p:extLst>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33</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47818787"/>
      </p:ext>
    </p:extLst>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34</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86360125"/>
      </p:ext>
    </p:extLst>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35</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51093212"/>
      </p:ext>
    </p:extLst>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36</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57829401"/>
      </p:ext>
    </p:extLst>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37</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94514734"/>
      </p:ext>
    </p:extLst>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D4C488-CF2F-43D2-A1CE-0A94F1E71C5F}" type="slidenum">
              <a:rPr lang="en-US" smtClean="0"/>
              <a:pPr/>
              <a:t>38</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73258520"/>
      </p:ext>
    </p:extLst>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39</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40263546"/>
      </p:ext>
    </p:extLst>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40</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27993180"/>
      </p:ext>
    </p:extLst>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41</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0672762"/>
      </p:ext>
    </p:extLst>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42</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86917036"/>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4</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21490640"/>
      </p:ext>
    </p:extLst>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92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6FA1A18-9B14-4C66-A505-0FB44F6E645E}" type="slidenum">
              <a:rPr lang="en-US" smtClean="0"/>
              <a:pPr fontAlgn="base">
                <a:spcBef>
                  <a:spcPct val="0"/>
                </a:spcBef>
                <a:spcAft>
                  <a:spcPct val="0"/>
                </a:spcAft>
                <a:defRPr/>
              </a:pPr>
              <a:t>43</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02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6927153-0428-4147-A65A-856EAC7091CE}" type="slidenum">
              <a:rPr lang="en-US" smtClean="0"/>
              <a:pPr fontAlgn="base">
                <a:spcBef>
                  <a:spcPct val="0"/>
                </a:spcBef>
                <a:spcAft>
                  <a:spcPct val="0"/>
                </a:spcAft>
                <a:defRPr/>
              </a:pPr>
              <a:t>44</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1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8CE086-1760-4D3B-8A2C-8A7169E82367}" type="slidenum">
              <a:rPr lang="en-US" smtClean="0"/>
              <a:pPr fontAlgn="base">
                <a:spcBef>
                  <a:spcPct val="0"/>
                </a:spcBef>
                <a:spcAft>
                  <a:spcPct val="0"/>
                </a:spcAft>
                <a:defRPr/>
              </a:pPr>
              <a:t>45</a:t>
            </a:fld>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516014-B141-4387-8DE9-80151E8325F3}" type="slidenum">
              <a:rPr lang="en-US" smtClean="0"/>
              <a:pPr fontAlgn="base">
                <a:spcBef>
                  <a:spcPct val="0"/>
                </a:spcBef>
                <a:spcAft>
                  <a:spcPct val="0"/>
                </a:spcAft>
                <a:defRPr/>
              </a:pPr>
              <a:t>46</a:t>
            </a:fld>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33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560658D-C0A5-4A08-AA54-92F0F7BDCC67}" type="slidenum">
              <a:rPr lang="en-US" smtClean="0"/>
              <a:pPr fontAlgn="base">
                <a:spcBef>
                  <a:spcPct val="0"/>
                </a:spcBef>
                <a:spcAft>
                  <a:spcPct val="0"/>
                </a:spcAft>
                <a:defRPr/>
              </a:pPr>
              <a:t>47</a:t>
            </a:fld>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43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5028D34-312A-4CA5-9014-346C3F2369E0}" type="slidenum">
              <a:rPr lang="en-US" smtClean="0"/>
              <a:pPr fontAlgn="base">
                <a:spcBef>
                  <a:spcPct val="0"/>
                </a:spcBef>
                <a:spcAft>
                  <a:spcPct val="0"/>
                </a:spcAft>
                <a:defRPr/>
              </a:pPr>
              <a:t>48</a:t>
            </a:fld>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p:txBody>
      </p:sp>
      <p:sp>
        <p:nvSpPr>
          <p:cNvPr id="4" name="Slide Number Placeholder 3"/>
          <p:cNvSpPr>
            <a:spLocks noGrp="1"/>
          </p:cNvSpPr>
          <p:nvPr>
            <p:ph type="sldNum" sz="quarter" idx="5"/>
          </p:nvPr>
        </p:nvSpPr>
        <p:spPr/>
        <p:txBody>
          <a:bodyPr/>
          <a:lstStyle/>
          <a:p>
            <a:pPr>
              <a:defRPr/>
            </a:pPr>
            <a:fld id="{769D5D1E-2DE8-47A6-92F1-E1589B387FE4}" type="slidenum">
              <a:rPr lang="en-US" smtClean="0"/>
              <a:pPr>
                <a:defRPr/>
              </a:pPr>
              <a:t>49</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50</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86575915"/>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5</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45790647"/>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6</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49228872"/>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7</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7309288"/>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8</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09916643"/>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D4C488-CF2F-43D2-A1CE-0A94F1E71C5F}" type="slidenum">
              <a:rPr lang="en-US" smtClean="0"/>
              <a:pPr/>
              <a:t>10</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930306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p>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A2214FBC-E3B0-4EAB-95AF-6C63DF6D889D}"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61000">
                <a:schemeClr val="accent6">
                  <a:lumMod val="60000"/>
                  <a:lumOff val="40000"/>
                  <a:alpha val="95000"/>
                </a:schemeClr>
              </a:gs>
              <a:gs pos="100000">
                <a:schemeClr val="bg1">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6">
                <a:lumMod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B6D4D-5689-4BF4-883B-FC7BBA242B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1F6477-CE86-44CA-846E-E6116C5968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887EB1-1941-444C-9F22-1052307854D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3E3D8-9EE2-4B81-932B-0E6DC0229116}"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C7C1A9-CE22-4687-BA44-ACC2CC53DA2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B87651-885A-49AA-A190-19C7E1FCF9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904CA5-7BED-488A-8282-4F23E6E73D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730D7D-6148-4636-9866-4546CDA265F5}"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17F0D0-3E3E-476E-B160-4BCF576EA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D37A83-FF7B-41FB-BCA8-79C25D67DF79}"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lstStyle>
          <a:p>
            <a:pPr marL="0" algn="l" eaLnBrk="1" latinLnBrk="0" hangingPunct="1"/>
            <a:r>
              <a:rPr kumimoji="0" lang="en-US" smtClean="0"/>
              <a:t>Click icon to add picture</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lstStyle>
          <a:p>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lstStyle>
          <a:p>
            <a:fld id="{ED677ED5-6BF4-4B49-843E-EF196CF3F234}"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p:titleStyle>
    <p:bodyStyle>
      <a:lvl1pPr marL="365760" indent="-283464" algn="l" rtl="0" eaLnBrk="1" latinLnBrk="0" hangingPunct="1">
        <a:lnSpc>
          <a:spcPct val="100000"/>
        </a:lnSpc>
        <a:spcBef>
          <a:spcPts val="600"/>
        </a:spcBef>
        <a:buClr>
          <a:schemeClr val="accent6">
            <a:lumMod val="75000"/>
          </a:schemeClr>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8.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0.xml"/><Relationship Id="rId4" Type="http://schemas.openxmlformats.org/officeDocument/2006/relationships/image" Target="../media/image9.jpeg"/><Relationship Id="rId1" Type="http://schemas.openxmlformats.org/officeDocument/2006/relationships/video" Target="file://localhost/Presentation/Show%2520and%2520Tell.avi" TargetMode="Externa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4.xml"/><Relationship Id="rId4" Type="http://schemas.openxmlformats.org/officeDocument/2006/relationships/image" Target="../media/image10.jpeg"/><Relationship Id="rId1" Type="http://schemas.openxmlformats.org/officeDocument/2006/relationships/video" Target="Presentation:OneMinuteResponse.avi" TargetMode="External"/><Relationship Id="rId2"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6.xml"/><Relationship Id="rId4" Type="http://schemas.openxmlformats.org/officeDocument/2006/relationships/image" Target="../media/image11.jpeg"/><Relationship Id="rId1" Type="http://schemas.openxmlformats.org/officeDocument/2006/relationships/video" Target="Presentation:JITT.avi" TargetMode="Externa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7.xml"/><Relationship Id="rId4" Type="http://schemas.openxmlformats.org/officeDocument/2006/relationships/image" Target="../media/image12.jpeg"/><Relationship Id="rId1" Type="http://schemas.openxmlformats.org/officeDocument/2006/relationships/video" Target="file:///\\localhost\Presentation\Personal%2520Response%2520Systems.avi" TargetMode="External"/><Relationship Id="rId2"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3.jpeg"/><Relationship Id="rId4" Type="http://schemas.openxmlformats.org/officeDocument/2006/relationships/image" Target="../media/image14.jpeg"/><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2.xml.rels><?xml version="1.0" encoding="UTF-8" standalone="yes"?>
<Relationships xmlns="http://schemas.openxmlformats.org/package/2006/relationships"><Relationship Id="rId3" Type="http://schemas.openxmlformats.org/officeDocument/2006/relationships/image" Target="../media/image15.jpeg"/><Relationship Id="rId4" Type="http://schemas.openxmlformats.org/officeDocument/2006/relationships/image" Target="../media/image16.jpeg"/><Relationship Id="rId5" Type="http://schemas.openxmlformats.org/officeDocument/2006/relationships/image" Target="../media/image17.jpeg"/><Relationship Id="rId6" Type="http://schemas.openxmlformats.org/officeDocument/2006/relationships/image" Target="../media/image18.jpeg"/><Relationship Id="rId7" Type="http://schemas.openxmlformats.org/officeDocument/2006/relationships/image" Target="../media/image19.jpeg"/><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Microsoft_Excel_97_-_2004_Worksheet1.xls"/><Relationship Id="rId1" Type="http://schemas.openxmlformats.org/officeDocument/2006/relationships/vmlDrawing" Target="../drawings/vmlDrawing1.vml"/><Relationship Id="rId2"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What? Your Students Won’t Read?</a:t>
            </a:r>
            <a:br>
              <a:rPr lang="en-US" dirty="0" smtClean="0"/>
            </a:br>
            <a:endParaRPr lang="en-US" dirty="0"/>
          </a:p>
        </p:txBody>
      </p:sp>
      <p:sp>
        <p:nvSpPr>
          <p:cNvPr id="3" name="Subtitle 2"/>
          <p:cNvSpPr>
            <a:spLocks noGrp="1"/>
          </p:cNvSpPr>
          <p:nvPr>
            <p:ph type="subTitle" idx="1"/>
          </p:nvPr>
        </p:nvSpPr>
        <p:spPr>
          <a:xfrm>
            <a:off x="1432560" y="1850064"/>
            <a:ext cx="7406640" cy="3560136"/>
          </a:xfrm>
        </p:spPr>
        <p:txBody>
          <a:bodyPr>
            <a:normAutofit/>
          </a:bodyPr>
          <a:lstStyle/>
          <a:p>
            <a:r>
              <a:rPr lang="en-US" dirty="0" smtClean="0"/>
              <a:t>Based on a Workshop by the Madison Teaching Fellows</a:t>
            </a:r>
            <a:br>
              <a:rPr lang="en-US" dirty="0" smtClean="0"/>
            </a:br>
            <a:r>
              <a:rPr lang="en-US" dirty="0" smtClean="0"/>
              <a:t>24 &amp; 25 Jan. </a:t>
            </a:r>
            <a:r>
              <a:rPr lang="en-US" dirty="0" smtClean="0"/>
              <a:t>2008</a:t>
            </a:r>
          </a:p>
          <a:p>
            <a:r>
              <a:rPr lang="en-US" dirty="0" smtClean="0"/>
              <a:t>Updated for CFI Faculty Workshop Series April 19/20, </a:t>
            </a:r>
            <a:r>
              <a:rPr lang="en-US" dirty="0" smtClean="0"/>
              <a:t>2012</a:t>
            </a:r>
          </a:p>
          <a:p>
            <a:endParaRPr lang="en-US" dirty="0" smtClean="0"/>
          </a:p>
          <a:p>
            <a:pPr algn="r"/>
            <a:r>
              <a:rPr lang="en-US" dirty="0" smtClean="0"/>
              <a:t>Nancy Harris – Computer Science</a:t>
            </a:r>
          </a:p>
          <a:p>
            <a:pPr algn="r"/>
            <a:r>
              <a:rPr lang="en-US" dirty="0" smtClean="0"/>
              <a:t>Diane Lending – Computer Information Systems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Results in Policies</a:t>
            </a:r>
          </a:p>
        </p:txBody>
      </p:sp>
      <p:sp>
        <p:nvSpPr>
          <p:cNvPr id="9219" name="Rectangle 3"/>
          <p:cNvSpPr>
            <a:spLocks noGrp="1" noChangeArrowheads="1"/>
          </p:cNvSpPr>
          <p:nvPr>
            <p:ph idx="1"/>
          </p:nvPr>
        </p:nvSpPr>
        <p:spPr>
          <a:xfrm>
            <a:off x="1219200" y="1447800"/>
            <a:ext cx="7714488" cy="4800600"/>
          </a:xfrm>
        </p:spPr>
        <p:txBody>
          <a:bodyPr>
            <a:normAutofit lnSpcReduction="10000"/>
          </a:bodyPr>
          <a:lstStyle/>
          <a:p>
            <a:r>
              <a:rPr lang="en-US" sz="2800" dirty="0"/>
              <a:t>HB </a:t>
            </a:r>
            <a:r>
              <a:rPr lang="en-US" sz="2800" dirty="0" smtClean="0"/>
              <a:t>1478 (2006)</a:t>
            </a:r>
          </a:p>
          <a:p>
            <a:pPr lvl="1"/>
            <a:r>
              <a:rPr lang="en-US" dirty="0" smtClean="0"/>
              <a:t>Justify </a:t>
            </a:r>
            <a:r>
              <a:rPr lang="en-US" dirty="0"/>
              <a:t>changes to new edition</a:t>
            </a:r>
          </a:p>
          <a:p>
            <a:pPr lvl="1"/>
            <a:r>
              <a:rPr lang="en-US" dirty="0"/>
              <a:t>Be aware of the cost of the </a:t>
            </a:r>
            <a:r>
              <a:rPr lang="en-US" dirty="0" smtClean="0"/>
              <a:t>book</a:t>
            </a:r>
          </a:p>
          <a:p>
            <a:pPr lvl="1"/>
            <a:r>
              <a:rPr lang="en-US" dirty="0" smtClean="0"/>
              <a:t>Justify book bundles</a:t>
            </a:r>
          </a:p>
          <a:p>
            <a:pPr lvl="1"/>
            <a:r>
              <a:rPr lang="en-US" dirty="0"/>
              <a:t>Provide ISBN to the institution’s designated “clearing house”, in </a:t>
            </a:r>
            <a:r>
              <a:rPr lang="en-US" dirty="0" err="1"/>
              <a:t>JMU’s</a:t>
            </a:r>
            <a:r>
              <a:rPr lang="en-US" dirty="0"/>
              <a:t> case, the Book </a:t>
            </a:r>
            <a:r>
              <a:rPr lang="en-US" dirty="0" smtClean="0"/>
              <a:t>Store, in sufficient time</a:t>
            </a:r>
          </a:p>
          <a:p>
            <a:pPr lvl="1"/>
            <a:r>
              <a:rPr lang="en-US" dirty="0"/>
              <a:t>Cannot receive compensation for picking a book</a:t>
            </a:r>
          </a:p>
          <a:p>
            <a:pPr lvl="1"/>
            <a:r>
              <a:rPr lang="en-US" dirty="0"/>
              <a:t>Cannot sell books given to you for examination </a:t>
            </a:r>
            <a:r>
              <a:rPr lang="en-US" dirty="0" smtClean="0"/>
              <a:t>purposes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228600"/>
            <a:ext cx="7772400" cy="1143000"/>
          </a:xfrm>
        </p:spPr>
        <p:txBody>
          <a:bodyPr/>
          <a:lstStyle/>
          <a:p>
            <a:r>
              <a:rPr lang="en-US"/>
              <a:t>Profits</a:t>
            </a:r>
          </a:p>
        </p:txBody>
      </p:sp>
      <p:sp>
        <p:nvSpPr>
          <p:cNvPr id="7171" name="Rectangle 3"/>
          <p:cNvSpPr>
            <a:spLocks noGrp="1" noChangeArrowheads="1"/>
          </p:cNvSpPr>
          <p:nvPr>
            <p:ph idx="1"/>
          </p:nvPr>
        </p:nvSpPr>
        <p:spPr>
          <a:xfrm>
            <a:off x="685800" y="1219200"/>
            <a:ext cx="7772400" cy="5029200"/>
          </a:xfrm>
        </p:spPr>
        <p:txBody>
          <a:bodyPr>
            <a:normAutofit/>
          </a:bodyPr>
          <a:lstStyle/>
          <a:p>
            <a:pPr>
              <a:lnSpc>
                <a:spcPct val="90000"/>
              </a:lnSpc>
            </a:pPr>
            <a:r>
              <a:rPr lang="en-US" sz="2800" dirty="0"/>
              <a:t>Bookstore</a:t>
            </a:r>
          </a:p>
          <a:p>
            <a:pPr lvl="1">
              <a:lnSpc>
                <a:spcPct val="90000"/>
              </a:lnSpc>
            </a:pPr>
            <a:r>
              <a:rPr lang="en-US" sz="2400" dirty="0"/>
              <a:t>Makes more money on used books than new </a:t>
            </a:r>
          </a:p>
          <a:p>
            <a:pPr lvl="2">
              <a:lnSpc>
                <a:spcPct val="90000"/>
              </a:lnSpc>
            </a:pPr>
            <a:r>
              <a:rPr lang="en-US" dirty="0"/>
              <a:t>25% margin on new books, prices used @75% of new, </a:t>
            </a:r>
          </a:p>
          <a:p>
            <a:pPr lvl="2">
              <a:lnSpc>
                <a:spcPct val="90000"/>
              </a:lnSpc>
            </a:pPr>
            <a:r>
              <a:rPr lang="en-US" dirty="0"/>
              <a:t>$100 new book, $80 wholesale = $20 profit, 25% margin</a:t>
            </a:r>
          </a:p>
          <a:p>
            <a:pPr lvl="2">
              <a:lnSpc>
                <a:spcPct val="90000"/>
              </a:lnSpc>
            </a:pPr>
            <a:r>
              <a:rPr lang="en-US" dirty="0"/>
              <a:t>Buys back from student at a maximum of $50, sells for $75, a 50% markup, and $5 extra profit over new book </a:t>
            </a:r>
          </a:p>
          <a:p>
            <a:pPr lvl="2">
              <a:lnSpc>
                <a:spcPct val="90000"/>
              </a:lnSpc>
            </a:pPr>
            <a:r>
              <a:rPr lang="en-US" dirty="0"/>
              <a:t>Plus all students don’t get 50% back, why adoption so key</a:t>
            </a:r>
          </a:p>
          <a:p>
            <a:pPr lvl="1">
              <a:lnSpc>
                <a:spcPct val="90000"/>
              </a:lnSpc>
            </a:pPr>
            <a:r>
              <a:rPr lang="en-US" sz="2400" dirty="0"/>
              <a:t>Makes the most though from selling school spirit type items, not books.</a:t>
            </a:r>
          </a:p>
          <a:p>
            <a:pPr lvl="1">
              <a:lnSpc>
                <a:spcPct val="90000"/>
              </a:lnSpc>
            </a:pPr>
            <a:r>
              <a:rPr lang="en-US" sz="2400" dirty="0"/>
              <a:t>Only 4 national </a:t>
            </a:r>
            <a:r>
              <a:rPr lang="en-US" sz="2400" dirty="0" smtClean="0"/>
              <a:t>wholesalers</a:t>
            </a:r>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bookstore</a:t>
            </a:r>
            <a:endParaRPr lang="en-US" dirty="0"/>
          </a:p>
        </p:txBody>
      </p:sp>
      <p:sp>
        <p:nvSpPr>
          <p:cNvPr id="3" name="Content Placeholder 2"/>
          <p:cNvSpPr>
            <a:spLocks noGrp="1"/>
          </p:cNvSpPr>
          <p:nvPr>
            <p:ph idx="1"/>
          </p:nvPr>
        </p:nvSpPr>
        <p:spPr/>
        <p:txBody>
          <a:bodyPr>
            <a:normAutofit lnSpcReduction="10000"/>
          </a:bodyPr>
          <a:lstStyle/>
          <a:p>
            <a:r>
              <a:rPr lang="en-US" dirty="0" smtClean="0"/>
              <a:t>35-40% of textbooks are used</a:t>
            </a:r>
          </a:p>
          <a:p>
            <a:r>
              <a:rPr lang="en-US" dirty="0" smtClean="0"/>
              <a:t>45-48% of textbooks are rented</a:t>
            </a:r>
          </a:p>
          <a:p>
            <a:pPr lvl="1"/>
            <a:r>
              <a:rPr lang="en-US" dirty="0" smtClean="0"/>
              <a:t>of these &lt; 5% are not returned</a:t>
            </a:r>
          </a:p>
          <a:p>
            <a:r>
              <a:rPr lang="en-US" dirty="0" smtClean="0"/>
              <a:t>rest are new</a:t>
            </a:r>
          </a:p>
          <a:p>
            <a:endParaRPr lang="en-US" dirty="0" smtClean="0"/>
          </a:p>
          <a:p>
            <a:r>
              <a:rPr lang="en-US" dirty="0" smtClean="0"/>
              <a:t>10% of students don’t buy their texts</a:t>
            </a:r>
          </a:p>
          <a:p>
            <a:endParaRPr lang="en-US" dirty="0" smtClean="0"/>
          </a:p>
          <a:p>
            <a:r>
              <a:rPr lang="en-US" dirty="0" smtClean="0"/>
              <a:t>E-books are available, but not widely adopted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can help</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Adoptions early (state law, before preregistration) ensures buyback and supply of used</a:t>
            </a:r>
          </a:p>
          <a:p>
            <a:endParaRPr lang="en-US" dirty="0" smtClean="0"/>
          </a:p>
          <a:p>
            <a:r>
              <a:rPr lang="en-US" dirty="0" smtClean="0"/>
              <a:t>Stick with adoption (faculty changing their minds results in more work and reduced lead time for bookstore to get sufficient quantity)</a:t>
            </a:r>
          </a:p>
          <a:p>
            <a:endParaRPr lang="en-US" dirty="0" smtClean="0"/>
          </a:p>
          <a:p>
            <a:r>
              <a:rPr lang="en-US" dirty="0" smtClean="0"/>
              <a:t>Avoid bundles unless you will use the items included (prevents buyback)</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Author’s perspective</a:t>
            </a:r>
            <a:endParaRPr lang="en-US" dirty="0"/>
          </a:p>
        </p:txBody>
      </p:sp>
      <p:sp>
        <p:nvSpPr>
          <p:cNvPr id="2" name="Content Placeholder 1"/>
          <p:cNvSpPr>
            <a:spLocks noGrp="1"/>
          </p:cNvSpPr>
          <p:nvPr>
            <p:ph idx="1"/>
          </p:nvPr>
        </p:nvSpPr>
        <p:spPr/>
        <p:txBody>
          <a:bodyPr/>
          <a:lstStyle/>
          <a:p>
            <a:r>
              <a:rPr lang="en-US" dirty="0" smtClean="0"/>
              <a:t>Authors and publishers get no royalties for a used book</a:t>
            </a:r>
            <a:endParaRPr lang="en-US" dirty="0"/>
          </a:p>
          <a:p>
            <a:r>
              <a:rPr lang="en-US" dirty="0" smtClean="0"/>
              <a:t>Buybacks mean no profits for author or publisher</a:t>
            </a:r>
          </a:p>
          <a:p>
            <a:r>
              <a:rPr lang="en-US" dirty="0" smtClean="0"/>
              <a:t>After the first semester, little to no royalties</a:t>
            </a:r>
          </a:p>
          <a:p>
            <a:r>
              <a:rPr lang="en-US" dirty="0" smtClean="0"/>
              <a:t>So….</a:t>
            </a: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741529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Publishers</a:t>
            </a:r>
            <a:endParaRPr lang="en-US" dirty="0"/>
          </a:p>
        </p:txBody>
      </p:sp>
      <p:sp>
        <p:nvSpPr>
          <p:cNvPr id="3" name="Content Placeholder 2"/>
          <p:cNvSpPr>
            <a:spLocks noGrp="1"/>
          </p:cNvSpPr>
          <p:nvPr>
            <p:ph idx="1"/>
          </p:nvPr>
        </p:nvSpPr>
        <p:spPr/>
        <p:txBody>
          <a:bodyPr/>
          <a:lstStyle/>
          <a:p>
            <a:pPr>
              <a:lnSpc>
                <a:spcPct val="90000"/>
              </a:lnSpc>
            </a:pPr>
            <a:r>
              <a:rPr lang="en-US" dirty="0" smtClean="0"/>
              <a:t>Stuck on the new edition treadmill</a:t>
            </a:r>
          </a:p>
          <a:p>
            <a:pPr>
              <a:lnSpc>
                <a:spcPct val="90000"/>
              </a:lnSpc>
              <a:buNone/>
            </a:pPr>
            <a:endParaRPr lang="en-US" dirty="0" smtClean="0"/>
          </a:p>
          <a:p>
            <a:pPr>
              <a:lnSpc>
                <a:spcPct val="90000"/>
              </a:lnSpc>
            </a:pPr>
            <a:r>
              <a:rPr lang="en-US" dirty="0" smtClean="0"/>
              <a:t>ISBN game (started by bundling) may actually have been made easier</a:t>
            </a:r>
          </a:p>
          <a:p>
            <a:pPr>
              <a:lnSpc>
                <a:spcPct val="90000"/>
              </a:lnSpc>
            </a:pPr>
            <a:endParaRPr lang="en-US" dirty="0" smtClean="0"/>
          </a:p>
          <a:p>
            <a:pPr>
              <a:lnSpc>
                <a:spcPct val="90000"/>
              </a:lnSpc>
            </a:pPr>
            <a:r>
              <a:rPr lang="en-US" dirty="0" smtClean="0"/>
              <a:t>Industry consolidation, top 5 firms control 80%, makes very profitable</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e-books?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Publishers seem to be finding their way</a:t>
            </a:r>
          </a:p>
          <a:p>
            <a:endParaRPr lang="en-US" dirty="0" smtClean="0"/>
          </a:p>
          <a:p>
            <a:r>
              <a:rPr lang="en-US" dirty="0" smtClean="0"/>
              <a:t>Digital replicas of physical books are less than ideal from student perspective</a:t>
            </a:r>
          </a:p>
          <a:p>
            <a:endParaRPr lang="en-US" dirty="0" smtClean="0"/>
          </a:p>
          <a:p>
            <a:r>
              <a:rPr lang="en-US" dirty="0" smtClean="0"/>
              <a:t>The promise of electronic books has yet to be realized</a:t>
            </a:r>
          </a:p>
          <a:p>
            <a:endParaRPr lang="en-US" dirty="0" smtClean="0"/>
          </a:p>
          <a:p>
            <a:r>
              <a:rPr lang="en-US" dirty="0" smtClean="0"/>
              <a:t>Cost structure does not make it attractive to students (ex. $110 for physical, $90 for electronic)</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all this background ?</a:t>
            </a:r>
            <a:endParaRPr lang="en-US" dirty="0"/>
          </a:p>
        </p:txBody>
      </p:sp>
      <p:sp>
        <p:nvSpPr>
          <p:cNvPr id="3" name="Content Placeholder 2"/>
          <p:cNvSpPr>
            <a:spLocks noGrp="1"/>
          </p:cNvSpPr>
          <p:nvPr>
            <p:ph idx="1"/>
          </p:nvPr>
        </p:nvSpPr>
        <p:spPr/>
        <p:txBody>
          <a:bodyPr/>
          <a:lstStyle/>
          <a:p>
            <a:r>
              <a:rPr lang="en-US" dirty="0" smtClean="0"/>
              <a:t>Cost and ineffective use leads to student cynicism </a:t>
            </a:r>
          </a:p>
          <a:p>
            <a:endParaRPr lang="en-US" dirty="0" smtClean="0"/>
          </a:p>
          <a:p>
            <a:r>
              <a:rPr lang="en-US" dirty="0" smtClean="0"/>
              <a:t>Students want to feel that they have spent money valuably</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Questions </a:t>
            </a:r>
            <a:endParaRPr lang="en-US" dirty="0"/>
          </a:p>
        </p:txBody>
      </p:sp>
      <p:sp>
        <p:nvSpPr>
          <p:cNvPr id="3" name="Content Placeholder 2"/>
          <p:cNvSpPr>
            <a:spLocks noGrp="1"/>
          </p:cNvSpPr>
          <p:nvPr>
            <p:ph idx="1"/>
          </p:nvPr>
        </p:nvSpPr>
        <p:spPr/>
        <p:txBody>
          <a:bodyPr/>
          <a:lstStyle/>
          <a:p>
            <a:r>
              <a:rPr lang="en-US" dirty="0" smtClean="0"/>
              <a:t>Entrance Pass</a:t>
            </a:r>
          </a:p>
          <a:p>
            <a:pPr lvl="1"/>
            <a:r>
              <a:rPr lang="en-US" dirty="0" smtClean="0"/>
              <a:t>Rate the relative importance of the textbook to student learning in your courses. (hi-med-lo)</a:t>
            </a:r>
          </a:p>
          <a:p>
            <a:pPr lvl="1"/>
            <a:r>
              <a:rPr lang="en-US" dirty="0" smtClean="0"/>
              <a:t>Rate the degree to which you think faculty implement a range of effective strategies for integrating textbooks in instruction.</a:t>
            </a:r>
          </a:p>
          <a:p>
            <a:pPr lvl="1"/>
            <a:r>
              <a:rPr lang="en-US" dirty="0" smtClean="0"/>
              <a:t>Rate what you believe to be the level of student satisfaction with textbook use.</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Disconnect</a:t>
            </a:r>
            <a:endParaRPr lang="en-US" dirty="0"/>
          </a:p>
        </p:txBody>
      </p:sp>
      <p:sp>
        <p:nvSpPr>
          <p:cNvPr id="5" name="Content Placeholder 4"/>
          <p:cNvSpPr>
            <a:spLocks noGrp="1"/>
          </p:cNvSpPr>
          <p:nvPr>
            <p:ph idx="1"/>
          </p:nvPr>
        </p:nvSpPr>
        <p:spPr/>
        <p:txBody>
          <a:bodyPr/>
          <a:lstStyle/>
          <a:p>
            <a:r>
              <a:rPr lang="en-US" dirty="0" smtClean="0"/>
              <a:t>Survey of students regarding their use of the textbook – some selected classes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Today’s Agenda</a:t>
            </a:r>
            <a:endParaRPr lang="en-US" dirty="0"/>
          </a:p>
        </p:txBody>
      </p:sp>
      <p:sp>
        <p:nvSpPr>
          <p:cNvPr id="2" name="Content Placeholder 1"/>
          <p:cNvSpPr>
            <a:spLocks noGrp="1"/>
          </p:cNvSpPr>
          <p:nvPr>
            <p:ph idx="1"/>
          </p:nvPr>
        </p:nvSpPr>
        <p:spPr/>
        <p:txBody>
          <a:bodyPr/>
          <a:lstStyle/>
          <a:p>
            <a:r>
              <a:rPr lang="en-US" dirty="0" smtClean="0"/>
              <a:t>Why is it important?</a:t>
            </a:r>
          </a:p>
          <a:p>
            <a:r>
              <a:rPr lang="en-US" dirty="0" smtClean="0"/>
              <a:t>What do the students think?</a:t>
            </a:r>
          </a:p>
          <a:p>
            <a:r>
              <a:rPr lang="en-US" dirty="0" smtClean="0"/>
              <a:t>How can I get them to read?</a:t>
            </a:r>
          </a:p>
          <a:p>
            <a:r>
              <a:rPr lang="en-US" dirty="0" smtClean="0"/>
              <a:t>What if I don’t like the readings?</a:t>
            </a:r>
          </a:p>
          <a:p>
            <a:r>
              <a:rPr lang="en-US" dirty="0" smtClean="0"/>
              <a:t>How might I use this?</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 consider books to be </a:t>
            </a:r>
            <a:endParaRPr lang="en-US" dirty="0"/>
          </a:p>
        </p:txBody>
      </p:sp>
      <p:pic>
        <p:nvPicPr>
          <p:cNvPr id="28674" name="Picture 2"/>
          <p:cNvPicPr>
            <a:picLocks noGrp="1" noChangeAspect="1" noChangeArrowheads="1"/>
          </p:cNvPicPr>
          <p:nvPr>
            <p:ph idx="1"/>
          </p:nvPr>
        </p:nvPicPr>
        <p:blipFill>
          <a:blip r:embed="rId3"/>
          <a:srcRect/>
          <a:stretch>
            <a:fillRect/>
          </a:stretch>
        </p:blipFill>
        <p:spPr bwMode="auto">
          <a:xfrm>
            <a:off x="1066800" y="1066800"/>
            <a:ext cx="6661149" cy="4995862"/>
          </a:xfrm>
          <a:prstGeom prst="rect">
            <a:avLst/>
          </a:prstGeom>
          <a:noFill/>
          <a:ln w="9525">
            <a:noFill/>
            <a:miter lim="800000"/>
            <a:headEnd/>
            <a:tailEnd/>
          </a:ln>
          <a:effectLst/>
        </p:spPr>
      </p:pic>
      <p:sp>
        <p:nvSpPr>
          <p:cNvPr id="5" name="TextBox 4"/>
          <p:cNvSpPr txBox="1"/>
          <p:nvPr/>
        </p:nvSpPr>
        <p:spPr>
          <a:xfrm>
            <a:off x="2438400" y="1600200"/>
            <a:ext cx="2895600" cy="461665"/>
          </a:xfrm>
          <a:prstGeom prst="rect">
            <a:avLst/>
          </a:prstGeom>
          <a:noFill/>
        </p:spPr>
        <p:txBody>
          <a:bodyPr wrap="square" rtlCol="0">
            <a:spAutoFit/>
          </a:bodyPr>
          <a:lstStyle/>
          <a:p>
            <a:r>
              <a:rPr lang="en-US" dirty="0" smtClean="0"/>
              <a:t>Too Expensive</a:t>
            </a:r>
            <a:endParaRPr lang="en-US" dirty="0"/>
          </a:p>
        </p:txBody>
      </p:sp>
      <p:sp>
        <p:nvSpPr>
          <p:cNvPr id="6" name="TextBox 5"/>
          <p:cNvSpPr txBox="1"/>
          <p:nvPr/>
        </p:nvSpPr>
        <p:spPr>
          <a:xfrm>
            <a:off x="5486400" y="4114800"/>
            <a:ext cx="2895600" cy="830997"/>
          </a:xfrm>
          <a:prstGeom prst="rect">
            <a:avLst/>
          </a:prstGeom>
          <a:noFill/>
        </p:spPr>
        <p:txBody>
          <a:bodyPr wrap="square" rtlCol="0">
            <a:spAutoFit/>
          </a:bodyPr>
          <a:lstStyle/>
          <a:p>
            <a:r>
              <a:rPr lang="en-US" dirty="0" smtClean="0"/>
              <a:t>Moderately Expensive</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 buy </a:t>
            </a:r>
            <a:endParaRPr lang="en-US" dirty="0"/>
          </a:p>
        </p:txBody>
      </p:sp>
      <p:pic>
        <p:nvPicPr>
          <p:cNvPr id="29698" name="Picture 2"/>
          <p:cNvPicPr>
            <a:picLocks noGrp="1" noChangeAspect="1" noChangeArrowheads="1"/>
          </p:cNvPicPr>
          <p:nvPr>
            <p:ph idx="1"/>
          </p:nvPr>
        </p:nvPicPr>
        <p:blipFill>
          <a:blip r:embed="rId3"/>
          <a:srcRect/>
          <a:stretch>
            <a:fillRect/>
          </a:stretch>
        </p:blipFill>
        <p:spPr bwMode="auto">
          <a:xfrm>
            <a:off x="1066800" y="1481138"/>
            <a:ext cx="6522508" cy="4525962"/>
          </a:xfrm>
          <a:prstGeom prst="rect">
            <a:avLst/>
          </a:prstGeom>
          <a:noFill/>
          <a:ln w="9525">
            <a:noFill/>
            <a:miter lim="800000"/>
            <a:headEnd/>
            <a:tailEnd/>
          </a:ln>
          <a:effectLst/>
        </p:spPr>
      </p:pic>
      <p:sp>
        <p:nvSpPr>
          <p:cNvPr id="6" name="TextBox 5"/>
          <p:cNvSpPr txBox="1"/>
          <p:nvPr/>
        </p:nvSpPr>
        <p:spPr>
          <a:xfrm>
            <a:off x="2590800" y="1905000"/>
            <a:ext cx="851515" cy="461665"/>
          </a:xfrm>
          <a:prstGeom prst="rect">
            <a:avLst/>
          </a:prstGeom>
          <a:noFill/>
        </p:spPr>
        <p:txBody>
          <a:bodyPr wrap="none" rtlCol="0">
            <a:spAutoFit/>
          </a:bodyPr>
          <a:lstStyle/>
          <a:p>
            <a:r>
              <a:rPr lang="en-US" dirty="0" smtClean="0"/>
              <a:t>Most</a:t>
            </a:r>
            <a:endParaRPr lang="en-US" dirty="0"/>
          </a:p>
        </p:txBody>
      </p:sp>
      <p:sp>
        <p:nvSpPr>
          <p:cNvPr id="7" name="TextBox 6"/>
          <p:cNvSpPr txBox="1"/>
          <p:nvPr/>
        </p:nvSpPr>
        <p:spPr>
          <a:xfrm>
            <a:off x="4343400" y="3276600"/>
            <a:ext cx="1676400" cy="461665"/>
          </a:xfrm>
          <a:prstGeom prst="rect">
            <a:avLst/>
          </a:prstGeom>
          <a:noFill/>
        </p:spPr>
        <p:txBody>
          <a:bodyPr wrap="square" rtlCol="0">
            <a:spAutoFit/>
          </a:bodyPr>
          <a:lstStyle/>
          <a:p>
            <a:r>
              <a:rPr lang="en-US" dirty="0" smtClean="0"/>
              <a:t>None</a:t>
            </a:r>
            <a:endParaRPr lang="en-US" dirty="0"/>
          </a:p>
        </p:txBody>
      </p:sp>
      <p:sp>
        <p:nvSpPr>
          <p:cNvPr id="8" name="TextBox 7"/>
          <p:cNvSpPr txBox="1"/>
          <p:nvPr/>
        </p:nvSpPr>
        <p:spPr>
          <a:xfrm>
            <a:off x="4495800" y="4267200"/>
            <a:ext cx="1676400" cy="461665"/>
          </a:xfrm>
          <a:prstGeom prst="rect">
            <a:avLst/>
          </a:prstGeom>
          <a:noFill/>
        </p:spPr>
        <p:txBody>
          <a:bodyPr wrap="square" rtlCol="0">
            <a:spAutoFit/>
          </a:bodyPr>
          <a:lstStyle/>
          <a:p>
            <a:r>
              <a:rPr lang="en-US" dirty="0" smtClean="0"/>
              <a:t>Very few</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I get most of the knowledge in my courses from:</a:t>
            </a:r>
            <a:endParaRPr lang="en-US" dirty="0"/>
          </a:p>
        </p:txBody>
      </p:sp>
      <p:pic>
        <p:nvPicPr>
          <p:cNvPr id="30722" name="Picture 2"/>
          <p:cNvPicPr>
            <a:picLocks noGrp="1" noChangeAspect="1" noChangeArrowheads="1"/>
          </p:cNvPicPr>
          <p:nvPr>
            <p:ph idx="1"/>
          </p:nvPr>
        </p:nvPicPr>
        <p:blipFill>
          <a:blip r:embed="rId3"/>
          <a:srcRect l="-8581" r="-8581"/>
          <a:stretch>
            <a:fillRect/>
          </a:stretch>
        </p:blipFill>
        <p:spPr bwMode="auto">
          <a:prstGeom prst="rect">
            <a:avLst/>
          </a:prstGeom>
          <a:noFill/>
          <a:ln w="9525">
            <a:noFill/>
            <a:miter lim="800000"/>
            <a:headEnd/>
            <a:tailEnd/>
          </a:ln>
          <a:effectLst/>
        </p:spPr>
      </p:pic>
      <p:sp>
        <p:nvSpPr>
          <p:cNvPr id="5" name="TextBox 4"/>
          <p:cNvSpPr txBox="1"/>
          <p:nvPr/>
        </p:nvSpPr>
        <p:spPr>
          <a:xfrm>
            <a:off x="685800" y="2362200"/>
            <a:ext cx="2286000" cy="830997"/>
          </a:xfrm>
          <a:prstGeom prst="rect">
            <a:avLst/>
          </a:prstGeom>
          <a:noFill/>
        </p:spPr>
        <p:txBody>
          <a:bodyPr wrap="square" rtlCol="0">
            <a:spAutoFit/>
          </a:bodyPr>
          <a:lstStyle/>
          <a:p>
            <a:r>
              <a:rPr lang="en-US" dirty="0" smtClean="0"/>
              <a:t>Listening in class</a:t>
            </a:r>
            <a:endParaRPr lang="en-US" dirty="0"/>
          </a:p>
        </p:txBody>
      </p:sp>
      <p:sp>
        <p:nvSpPr>
          <p:cNvPr id="6" name="TextBox 5"/>
          <p:cNvSpPr txBox="1"/>
          <p:nvPr/>
        </p:nvSpPr>
        <p:spPr>
          <a:xfrm>
            <a:off x="6019800" y="3200400"/>
            <a:ext cx="2209800" cy="461665"/>
          </a:xfrm>
          <a:prstGeom prst="rect">
            <a:avLst/>
          </a:prstGeom>
          <a:noFill/>
        </p:spPr>
        <p:txBody>
          <a:bodyPr wrap="square" rtlCol="0">
            <a:spAutoFit/>
          </a:bodyPr>
          <a:lstStyle/>
          <a:p>
            <a:r>
              <a:rPr lang="en-US" dirty="0" smtClean="0"/>
              <a:t>The Internet</a:t>
            </a:r>
            <a:endParaRPr lang="en-US" dirty="0"/>
          </a:p>
        </p:txBody>
      </p:sp>
      <p:sp>
        <p:nvSpPr>
          <p:cNvPr id="7" name="TextBox 6"/>
          <p:cNvSpPr txBox="1"/>
          <p:nvPr/>
        </p:nvSpPr>
        <p:spPr>
          <a:xfrm>
            <a:off x="5334000" y="4800600"/>
            <a:ext cx="1600200" cy="457200"/>
          </a:xfrm>
          <a:prstGeom prst="rect">
            <a:avLst/>
          </a:prstGeom>
          <a:noFill/>
        </p:spPr>
        <p:txBody>
          <a:bodyPr wrap="square" rtlCol="0">
            <a:spAutoFit/>
          </a:bodyPr>
          <a:lstStyle/>
          <a:p>
            <a:r>
              <a:rPr lang="en-US" dirty="0" smtClean="0"/>
              <a:t>Textbooks</a:t>
            </a:r>
            <a:endParaRPr lang="en-US" dirty="0"/>
          </a:p>
        </p:txBody>
      </p:sp>
      <p:sp>
        <p:nvSpPr>
          <p:cNvPr id="8" name="TextBox 7"/>
          <p:cNvSpPr txBox="1"/>
          <p:nvPr/>
        </p:nvSpPr>
        <p:spPr>
          <a:xfrm>
            <a:off x="762000" y="4876800"/>
            <a:ext cx="1828800" cy="461665"/>
          </a:xfrm>
          <a:prstGeom prst="rect">
            <a:avLst/>
          </a:prstGeom>
          <a:noFill/>
        </p:spPr>
        <p:txBody>
          <a:bodyPr wrap="square" rtlCol="0">
            <a:spAutoFit/>
          </a:bodyPr>
          <a:lstStyle/>
          <a:p>
            <a:r>
              <a:rPr lang="en-US" dirty="0" smtClean="0"/>
              <a:t>PowerPoint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I read the assigned readings</a:t>
            </a:r>
            <a:endParaRPr lang="en-US" dirty="0"/>
          </a:p>
        </p:txBody>
      </p:sp>
      <p:pic>
        <p:nvPicPr>
          <p:cNvPr id="31746" name="Picture 2"/>
          <p:cNvPicPr>
            <a:picLocks noGrp="1" noChangeAspect="1" noChangeArrowheads="1"/>
          </p:cNvPicPr>
          <p:nvPr>
            <p:ph idx="1"/>
          </p:nvPr>
        </p:nvPicPr>
        <p:blipFill>
          <a:blip r:embed="rId3"/>
          <a:srcRect l="-8581" r="-8581"/>
          <a:stretch>
            <a:fillRect/>
          </a:stretch>
        </p:blipFill>
        <p:spPr bwMode="auto">
          <a:prstGeom prst="rect">
            <a:avLst/>
          </a:prstGeom>
          <a:noFill/>
          <a:ln w="9525">
            <a:noFill/>
            <a:miter lim="800000"/>
            <a:headEnd/>
            <a:tailEnd/>
          </a:ln>
          <a:effectLst/>
        </p:spPr>
      </p:pic>
      <p:sp>
        <p:nvSpPr>
          <p:cNvPr id="6" name="TextBox 5"/>
          <p:cNvSpPr txBox="1"/>
          <p:nvPr/>
        </p:nvSpPr>
        <p:spPr>
          <a:xfrm>
            <a:off x="2133600" y="2057400"/>
            <a:ext cx="2057400" cy="461665"/>
          </a:xfrm>
          <a:prstGeom prst="rect">
            <a:avLst/>
          </a:prstGeom>
          <a:noFill/>
        </p:spPr>
        <p:txBody>
          <a:bodyPr wrap="square" rtlCol="0">
            <a:spAutoFit/>
          </a:bodyPr>
          <a:lstStyle/>
          <a:p>
            <a:r>
              <a:rPr lang="en-US" dirty="0" smtClean="0"/>
              <a:t>frequently</a:t>
            </a:r>
            <a:endParaRPr lang="en-US" dirty="0"/>
          </a:p>
        </p:txBody>
      </p:sp>
      <p:sp>
        <p:nvSpPr>
          <p:cNvPr id="7" name="TextBox 6"/>
          <p:cNvSpPr txBox="1"/>
          <p:nvPr/>
        </p:nvSpPr>
        <p:spPr>
          <a:xfrm>
            <a:off x="5410200" y="2590800"/>
            <a:ext cx="1981200" cy="457200"/>
          </a:xfrm>
          <a:prstGeom prst="rect">
            <a:avLst/>
          </a:prstGeom>
          <a:noFill/>
        </p:spPr>
        <p:txBody>
          <a:bodyPr wrap="square" rtlCol="0">
            <a:spAutoFit/>
          </a:bodyPr>
          <a:lstStyle/>
          <a:p>
            <a:r>
              <a:rPr lang="en-US" dirty="0" smtClean="0"/>
              <a:t>always</a:t>
            </a:r>
            <a:endParaRPr lang="en-US" dirty="0"/>
          </a:p>
        </p:txBody>
      </p:sp>
      <p:sp>
        <p:nvSpPr>
          <p:cNvPr id="8" name="TextBox 7"/>
          <p:cNvSpPr txBox="1"/>
          <p:nvPr/>
        </p:nvSpPr>
        <p:spPr>
          <a:xfrm>
            <a:off x="4572000" y="5029200"/>
            <a:ext cx="1600200" cy="461665"/>
          </a:xfrm>
          <a:prstGeom prst="rect">
            <a:avLst/>
          </a:prstGeom>
          <a:noFill/>
        </p:spPr>
        <p:txBody>
          <a:bodyPr wrap="square" rtlCol="0">
            <a:spAutoFit/>
          </a:bodyPr>
          <a:lstStyle/>
          <a:p>
            <a:r>
              <a:rPr lang="en-US" dirty="0" smtClean="0"/>
              <a:t>seldom</a:t>
            </a:r>
            <a:endParaRPr lang="en-US" dirty="0"/>
          </a:p>
        </p:txBody>
      </p:sp>
      <p:sp>
        <p:nvSpPr>
          <p:cNvPr id="9" name="TextBox 8"/>
          <p:cNvSpPr txBox="1"/>
          <p:nvPr/>
        </p:nvSpPr>
        <p:spPr>
          <a:xfrm>
            <a:off x="6400800" y="3810000"/>
            <a:ext cx="990600" cy="461665"/>
          </a:xfrm>
          <a:prstGeom prst="rect">
            <a:avLst/>
          </a:prstGeom>
          <a:noFill/>
        </p:spPr>
        <p:txBody>
          <a:bodyPr wrap="square" rtlCol="0">
            <a:spAutoFit/>
          </a:bodyPr>
          <a:lstStyle/>
          <a:p>
            <a:r>
              <a:rPr lang="en-US" dirty="0" smtClean="0"/>
              <a:t>never</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The main purpose for which I read the textbook is:</a:t>
            </a:r>
            <a:endParaRPr lang="en-US" dirty="0"/>
          </a:p>
        </p:txBody>
      </p:sp>
      <p:pic>
        <p:nvPicPr>
          <p:cNvPr id="32770" name="Picture 2"/>
          <p:cNvPicPr>
            <a:picLocks noGrp="1" noChangeAspect="1" noChangeArrowheads="1"/>
          </p:cNvPicPr>
          <p:nvPr>
            <p:ph idx="1"/>
          </p:nvPr>
        </p:nvPicPr>
        <p:blipFill>
          <a:blip r:embed="rId3"/>
          <a:srcRect/>
          <a:stretch>
            <a:fillRect/>
          </a:stretch>
        </p:blipFill>
        <p:spPr bwMode="auto">
          <a:xfrm>
            <a:off x="1447800" y="1447800"/>
            <a:ext cx="6751108" cy="4525962"/>
          </a:xfrm>
          <a:prstGeom prst="rect">
            <a:avLst/>
          </a:prstGeom>
          <a:noFill/>
          <a:ln w="9525">
            <a:noFill/>
            <a:miter lim="800000"/>
            <a:headEnd/>
            <a:tailEnd/>
          </a:ln>
          <a:effectLst/>
        </p:spPr>
      </p:pic>
      <p:sp>
        <p:nvSpPr>
          <p:cNvPr id="5" name="TextBox 4"/>
          <p:cNvSpPr txBox="1"/>
          <p:nvPr/>
        </p:nvSpPr>
        <p:spPr>
          <a:xfrm>
            <a:off x="3962400" y="2895600"/>
            <a:ext cx="2286000" cy="461665"/>
          </a:xfrm>
          <a:prstGeom prst="rect">
            <a:avLst/>
          </a:prstGeom>
          <a:noFill/>
        </p:spPr>
        <p:txBody>
          <a:bodyPr wrap="square" rtlCol="0">
            <a:spAutoFit/>
          </a:bodyPr>
          <a:lstStyle/>
          <a:p>
            <a:r>
              <a:rPr lang="en-US" dirty="0" smtClean="0"/>
              <a:t>Exam prep</a:t>
            </a:r>
            <a:endParaRPr lang="en-US" dirty="0"/>
          </a:p>
        </p:txBody>
      </p:sp>
      <p:sp>
        <p:nvSpPr>
          <p:cNvPr id="6" name="TextBox 5"/>
          <p:cNvSpPr txBox="1"/>
          <p:nvPr/>
        </p:nvSpPr>
        <p:spPr>
          <a:xfrm>
            <a:off x="228600" y="3048000"/>
            <a:ext cx="1676400" cy="400110"/>
          </a:xfrm>
          <a:prstGeom prst="rect">
            <a:avLst/>
          </a:prstGeom>
          <a:noFill/>
        </p:spPr>
        <p:txBody>
          <a:bodyPr wrap="square" rtlCol="0">
            <a:spAutoFit/>
          </a:bodyPr>
          <a:lstStyle/>
          <a:p>
            <a:r>
              <a:rPr lang="en-US" sz="2000" dirty="0" smtClean="0"/>
              <a:t>Homework</a:t>
            </a:r>
            <a:endParaRPr lang="en-US" sz="2000" dirty="0"/>
          </a:p>
        </p:txBody>
      </p:sp>
      <p:sp>
        <p:nvSpPr>
          <p:cNvPr id="7" name="TextBox 6"/>
          <p:cNvSpPr txBox="1"/>
          <p:nvPr/>
        </p:nvSpPr>
        <p:spPr>
          <a:xfrm>
            <a:off x="1981200" y="5181600"/>
            <a:ext cx="1981200" cy="461665"/>
          </a:xfrm>
          <a:prstGeom prst="rect">
            <a:avLst/>
          </a:prstGeom>
          <a:noFill/>
        </p:spPr>
        <p:txBody>
          <a:bodyPr wrap="square" rtlCol="0">
            <a:spAutoFit/>
          </a:bodyPr>
          <a:lstStyle/>
          <a:p>
            <a:r>
              <a:rPr lang="en-US" dirty="0" smtClean="0"/>
              <a:t>Class prep</a:t>
            </a:r>
            <a:endParaRPr lang="en-US" dirty="0"/>
          </a:p>
        </p:txBody>
      </p:sp>
      <p:sp>
        <p:nvSpPr>
          <p:cNvPr id="8" name="TextBox 7"/>
          <p:cNvSpPr txBox="1"/>
          <p:nvPr/>
        </p:nvSpPr>
        <p:spPr>
          <a:xfrm>
            <a:off x="4343400" y="4724400"/>
            <a:ext cx="2590800" cy="830997"/>
          </a:xfrm>
          <a:prstGeom prst="rect">
            <a:avLst/>
          </a:prstGeom>
          <a:noFill/>
        </p:spPr>
        <p:txBody>
          <a:bodyPr wrap="square" rtlCol="0">
            <a:spAutoFit/>
          </a:bodyPr>
          <a:lstStyle/>
          <a:p>
            <a:r>
              <a:rPr lang="en-US" dirty="0" smtClean="0"/>
              <a:t>Expand on topics of interest</a:t>
            </a:r>
            <a:endParaRPr lang="en-US" dirty="0"/>
          </a:p>
        </p:txBody>
      </p:sp>
      <p:sp>
        <p:nvSpPr>
          <p:cNvPr id="9" name="TextBox 8"/>
          <p:cNvSpPr txBox="1"/>
          <p:nvPr/>
        </p:nvSpPr>
        <p:spPr>
          <a:xfrm>
            <a:off x="1866348" y="6195391"/>
            <a:ext cx="5453987" cy="461665"/>
          </a:xfrm>
          <a:prstGeom prst="rect">
            <a:avLst/>
          </a:prstGeom>
          <a:noFill/>
        </p:spPr>
        <p:txBody>
          <a:bodyPr wrap="none" rtlCol="0">
            <a:spAutoFit/>
          </a:bodyPr>
          <a:lstStyle/>
          <a:p>
            <a:r>
              <a:rPr lang="en-US" dirty="0" smtClean="0"/>
              <a:t>This finding is born out in other studies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some students say</a:t>
            </a:r>
            <a:endParaRPr lang="en-US" dirty="0"/>
          </a:p>
        </p:txBody>
      </p:sp>
      <p:sp>
        <p:nvSpPr>
          <p:cNvPr id="2" name="Content Placeholder 1"/>
          <p:cNvSpPr>
            <a:spLocks noGrp="1"/>
          </p:cNvSpPr>
          <p:nvPr>
            <p:ph idx="1"/>
          </p:nvPr>
        </p:nvSpPr>
        <p:spPr>
          <a:xfrm>
            <a:off x="1371600" y="1524000"/>
            <a:ext cx="4812792" cy="2667000"/>
          </a:xfrm>
        </p:spPr>
        <p:txBody>
          <a:bodyPr>
            <a:normAutofit fontScale="77500" lnSpcReduction="20000"/>
          </a:bodyPr>
          <a:lstStyle/>
          <a:p>
            <a:r>
              <a:rPr lang="en-US" dirty="0" smtClean="0"/>
              <a:t>“I feel like a lot of the textbooks are a waste of money.  My book I spent like a hundred bucks on it and we don't use it.  The teacher prints out a homework sheet and you turn it in at a study session.  I'm never going to use that book.”</a:t>
            </a:r>
          </a:p>
        </p:txBody>
      </p:sp>
      <p:sp>
        <p:nvSpPr>
          <p:cNvPr id="4" name="Rectangle 3"/>
          <p:cNvSpPr/>
          <p:nvPr/>
        </p:nvSpPr>
        <p:spPr>
          <a:xfrm>
            <a:off x="4343400" y="4343400"/>
            <a:ext cx="4572000" cy="2308324"/>
          </a:xfrm>
          <a:prstGeom prst="rect">
            <a:avLst/>
          </a:prstGeom>
        </p:spPr>
        <p:txBody>
          <a:bodyPr>
            <a:spAutoFit/>
          </a:bodyPr>
          <a:lstStyle/>
          <a:p>
            <a:r>
              <a:rPr lang="en-US" dirty="0" smtClean="0"/>
              <a:t>“Personally, I would die without my textbook. Personally, I wouldn't pass any of any tests without my textbooks because I use -- I am constantly reading.”</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2000"/>
                                        <p:tgtEl>
                                          <p:spTgt spid="2">
                                            <p:txEl>
                                              <p:pRg st="0" end="0"/>
                                            </p:txEl>
                                          </p:spTgt>
                                        </p:tgtEl>
                                      </p:cBhvr>
                                    </p:animEffect>
                                    <p:set>
                                      <p:cBhvr>
                                        <p:cTn id="12" dur="1" fill="hold">
                                          <p:stCondLst>
                                            <p:cond delay="1999"/>
                                          </p:stCondLst>
                                        </p:cTn>
                                        <p:tgtEl>
                                          <p:spTgt spid="2">
                                            <p:txEl>
                                              <p:pRg st="0" end="0"/>
                                            </p:txEl>
                                          </p:spTgt>
                                        </p:tgtEl>
                                        <p:attrNameLst>
                                          <p:attrName>style.visibility</p:attrName>
                                        </p:attrNameLst>
                                      </p:cBhvr>
                                      <p:to>
                                        <p:strVal val="hidden"/>
                                      </p:to>
                                    </p:set>
                                  </p:childTnLst>
                                </p:cTn>
                              </p:par>
                              <p:par>
                                <p:cTn id="13" presetID="10"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 grpId="1" build="p"/>
      <p:bldP spid="4" grpId="0"/>
    </p:bld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some students say, cont</a:t>
            </a:r>
            <a:endParaRPr lang="en-US" dirty="0"/>
          </a:p>
        </p:txBody>
      </p:sp>
      <p:sp>
        <p:nvSpPr>
          <p:cNvPr id="2" name="Content Placeholder 1"/>
          <p:cNvSpPr>
            <a:spLocks noGrp="1"/>
          </p:cNvSpPr>
          <p:nvPr>
            <p:ph idx="1"/>
          </p:nvPr>
        </p:nvSpPr>
        <p:spPr/>
        <p:txBody>
          <a:bodyPr>
            <a:normAutofit fontScale="85000" lnSpcReduction="20000"/>
          </a:bodyPr>
          <a:lstStyle/>
          <a:p>
            <a:r>
              <a:rPr lang="en-US" dirty="0" smtClean="0"/>
              <a:t>But for the teacher to use it effectively, I find that they read the chapter when we're supposed to be reading it so they come to class and they're prepared</a:t>
            </a:r>
            <a:r>
              <a:rPr lang="en-US" b="1" dirty="0" smtClean="0"/>
              <a:t>.  </a:t>
            </a:r>
            <a:r>
              <a:rPr lang="en-US" sz="2824" dirty="0" smtClean="0">
                <a:solidFill>
                  <a:schemeClr val="bg1">
                    <a:lumMod val="50000"/>
                  </a:schemeClr>
                </a:solidFill>
              </a:rPr>
              <a:t>They're like okay, so I know this one section is awkward, go back or skip it if you need to.  I understand.  We'll cover it again.  And they'll assign bookwork that they feel relates directly, not just random.</a:t>
            </a:r>
          </a:p>
          <a:p>
            <a:r>
              <a:rPr lang="en-US" dirty="0" smtClean="0">
                <a:solidFill>
                  <a:srgbClr val="7F7F7F"/>
                </a:solidFill>
              </a:rPr>
              <a:t>You've got these students, these parents scrimping money together who just dropped $100 on a book and I'm not going to need it?  </a:t>
            </a:r>
            <a:r>
              <a:rPr lang="en-US" dirty="0" smtClean="0"/>
              <a:t>It's a waste.  That's the biggest scam in college right there.  </a:t>
            </a:r>
            <a:r>
              <a:rPr lang="en-US" dirty="0" smtClean="0">
                <a:solidFill>
                  <a:srgbClr val="7F7F7F"/>
                </a:solidFill>
              </a:rPr>
              <a:t>I'm not going to lie.  </a:t>
            </a:r>
            <a:r>
              <a:rPr lang="en-US" dirty="0" smtClean="0"/>
              <a:t>It's textbooks.  This </a:t>
            </a:r>
            <a:r>
              <a:rPr lang="en-US" dirty="0" err="1" smtClean="0"/>
              <a:t>ain't</a:t>
            </a:r>
            <a:r>
              <a:rPr lang="en-US" dirty="0" smtClean="0"/>
              <a:t> just me talking.  The biggest scam in college.</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1"/>
          <p:cNvSpPr>
            <a:spLocks noGrp="1"/>
          </p:cNvSpPr>
          <p:nvPr>
            <p:ph type="title"/>
          </p:nvPr>
        </p:nvSpPr>
        <p:spPr>
          <a:xfrm>
            <a:off x="152400" y="1219200"/>
            <a:ext cx="1752600" cy="4286250"/>
          </a:xfrm>
          <a:ln w="28575">
            <a:solidFill>
              <a:srgbClr val="C00000"/>
            </a:solidFill>
          </a:ln>
        </p:spPr>
        <p:txBody>
          <a:bodyPr>
            <a:normAutofit/>
          </a:bodyPr>
          <a:lstStyle/>
          <a:p>
            <a:pPr eaLnBrk="1" hangingPunct="1"/>
            <a:r>
              <a:rPr lang="en-US" sz="2800" dirty="0" smtClean="0">
                <a:latin typeface="Adobe Arabic"/>
                <a:cs typeface="Adobe Arabic"/>
              </a:rPr>
              <a:t>Teacher</a:t>
            </a:r>
            <a:r>
              <a:rPr lang="en-US" sz="2800" b="0" dirty="0" smtClean="0">
                <a:latin typeface="Adobe Arabic"/>
                <a:cs typeface="Adobe Arabic"/>
              </a:rPr>
              <a:t/>
            </a:r>
            <a:br>
              <a:rPr lang="en-US" sz="2800" b="0" dirty="0" smtClean="0">
                <a:latin typeface="Adobe Arabic"/>
                <a:cs typeface="Adobe Arabic"/>
              </a:rPr>
            </a:br>
            <a:r>
              <a:rPr lang="en-US" sz="2800" b="0" dirty="0" smtClean="0">
                <a:latin typeface="Adobe Arabic"/>
                <a:cs typeface="Adobe Arabic"/>
              </a:rPr>
              <a:t/>
            </a:r>
            <a:br>
              <a:rPr lang="en-US" sz="2800" b="0" dirty="0" smtClean="0">
                <a:latin typeface="Adobe Arabic"/>
                <a:cs typeface="Adobe Arabic"/>
              </a:rPr>
            </a:br>
            <a:r>
              <a:rPr lang="en-US" sz="2800" b="0" dirty="0" smtClean="0">
                <a:latin typeface="Adobe Arabic"/>
                <a:cs typeface="Adobe Arabic"/>
              </a:rPr>
              <a:t/>
            </a:r>
            <a:br>
              <a:rPr lang="en-US" sz="2800" b="0" dirty="0" smtClean="0">
                <a:latin typeface="Adobe Arabic"/>
                <a:cs typeface="Adobe Arabic"/>
              </a:rPr>
            </a:br>
            <a:r>
              <a:rPr lang="en-US" sz="2800" b="0" dirty="0" smtClean="0">
                <a:latin typeface="Adobe Arabic"/>
                <a:cs typeface="Adobe Arabic"/>
              </a:rPr>
              <a:t/>
            </a:r>
            <a:br>
              <a:rPr lang="en-US" sz="2800" b="0" dirty="0" smtClean="0">
                <a:latin typeface="Adobe Arabic"/>
                <a:cs typeface="Adobe Arabic"/>
              </a:rPr>
            </a:br>
            <a:r>
              <a:rPr lang="en-US" sz="2800" b="0" dirty="0" smtClean="0">
                <a:latin typeface="Adobe Arabic"/>
                <a:cs typeface="Adobe Arabic"/>
              </a:rPr>
              <a:t>What past methods of using textbooks have been useful to you? In which ways were they beneficial to you?</a:t>
            </a:r>
            <a:endParaRPr lang="en-US" sz="2800" dirty="0" smtClean="0">
              <a:latin typeface="Adobe Arabic"/>
              <a:cs typeface="Adobe Arabic"/>
            </a:endParaRPr>
          </a:p>
        </p:txBody>
      </p:sp>
      <p:sp>
        <p:nvSpPr>
          <p:cNvPr id="13315" name="Content Placeholder 2"/>
          <p:cNvSpPr>
            <a:spLocks noGrp="1"/>
          </p:cNvSpPr>
          <p:nvPr>
            <p:ph sz="half" idx="1"/>
          </p:nvPr>
        </p:nvSpPr>
        <p:spPr>
          <a:xfrm>
            <a:off x="2590800" y="0"/>
            <a:ext cx="6553200" cy="6858000"/>
          </a:xfrm>
          <a:solidFill>
            <a:schemeClr val="bg1"/>
          </a:solidFill>
        </p:spPr>
        <p:txBody>
          <a:bodyPr>
            <a:normAutofit/>
          </a:bodyPr>
          <a:lstStyle/>
          <a:p>
            <a:pPr eaLnBrk="1" hangingPunct="1">
              <a:buFont typeface="Arial" charset="0"/>
              <a:buNone/>
            </a:pPr>
            <a:endParaRPr lang="en-US" sz="1600" dirty="0" smtClean="0"/>
          </a:p>
          <a:p>
            <a:pPr eaLnBrk="1" hangingPunct="1">
              <a:buFont typeface="Arial" charset="0"/>
              <a:buNone/>
            </a:pPr>
            <a:endParaRPr lang="en-US" sz="1600" dirty="0" smtClean="0"/>
          </a:p>
          <a:p>
            <a:pPr eaLnBrk="1" hangingPunct="1">
              <a:buFont typeface="Arial" charset="0"/>
              <a:buNone/>
            </a:pPr>
            <a:endParaRPr lang="en-US" sz="1600" dirty="0" smtClean="0"/>
          </a:p>
          <a:p>
            <a:pPr eaLnBrk="1" hangingPunct="1">
              <a:buFont typeface="Arial" charset="0"/>
              <a:buNone/>
            </a:pPr>
            <a:endParaRPr lang="en-US" sz="1600" dirty="0" smtClean="0"/>
          </a:p>
          <a:p>
            <a:pPr eaLnBrk="1" hangingPunct="1">
              <a:buFont typeface="Arial" charset="0"/>
              <a:buNone/>
            </a:pPr>
            <a:r>
              <a:rPr lang="en-US" sz="2400" dirty="0" smtClean="0">
                <a:latin typeface="Comic Sans MS"/>
                <a:cs typeface="Comic Sans MS"/>
              </a:rPr>
              <a:t>Breaking up the readings so they aren't as overwhelming.  </a:t>
            </a:r>
          </a:p>
          <a:p>
            <a:pPr eaLnBrk="1" hangingPunct="1">
              <a:buFont typeface="Arial" charset="0"/>
              <a:buNone/>
            </a:pPr>
            <a:endParaRPr lang="en-US" sz="2400" dirty="0" smtClean="0">
              <a:latin typeface="Comic Sans MS"/>
              <a:cs typeface="Comic Sans MS"/>
            </a:endParaRPr>
          </a:p>
          <a:p>
            <a:pPr>
              <a:buNone/>
            </a:pPr>
            <a:r>
              <a:rPr lang="en-US" sz="2400" dirty="0" smtClean="0">
                <a:latin typeface="Comic Sans MS"/>
                <a:cs typeface="Comic Sans MS"/>
              </a:rPr>
              <a:t>The most useful is when teachers pull things out of them and expand on them.  I've had teachers that don't use them at all, and it feels like a waste of money. </a:t>
            </a:r>
          </a:p>
          <a:p>
            <a:pPr eaLnBrk="1" hangingPunct="1">
              <a:buFont typeface="Arial" charset="0"/>
              <a:buNone/>
            </a:pPr>
            <a:endParaRPr lang="en-US" sz="1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grpId="0" nodeType="clickEffect">
                                  <p:stCondLst>
                                    <p:cond delay="4000"/>
                                  </p:stCondLst>
                                  <p:childTnLst>
                                    <p:set>
                                      <p:cBhvr override="childStyle">
                                        <p:cTn id="6" dur="indefinite"/>
                                        <p:tgtEl>
                                          <p:spTgt spid="13315">
                                            <p:txEl>
                                              <p:pRg st="4" end="4"/>
                                            </p:txEl>
                                          </p:spTgt>
                                        </p:tgtEl>
                                        <p:attrNameLst>
                                          <p:attrName>style.fontStyle</p:attrName>
                                        </p:attrNameLst>
                                      </p:cBhvr>
                                      <p:to>
                                        <p:strVal val="normal"/>
                                      </p:to>
                                    </p:set>
                                    <p:set>
                                      <p:cBhvr override="childStyle">
                                        <p:cTn id="7" dur="indefinite"/>
                                        <p:tgtEl>
                                          <p:spTgt spid="13315">
                                            <p:txEl>
                                              <p:pRg st="4" end="4"/>
                                            </p:txEl>
                                          </p:spTgt>
                                        </p:tgtEl>
                                        <p:attrNameLst>
                                          <p:attrName>style.fontWeight</p:attrName>
                                        </p:attrNameLst>
                                      </p:cBhvr>
                                      <p:to>
                                        <p:strVal val="bold"/>
                                      </p:to>
                                    </p:set>
                                    <p:set>
                                      <p:cBhvr override="childStyle">
                                        <p:cTn id="8" dur="indefinite"/>
                                        <p:tgtEl>
                                          <p:spTgt spid="13315">
                                            <p:txEl>
                                              <p:pRg st="4" end="4"/>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mph" presetSubtype="1" grpId="0" nodeType="clickEffect">
                                  <p:stCondLst>
                                    <p:cond delay="0"/>
                                  </p:stCondLst>
                                  <p:childTnLst>
                                    <p:set>
                                      <p:cBhvr override="childStyle">
                                        <p:cTn id="12" dur="indefinite"/>
                                        <p:tgtEl>
                                          <p:spTgt spid="13315">
                                            <p:txEl>
                                              <p:pRg st="6" end="6"/>
                                            </p:txEl>
                                          </p:spTgt>
                                        </p:tgtEl>
                                        <p:attrNameLst>
                                          <p:attrName>style.fontStyle</p:attrName>
                                        </p:attrNameLst>
                                      </p:cBhvr>
                                      <p:to>
                                        <p:strVal val="normal"/>
                                      </p:to>
                                    </p:set>
                                    <p:set>
                                      <p:cBhvr override="childStyle">
                                        <p:cTn id="13" dur="indefinite"/>
                                        <p:tgtEl>
                                          <p:spTgt spid="13315">
                                            <p:txEl>
                                              <p:pRg st="6" end="6"/>
                                            </p:txEl>
                                          </p:spTgt>
                                        </p:tgtEl>
                                        <p:attrNameLst>
                                          <p:attrName>style.fontWeight</p:attrName>
                                        </p:attrNameLst>
                                      </p:cBhvr>
                                      <p:to>
                                        <p:strVal val="bold"/>
                                      </p:to>
                                    </p:set>
                                    <p:set>
                                      <p:cBhvr override="childStyle">
                                        <p:cTn id="14" dur="indefinite"/>
                                        <p:tgtEl>
                                          <p:spTgt spid="13315">
                                            <p:txEl>
                                              <p:pRg st="6" end="6"/>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5" name="Content Placeholder 2"/>
          <p:cNvSpPr>
            <a:spLocks noGrp="1"/>
          </p:cNvSpPr>
          <p:nvPr>
            <p:ph sz="half" idx="1"/>
          </p:nvPr>
        </p:nvSpPr>
        <p:spPr>
          <a:xfrm>
            <a:off x="2667000" y="0"/>
            <a:ext cx="6477000" cy="6858000"/>
          </a:xfrm>
          <a:solidFill>
            <a:schemeClr val="bg1"/>
          </a:solidFill>
        </p:spPr>
        <p:txBody>
          <a:bodyPr>
            <a:normAutofit/>
          </a:bodyPr>
          <a:lstStyle/>
          <a:p>
            <a:pPr eaLnBrk="1" hangingPunct="1">
              <a:spcAft>
                <a:spcPts val="600"/>
              </a:spcAft>
              <a:buFont typeface="Arial" charset="0"/>
              <a:buNone/>
            </a:pPr>
            <a:r>
              <a:rPr lang="en-US" sz="1600" dirty="0" smtClean="0">
                <a:latin typeface="Comic Sans MS"/>
                <a:cs typeface="Comic Sans MS"/>
              </a:rPr>
              <a:t>Using the CDs that come along with the books to apply the information that is discussed. </a:t>
            </a:r>
          </a:p>
          <a:p>
            <a:pPr eaLnBrk="1" hangingPunct="1">
              <a:spcAft>
                <a:spcPts val="600"/>
              </a:spcAft>
              <a:buFont typeface="Arial" charset="0"/>
              <a:buNone/>
            </a:pPr>
            <a:r>
              <a:rPr lang="en-US" sz="1600" dirty="0" smtClean="0">
                <a:latin typeface="Comic Sans MS"/>
                <a:cs typeface="Comic Sans MS"/>
              </a:rPr>
              <a:t>I often read the text first, then do the review questions or exercises at the end.  If I am still struggling, I will sometimes use the CDs that come with the books to help me get another explanation. </a:t>
            </a:r>
          </a:p>
          <a:p>
            <a:pPr eaLnBrk="1" hangingPunct="1">
              <a:spcAft>
                <a:spcPts val="600"/>
              </a:spcAft>
              <a:buFont typeface="Arial" charset="0"/>
              <a:buNone/>
            </a:pPr>
            <a:r>
              <a:rPr lang="en-US" sz="1600" dirty="0" smtClean="0">
                <a:latin typeface="Comic Sans MS"/>
                <a:cs typeface="Comic Sans MS"/>
              </a:rPr>
              <a:t>I use textbooks to clarify difficult material and to refresh my memory on topics discussed in class. </a:t>
            </a:r>
          </a:p>
          <a:p>
            <a:pPr eaLnBrk="1" hangingPunct="1">
              <a:spcAft>
                <a:spcPts val="600"/>
              </a:spcAft>
              <a:buFont typeface="Arial" charset="0"/>
              <a:buNone/>
            </a:pPr>
            <a:r>
              <a:rPr lang="en-US" sz="1600" dirty="0" smtClean="0">
                <a:latin typeface="Comic Sans MS"/>
                <a:cs typeface="Comic Sans MS"/>
              </a:rPr>
              <a:t>Study guides and chapter summary have always been the most useful part of the text. </a:t>
            </a:r>
          </a:p>
          <a:p>
            <a:pPr eaLnBrk="1" hangingPunct="1">
              <a:spcAft>
                <a:spcPts val="600"/>
              </a:spcAft>
              <a:buFont typeface="Arial" charset="0"/>
              <a:buNone/>
            </a:pPr>
            <a:r>
              <a:rPr lang="en-US" sz="1600" dirty="0" smtClean="0">
                <a:latin typeface="Comic Sans MS"/>
                <a:cs typeface="Comic Sans MS"/>
              </a:rPr>
              <a:t>I usually read and highlight then take notes on what I highlighted. </a:t>
            </a:r>
          </a:p>
          <a:p>
            <a:pPr eaLnBrk="1" hangingPunct="1">
              <a:spcAft>
                <a:spcPts val="600"/>
              </a:spcAft>
              <a:buFont typeface="Arial" charset="0"/>
              <a:buNone/>
            </a:pPr>
            <a:r>
              <a:rPr lang="en-US" sz="1600" dirty="0" smtClean="0">
                <a:latin typeface="Comic Sans MS"/>
                <a:cs typeface="Comic Sans MS"/>
              </a:rPr>
              <a:t>I rewrite all my notes and the </a:t>
            </a:r>
            <a:r>
              <a:rPr lang="en-US" sz="1600" dirty="0" err="1" smtClean="0">
                <a:latin typeface="Comic Sans MS"/>
                <a:cs typeface="Comic Sans MS"/>
              </a:rPr>
              <a:t>powerpoints</a:t>
            </a:r>
            <a:r>
              <a:rPr lang="en-US" sz="1600" dirty="0" smtClean="0">
                <a:latin typeface="Comic Sans MS"/>
                <a:cs typeface="Comic Sans MS"/>
              </a:rPr>
              <a:t> and then I use the text to fill in the blanks or things I do not understand. </a:t>
            </a:r>
          </a:p>
          <a:p>
            <a:pPr eaLnBrk="1" hangingPunct="1">
              <a:spcAft>
                <a:spcPts val="600"/>
              </a:spcAft>
              <a:buFont typeface="Arial" charset="0"/>
              <a:buNone/>
            </a:pPr>
            <a:r>
              <a:rPr lang="en-US" sz="1600" dirty="0" smtClean="0">
                <a:latin typeface="Comic Sans MS"/>
                <a:cs typeface="Comic Sans MS"/>
              </a:rPr>
              <a:t>This class requires me to use the text because it gives the best description of anatomy that I can find.</a:t>
            </a:r>
          </a:p>
          <a:p>
            <a:pPr eaLnBrk="1" hangingPunct="1">
              <a:spcAft>
                <a:spcPts val="600"/>
              </a:spcAft>
              <a:buFont typeface="Arial" charset="0"/>
              <a:buNone/>
            </a:pPr>
            <a:r>
              <a:rPr lang="en-US" sz="1600" dirty="0" smtClean="0">
                <a:latin typeface="Comic Sans MS"/>
                <a:cs typeface="Comic Sans MS"/>
              </a:rPr>
              <a:t>I look for highlighted words to discern importance. </a:t>
            </a:r>
          </a:p>
          <a:p>
            <a:pPr eaLnBrk="1" hangingPunct="1">
              <a:spcAft>
                <a:spcPts val="600"/>
              </a:spcAft>
              <a:buFont typeface="Arial" charset="0"/>
              <a:buNone/>
            </a:pPr>
            <a:r>
              <a:rPr lang="en-US" sz="1600" dirty="0" smtClean="0">
                <a:latin typeface="Comic Sans MS"/>
                <a:cs typeface="Comic Sans MS"/>
              </a:rPr>
              <a:t>I compare my class </a:t>
            </a:r>
            <a:r>
              <a:rPr lang="en-US" sz="1600" dirty="0" err="1" smtClean="0">
                <a:latin typeface="Comic Sans MS"/>
                <a:cs typeface="Comic Sans MS"/>
              </a:rPr>
              <a:t>powerpoints</a:t>
            </a:r>
            <a:r>
              <a:rPr lang="en-US" sz="1600" dirty="0" smtClean="0">
                <a:latin typeface="Comic Sans MS"/>
                <a:cs typeface="Comic Sans MS"/>
              </a:rPr>
              <a:t> with the book for what is important. </a:t>
            </a:r>
          </a:p>
          <a:p>
            <a:pPr eaLnBrk="1" hangingPunct="1">
              <a:spcAft>
                <a:spcPts val="600"/>
              </a:spcAft>
              <a:buFont typeface="Arial" charset="0"/>
              <a:buNone/>
            </a:pPr>
            <a:r>
              <a:rPr lang="en-US" sz="1600" dirty="0" smtClean="0">
                <a:latin typeface="Comic Sans MS"/>
                <a:cs typeface="Comic Sans MS"/>
              </a:rPr>
              <a:t>I use the diagrams, graphs, and pictures.  It's nice to have a visual .</a:t>
            </a:r>
          </a:p>
        </p:txBody>
      </p:sp>
      <p:sp>
        <p:nvSpPr>
          <p:cNvPr id="4" name="Title 1"/>
          <p:cNvSpPr txBox="1">
            <a:spLocks/>
          </p:cNvSpPr>
          <p:nvPr/>
        </p:nvSpPr>
        <p:spPr>
          <a:xfrm>
            <a:off x="228600" y="1219200"/>
            <a:ext cx="1752600" cy="4210050"/>
          </a:xfrm>
          <a:prstGeom prst="rect">
            <a:avLst/>
          </a:prstGeom>
          <a:ln w="28575">
            <a:solidFill>
              <a:srgbClr val="C00000"/>
            </a:solidFill>
          </a:ln>
        </p:spPr>
        <p:txBody>
          <a:bodyPr anchor="b">
            <a:normAutofit/>
          </a:bodyPr>
          <a:lstStyle/>
          <a:p>
            <a:pPr marL="0" marR="0" lvl="0" indent="0" algn="ctr" defTabSz="914400" rtl="0" eaLnBrk="1" fontAlgn="auto" latinLnBrk="0" hangingPunct="1">
              <a:lnSpc>
                <a:spcPts val="2000"/>
              </a:lnSpc>
              <a:spcBef>
                <a:spcPct val="0"/>
              </a:spcBef>
              <a:spcAft>
                <a:spcPts val="0"/>
              </a:spcAft>
              <a:buClrTx/>
              <a:buSzTx/>
              <a:buFontTx/>
              <a:buNone/>
              <a:tabLst/>
              <a:defRPr/>
            </a:pPr>
            <a:r>
              <a:rPr kumimoji="0" lang="en-US" sz="2800" b="1" i="0" u="none" strike="noStrike" kern="1200" cap="all"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Adobe Arabic"/>
                <a:ea typeface="+mj-ea"/>
                <a:cs typeface="Adobe Arabic"/>
              </a:rPr>
              <a:t>Student</a:t>
            </a:r>
          </a:p>
          <a:p>
            <a:pPr marL="0" marR="0" lvl="0" indent="0" algn="l" defTabSz="914400" rtl="0" eaLnBrk="1" fontAlgn="auto" latinLnBrk="0" hangingPunct="1">
              <a:lnSpc>
                <a:spcPts val="2000"/>
              </a:lnSpc>
              <a:spcBef>
                <a:spcPct val="0"/>
              </a:spcBef>
              <a:spcAft>
                <a:spcPts val="0"/>
              </a:spcAft>
              <a:buClrTx/>
              <a:buSzTx/>
              <a:buFontTx/>
              <a:buNone/>
              <a:tabLst/>
              <a:defRPr/>
            </a:pPr>
            <a:endParaRPr lang="en-US" sz="2800" cap="all" dirty="0" smtClean="0">
              <a:solidFill>
                <a:schemeClr val="tx2">
                  <a:satMod val="130000"/>
                </a:schemeClr>
              </a:solidFill>
              <a:effectLst>
                <a:outerShdw blurRad="50000" dist="30000" dir="5400000" algn="tl" rotWithShape="0">
                  <a:srgbClr val="000000">
                    <a:alpha val="30000"/>
                  </a:srgbClr>
                </a:outerShdw>
              </a:effectLst>
              <a:latin typeface="Adobe Arabic"/>
              <a:ea typeface="+mj-ea"/>
              <a:cs typeface="Adobe Arabic"/>
            </a:endParaRPr>
          </a:p>
          <a:p>
            <a:pPr marL="0" marR="0" lvl="0" indent="0" algn="l" defTabSz="914400" rtl="0" eaLnBrk="1" fontAlgn="auto" latinLnBrk="0" hangingPunct="1">
              <a:lnSpc>
                <a:spcPts val="2000"/>
              </a:lnSpc>
              <a:spcBef>
                <a:spcPct val="0"/>
              </a:spcBef>
              <a:spcAft>
                <a:spcPts val="0"/>
              </a:spcAft>
              <a:buClrTx/>
              <a:buSzTx/>
              <a:buFontTx/>
              <a:buNone/>
              <a:tabLst/>
              <a:defRPr/>
            </a:pPr>
            <a:endParaRPr kumimoji="0" lang="en-US" sz="2800" b="0" i="0" u="none" strike="noStrike" kern="1200" cap="all"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Adobe Arabic"/>
              <a:ea typeface="+mj-ea"/>
              <a:cs typeface="Adobe Arabic"/>
            </a:endParaRPr>
          </a:p>
          <a:p>
            <a:pPr marL="0" marR="0" lvl="0" indent="0" algn="l" defTabSz="914400" rtl="0" eaLnBrk="1" fontAlgn="auto" latinLnBrk="0" hangingPunct="1">
              <a:lnSpc>
                <a:spcPts val="2000"/>
              </a:lnSpc>
              <a:spcBef>
                <a:spcPct val="0"/>
              </a:spcBef>
              <a:spcAft>
                <a:spcPts val="0"/>
              </a:spcAft>
              <a:buClrTx/>
              <a:buSzTx/>
              <a:buFontTx/>
              <a:buNone/>
              <a:tabLst/>
              <a:defRPr/>
            </a:pPr>
            <a:endParaRPr lang="en-US" sz="2800" cap="all" dirty="0" smtClean="0">
              <a:solidFill>
                <a:schemeClr val="tx2">
                  <a:satMod val="130000"/>
                </a:schemeClr>
              </a:solidFill>
              <a:effectLst>
                <a:outerShdw blurRad="50000" dist="30000" dir="5400000" algn="tl" rotWithShape="0">
                  <a:srgbClr val="000000">
                    <a:alpha val="30000"/>
                  </a:srgbClr>
                </a:outerShdw>
              </a:effectLst>
              <a:latin typeface="Adobe Arabic"/>
              <a:ea typeface="+mj-ea"/>
              <a:cs typeface="Adobe Arabic"/>
            </a:endParaRPr>
          </a:p>
          <a:p>
            <a:pPr marL="0" marR="0" lvl="0" indent="0" algn="l" defTabSz="914400" rtl="0" eaLnBrk="1" fontAlgn="auto" latinLnBrk="0" hangingPunct="1">
              <a:lnSpc>
                <a:spcPts val="2000"/>
              </a:lnSpc>
              <a:spcBef>
                <a:spcPct val="0"/>
              </a:spcBef>
              <a:spcAft>
                <a:spcPts val="0"/>
              </a:spcAft>
              <a:buClrTx/>
              <a:buSzTx/>
              <a:buFontTx/>
              <a:buNone/>
              <a:tabLst/>
              <a:defRPr/>
            </a:pPr>
            <a:r>
              <a:rPr kumimoji="0" lang="en-US" sz="2800" b="0" i="0" u="none" strike="noStrike" kern="1200" cap="all"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Adobe Arabic"/>
                <a:ea typeface="+mj-ea"/>
                <a:cs typeface="Adobe Arabic"/>
              </a:rPr>
              <a:t>What past methods of using textbooks have been useful to you? In which ways were they beneficial to you?</a:t>
            </a:r>
            <a:endParaRPr kumimoji="0" lang="en-US" sz="2800" b="1" i="0" u="none" strike="noStrike" kern="1200" cap="all"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Adobe Arabic"/>
              <a:ea typeface="+mj-ea"/>
              <a:cs typeface="Adobe Arabic"/>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grpId="0" nodeType="clickEffect">
                                  <p:stCondLst>
                                    <p:cond delay="4000"/>
                                  </p:stCondLst>
                                  <p:childTnLst>
                                    <p:set>
                                      <p:cBhvr override="childStyle">
                                        <p:cTn id="6" dur="indefinite"/>
                                        <p:tgtEl>
                                          <p:spTgt spid="13315">
                                            <p:txEl>
                                              <p:pRg st="0" end="0"/>
                                            </p:txEl>
                                          </p:spTgt>
                                        </p:tgtEl>
                                        <p:attrNameLst>
                                          <p:attrName>style.fontStyle</p:attrName>
                                        </p:attrNameLst>
                                      </p:cBhvr>
                                      <p:to>
                                        <p:strVal val="normal"/>
                                      </p:to>
                                    </p:set>
                                    <p:set>
                                      <p:cBhvr override="childStyle">
                                        <p:cTn id="7" dur="indefinite"/>
                                        <p:tgtEl>
                                          <p:spTgt spid="13315">
                                            <p:txEl>
                                              <p:pRg st="0" end="0"/>
                                            </p:txEl>
                                          </p:spTgt>
                                        </p:tgtEl>
                                        <p:attrNameLst>
                                          <p:attrName>style.fontWeight</p:attrName>
                                        </p:attrNameLst>
                                      </p:cBhvr>
                                      <p:to>
                                        <p:strVal val="bold"/>
                                      </p:to>
                                    </p:set>
                                    <p:set>
                                      <p:cBhvr override="childStyle">
                                        <p:cTn id="8" dur="indefinite"/>
                                        <p:tgtEl>
                                          <p:spTgt spid="13315">
                                            <p:txEl>
                                              <p:pRg st="0" end="0"/>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mph" presetSubtype="1" grpId="0" nodeType="clickEffect">
                                  <p:stCondLst>
                                    <p:cond delay="4000"/>
                                  </p:stCondLst>
                                  <p:childTnLst>
                                    <p:set>
                                      <p:cBhvr override="childStyle">
                                        <p:cTn id="12" dur="indefinite"/>
                                        <p:tgtEl>
                                          <p:spTgt spid="13315">
                                            <p:txEl>
                                              <p:pRg st="1" end="1"/>
                                            </p:txEl>
                                          </p:spTgt>
                                        </p:tgtEl>
                                        <p:attrNameLst>
                                          <p:attrName>style.fontStyle</p:attrName>
                                        </p:attrNameLst>
                                      </p:cBhvr>
                                      <p:to>
                                        <p:strVal val="normal"/>
                                      </p:to>
                                    </p:set>
                                    <p:set>
                                      <p:cBhvr override="childStyle">
                                        <p:cTn id="13" dur="indefinite"/>
                                        <p:tgtEl>
                                          <p:spTgt spid="13315">
                                            <p:txEl>
                                              <p:pRg st="1" end="1"/>
                                            </p:txEl>
                                          </p:spTgt>
                                        </p:tgtEl>
                                        <p:attrNameLst>
                                          <p:attrName>style.fontWeight</p:attrName>
                                        </p:attrNameLst>
                                      </p:cBhvr>
                                      <p:to>
                                        <p:strVal val="bold"/>
                                      </p:to>
                                    </p:set>
                                    <p:set>
                                      <p:cBhvr override="childStyle">
                                        <p:cTn id="14" dur="indefinite"/>
                                        <p:tgtEl>
                                          <p:spTgt spid="13315">
                                            <p:txEl>
                                              <p:pRg st="1" end="1"/>
                                            </p:txEl>
                                          </p:spTgt>
                                        </p:tgtEl>
                                        <p:attrNameLst>
                                          <p:attrName>style.textDecorationUnderline</p:attrName>
                                        </p:attrNameLst>
                                      </p:cBhvr>
                                      <p:to>
                                        <p:strVal val="false"/>
                                      </p:to>
                                    </p:set>
                                  </p:childTnLst>
                                </p:cTn>
                              </p:par>
                            </p:childTnLst>
                          </p:cTn>
                        </p:par>
                      </p:childTnLst>
                    </p:cTn>
                  </p:par>
                  <p:par>
                    <p:cTn id="15" fill="hold">
                      <p:stCondLst>
                        <p:cond delay="indefinite"/>
                      </p:stCondLst>
                      <p:childTnLst>
                        <p:par>
                          <p:cTn id="16" fill="hold">
                            <p:stCondLst>
                              <p:cond delay="0"/>
                            </p:stCondLst>
                            <p:childTnLst>
                              <p:par>
                                <p:cTn id="17" presetID="5" presetClass="emph" presetSubtype="1" grpId="0" nodeType="clickEffect">
                                  <p:stCondLst>
                                    <p:cond delay="4000"/>
                                  </p:stCondLst>
                                  <p:childTnLst>
                                    <p:set>
                                      <p:cBhvr override="childStyle">
                                        <p:cTn id="18" dur="indefinite"/>
                                        <p:tgtEl>
                                          <p:spTgt spid="13315">
                                            <p:txEl>
                                              <p:pRg st="2" end="2"/>
                                            </p:txEl>
                                          </p:spTgt>
                                        </p:tgtEl>
                                        <p:attrNameLst>
                                          <p:attrName>style.fontStyle</p:attrName>
                                        </p:attrNameLst>
                                      </p:cBhvr>
                                      <p:to>
                                        <p:strVal val="normal"/>
                                      </p:to>
                                    </p:set>
                                    <p:set>
                                      <p:cBhvr override="childStyle">
                                        <p:cTn id="19" dur="indefinite"/>
                                        <p:tgtEl>
                                          <p:spTgt spid="13315">
                                            <p:txEl>
                                              <p:pRg st="2" end="2"/>
                                            </p:txEl>
                                          </p:spTgt>
                                        </p:tgtEl>
                                        <p:attrNameLst>
                                          <p:attrName>style.fontWeight</p:attrName>
                                        </p:attrNameLst>
                                      </p:cBhvr>
                                      <p:to>
                                        <p:strVal val="bold"/>
                                      </p:to>
                                    </p:set>
                                    <p:set>
                                      <p:cBhvr override="childStyle">
                                        <p:cTn id="20" dur="indefinite"/>
                                        <p:tgtEl>
                                          <p:spTgt spid="13315">
                                            <p:txEl>
                                              <p:pRg st="2" end="2"/>
                                            </p:txEl>
                                          </p:spTgt>
                                        </p:tgtEl>
                                        <p:attrNameLst>
                                          <p:attrName>style.textDecorationUnderline</p:attrName>
                                        </p:attrNameLst>
                                      </p:cBhvr>
                                      <p:to>
                                        <p:strVal val="false"/>
                                      </p:to>
                                    </p:set>
                                  </p:childTnLst>
                                </p:cTn>
                              </p:par>
                            </p:childTnLst>
                          </p:cTn>
                        </p:par>
                      </p:childTnLst>
                    </p:cTn>
                  </p:par>
                  <p:par>
                    <p:cTn id="21" fill="hold">
                      <p:stCondLst>
                        <p:cond delay="indefinite"/>
                      </p:stCondLst>
                      <p:childTnLst>
                        <p:par>
                          <p:cTn id="22" fill="hold">
                            <p:stCondLst>
                              <p:cond delay="0"/>
                            </p:stCondLst>
                            <p:childTnLst>
                              <p:par>
                                <p:cTn id="23" presetID="5" presetClass="emph" presetSubtype="1" grpId="0" nodeType="clickEffect">
                                  <p:stCondLst>
                                    <p:cond delay="4000"/>
                                  </p:stCondLst>
                                  <p:childTnLst>
                                    <p:set>
                                      <p:cBhvr override="childStyle">
                                        <p:cTn id="24" dur="indefinite"/>
                                        <p:tgtEl>
                                          <p:spTgt spid="13315">
                                            <p:txEl>
                                              <p:pRg st="3" end="3"/>
                                            </p:txEl>
                                          </p:spTgt>
                                        </p:tgtEl>
                                        <p:attrNameLst>
                                          <p:attrName>style.fontStyle</p:attrName>
                                        </p:attrNameLst>
                                      </p:cBhvr>
                                      <p:to>
                                        <p:strVal val="normal"/>
                                      </p:to>
                                    </p:set>
                                    <p:set>
                                      <p:cBhvr override="childStyle">
                                        <p:cTn id="25" dur="indefinite"/>
                                        <p:tgtEl>
                                          <p:spTgt spid="13315">
                                            <p:txEl>
                                              <p:pRg st="3" end="3"/>
                                            </p:txEl>
                                          </p:spTgt>
                                        </p:tgtEl>
                                        <p:attrNameLst>
                                          <p:attrName>style.fontWeight</p:attrName>
                                        </p:attrNameLst>
                                      </p:cBhvr>
                                      <p:to>
                                        <p:strVal val="bold"/>
                                      </p:to>
                                    </p:set>
                                    <p:set>
                                      <p:cBhvr override="childStyle">
                                        <p:cTn id="26" dur="indefinite"/>
                                        <p:tgtEl>
                                          <p:spTgt spid="13315">
                                            <p:txEl>
                                              <p:pRg st="3" end="3"/>
                                            </p:txEl>
                                          </p:spTgt>
                                        </p:tgtEl>
                                        <p:attrNameLst>
                                          <p:attrName>style.textDecorationUnderline</p:attrName>
                                        </p:attrNameLst>
                                      </p:cBhvr>
                                      <p:to>
                                        <p:strVal val="false"/>
                                      </p:to>
                                    </p:set>
                                  </p:childTnLst>
                                </p:cTn>
                              </p:par>
                            </p:childTnLst>
                          </p:cTn>
                        </p:par>
                      </p:childTnLst>
                    </p:cTn>
                  </p:par>
                  <p:par>
                    <p:cTn id="27" fill="hold">
                      <p:stCondLst>
                        <p:cond delay="indefinite"/>
                      </p:stCondLst>
                      <p:childTnLst>
                        <p:par>
                          <p:cTn id="28" fill="hold">
                            <p:stCondLst>
                              <p:cond delay="0"/>
                            </p:stCondLst>
                            <p:childTnLst>
                              <p:par>
                                <p:cTn id="29" presetID="5" presetClass="emph" presetSubtype="1" grpId="0" nodeType="clickEffect">
                                  <p:stCondLst>
                                    <p:cond delay="4000"/>
                                  </p:stCondLst>
                                  <p:childTnLst>
                                    <p:set>
                                      <p:cBhvr override="childStyle">
                                        <p:cTn id="30" dur="indefinite"/>
                                        <p:tgtEl>
                                          <p:spTgt spid="13315">
                                            <p:txEl>
                                              <p:pRg st="4" end="4"/>
                                            </p:txEl>
                                          </p:spTgt>
                                        </p:tgtEl>
                                        <p:attrNameLst>
                                          <p:attrName>style.fontStyle</p:attrName>
                                        </p:attrNameLst>
                                      </p:cBhvr>
                                      <p:to>
                                        <p:strVal val="normal"/>
                                      </p:to>
                                    </p:set>
                                    <p:set>
                                      <p:cBhvr override="childStyle">
                                        <p:cTn id="31" dur="indefinite"/>
                                        <p:tgtEl>
                                          <p:spTgt spid="13315">
                                            <p:txEl>
                                              <p:pRg st="4" end="4"/>
                                            </p:txEl>
                                          </p:spTgt>
                                        </p:tgtEl>
                                        <p:attrNameLst>
                                          <p:attrName>style.fontWeight</p:attrName>
                                        </p:attrNameLst>
                                      </p:cBhvr>
                                      <p:to>
                                        <p:strVal val="bold"/>
                                      </p:to>
                                    </p:set>
                                    <p:set>
                                      <p:cBhvr override="childStyle">
                                        <p:cTn id="32" dur="indefinite"/>
                                        <p:tgtEl>
                                          <p:spTgt spid="13315">
                                            <p:txEl>
                                              <p:pRg st="4" end="4"/>
                                            </p:txEl>
                                          </p:spTgt>
                                        </p:tgtEl>
                                        <p:attrNameLst>
                                          <p:attrName>style.textDecorationUnderline</p:attrName>
                                        </p:attrNameLst>
                                      </p:cBhvr>
                                      <p:to>
                                        <p:strVal val="false"/>
                                      </p:to>
                                    </p:set>
                                  </p:childTnLst>
                                </p:cTn>
                              </p:par>
                            </p:childTnLst>
                          </p:cTn>
                        </p:par>
                      </p:childTnLst>
                    </p:cTn>
                  </p:par>
                  <p:par>
                    <p:cTn id="33" fill="hold">
                      <p:stCondLst>
                        <p:cond delay="indefinite"/>
                      </p:stCondLst>
                      <p:childTnLst>
                        <p:par>
                          <p:cTn id="34" fill="hold">
                            <p:stCondLst>
                              <p:cond delay="0"/>
                            </p:stCondLst>
                            <p:childTnLst>
                              <p:par>
                                <p:cTn id="35" presetID="5" presetClass="emph" presetSubtype="1" grpId="0" nodeType="clickEffect">
                                  <p:stCondLst>
                                    <p:cond delay="4000"/>
                                  </p:stCondLst>
                                  <p:childTnLst>
                                    <p:set>
                                      <p:cBhvr override="childStyle">
                                        <p:cTn id="36" dur="indefinite"/>
                                        <p:tgtEl>
                                          <p:spTgt spid="13315">
                                            <p:txEl>
                                              <p:pRg st="5" end="5"/>
                                            </p:txEl>
                                          </p:spTgt>
                                        </p:tgtEl>
                                        <p:attrNameLst>
                                          <p:attrName>style.fontStyle</p:attrName>
                                        </p:attrNameLst>
                                      </p:cBhvr>
                                      <p:to>
                                        <p:strVal val="normal"/>
                                      </p:to>
                                    </p:set>
                                    <p:set>
                                      <p:cBhvr override="childStyle">
                                        <p:cTn id="37" dur="indefinite"/>
                                        <p:tgtEl>
                                          <p:spTgt spid="13315">
                                            <p:txEl>
                                              <p:pRg st="5" end="5"/>
                                            </p:txEl>
                                          </p:spTgt>
                                        </p:tgtEl>
                                        <p:attrNameLst>
                                          <p:attrName>style.fontWeight</p:attrName>
                                        </p:attrNameLst>
                                      </p:cBhvr>
                                      <p:to>
                                        <p:strVal val="bold"/>
                                      </p:to>
                                    </p:set>
                                    <p:set>
                                      <p:cBhvr override="childStyle">
                                        <p:cTn id="38" dur="indefinite"/>
                                        <p:tgtEl>
                                          <p:spTgt spid="13315">
                                            <p:txEl>
                                              <p:pRg st="5" end="5"/>
                                            </p:txEl>
                                          </p:spTgt>
                                        </p:tgtEl>
                                        <p:attrNameLst>
                                          <p:attrName>style.textDecorationUnderline</p:attrName>
                                        </p:attrNameLst>
                                      </p:cBhvr>
                                      <p:to>
                                        <p:strVal val="false"/>
                                      </p:to>
                                    </p:set>
                                  </p:childTnLst>
                                </p:cTn>
                              </p:par>
                            </p:childTnLst>
                          </p:cTn>
                        </p:par>
                      </p:childTnLst>
                    </p:cTn>
                  </p:par>
                  <p:par>
                    <p:cTn id="39" fill="hold">
                      <p:stCondLst>
                        <p:cond delay="indefinite"/>
                      </p:stCondLst>
                      <p:childTnLst>
                        <p:par>
                          <p:cTn id="40" fill="hold">
                            <p:stCondLst>
                              <p:cond delay="0"/>
                            </p:stCondLst>
                            <p:childTnLst>
                              <p:par>
                                <p:cTn id="41" presetID="5" presetClass="emph" presetSubtype="1" grpId="0" nodeType="clickEffect">
                                  <p:stCondLst>
                                    <p:cond delay="4000"/>
                                  </p:stCondLst>
                                  <p:childTnLst>
                                    <p:set>
                                      <p:cBhvr override="childStyle">
                                        <p:cTn id="42" dur="indefinite"/>
                                        <p:tgtEl>
                                          <p:spTgt spid="13315">
                                            <p:txEl>
                                              <p:pRg st="6" end="6"/>
                                            </p:txEl>
                                          </p:spTgt>
                                        </p:tgtEl>
                                        <p:attrNameLst>
                                          <p:attrName>style.fontStyle</p:attrName>
                                        </p:attrNameLst>
                                      </p:cBhvr>
                                      <p:to>
                                        <p:strVal val="normal"/>
                                      </p:to>
                                    </p:set>
                                    <p:set>
                                      <p:cBhvr override="childStyle">
                                        <p:cTn id="43" dur="indefinite"/>
                                        <p:tgtEl>
                                          <p:spTgt spid="13315">
                                            <p:txEl>
                                              <p:pRg st="6" end="6"/>
                                            </p:txEl>
                                          </p:spTgt>
                                        </p:tgtEl>
                                        <p:attrNameLst>
                                          <p:attrName>style.fontWeight</p:attrName>
                                        </p:attrNameLst>
                                      </p:cBhvr>
                                      <p:to>
                                        <p:strVal val="bold"/>
                                      </p:to>
                                    </p:set>
                                    <p:set>
                                      <p:cBhvr override="childStyle">
                                        <p:cTn id="44" dur="indefinite"/>
                                        <p:tgtEl>
                                          <p:spTgt spid="13315">
                                            <p:txEl>
                                              <p:pRg st="6" end="6"/>
                                            </p:txEl>
                                          </p:spTgt>
                                        </p:tgtEl>
                                        <p:attrNameLst>
                                          <p:attrName>style.textDecorationUnderline</p:attrName>
                                        </p:attrNameLst>
                                      </p:cBhvr>
                                      <p:to>
                                        <p:strVal val="false"/>
                                      </p:to>
                                    </p:set>
                                  </p:childTnLst>
                                </p:cTn>
                              </p:par>
                            </p:childTnLst>
                          </p:cTn>
                        </p:par>
                      </p:childTnLst>
                    </p:cTn>
                  </p:par>
                  <p:par>
                    <p:cTn id="45" fill="hold">
                      <p:stCondLst>
                        <p:cond delay="indefinite"/>
                      </p:stCondLst>
                      <p:childTnLst>
                        <p:par>
                          <p:cTn id="46" fill="hold">
                            <p:stCondLst>
                              <p:cond delay="0"/>
                            </p:stCondLst>
                            <p:childTnLst>
                              <p:par>
                                <p:cTn id="47" presetID="5" presetClass="emph" presetSubtype="1" grpId="0" nodeType="clickEffect">
                                  <p:stCondLst>
                                    <p:cond delay="4000"/>
                                  </p:stCondLst>
                                  <p:childTnLst>
                                    <p:set>
                                      <p:cBhvr override="childStyle">
                                        <p:cTn id="48" dur="indefinite"/>
                                        <p:tgtEl>
                                          <p:spTgt spid="13315">
                                            <p:txEl>
                                              <p:pRg st="7" end="7"/>
                                            </p:txEl>
                                          </p:spTgt>
                                        </p:tgtEl>
                                        <p:attrNameLst>
                                          <p:attrName>style.fontStyle</p:attrName>
                                        </p:attrNameLst>
                                      </p:cBhvr>
                                      <p:to>
                                        <p:strVal val="normal"/>
                                      </p:to>
                                    </p:set>
                                    <p:set>
                                      <p:cBhvr override="childStyle">
                                        <p:cTn id="49" dur="indefinite"/>
                                        <p:tgtEl>
                                          <p:spTgt spid="13315">
                                            <p:txEl>
                                              <p:pRg st="7" end="7"/>
                                            </p:txEl>
                                          </p:spTgt>
                                        </p:tgtEl>
                                        <p:attrNameLst>
                                          <p:attrName>style.fontWeight</p:attrName>
                                        </p:attrNameLst>
                                      </p:cBhvr>
                                      <p:to>
                                        <p:strVal val="bold"/>
                                      </p:to>
                                    </p:set>
                                    <p:set>
                                      <p:cBhvr override="childStyle">
                                        <p:cTn id="50" dur="indefinite"/>
                                        <p:tgtEl>
                                          <p:spTgt spid="13315">
                                            <p:txEl>
                                              <p:pRg st="7" end="7"/>
                                            </p:txEl>
                                          </p:spTgt>
                                        </p:tgtEl>
                                        <p:attrNameLst>
                                          <p:attrName>style.textDecorationUnderline</p:attrName>
                                        </p:attrNameLst>
                                      </p:cBhvr>
                                      <p:to>
                                        <p:strVal val="false"/>
                                      </p:to>
                                    </p:set>
                                  </p:childTnLst>
                                </p:cTn>
                              </p:par>
                            </p:childTnLst>
                          </p:cTn>
                        </p:par>
                      </p:childTnLst>
                    </p:cTn>
                  </p:par>
                  <p:par>
                    <p:cTn id="51" fill="hold">
                      <p:stCondLst>
                        <p:cond delay="indefinite"/>
                      </p:stCondLst>
                      <p:childTnLst>
                        <p:par>
                          <p:cTn id="52" fill="hold">
                            <p:stCondLst>
                              <p:cond delay="0"/>
                            </p:stCondLst>
                            <p:childTnLst>
                              <p:par>
                                <p:cTn id="53" presetID="5" presetClass="emph" presetSubtype="1" grpId="0" nodeType="clickEffect">
                                  <p:stCondLst>
                                    <p:cond delay="4000"/>
                                  </p:stCondLst>
                                  <p:childTnLst>
                                    <p:set>
                                      <p:cBhvr override="childStyle">
                                        <p:cTn id="54" dur="indefinite"/>
                                        <p:tgtEl>
                                          <p:spTgt spid="13315">
                                            <p:txEl>
                                              <p:pRg st="8" end="8"/>
                                            </p:txEl>
                                          </p:spTgt>
                                        </p:tgtEl>
                                        <p:attrNameLst>
                                          <p:attrName>style.fontStyle</p:attrName>
                                        </p:attrNameLst>
                                      </p:cBhvr>
                                      <p:to>
                                        <p:strVal val="normal"/>
                                      </p:to>
                                    </p:set>
                                    <p:set>
                                      <p:cBhvr override="childStyle">
                                        <p:cTn id="55" dur="indefinite"/>
                                        <p:tgtEl>
                                          <p:spTgt spid="13315">
                                            <p:txEl>
                                              <p:pRg st="8" end="8"/>
                                            </p:txEl>
                                          </p:spTgt>
                                        </p:tgtEl>
                                        <p:attrNameLst>
                                          <p:attrName>style.fontWeight</p:attrName>
                                        </p:attrNameLst>
                                      </p:cBhvr>
                                      <p:to>
                                        <p:strVal val="bold"/>
                                      </p:to>
                                    </p:set>
                                    <p:set>
                                      <p:cBhvr override="childStyle">
                                        <p:cTn id="56" dur="indefinite"/>
                                        <p:tgtEl>
                                          <p:spTgt spid="13315">
                                            <p:txEl>
                                              <p:pRg st="8" end="8"/>
                                            </p:txEl>
                                          </p:spTgt>
                                        </p:tgtEl>
                                        <p:attrNameLst>
                                          <p:attrName>style.textDecorationUnderline</p:attrName>
                                        </p:attrNameLst>
                                      </p:cBhvr>
                                      <p:to>
                                        <p:strVal val="false"/>
                                      </p:to>
                                    </p:set>
                                  </p:childTnLst>
                                </p:cTn>
                              </p:par>
                            </p:childTnLst>
                          </p:cTn>
                        </p:par>
                      </p:childTnLst>
                    </p:cTn>
                  </p:par>
                  <p:par>
                    <p:cTn id="57" fill="hold">
                      <p:stCondLst>
                        <p:cond delay="indefinite"/>
                      </p:stCondLst>
                      <p:childTnLst>
                        <p:par>
                          <p:cTn id="58" fill="hold">
                            <p:stCondLst>
                              <p:cond delay="0"/>
                            </p:stCondLst>
                            <p:childTnLst>
                              <p:par>
                                <p:cTn id="59" presetID="5" presetClass="emph" presetSubtype="1" grpId="0" nodeType="clickEffect">
                                  <p:stCondLst>
                                    <p:cond delay="4000"/>
                                  </p:stCondLst>
                                  <p:childTnLst>
                                    <p:set>
                                      <p:cBhvr override="childStyle">
                                        <p:cTn id="60" dur="indefinite"/>
                                        <p:tgtEl>
                                          <p:spTgt spid="13315">
                                            <p:txEl>
                                              <p:pRg st="9" end="9"/>
                                            </p:txEl>
                                          </p:spTgt>
                                        </p:tgtEl>
                                        <p:attrNameLst>
                                          <p:attrName>style.fontStyle</p:attrName>
                                        </p:attrNameLst>
                                      </p:cBhvr>
                                      <p:to>
                                        <p:strVal val="normal"/>
                                      </p:to>
                                    </p:set>
                                    <p:set>
                                      <p:cBhvr override="childStyle">
                                        <p:cTn id="61" dur="indefinite"/>
                                        <p:tgtEl>
                                          <p:spTgt spid="13315">
                                            <p:txEl>
                                              <p:pRg st="9" end="9"/>
                                            </p:txEl>
                                          </p:spTgt>
                                        </p:tgtEl>
                                        <p:attrNameLst>
                                          <p:attrName>style.fontWeight</p:attrName>
                                        </p:attrNameLst>
                                      </p:cBhvr>
                                      <p:to>
                                        <p:strVal val="bold"/>
                                      </p:to>
                                    </p:set>
                                    <p:set>
                                      <p:cBhvr override="childStyle">
                                        <p:cTn id="62" dur="indefinite"/>
                                        <p:tgtEl>
                                          <p:spTgt spid="13315">
                                            <p:txEl>
                                              <p:pRg st="9" end="9"/>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5" name="Content Placeholder 2"/>
          <p:cNvSpPr>
            <a:spLocks noGrp="1"/>
          </p:cNvSpPr>
          <p:nvPr>
            <p:ph sz="half" idx="1"/>
          </p:nvPr>
        </p:nvSpPr>
        <p:spPr>
          <a:xfrm>
            <a:off x="2362200" y="0"/>
            <a:ext cx="6781800" cy="6858000"/>
          </a:xfrm>
          <a:solidFill>
            <a:schemeClr val="bg1"/>
          </a:solidFill>
        </p:spPr>
        <p:txBody>
          <a:bodyPr>
            <a:normAutofit/>
          </a:bodyPr>
          <a:lstStyle/>
          <a:p>
            <a:pPr eaLnBrk="1" hangingPunct="1">
              <a:buFont typeface="Arial" charset="0"/>
              <a:buNone/>
            </a:pPr>
            <a:endParaRPr lang="en-US" sz="2400" dirty="0" smtClean="0">
              <a:latin typeface="Comic Sans MS"/>
              <a:cs typeface="Comic Sans MS"/>
            </a:endParaRPr>
          </a:p>
          <a:p>
            <a:pPr eaLnBrk="1" hangingPunct="1">
              <a:buFont typeface="Arial" charset="0"/>
              <a:buNone/>
            </a:pPr>
            <a:endParaRPr lang="en-US" sz="2400" dirty="0" smtClean="0">
              <a:latin typeface="Comic Sans MS"/>
              <a:cs typeface="Comic Sans MS"/>
            </a:endParaRPr>
          </a:p>
          <a:p>
            <a:pPr eaLnBrk="1" hangingPunct="1">
              <a:buFont typeface="Arial" charset="0"/>
              <a:buNone/>
            </a:pPr>
            <a:endParaRPr lang="en-US" sz="2400" dirty="0" smtClean="0">
              <a:latin typeface="Comic Sans MS"/>
              <a:cs typeface="Comic Sans MS"/>
            </a:endParaRPr>
          </a:p>
          <a:p>
            <a:pPr eaLnBrk="1" hangingPunct="1">
              <a:buFont typeface="Arial" charset="0"/>
              <a:buNone/>
            </a:pPr>
            <a:r>
              <a:rPr lang="en-US" sz="2400" dirty="0" smtClean="0">
                <a:latin typeface="Comic Sans MS"/>
                <a:cs typeface="Comic Sans MS"/>
              </a:rPr>
              <a:t>I tend to read assigned readings when I have work based off the reading to turn in or, more commonly, before an exam. </a:t>
            </a:r>
          </a:p>
          <a:p>
            <a:pPr eaLnBrk="1" hangingPunct="1">
              <a:buFont typeface="Arial" charset="0"/>
              <a:buNone/>
            </a:pPr>
            <a:endParaRPr lang="en-US" sz="2400" dirty="0" smtClean="0">
              <a:latin typeface="Comic Sans MS"/>
              <a:cs typeface="Comic Sans MS"/>
            </a:endParaRPr>
          </a:p>
          <a:p>
            <a:pPr eaLnBrk="1" hangingPunct="1">
              <a:buFont typeface="Arial" charset="0"/>
              <a:buNone/>
            </a:pPr>
            <a:endParaRPr lang="en-US" sz="2400" dirty="0" smtClean="0">
              <a:latin typeface="Comic Sans MS"/>
              <a:cs typeface="Comic Sans MS"/>
            </a:endParaRPr>
          </a:p>
          <a:p>
            <a:pPr eaLnBrk="1" hangingPunct="1">
              <a:buFont typeface="Arial" charset="0"/>
              <a:buNone/>
            </a:pPr>
            <a:r>
              <a:rPr lang="en-US" sz="2400" dirty="0" smtClean="0">
                <a:latin typeface="Comic Sans MS"/>
                <a:cs typeface="Comic Sans MS"/>
              </a:rPr>
              <a:t>I rarely read the text before class; I mainly read them right before a test, if at all. </a:t>
            </a:r>
          </a:p>
        </p:txBody>
      </p:sp>
      <p:sp>
        <p:nvSpPr>
          <p:cNvPr id="5" name="Title 1"/>
          <p:cNvSpPr txBox="1">
            <a:spLocks/>
          </p:cNvSpPr>
          <p:nvPr/>
        </p:nvSpPr>
        <p:spPr>
          <a:xfrm>
            <a:off x="152400" y="1295400"/>
            <a:ext cx="1752600" cy="4210050"/>
          </a:xfrm>
          <a:prstGeom prst="rect">
            <a:avLst/>
          </a:prstGeom>
          <a:ln w="28575">
            <a:solidFill>
              <a:srgbClr val="C00000"/>
            </a:solidFill>
          </a:ln>
          <a:effectLst>
            <a:outerShdw blurRad="50800" dist="38100" dir="2700000" algn="tl" rotWithShape="0">
              <a:srgbClr val="000000">
                <a:alpha val="43000"/>
              </a:srgbClr>
            </a:outerShdw>
          </a:effectLst>
        </p:spPr>
        <p:txBody>
          <a:bodyPr anchor="b">
            <a:normAutofit/>
          </a:bodyPr>
          <a:lstStyle/>
          <a:p>
            <a:pPr marL="0" marR="0" lvl="0" indent="0" algn="ctr" defTabSz="914400" rtl="0" eaLnBrk="1" fontAlgn="auto" latinLnBrk="0" hangingPunct="1">
              <a:lnSpc>
                <a:spcPts val="2000"/>
              </a:lnSpc>
              <a:spcBef>
                <a:spcPct val="0"/>
              </a:spcBef>
              <a:spcAft>
                <a:spcPts val="0"/>
              </a:spcAft>
              <a:buClrTx/>
              <a:buSzTx/>
              <a:buFontTx/>
              <a:buNone/>
              <a:tabLst/>
              <a:defRPr/>
            </a:pPr>
            <a:r>
              <a:rPr kumimoji="0" lang="en-US" sz="2800" b="1" i="0" u="none" strike="noStrike" kern="1200" cap="all"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Adobe Arabic"/>
                <a:ea typeface="+mj-ea"/>
                <a:cs typeface="Adobe Arabic"/>
              </a:rPr>
              <a:t>When</a:t>
            </a:r>
          </a:p>
          <a:p>
            <a:pPr marL="0" marR="0" lvl="0" indent="0" algn="l" defTabSz="914400" rtl="0" eaLnBrk="1" fontAlgn="auto" latinLnBrk="0" hangingPunct="1">
              <a:lnSpc>
                <a:spcPts val="2000"/>
              </a:lnSpc>
              <a:spcBef>
                <a:spcPct val="0"/>
              </a:spcBef>
              <a:spcAft>
                <a:spcPts val="0"/>
              </a:spcAft>
              <a:buClrTx/>
              <a:buSzTx/>
              <a:buFontTx/>
              <a:buNone/>
              <a:tabLst/>
              <a:defRPr/>
            </a:pPr>
            <a:endParaRPr kumimoji="0" lang="en-US" sz="2800" b="0" i="0" u="none" strike="noStrike" kern="1200" cap="all"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Adobe Arabic"/>
              <a:ea typeface="+mj-ea"/>
              <a:cs typeface="Adobe Arabic"/>
            </a:endParaRPr>
          </a:p>
          <a:p>
            <a:pPr marL="0" marR="0" lvl="0" indent="0" algn="l" defTabSz="914400" rtl="0" eaLnBrk="1" fontAlgn="auto" latinLnBrk="0" hangingPunct="1">
              <a:lnSpc>
                <a:spcPts val="2000"/>
              </a:lnSpc>
              <a:spcBef>
                <a:spcPct val="0"/>
              </a:spcBef>
              <a:spcAft>
                <a:spcPts val="0"/>
              </a:spcAft>
              <a:buClrTx/>
              <a:buSzTx/>
              <a:buFontTx/>
              <a:buNone/>
              <a:tabLst/>
              <a:defRPr/>
            </a:pPr>
            <a:endParaRPr lang="en-US" sz="2800" cap="all" dirty="0" smtClean="0">
              <a:solidFill>
                <a:schemeClr val="tx2">
                  <a:satMod val="130000"/>
                </a:schemeClr>
              </a:solidFill>
              <a:effectLst>
                <a:outerShdw blurRad="50000" dist="30000" dir="5400000" algn="tl" rotWithShape="0">
                  <a:srgbClr val="000000">
                    <a:alpha val="30000"/>
                  </a:srgbClr>
                </a:outerShdw>
              </a:effectLst>
              <a:latin typeface="Adobe Arabic"/>
              <a:ea typeface="+mj-ea"/>
              <a:cs typeface="Adobe Arabic"/>
            </a:endParaRPr>
          </a:p>
          <a:p>
            <a:pPr marL="0" marR="0" lvl="0" indent="0" algn="l" defTabSz="914400" rtl="0" eaLnBrk="1" fontAlgn="auto" latinLnBrk="0" hangingPunct="1">
              <a:lnSpc>
                <a:spcPts val="2000"/>
              </a:lnSpc>
              <a:spcBef>
                <a:spcPct val="0"/>
              </a:spcBef>
              <a:spcAft>
                <a:spcPts val="0"/>
              </a:spcAft>
              <a:buClrTx/>
              <a:buSzTx/>
              <a:buFontTx/>
              <a:buNone/>
              <a:tabLst/>
              <a:defRPr/>
            </a:pPr>
            <a:endParaRPr kumimoji="0" lang="en-US" sz="2800" b="0" i="0" u="none" strike="noStrike" kern="1200" cap="all"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Adobe Arabic"/>
              <a:ea typeface="+mj-ea"/>
              <a:cs typeface="Adobe Arabic"/>
            </a:endParaRPr>
          </a:p>
          <a:p>
            <a:pPr marL="0" marR="0" lvl="0" indent="0" algn="l" defTabSz="914400" rtl="0" eaLnBrk="1" fontAlgn="auto" latinLnBrk="0" hangingPunct="1">
              <a:lnSpc>
                <a:spcPts val="2000"/>
              </a:lnSpc>
              <a:spcBef>
                <a:spcPct val="0"/>
              </a:spcBef>
              <a:spcAft>
                <a:spcPts val="0"/>
              </a:spcAft>
              <a:buClrTx/>
              <a:buSzTx/>
              <a:buFontTx/>
              <a:buNone/>
              <a:tabLst/>
              <a:defRPr/>
            </a:pPr>
            <a:r>
              <a:rPr kumimoji="0" lang="en-US" sz="2800" b="0" i="0" u="none" strike="noStrike" kern="1200" cap="all"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Adobe Arabic"/>
                <a:ea typeface="+mj-ea"/>
                <a:cs typeface="Adobe Arabic"/>
              </a:rPr>
              <a:t>What past methods of using textbooks have been useful to you? In which ways were they beneficial to you?</a:t>
            </a:r>
            <a:endParaRPr kumimoji="0" lang="en-US" sz="2800" b="1" i="0" u="none" strike="noStrike" kern="1200" cap="all"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Adobe Arabic"/>
              <a:ea typeface="+mj-ea"/>
              <a:cs typeface="Adobe Arabic"/>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grpId="0" nodeType="clickEffect">
                                  <p:stCondLst>
                                    <p:cond delay="4000"/>
                                  </p:stCondLst>
                                  <p:childTnLst>
                                    <p:set>
                                      <p:cBhvr override="childStyle">
                                        <p:cTn id="6" dur="indefinite"/>
                                        <p:tgtEl>
                                          <p:spTgt spid="13315">
                                            <p:txEl>
                                              <p:pRg st="3" end="3"/>
                                            </p:txEl>
                                          </p:spTgt>
                                        </p:tgtEl>
                                        <p:attrNameLst>
                                          <p:attrName>style.fontStyle</p:attrName>
                                        </p:attrNameLst>
                                      </p:cBhvr>
                                      <p:to>
                                        <p:strVal val="normal"/>
                                      </p:to>
                                    </p:set>
                                    <p:set>
                                      <p:cBhvr override="childStyle">
                                        <p:cTn id="7" dur="indefinite"/>
                                        <p:tgtEl>
                                          <p:spTgt spid="13315">
                                            <p:txEl>
                                              <p:pRg st="3" end="3"/>
                                            </p:txEl>
                                          </p:spTgt>
                                        </p:tgtEl>
                                        <p:attrNameLst>
                                          <p:attrName>style.fontWeight</p:attrName>
                                        </p:attrNameLst>
                                      </p:cBhvr>
                                      <p:to>
                                        <p:strVal val="bold"/>
                                      </p:to>
                                    </p:set>
                                    <p:set>
                                      <p:cBhvr override="childStyle">
                                        <p:cTn id="8" dur="indefinite"/>
                                        <p:tgtEl>
                                          <p:spTgt spid="13315">
                                            <p:txEl>
                                              <p:pRg st="3" end="3"/>
                                            </p:txEl>
                                          </p:spTgt>
                                        </p:tgtEl>
                                        <p:attrNameLst>
                                          <p:attrName>style.textDecorationUnderline</p:attrName>
                                        </p:attrNameLst>
                                      </p:cBhvr>
                                      <p:to>
                                        <p:strVal val="false"/>
                                      </p:to>
                                    </p:set>
                                  </p:childTnLst>
                                </p:cTn>
                              </p:par>
                            </p:childTnLst>
                          </p:cTn>
                        </p:par>
                      </p:childTnLst>
                    </p:cTn>
                  </p:par>
                  <p:par>
                    <p:cTn id="9" fill="hold">
                      <p:stCondLst>
                        <p:cond delay="indefinite"/>
                      </p:stCondLst>
                      <p:childTnLst>
                        <p:par>
                          <p:cTn id="10" fill="hold">
                            <p:stCondLst>
                              <p:cond delay="0"/>
                            </p:stCondLst>
                            <p:childTnLst>
                              <p:par>
                                <p:cTn id="11" presetID="5" presetClass="emph" presetSubtype="1" grpId="0" nodeType="clickEffect">
                                  <p:stCondLst>
                                    <p:cond delay="4000"/>
                                  </p:stCondLst>
                                  <p:childTnLst>
                                    <p:set>
                                      <p:cBhvr override="childStyle">
                                        <p:cTn id="12" dur="indefinite"/>
                                        <p:tgtEl>
                                          <p:spTgt spid="13315">
                                            <p:txEl>
                                              <p:pRg st="6" end="6"/>
                                            </p:txEl>
                                          </p:spTgt>
                                        </p:tgtEl>
                                        <p:attrNameLst>
                                          <p:attrName>style.fontStyle</p:attrName>
                                        </p:attrNameLst>
                                      </p:cBhvr>
                                      <p:to>
                                        <p:strVal val="normal"/>
                                      </p:to>
                                    </p:set>
                                    <p:set>
                                      <p:cBhvr override="childStyle">
                                        <p:cTn id="13" dur="indefinite"/>
                                        <p:tgtEl>
                                          <p:spTgt spid="13315">
                                            <p:txEl>
                                              <p:pRg st="6" end="6"/>
                                            </p:txEl>
                                          </p:spTgt>
                                        </p:tgtEl>
                                        <p:attrNameLst>
                                          <p:attrName>style.fontWeight</p:attrName>
                                        </p:attrNameLst>
                                      </p:cBhvr>
                                      <p:to>
                                        <p:strVal val="bold"/>
                                      </p:to>
                                    </p:set>
                                    <p:set>
                                      <p:cBhvr override="childStyle">
                                        <p:cTn id="14" dur="indefinite"/>
                                        <p:tgtEl>
                                          <p:spTgt spid="13315">
                                            <p:txEl>
                                              <p:pRg st="6" end="6"/>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371600" y="2286000"/>
            <a:ext cx="7772400" cy="1143000"/>
          </a:xfrm>
        </p:spPr>
        <p:txBody>
          <a:bodyPr>
            <a:normAutofit fontScale="90000"/>
          </a:bodyPr>
          <a:lstStyle/>
          <a:p>
            <a:r>
              <a:rPr lang="en-US" dirty="0" smtClean="0"/>
              <a:t>Why effective use of class texts is </a:t>
            </a:r>
            <a:r>
              <a:rPr lang="en-US" dirty="0" smtClean="0"/>
              <a:t>important</a:t>
            </a:r>
            <a:r>
              <a:rPr lang="en-US" dirty="0" smtClean="0"/>
              <a:t>:</a:t>
            </a:r>
            <a:br>
              <a:rPr lang="en-US" dirty="0" smtClean="0"/>
            </a:br>
            <a:r>
              <a:rPr lang="en-US" dirty="0" smtClean="0"/>
              <a:t> </a:t>
            </a:r>
            <a:r>
              <a:rPr lang="en-US" dirty="0"/>
              <a:t/>
            </a:r>
            <a:br>
              <a:rPr lang="en-US" dirty="0"/>
            </a:br>
            <a:r>
              <a:rPr lang="en-US" dirty="0"/>
              <a:t>Politics, Policy, &amp; Profits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Title 1"/>
          <p:cNvSpPr>
            <a:spLocks noGrp="1"/>
          </p:cNvSpPr>
          <p:nvPr>
            <p:ph type="title"/>
          </p:nvPr>
        </p:nvSpPr>
        <p:spPr>
          <a:xfrm>
            <a:off x="304801" y="1371600"/>
            <a:ext cx="1828799" cy="4343400"/>
          </a:xfrm>
          <a:ln w="28575">
            <a:solidFill>
              <a:schemeClr val="accent3"/>
            </a:solidFill>
          </a:ln>
          <a:effectLst>
            <a:outerShdw blurRad="50800" dist="38100" dir="2700000" algn="tl" rotWithShape="0">
              <a:srgbClr val="000000">
                <a:alpha val="43000"/>
              </a:srgbClr>
            </a:outerShdw>
          </a:effectLst>
        </p:spPr>
        <p:txBody>
          <a:bodyPr>
            <a:normAutofit/>
          </a:bodyPr>
          <a:lstStyle/>
          <a:p>
            <a:pPr eaLnBrk="1" hangingPunct="1"/>
            <a:r>
              <a:rPr lang="en-US" sz="1800" b="0" dirty="0" smtClean="0"/>
              <a:t>In your opinion, how can professors encourage students to read the assigned readings before coming to class?</a:t>
            </a:r>
            <a:endParaRPr lang="en-US" sz="1800" dirty="0" smtClean="0"/>
          </a:p>
        </p:txBody>
      </p:sp>
      <p:sp>
        <p:nvSpPr>
          <p:cNvPr id="12291" name="Content Placeholder 2"/>
          <p:cNvSpPr>
            <a:spLocks noGrp="1"/>
          </p:cNvSpPr>
          <p:nvPr>
            <p:ph sz="half" idx="1"/>
          </p:nvPr>
        </p:nvSpPr>
        <p:spPr>
          <a:xfrm>
            <a:off x="3048000" y="0"/>
            <a:ext cx="6096000" cy="6858000"/>
          </a:xfrm>
          <a:solidFill>
            <a:schemeClr val="bg1"/>
          </a:solidFill>
        </p:spPr>
        <p:txBody>
          <a:bodyPr>
            <a:normAutofit/>
          </a:bodyPr>
          <a:lstStyle/>
          <a:p>
            <a:pPr eaLnBrk="1" hangingPunct="1">
              <a:spcAft>
                <a:spcPts val="1800"/>
              </a:spcAft>
              <a:buFont typeface="Arial" charset="0"/>
              <a:buNone/>
            </a:pPr>
            <a:endParaRPr lang="en-US" sz="2000" i="1" dirty="0" smtClean="0"/>
          </a:p>
          <a:p>
            <a:pPr eaLnBrk="1" hangingPunct="1">
              <a:spcAft>
                <a:spcPts val="1800"/>
              </a:spcAft>
              <a:buFont typeface="Arial" charset="0"/>
              <a:buNone/>
            </a:pPr>
            <a:r>
              <a:rPr lang="en-US" sz="2000" i="1" dirty="0" smtClean="0"/>
              <a:t>Assign some sort of homework that uses the book.</a:t>
            </a:r>
          </a:p>
          <a:p>
            <a:pPr eaLnBrk="1" hangingPunct="1">
              <a:spcAft>
                <a:spcPts val="1800"/>
              </a:spcAft>
              <a:buFont typeface="Arial" charset="0"/>
              <a:buNone/>
            </a:pPr>
            <a:r>
              <a:rPr lang="en-US" sz="2000" i="1" dirty="0" smtClean="0"/>
              <a:t>Give quizzes every once in a while to ensure that the students are reading.  Also, include information from the text on exams. </a:t>
            </a:r>
          </a:p>
          <a:p>
            <a:pPr eaLnBrk="1" hangingPunct="1">
              <a:spcAft>
                <a:spcPts val="1800"/>
              </a:spcAft>
              <a:buFont typeface="Arial" charset="0"/>
              <a:buNone/>
            </a:pPr>
            <a:r>
              <a:rPr lang="en-US" sz="2000" i="1" dirty="0" smtClean="0"/>
              <a:t>Professors can assign homework on the chapter readings due on the day the readings should be completed.  </a:t>
            </a:r>
          </a:p>
          <a:p>
            <a:pPr eaLnBrk="1" hangingPunct="1">
              <a:spcAft>
                <a:spcPts val="1800"/>
              </a:spcAft>
              <a:buFont typeface="Arial" charset="0"/>
              <a:buNone/>
            </a:pPr>
            <a:r>
              <a:rPr lang="en-US" sz="2000" i="1" dirty="0" smtClean="0"/>
              <a:t>Incorporate group activities during class (that may be graded), which can only be completed if group members have read the material. </a:t>
            </a:r>
          </a:p>
          <a:p>
            <a:pPr eaLnBrk="1" hangingPunct="1">
              <a:spcAft>
                <a:spcPts val="1800"/>
              </a:spcAft>
              <a:buFont typeface="Arial" charset="0"/>
              <a:buNone/>
            </a:pPr>
            <a:r>
              <a:rPr lang="en-US" sz="2000" i="1" dirty="0" smtClean="0"/>
              <a:t>I think it’s worthwhile to refer to the book during class, and encourage class discussion</a:t>
            </a:r>
            <a:r>
              <a:rPr lang="en-US" sz="1800" dirty="0"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2438400" y="0"/>
            <a:ext cx="6705600" cy="6858000"/>
          </a:xfrm>
          <a:solidFill>
            <a:schemeClr val="bg1"/>
          </a:solidFill>
        </p:spPr>
        <p:txBody>
          <a:bodyPr>
            <a:normAutofit lnSpcReduction="10000"/>
          </a:bodyPr>
          <a:lstStyle/>
          <a:p>
            <a:pPr>
              <a:spcAft>
                <a:spcPts val="6000"/>
              </a:spcAft>
              <a:buNone/>
            </a:pPr>
            <a:endParaRPr lang="en-US" i="1" dirty="0" smtClean="0"/>
          </a:p>
          <a:p>
            <a:pPr>
              <a:spcAft>
                <a:spcPts val="6000"/>
              </a:spcAft>
              <a:buNone/>
            </a:pPr>
            <a:r>
              <a:rPr lang="en-US" i="1" dirty="0" smtClean="0"/>
              <a:t>Chapters tend to be long, so maybe telling us what pages are all right to skip would make us focus more on the important material. </a:t>
            </a:r>
          </a:p>
          <a:p>
            <a:pPr>
              <a:spcAft>
                <a:spcPts val="6000"/>
              </a:spcAft>
              <a:buNone/>
            </a:pPr>
            <a:r>
              <a:rPr lang="en-US" i="1" dirty="0" smtClean="0"/>
              <a:t>I don't think there's really any way to encourage students to read the assigned readings because some students are just too lazy to read. </a:t>
            </a:r>
          </a:p>
          <a:p>
            <a:pPr>
              <a:spcAft>
                <a:spcPts val="6000"/>
              </a:spcAft>
            </a:pPr>
            <a:endParaRPr lang="en-US" dirty="0"/>
          </a:p>
        </p:txBody>
      </p:sp>
      <p:sp>
        <p:nvSpPr>
          <p:cNvPr id="5" name="Title 1"/>
          <p:cNvSpPr txBox="1">
            <a:spLocks/>
          </p:cNvSpPr>
          <p:nvPr/>
        </p:nvSpPr>
        <p:spPr>
          <a:xfrm>
            <a:off x="304801" y="1371600"/>
            <a:ext cx="1828799" cy="4343400"/>
          </a:xfrm>
          <a:prstGeom prst="rect">
            <a:avLst/>
          </a:prstGeom>
          <a:ln w="28575">
            <a:solidFill>
              <a:schemeClr val="accent3"/>
            </a:solidFill>
          </a:ln>
          <a:effectLst>
            <a:outerShdw blurRad="50800" dist="38100" dir="2700000" algn="tl" rotWithShape="0">
              <a:srgbClr val="000000">
                <a:alpha val="43000"/>
              </a:srgbClr>
            </a:outerShdw>
          </a:effectLst>
        </p:spPr>
        <p:txBody>
          <a:bodyPr anchor="b">
            <a:normAutofit/>
          </a:bodyPr>
          <a:lstStyle/>
          <a:p>
            <a:pPr marL="0" marR="0" lvl="0" indent="0" algn="l" defTabSz="914400" rtl="0" eaLnBrk="1" fontAlgn="auto" latinLnBrk="0" hangingPunct="1">
              <a:lnSpc>
                <a:spcPts val="2000"/>
              </a:lnSpc>
              <a:spcBef>
                <a:spcPct val="0"/>
              </a:spcBef>
              <a:spcAft>
                <a:spcPts val="0"/>
              </a:spcAft>
              <a:buClrTx/>
              <a:buSzTx/>
              <a:buFontTx/>
              <a:buNone/>
              <a:tabLst/>
              <a:defRPr/>
            </a:pPr>
            <a:r>
              <a:rPr kumimoji="0" lang="en-US" sz="1800" b="0" i="0" u="none" strike="noStrike" kern="1200" cap="all" spc="0" normalizeH="0" baseline="0" noProof="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In your opinion, how can professors encourage students to read the assigned readings before coming to class?</a:t>
            </a:r>
            <a:endParaRPr kumimoji="0" lang="en-US" sz="1800" b="1" i="0" u="none" strike="noStrike" kern="1200" cap="all"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Does it have to be this way?</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CS 139 – Algorithm Development</a:t>
            </a:r>
          </a:p>
          <a:p>
            <a:endParaRPr lang="en-US" dirty="0" smtClean="0"/>
          </a:p>
          <a:p>
            <a:r>
              <a:rPr lang="en-US" dirty="0" smtClean="0"/>
              <a:t>End of semester evaluation of textbook (Value of the </a:t>
            </a:r>
            <a:r>
              <a:rPr lang="en-US" dirty="0" err="1" smtClean="0"/>
              <a:t>textbook(s</a:t>
            </a:r>
            <a:r>
              <a:rPr lang="en-US" dirty="0" smtClean="0"/>
              <a:t>)) Fall-2010</a:t>
            </a:r>
          </a:p>
          <a:p>
            <a:endParaRPr lang="en-US" dirty="0" smtClean="0"/>
          </a:p>
          <a:p>
            <a:r>
              <a:rPr lang="en-US" dirty="0" smtClean="0"/>
              <a:t>Average response, 4.23 of 83 student responses.</a:t>
            </a:r>
          </a:p>
          <a:p>
            <a:r>
              <a:rPr lang="en-US" dirty="0" smtClean="0"/>
              <a:t>Mean teacher response (Instructor overall rating) – 4.12 of 83 student responses.</a:t>
            </a:r>
          </a:p>
          <a:p>
            <a:r>
              <a:rPr lang="en-US" dirty="0" smtClean="0"/>
              <a:t>How?</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6" name="Rectangle 4"/>
          <p:cNvSpPr>
            <a:spLocks noGrp="1"/>
          </p:cNvSpPr>
          <p:nvPr>
            <p:ph type="title"/>
          </p:nvPr>
        </p:nvSpPr>
        <p:spPr bwMode="auto">
          <a:noFill/>
        </p:spPr>
        <p:txBody>
          <a:bodyPr wrap="square" lIns="91440" tIns="45720" rIns="91440" bIns="45720" numCol="1" anchorCtr="0" compatLnSpc="1">
            <a:prstTxWarp prst="textNoShape">
              <a:avLst/>
            </a:prstTxWarp>
          </a:bodyPr>
          <a:lstStyle/>
          <a:p>
            <a:r>
              <a:rPr lang="en-US" cap="none" smtClean="0">
                <a:effectLst/>
              </a:rPr>
              <a:t>Preview: Show and Tell</a:t>
            </a:r>
          </a:p>
        </p:txBody>
      </p:sp>
      <p:pic>
        <p:nvPicPr>
          <p:cNvPr id="7" name="Show and Tell.avi">
            <a:hlinkClick r:id="" action="ppaction://media"/>
          </p:cNvPr>
          <p:cNvPicPr/>
          <p:nvPr>
            <p:ph idx="1"/>
            <a:videoFile r:link="rId1"/>
          </p:nvPr>
        </p:nvPicPr>
        <p:blipFill>
          <a:blip r:embed="rId4"/>
          <a:stretch>
            <a:fillRect/>
          </a:stretch>
        </p:blipFill>
        <p:spPr>
          <a:xfrm>
            <a:off x="2971800" y="1908175"/>
            <a:ext cx="4359275" cy="3270250"/>
          </a:xfrm>
          <a:prstGeom prst="rect">
            <a:avLst/>
          </a:prstGeom>
        </p:spPr>
      </p:pic>
      <p:sp>
        <p:nvSpPr>
          <p:cNvPr id="5" name="TextBox 4"/>
          <p:cNvSpPr txBox="1"/>
          <p:nvPr/>
        </p:nvSpPr>
        <p:spPr>
          <a:xfrm>
            <a:off x="3276600" y="5486400"/>
            <a:ext cx="3962400" cy="461665"/>
          </a:xfrm>
          <a:prstGeom prst="rect">
            <a:avLst/>
          </a:prstGeom>
          <a:noFill/>
        </p:spPr>
        <p:txBody>
          <a:bodyPr wrap="square" rtlCol="0">
            <a:spAutoFit/>
          </a:bodyPr>
          <a:lstStyle/>
          <a:p>
            <a:r>
              <a:rPr lang="en-US" dirty="0" smtClean="0"/>
              <a:t>Cindy </a:t>
            </a:r>
            <a:r>
              <a:rPr lang="en-US" dirty="0" err="1" smtClean="0"/>
              <a:t>O’Donoghue</a:t>
            </a:r>
            <a:endParaRPr lang="en-US" dirty="0" smtClean="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7"/>
                                        </p:tgtEl>
                                      </p:cBhvr>
                                    </p:cmd>
                                  </p:childTnLst>
                                </p:cTn>
                              </p:par>
                            </p:childTnLst>
                          </p:cTn>
                        </p:par>
                      </p:childTnLst>
                    </p:cTn>
                  </p:par>
                </p:childTnLst>
              </p:cTn>
              <p:nextCondLst>
                <p:cond evt="onClick" delay="0">
                  <p:tgtEl>
                    <p:spTgt spid="7"/>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Preview: Where in the book is…?</a:t>
            </a:r>
            <a:endParaRPr lang="en-US" dirty="0"/>
          </a:p>
        </p:txBody>
      </p:sp>
      <p:sp>
        <p:nvSpPr>
          <p:cNvPr id="2" name="Content Placeholder 1"/>
          <p:cNvSpPr>
            <a:spLocks noGrp="1"/>
          </p:cNvSpPr>
          <p:nvPr>
            <p:ph idx="1"/>
          </p:nvPr>
        </p:nvSpPr>
        <p:spPr/>
        <p:txBody>
          <a:bodyPr/>
          <a:lstStyle/>
          <a:p>
            <a:r>
              <a:rPr lang="en-US" dirty="0" smtClean="0"/>
              <a:t>Scavenger hunt activity</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Before</a:t>
            </a:r>
            <a:endParaRPr lang="en-US" dirty="0"/>
          </a:p>
        </p:txBody>
      </p:sp>
      <p:sp>
        <p:nvSpPr>
          <p:cNvPr id="2" name="Content Placeholder 1"/>
          <p:cNvSpPr>
            <a:spLocks noGrp="1"/>
          </p:cNvSpPr>
          <p:nvPr>
            <p:ph idx="1"/>
          </p:nvPr>
        </p:nvSpPr>
        <p:spPr/>
        <p:txBody>
          <a:bodyPr>
            <a:normAutofit fontScale="92500" lnSpcReduction="10000"/>
          </a:bodyPr>
          <a:lstStyle/>
          <a:p>
            <a:r>
              <a:rPr lang="en-US" dirty="0" smtClean="0"/>
              <a:t>Provide a list of “important questions” that students should be able to answer after the reading.</a:t>
            </a:r>
          </a:p>
          <a:p>
            <a:endParaRPr lang="en-US" dirty="0" smtClean="0"/>
          </a:p>
          <a:p>
            <a:r>
              <a:rPr lang="en-US" dirty="0" smtClean="0"/>
              <a:t>Provide a prompt that they bring to class and use as a beginning activity. </a:t>
            </a:r>
          </a:p>
          <a:p>
            <a:endParaRPr lang="en-US" dirty="0" smtClean="0"/>
          </a:p>
          <a:p>
            <a:r>
              <a:rPr lang="en-US" dirty="0" smtClean="0"/>
              <a:t>Alternate – have them bring a clearest/muddiest point </a:t>
            </a:r>
            <a:r>
              <a:rPr lang="en-US" dirty="0" err="1" smtClean="0"/>
              <a:t>notecard</a:t>
            </a:r>
            <a:r>
              <a:rPr lang="en-US" dirty="0" smtClean="0"/>
              <a:t> to class to use as a starting point for the discussion</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16215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Invitation to read</a:t>
            </a:r>
            <a:endParaRPr lang="en-US" dirty="0"/>
          </a:p>
        </p:txBody>
      </p:sp>
      <p:sp>
        <p:nvSpPr>
          <p:cNvPr id="4" name="Rectangle 3"/>
          <p:cNvSpPr/>
          <p:nvPr/>
        </p:nvSpPr>
        <p:spPr>
          <a:xfrm>
            <a:off x="1371600" y="1524000"/>
            <a:ext cx="7467600" cy="4770537"/>
          </a:xfrm>
          <a:prstGeom prst="rect">
            <a:avLst/>
          </a:prstGeom>
        </p:spPr>
        <p:txBody>
          <a:bodyPr wrap="square">
            <a:spAutoFit/>
          </a:bodyPr>
          <a:lstStyle/>
          <a:p>
            <a:r>
              <a:rPr lang="en-US" sz="1600" dirty="0" smtClean="0"/>
              <a:t>Read chapter 2 specifically, chapter 2.1(intro), 2.2(read in detail), 2.4(read as an overview and to help you with the problem set below...we will work through this in more detail in class).  We will have a lab on 2.3 in the future so you are not required to read it now.</a:t>
            </a:r>
          </a:p>
          <a:p>
            <a:endParaRPr lang="en-US" sz="1600" dirty="0" smtClean="0"/>
          </a:p>
          <a:p>
            <a:r>
              <a:rPr lang="en-US" sz="1600" dirty="0" smtClean="0"/>
              <a:t>To help your understanding of this material, please tackle the following problems and bring them to class on Tuesday.</a:t>
            </a:r>
          </a:p>
          <a:p>
            <a:r>
              <a:rPr lang="en-US" sz="1600" dirty="0" smtClean="0"/>
              <a:t>In section 2.2.9, do exercise 2.2.1.  You should be able to do this based on the reading.</a:t>
            </a:r>
          </a:p>
          <a:p>
            <a:r>
              <a:rPr lang="en-US" sz="1600" dirty="0" smtClean="0"/>
              <a:t>In section 2.4.14, do </a:t>
            </a:r>
            <a:r>
              <a:rPr lang="en-US" sz="1600" dirty="0" err="1" smtClean="0"/>
              <a:t>exericse</a:t>
            </a:r>
            <a:r>
              <a:rPr lang="en-US" sz="1600" dirty="0" smtClean="0"/>
              <a:t> 2.4.1. This may be a bit harder. Try each of these; if you get stuck, we will go over them in class.</a:t>
            </a:r>
          </a:p>
          <a:p>
            <a:endParaRPr lang="en-US" sz="1600" dirty="0" smtClean="0"/>
          </a:p>
          <a:p>
            <a:r>
              <a:rPr lang="en-US" sz="1600" dirty="0" smtClean="0"/>
              <a:t>My philosophy on homework like this where you are "pre-reading" is that I do not expect perfection, but instead grade based on the "valiant attempt". This work will help make the concepts easier to understand when we do go over them in class and provide you with a source of questions to ask in class.</a:t>
            </a:r>
          </a:p>
          <a:p>
            <a:endParaRPr lang="en-US" sz="1600" dirty="0" smtClean="0"/>
          </a:p>
          <a:p>
            <a:r>
              <a:rPr lang="en-US" sz="1600" dirty="0" smtClean="0"/>
              <a:t>If you are still awaiting your book to come in, I've posted the sample chapters for 1 and 2 in the next item. These are provided by the book's authors.</a:t>
            </a:r>
            <a:endParaRPr lang="en-US" sz="16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After: One minute Response</a:t>
            </a:r>
            <a:endParaRPr lang="en-US" dirty="0"/>
          </a:p>
        </p:txBody>
      </p:sp>
      <p:pic>
        <p:nvPicPr>
          <p:cNvPr id="7" name="OneMinuteResponse.avi">
            <a:hlinkClick r:id="" action="ppaction://media"/>
          </p:cNvPr>
          <p:cNvPicPr/>
          <p:nvPr>
            <p:ph idx="1"/>
            <a:videoFile r:link="rId1"/>
          </p:nvPr>
        </p:nvPicPr>
        <p:blipFill>
          <a:blip r:embed="rId4"/>
          <a:stretch>
            <a:fillRect/>
          </a:stretch>
        </p:blipFill>
        <p:spPr>
          <a:xfrm>
            <a:off x="2209800" y="1676400"/>
            <a:ext cx="4724400" cy="3543300"/>
          </a:xfrm>
          <a:prstGeom prst="rect">
            <a:avLst/>
          </a:prstGeom>
        </p:spPr>
      </p:pic>
      <p:sp>
        <p:nvSpPr>
          <p:cNvPr id="15364" name="TextBox 6"/>
          <p:cNvSpPr txBox="1">
            <a:spLocks noChangeArrowheads="1"/>
          </p:cNvSpPr>
          <p:nvPr/>
        </p:nvSpPr>
        <p:spPr bwMode="auto">
          <a:xfrm>
            <a:off x="4142662" y="5410200"/>
            <a:ext cx="2118038" cy="461665"/>
          </a:xfrm>
          <a:prstGeom prst="rect">
            <a:avLst/>
          </a:prstGeom>
          <a:noFill/>
          <a:ln w="9525">
            <a:noFill/>
            <a:miter lim="800000"/>
            <a:headEnd/>
            <a:tailEnd/>
          </a:ln>
        </p:spPr>
        <p:txBody>
          <a:bodyPr wrap="none">
            <a:spAutoFit/>
          </a:bodyPr>
          <a:lstStyle/>
          <a:p>
            <a:pPr algn="ctr"/>
            <a:r>
              <a:rPr lang="en-US" dirty="0"/>
              <a:t>Brenda </a:t>
            </a:r>
            <a:r>
              <a:rPr lang="en-US" dirty="0" err="1" smtClean="0"/>
              <a:t>Fogus</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7"/>
                                        </p:tgtEl>
                                      </p:cBhvr>
                                    </p:cmd>
                                  </p:childTnLst>
                                </p:cTn>
                              </p:par>
                            </p:childTnLst>
                          </p:cTn>
                        </p:par>
                      </p:childTnLst>
                    </p:cTn>
                  </p:par>
                </p:childTnLst>
              </p:cTn>
              <p:nextCondLst>
                <p:cond evt="onClick" delay="0">
                  <p:tgtEl>
                    <p:spTgt spid="7"/>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After: reading quiz</a:t>
            </a:r>
            <a:endParaRPr lang="en-US" dirty="0"/>
          </a:p>
        </p:txBody>
      </p:sp>
      <p:sp>
        <p:nvSpPr>
          <p:cNvPr id="2" name="Content Placeholder 1"/>
          <p:cNvSpPr>
            <a:spLocks noGrp="1"/>
          </p:cNvSpPr>
          <p:nvPr>
            <p:ph idx="1"/>
          </p:nvPr>
        </p:nvSpPr>
        <p:spPr>
          <a:xfrm>
            <a:off x="1447800" y="1066800"/>
            <a:ext cx="7498080" cy="5410200"/>
          </a:xfrm>
        </p:spPr>
        <p:txBody>
          <a:bodyPr>
            <a:normAutofit fontScale="85000" lnSpcReduction="20000"/>
          </a:bodyPr>
          <a:lstStyle/>
          <a:p>
            <a:endParaRPr lang="en-US" dirty="0" smtClean="0"/>
          </a:p>
          <a:p>
            <a:r>
              <a:rPr lang="en-US" dirty="0" smtClean="0"/>
              <a:t>Every time reading is assigned, give a short quiz</a:t>
            </a:r>
          </a:p>
          <a:p>
            <a:r>
              <a:rPr lang="en-US" dirty="0" smtClean="0"/>
              <a:t>Take alone, take as group. Sum the score.</a:t>
            </a:r>
          </a:p>
          <a:p>
            <a:endParaRPr lang="en-US" dirty="0"/>
          </a:p>
          <a:p>
            <a:endParaRPr lang="en-US" dirty="0" smtClean="0"/>
          </a:p>
          <a:p>
            <a:endParaRPr lang="en-US" dirty="0"/>
          </a:p>
          <a:p>
            <a:pPr marL="82296" indent="0">
              <a:buNone/>
            </a:pPr>
            <a:endParaRPr lang="en-US" dirty="0" smtClean="0"/>
          </a:p>
          <a:p>
            <a:pPr marL="82296" indent="0">
              <a:buNone/>
            </a:pPr>
            <a:endParaRPr lang="en-US" dirty="0"/>
          </a:p>
          <a:p>
            <a:pPr marL="82296" indent="0">
              <a:buNone/>
            </a:pPr>
            <a:endParaRPr lang="en-US" dirty="0" smtClean="0"/>
          </a:p>
          <a:p>
            <a:pPr marL="82296" indent="0">
              <a:buNone/>
            </a:pPr>
            <a:endParaRPr lang="en-US" dirty="0"/>
          </a:p>
          <a:p>
            <a:r>
              <a:rPr lang="en-US" dirty="0" smtClean="0"/>
              <a:t>After first exam, allowed students to vote on keeping or getting rid of quizzes: vote was 64 to 1 in favor of keeping them</a:t>
            </a:r>
            <a:endParaRPr lang="en-US" dirty="0"/>
          </a:p>
        </p:txBody>
      </p:sp>
      <p:graphicFrame>
        <p:nvGraphicFramePr>
          <p:cNvPr id="4" name="Table 3"/>
          <p:cNvGraphicFramePr>
            <a:graphicFrameLocks noGrp="1"/>
          </p:cNvGraphicFramePr>
          <p:nvPr>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252983245"/>
              </p:ext>
            </p:extLst>
          </p:nvPr>
        </p:nvGraphicFramePr>
        <p:xfrm>
          <a:off x="1371600" y="2514600"/>
          <a:ext cx="7315200" cy="2590800"/>
        </p:xfrm>
        <a:graphic>
          <a:graphicData uri="http://schemas.openxmlformats.org/drawingml/2006/table">
            <a:tbl>
              <a:tblPr firstRow="1" bandRow="1">
                <a:tableStyleId>{5940675A-B579-460E-94D1-54222C63F5DA}</a:tableStyleId>
              </a:tblPr>
              <a:tblGrid>
                <a:gridCol w="3200400"/>
                <a:gridCol w="2057400"/>
                <a:gridCol w="2057400"/>
              </a:tblGrid>
              <a:tr h="812800">
                <a:tc>
                  <a:txBody>
                    <a:bodyPr/>
                    <a:lstStyle/>
                    <a:p>
                      <a:endParaRPr lang="en-US" dirty="0"/>
                    </a:p>
                  </a:txBody>
                  <a:tcPr/>
                </a:tc>
                <a:tc>
                  <a:txBody>
                    <a:bodyPr/>
                    <a:lstStyle/>
                    <a:p>
                      <a:r>
                        <a:rPr lang="en-US" dirty="0" smtClean="0"/>
                        <a:t>Without reading quizzes</a:t>
                      </a:r>
                      <a:endParaRPr lang="en-US" dirty="0"/>
                    </a:p>
                  </a:txBody>
                  <a:tcPr/>
                </a:tc>
                <a:tc>
                  <a:txBody>
                    <a:bodyPr/>
                    <a:lstStyle/>
                    <a:p>
                      <a:r>
                        <a:rPr lang="en-US" dirty="0" smtClean="0"/>
                        <a:t>With reading quizzes</a:t>
                      </a:r>
                      <a:endParaRPr lang="en-US" dirty="0"/>
                    </a:p>
                  </a:txBody>
                  <a:tcPr/>
                </a:tc>
              </a:tr>
              <a:tr h="889000">
                <a:tc>
                  <a:txBody>
                    <a:bodyPr/>
                    <a:lstStyle/>
                    <a:p>
                      <a:r>
                        <a:rPr lang="en-US" dirty="0" smtClean="0"/>
                        <a:t>The</a:t>
                      </a:r>
                      <a:r>
                        <a:rPr lang="en-US" baseline="0" dirty="0" smtClean="0"/>
                        <a:t> way the textbook presents material</a:t>
                      </a:r>
                      <a:endParaRPr lang="en-US" dirty="0"/>
                    </a:p>
                  </a:txBody>
                  <a:tcPr/>
                </a:tc>
                <a:tc>
                  <a:txBody>
                    <a:bodyPr/>
                    <a:lstStyle/>
                    <a:p>
                      <a:r>
                        <a:rPr lang="en-US" dirty="0" smtClean="0"/>
                        <a:t>Adequate </a:t>
                      </a:r>
                    </a:p>
                    <a:p>
                      <a:r>
                        <a:rPr lang="en-US" dirty="0" smtClean="0"/>
                        <a:t>(3.2*)</a:t>
                      </a:r>
                      <a:endParaRPr lang="en-US" dirty="0"/>
                    </a:p>
                  </a:txBody>
                  <a:tcPr/>
                </a:tc>
                <a:tc>
                  <a:txBody>
                    <a:bodyPr/>
                    <a:lstStyle/>
                    <a:p>
                      <a:r>
                        <a:rPr lang="en-US" dirty="0" smtClean="0"/>
                        <a:t>Above average</a:t>
                      </a:r>
                    </a:p>
                    <a:p>
                      <a:r>
                        <a:rPr lang="en-US" dirty="0" smtClean="0"/>
                        <a:t>(3.9*)</a:t>
                      </a:r>
                      <a:endParaRPr lang="en-US" dirty="0"/>
                    </a:p>
                  </a:txBody>
                  <a:tcPr/>
                </a:tc>
              </a:tr>
              <a:tr h="889000">
                <a:tc>
                  <a:txBody>
                    <a:bodyPr/>
                    <a:lstStyle/>
                    <a:p>
                      <a:r>
                        <a:rPr lang="en-US" dirty="0" smtClean="0"/>
                        <a:t>As an aid to understanding the subject matter</a:t>
                      </a:r>
                      <a:endParaRPr lang="en-US" dirty="0"/>
                    </a:p>
                  </a:txBody>
                  <a:tcPr/>
                </a:tc>
                <a:tc>
                  <a:txBody>
                    <a:bodyPr/>
                    <a:lstStyle/>
                    <a:p>
                      <a:r>
                        <a:rPr lang="en-US" dirty="0" smtClean="0"/>
                        <a:t>Adequate</a:t>
                      </a:r>
                    </a:p>
                    <a:p>
                      <a:r>
                        <a:rPr lang="en-US" dirty="0" smtClean="0"/>
                        <a:t>(3.2 *)</a:t>
                      </a:r>
                      <a:endParaRPr lang="en-US" dirty="0"/>
                    </a:p>
                  </a:txBody>
                  <a:tcPr/>
                </a:tc>
                <a:tc>
                  <a:txBody>
                    <a:bodyPr/>
                    <a:lstStyle/>
                    <a:p>
                      <a:r>
                        <a:rPr lang="en-US" dirty="0" smtClean="0"/>
                        <a:t>Above average (3.7*)</a:t>
                      </a:r>
                      <a:endParaRPr lang="en-US" dirty="0"/>
                    </a:p>
                  </a:txBody>
                  <a:tcPr/>
                </a:tc>
              </a:tr>
            </a:tbl>
          </a:graphicData>
        </a:graphic>
      </p:graphicFrame>
      <p:sp>
        <p:nvSpPr>
          <p:cNvPr id="5" name="Footer Placeholder 4"/>
          <p:cNvSpPr>
            <a:spLocks noGrp="1"/>
          </p:cNvSpPr>
          <p:nvPr>
            <p:ph type="ftr" sz="quarter" idx="11"/>
          </p:nvPr>
        </p:nvSpPr>
        <p:spPr/>
        <p:txBody>
          <a:bodyPr/>
          <a:lstStyle/>
          <a:p>
            <a:r>
              <a:rPr lang="en-US" dirty="0" smtClean="0"/>
              <a:t>* on a 5-point </a:t>
            </a:r>
            <a:r>
              <a:rPr lang="en-US" dirty="0" err="1" smtClean="0"/>
              <a:t>Likert</a:t>
            </a:r>
            <a:r>
              <a:rPr lang="en-US" dirty="0" smtClean="0"/>
              <a:t> Scale</a:t>
            </a:r>
            <a:endParaRPr 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8662925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While: Just in time teaching (JITT)</a:t>
            </a:r>
            <a:endParaRPr lang="en-US" dirty="0"/>
          </a:p>
        </p:txBody>
      </p:sp>
      <p:pic>
        <p:nvPicPr>
          <p:cNvPr id="7" name="JITT.avi">
            <a:hlinkClick r:id="" action="ppaction://media"/>
          </p:cNvPr>
          <p:cNvPicPr/>
          <p:nvPr>
            <p:ph idx="1"/>
            <a:videoFile r:link="rId1"/>
          </p:nvPr>
        </p:nvPicPr>
        <p:blipFill>
          <a:blip r:embed="rId4"/>
          <a:stretch>
            <a:fillRect/>
          </a:stretch>
        </p:blipFill>
        <p:spPr>
          <a:xfrm>
            <a:off x="2362200" y="1828800"/>
            <a:ext cx="4368800" cy="3276600"/>
          </a:xfrm>
          <a:prstGeom prst="rect">
            <a:avLst/>
          </a:prstGeom>
        </p:spPr>
      </p:pic>
      <p:sp>
        <p:nvSpPr>
          <p:cNvPr id="14339" name="TextBox 4"/>
          <p:cNvSpPr txBox="1">
            <a:spLocks noChangeArrowheads="1"/>
          </p:cNvSpPr>
          <p:nvPr/>
        </p:nvSpPr>
        <p:spPr bwMode="auto">
          <a:xfrm>
            <a:off x="3352800" y="5638800"/>
            <a:ext cx="3605975" cy="461665"/>
          </a:xfrm>
          <a:prstGeom prst="rect">
            <a:avLst/>
          </a:prstGeom>
          <a:noFill/>
          <a:ln w="9525">
            <a:noFill/>
            <a:miter lim="800000"/>
            <a:headEnd/>
            <a:tailEnd/>
          </a:ln>
        </p:spPr>
        <p:txBody>
          <a:bodyPr wrap="none">
            <a:spAutoFit/>
          </a:bodyPr>
          <a:lstStyle/>
          <a:p>
            <a:r>
              <a:rPr lang="en-US" dirty="0"/>
              <a:t>Jim Benedict </a:t>
            </a:r>
            <a:r>
              <a:rPr lang="en-US" dirty="0" smtClean="0"/>
              <a:t>Psychology</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7"/>
                                        </p:tgtEl>
                                      </p:cBhvr>
                                    </p:cmd>
                                  </p:childTnLst>
                                </p:cTn>
                              </p:par>
                            </p:childTnLst>
                          </p:cTn>
                        </p:par>
                      </p:childTnLst>
                    </p:cTn>
                  </p:par>
                </p:childTnLst>
              </p:cTn>
              <p:nextCondLst>
                <p:cond evt="onClick" delay="0">
                  <p:tgtEl>
                    <p:spTgt spid="7"/>
                  </p:tgtEl>
                </p:cond>
              </p:nextCondLst>
            </p:seq>
            <p:video>
              <p:cMediaNode>
                <p:cTn id="7"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Politics</a:t>
            </a:r>
          </a:p>
        </p:txBody>
      </p:sp>
      <p:sp>
        <p:nvSpPr>
          <p:cNvPr id="3075" name="Rectangle 3"/>
          <p:cNvSpPr>
            <a:spLocks noGrp="1" noChangeArrowheads="1"/>
          </p:cNvSpPr>
          <p:nvPr>
            <p:ph idx="1"/>
          </p:nvPr>
        </p:nvSpPr>
        <p:spPr/>
        <p:txBody>
          <a:bodyPr/>
          <a:lstStyle/>
          <a:p>
            <a:r>
              <a:rPr lang="en-US"/>
              <a:t>College costs are rising rapidly</a:t>
            </a:r>
          </a:p>
        </p:txBody>
      </p:sp>
      <p:pic>
        <p:nvPicPr>
          <p:cNvPr id="3076" name="Picture 4"/>
          <p:cNvPicPr>
            <a:picLocks noChangeAspect="1" noChangeArrowheads="1"/>
          </p:cNvPicPr>
          <p:nvPr/>
        </p:nvPicPr>
        <p:blipFill>
          <a:blip r:embed="rId3"/>
          <a:srcRect/>
          <a:stretch>
            <a:fillRect/>
          </a:stretch>
        </p:blipFill>
        <p:spPr bwMode="auto">
          <a:xfrm>
            <a:off x="1447800" y="2590800"/>
            <a:ext cx="5765800" cy="3378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smtClean="0"/>
              <a:t>After: Personal Response System</a:t>
            </a:r>
            <a:endParaRPr lang="en-US" dirty="0"/>
          </a:p>
        </p:txBody>
      </p:sp>
      <p:pic>
        <p:nvPicPr>
          <p:cNvPr id="6" name="Personal Response Systems.avi">
            <a:hlinkClick r:id="" action="ppaction://media"/>
          </p:cNvPr>
          <p:cNvPicPr/>
          <p:nvPr>
            <p:ph idx="1"/>
            <a:videoFile r:link="rId1"/>
          </p:nvPr>
        </p:nvPicPr>
        <p:blipFill>
          <a:blip r:embed="rId4"/>
          <a:stretch>
            <a:fillRect/>
          </a:stretch>
        </p:blipFill>
        <p:spPr>
          <a:xfrm>
            <a:off x="1981200" y="1752600"/>
            <a:ext cx="4724400" cy="3543300"/>
          </a:xfrm>
          <a:prstGeom prst="rect">
            <a:avLst/>
          </a:prstGeom>
        </p:spPr>
      </p:pic>
      <p:sp>
        <p:nvSpPr>
          <p:cNvPr id="16388" name="TextBox 4"/>
          <p:cNvSpPr txBox="1">
            <a:spLocks noChangeArrowheads="1"/>
          </p:cNvSpPr>
          <p:nvPr/>
        </p:nvSpPr>
        <p:spPr bwMode="auto">
          <a:xfrm>
            <a:off x="2743200" y="5715000"/>
            <a:ext cx="3657600" cy="830997"/>
          </a:xfrm>
          <a:prstGeom prst="rect">
            <a:avLst/>
          </a:prstGeom>
          <a:noFill/>
          <a:ln w="9525">
            <a:noFill/>
            <a:miter lim="800000"/>
            <a:headEnd/>
            <a:tailEnd/>
          </a:ln>
        </p:spPr>
        <p:txBody>
          <a:bodyPr>
            <a:spAutoFit/>
          </a:bodyPr>
          <a:lstStyle/>
          <a:p>
            <a:pPr algn="ctr"/>
            <a:r>
              <a:rPr lang="en-US" dirty="0"/>
              <a:t>Sharon </a:t>
            </a:r>
            <a:r>
              <a:rPr lang="en-US" dirty="0" err="1"/>
              <a:t>Blatz</a:t>
            </a:r>
            <a:r>
              <a:rPr lang="en-US" dirty="0"/>
              <a:t> and Andrea </a:t>
            </a:r>
            <a:r>
              <a:rPr lang="en-US" dirty="0" smtClean="0"/>
              <a:t>Adams</a:t>
            </a:r>
            <a:endParaRPr lang="en-US"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Emphasis: Show Book during Lecture</a:t>
            </a:r>
            <a:endParaRPr lang="en-US" dirty="0"/>
          </a:p>
        </p:txBody>
      </p:sp>
      <p:pic>
        <p:nvPicPr>
          <p:cNvPr id="18436" name="Picture 4" descr="C:\Documents and Settings\harrisnl\My Documents\My Pictures\DocumentCamera.jpg"/>
          <p:cNvPicPr>
            <a:picLocks noGrp="1" noChangeAspect="1" noChangeArrowheads="1"/>
          </p:cNvPicPr>
          <p:nvPr>
            <p:ph idx="1"/>
          </p:nvPr>
        </p:nvPicPr>
        <p:blipFill>
          <a:blip r:embed="rId3"/>
          <a:srcRect/>
          <a:stretch>
            <a:fillRect/>
          </a:stretch>
        </p:blipFill>
        <p:spPr>
          <a:xfrm>
            <a:off x="4648200" y="1524000"/>
            <a:ext cx="3048000" cy="2286000"/>
          </a:xfrm>
          <a:noFill/>
          <a:ln w="28575">
            <a:solidFill>
              <a:schemeClr val="accent1"/>
            </a:solidFill>
          </a:ln>
        </p:spPr>
      </p:pic>
      <p:pic>
        <p:nvPicPr>
          <p:cNvPr id="18435" name="Picture 3" descr="C:\Documents and Settings\harrisnl\My Documents\My Pictures\DocumentCamera3.jpg"/>
          <p:cNvPicPr>
            <a:picLocks noChangeAspect="1" noChangeArrowheads="1"/>
          </p:cNvPicPr>
          <p:nvPr/>
        </p:nvPicPr>
        <p:blipFill>
          <a:blip r:embed="rId4"/>
          <a:srcRect/>
          <a:stretch>
            <a:fillRect/>
          </a:stretch>
        </p:blipFill>
        <p:spPr bwMode="auto">
          <a:xfrm>
            <a:off x="1524000" y="3048000"/>
            <a:ext cx="3048000" cy="2286000"/>
          </a:xfrm>
          <a:prstGeom prst="rect">
            <a:avLst/>
          </a:prstGeom>
          <a:noFill/>
          <a:ln w="28575">
            <a:solidFill>
              <a:schemeClr val="accent1"/>
            </a:solidFill>
            <a:miter lim="800000"/>
            <a:headEnd/>
            <a:tailEnd/>
          </a:ln>
        </p:spPr>
      </p:pic>
      <p:sp>
        <p:nvSpPr>
          <p:cNvPr id="18437" name="TextBox 6"/>
          <p:cNvSpPr txBox="1">
            <a:spLocks noChangeArrowheads="1"/>
          </p:cNvSpPr>
          <p:nvPr/>
        </p:nvSpPr>
        <p:spPr bwMode="auto">
          <a:xfrm>
            <a:off x="5562600" y="4343400"/>
            <a:ext cx="1828800" cy="830997"/>
          </a:xfrm>
          <a:prstGeom prst="rect">
            <a:avLst/>
          </a:prstGeom>
          <a:noFill/>
          <a:ln w="9525">
            <a:noFill/>
            <a:miter lim="800000"/>
            <a:headEnd/>
            <a:tailEnd/>
          </a:ln>
        </p:spPr>
        <p:txBody>
          <a:bodyPr>
            <a:spAutoFit/>
          </a:bodyPr>
          <a:lstStyle/>
          <a:p>
            <a:r>
              <a:rPr lang="en-US" dirty="0"/>
              <a:t>Brenda </a:t>
            </a:r>
            <a:r>
              <a:rPr lang="en-US" dirty="0" smtClean="0"/>
              <a:t>Seal</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0482" name="Picture 6" descr="C:\Documents and Settings\harrisnl\My Documents\My Pictures\TextbookPictureWalk.jpg"/>
          <p:cNvPicPr>
            <a:picLocks noChangeAspect="1" noChangeArrowheads="1"/>
          </p:cNvPicPr>
          <p:nvPr/>
        </p:nvPicPr>
        <p:blipFill>
          <a:blip r:embed="rId3"/>
          <a:srcRect/>
          <a:stretch>
            <a:fillRect/>
          </a:stretch>
        </p:blipFill>
        <p:spPr bwMode="auto">
          <a:xfrm>
            <a:off x="5715000" y="4200525"/>
            <a:ext cx="3048000" cy="2286000"/>
          </a:xfrm>
          <a:prstGeom prst="rect">
            <a:avLst/>
          </a:prstGeom>
          <a:noFill/>
          <a:ln w="28575">
            <a:solidFill>
              <a:schemeClr val="accent1"/>
            </a:solidFill>
            <a:miter lim="800000"/>
            <a:headEnd/>
            <a:tailEnd/>
          </a:ln>
        </p:spPr>
      </p:pic>
      <p:sp>
        <p:nvSpPr>
          <p:cNvPr id="2" name="Title 1"/>
          <p:cNvSpPr>
            <a:spLocks noGrp="1"/>
          </p:cNvSpPr>
          <p:nvPr>
            <p:ph type="title"/>
          </p:nvPr>
        </p:nvSpPr>
        <p:spPr/>
        <p:txBody>
          <a:bodyPr>
            <a:normAutofit fontScale="90000"/>
          </a:bodyPr>
          <a:lstStyle/>
          <a:p>
            <a:r>
              <a:rPr lang="en-US" smtClean="0"/>
              <a:t>Emphasis: Bring textbook to class</a:t>
            </a:r>
            <a:endParaRPr lang="en-US" dirty="0"/>
          </a:p>
        </p:txBody>
      </p:sp>
      <p:sp>
        <p:nvSpPr>
          <p:cNvPr id="10" name="Content Placeholder 9"/>
          <p:cNvSpPr>
            <a:spLocks noGrp="1"/>
          </p:cNvSpPr>
          <p:nvPr>
            <p:ph idx="1"/>
          </p:nvPr>
        </p:nvSpPr>
        <p:spPr/>
        <p:txBody>
          <a:bodyPr/>
          <a:lstStyle/>
          <a:p>
            <a:endParaRPr lang="en-US" dirty="0"/>
          </a:p>
        </p:txBody>
      </p:sp>
      <p:pic>
        <p:nvPicPr>
          <p:cNvPr id="20484" name="Picture 4" descr="C:\Documents and Settings\harrisnl\My Documents\My Pictures\GraphicOrganizers.jpg"/>
          <p:cNvPicPr>
            <a:picLocks noChangeAspect="1" noChangeArrowheads="1"/>
          </p:cNvPicPr>
          <p:nvPr/>
        </p:nvPicPr>
        <p:blipFill>
          <a:blip r:embed="rId4"/>
          <a:srcRect/>
          <a:stretch>
            <a:fillRect/>
          </a:stretch>
        </p:blipFill>
        <p:spPr bwMode="auto">
          <a:xfrm>
            <a:off x="838200" y="1447800"/>
            <a:ext cx="3048000" cy="2286000"/>
          </a:xfrm>
          <a:prstGeom prst="rect">
            <a:avLst/>
          </a:prstGeom>
          <a:noFill/>
          <a:ln w="22225">
            <a:solidFill>
              <a:schemeClr val="accent1"/>
            </a:solidFill>
            <a:miter lim="800000"/>
            <a:headEnd/>
            <a:tailEnd/>
          </a:ln>
        </p:spPr>
      </p:pic>
      <p:pic>
        <p:nvPicPr>
          <p:cNvPr id="20485" name="Picture 2" descr="C:\Documents and Settings\harrisnl\My Documents\My Pictures\ReadingToStudents.jpg"/>
          <p:cNvPicPr>
            <a:picLocks noChangeAspect="1" noChangeArrowheads="1"/>
          </p:cNvPicPr>
          <p:nvPr/>
        </p:nvPicPr>
        <p:blipFill>
          <a:blip r:embed="rId5"/>
          <a:srcRect/>
          <a:stretch>
            <a:fillRect/>
          </a:stretch>
        </p:blipFill>
        <p:spPr bwMode="auto">
          <a:xfrm>
            <a:off x="3276600" y="2438400"/>
            <a:ext cx="3048000" cy="2286000"/>
          </a:xfrm>
          <a:prstGeom prst="rect">
            <a:avLst/>
          </a:prstGeom>
          <a:noFill/>
          <a:ln w="28575">
            <a:solidFill>
              <a:schemeClr val="accent1"/>
            </a:solidFill>
            <a:miter lim="800000"/>
            <a:headEnd/>
            <a:tailEnd/>
          </a:ln>
        </p:spPr>
      </p:pic>
      <p:pic>
        <p:nvPicPr>
          <p:cNvPr id="20486" name="Picture 3" descr="C:\Documents and Settings\harrisnl\My Documents\My Pictures\Read or Re-Reading 003_0001.jpg"/>
          <p:cNvPicPr>
            <a:picLocks noChangeAspect="1" noChangeArrowheads="1"/>
          </p:cNvPicPr>
          <p:nvPr/>
        </p:nvPicPr>
        <p:blipFill>
          <a:blip r:embed="rId6"/>
          <a:srcRect/>
          <a:stretch>
            <a:fillRect/>
          </a:stretch>
        </p:blipFill>
        <p:spPr bwMode="auto">
          <a:xfrm>
            <a:off x="5638800" y="1447800"/>
            <a:ext cx="3048000" cy="2286000"/>
          </a:xfrm>
          <a:prstGeom prst="rect">
            <a:avLst/>
          </a:prstGeom>
          <a:noFill/>
          <a:ln w="28575">
            <a:solidFill>
              <a:schemeClr val="accent1"/>
            </a:solidFill>
            <a:miter lim="800000"/>
            <a:headEnd/>
            <a:tailEnd/>
          </a:ln>
        </p:spPr>
      </p:pic>
      <p:pic>
        <p:nvPicPr>
          <p:cNvPr id="20487" name="Picture 5" descr="C:\Documents and Settings\harrisnl\My Documents\My Pictures\WhatDoesTheAuthorSay.jpg"/>
          <p:cNvPicPr>
            <a:picLocks noChangeAspect="1" noChangeArrowheads="1"/>
          </p:cNvPicPr>
          <p:nvPr/>
        </p:nvPicPr>
        <p:blipFill>
          <a:blip r:embed="rId7"/>
          <a:srcRect/>
          <a:stretch>
            <a:fillRect/>
          </a:stretch>
        </p:blipFill>
        <p:spPr bwMode="auto">
          <a:xfrm>
            <a:off x="1295400" y="4267200"/>
            <a:ext cx="3048000" cy="2286000"/>
          </a:xfrm>
          <a:prstGeom prst="rect">
            <a:avLst/>
          </a:prstGeom>
          <a:noFill/>
          <a:ln w="28575">
            <a:solidFill>
              <a:schemeClr val="accent1"/>
            </a:solid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rtlCol="0">
            <a:normAutofit fontScale="90000"/>
          </a:bodyPr>
          <a:lstStyle/>
          <a:p>
            <a:pPr eaLnBrk="1" fontAlgn="auto" hangingPunct="1">
              <a:spcAft>
                <a:spcPts val="0"/>
              </a:spcAft>
              <a:defRPr/>
            </a:pPr>
            <a:r>
              <a:rPr lang="en-US" dirty="0" smtClean="0"/>
              <a:t>How does a professor affect student opinion of the book?</a:t>
            </a:r>
          </a:p>
        </p:txBody>
      </p:sp>
      <p:sp>
        <p:nvSpPr>
          <p:cNvPr id="5" name="Content Placeholder 4"/>
          <p:cNvSpPr>
            <a:spLocks noGrp="1"/>
          </p:cNvSpPr>
          <p:nvPr>
            <p:ph idx="1"/>
          </p:nvPr>
        </p:nvSpPr>
        <p:spPr/>
        <p:txBody>
          <a:bodyPr rtlCol="0">
            <a:normAutofit/>
          </a:bodyPr>
          <a:lstStyle/>
          <a:p>
            <a:pPr eaLnBrk="1" fontAlgn="auto" hangingPunct="1">
              <a:spcAft>
                <a:spcPts val="0"/>
              </a:spcAft>
              <a:buFont typeface="Arial" pitchFamily="34" charset="0"/>
              <a:buChar char="•"/>
              <a:defRPr/>
            </a:pPr>
            <a:r>
              <a:rPr lang="en-US" dirty="0" smtClean="0"/>
              <a:t>Multi-sectioned course taught by many professors</a:t>
            </a:r>
          </a:p>
          <a:p>
            <a:pPr eaLnBrk="1" fontAlgn="auto" hangingPunct="1">
              <a:spcAft>
                <a:spcPts val="0"/>
              </a:spcAft>
              <a:buFont typeface="Arial" pitchFamily="34" charset="0"/>
              <a:buChar char="•"/>
              <a:defRPr/>
            </a:pPr>
            <a:r>
              <a:rPr lang="en-US" dirty="0" smtClean="0"/>
              <a:t>All professors used the same book</a:t>
            </a:r>
          </a:p>
          <a:p>
            <a:pPr eaLnBrk="1" fontAlgn="auto" hangingPunct="1">
              <a:spcAft>
                <a:spcPts val="0"/>
              </a:spcAft>
              <a:buFont typeface="Arial" pitchFamily="34" charset="0"/>
              <a:buChar char="•"/>
              <a:defRPr/>
            </a:pPr>
            <a:r>
              <a:rPr lang="en-US" dirty="0" smtClean="0"/>
              <a:t>Does professor’s opinion of the book affect the students’ opinions?</a:t>
            </a:r>
          </a:p>
          <a:p>
            <a:pPr eaLnBrk="1" fontAlgn="auto" hangingPunct="1">
              <a:spcAft>
                <a:spcPts val="0"/>
              </a:spcAft>
              <a:buFont typeface="Arial" pitchFamily="34" charset="0"/>
              <a:buChar char="•"/>
              <a:defRPr/>
            </a:pPr>
            <a:r>
              <a:rPr lang="en-US" dirty="0" smtClean="0"/>
              <a:t>Does professor’s use of the book affect the students’ opinions?</a:t>
            </a:r>
          </a:p>
          <a:p>
            <a:pPr eaLnBrk="1" fontAlgn="auto" hangingPunct="1">
              <a:spcAft>
                <a:spcPts val="0"/>
              </a:spcAft>
              <a:buFont typeface="Arial" pitchFamily="34" charset="0"/>
              <a:buChar char="•"/>
              <a:defRPr/>
            </a:pPr>
            <a:r>
              <a:rPr lang="en-US" dirty="0" smtClean="0"/>
              <a:t>Does professor’s use of the book affect students’ use of the book?</a:t>
            </a:r>
          </a:p>
          <a:p>
            <a:pPr eaLnBrk="1" fontAlgn="auto" hangingPunct="1">
              <a:spcAft>
                <a:spcPts val="0"/>
              </a:spcAft>
              <a:buFont typeface="Arial" pitchFamily="34" charset="0"/>
              <a:buChar char="•"/>
              <a:defRPr/>
            </a:pPr>
            <a:endParaRPr lang="en-US" dirty="0" smtClean="0"/>
          </a:p>
          <a:p>
            <a:pPr eaLnBrk="1" fontAlgn="auto" hangingPunct="1">
              <a:spcAft>
                <a:spcPts val="0"/>
              </a:spcAft>
              <a:buFont typeface="Arial" pitchFamily="34" charset="0"/>
              <a:buChar char="•"/>
              <a:defRPr/>
            </a:pPr>
            <a:endParaRPr lang="en-US"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Methodology</a:t>
            </a:r>
          </a:p>
        </p:txBody>
      </p:sp>
      <p:sp>
        <p:nvSpPr>
          <p:cNvPr id="3075" name="Content Placeholder 2"/>
          <p:cNvSpPr>
            <a:spLocks noGrp="1"/>
          </p:cNvSpPr>
          <p:nvPr>
            <p:ph idx="1"/>
          </p:nvPr>
        </p:nvSpPr>
        <p:spPr/>
        <p:txBody>
          <a:bodyPr/>
          <a:lstStyle/>
          <a:p>
            <a:pPr eaLnBrk="1" hangingPunct="1"/>
            <a:r>
              <a:rPr lang="en-US" smtClean="0"/>
              <a:t>Surveyed faculty on book opinion and book use</a:t>
            </a:r>
          </a:p>
          <a:p>
            <a:pPr eaLnBrk="1" hangingPunct="1"/>
            <a:r>
              <a:rPr lang="en-US" smtClean="0"/>
              <a:t>Surveyed students on book opinion and use</a:t>
            </a: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8 faculty teaching 15 sections</a:t>
            </a:r>
          </a:p>
        </p:txBody>
      </p:sp>
      <p:sp>
        <p:nvSpPr>
          <p:cNvPr id="4099" name="Content Placeholder 2"/>
          <p:cNvSpPr>
            <a:spLocks noGrp="1"/>
          </p:cNvSpPr>
          <p:nvPr>
            <p:ph idx="1"/>
          </p:nvPr>
        </p:nvSpPr>
        <p:spPr/>
        <p:txBody>
          <a:bodyPr/>
          <a:lstStyle/>
          <a:p>
            <a:pPr eaLnBrk="1" hangingPunct="1"/>
            <a:r>
              <a:rPr lang="en-US" smtClean="0"/>
              <a:t>6 involved in selecting book; for 3 it was their top choice, 3 preferred another book</a:t>
            </a:r>
          </a:p>
          <a:p>
            <a:pPr eaLnBrk="1" hangingPunct="1"/>
            <a:r>
              <a:rPr lang="en-US" smtClean="0"/>
              <a:t>On a scale of 1-7 where 7 is best</a:t>
            </a:r>
          </a:p>
          <a:p>
            <a:pPr eaLnBrk="1" hangingPunct="1"/>
            <a:r>
              <a:rPr lang="en-US" smtClean="0"/>
              <a:t>Opinion of book average = 5</a:t>
            </a:r>
          </a:p>
          <a:p>
            <a:pPr eaLnBrk="1" hangingPunct="1"/>
            <a:r>
              <a:rPr lang="en-US" smtClean="0"/>
              <a:t>Use of book was very similar (regardless of opinion of book)</a:t>
            </a:r>
          </a:p>
          <a:p>
            <a:pPr lvl="1" eaLnBrk="1" hangingPunct="1"/>
            <a:r>
              <a:rPr lang="en-US" smtClean="0"/>
              <a:t>Weekly or bi-weekly homework</a:t>
            </a:r>
          </a:p>
          <a:p>
            <a:pPr lvl="1" eaLnBrk="1" hangingPunct="1"/>
            <a:r>
              <a:rPr lang="en-US" smtClean="0"/>
              <a:t>Used the book in the classroom</a:t>
            </a:r>
          </a:p>
          <a:p>
            <a:pPr lvl="1" eaLnBrk="1" hangingPunct="1"/>
            <a:endParaRPr lang="en-US" smtClean="0"/>
          </a:p>
          <a:p>
            <a:pPr eaLnBrk="1" hangingPunct="1"/>
            <a:endParaRPr lang="en-US" smtClean="0"/>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Student reported use (304 students)</a:t>
            </a:r>
          </a:p>
        </p:txBody>
      </p:sp>
      <p:sp>
        <p:nvSpPr>
          <p:cNvPr id="5123" name="Content Placeholder 2"/>
          <p:cNvSpPr>
            <a:spLocks noGrp="1"/>
          </p:cNvSpPr>
          <p:nvPr>
            <p:ph idx="1"/>
          </p:nvPr>
        </p:nvSpPr>
        <p:spPr/>
        <p:txBody>
          <a:bodyPr/>
          <a:lstStyle/>
          <a:p>
            <a:pPr eaLnBrk="1" hangingPunct="1"/>
            <a:r>
              <a:rPr lang="en-US" dirty="0" smtClean="0"/>
              <a:t>Purchased?</a:t>
            </a:r>
          </a:p>
          <a:p>
            <a:pPr lvl="1" eaLnBrk="1" hangingPunct="1"/>
            <a:r>
              <a:rPr lang="en-US" dirty="0" smtClean="0"/>
              <a:t>All but 1 student bought the book</a:t>
            </a:r>
          </a:p>
          <a:p>
            <a:pPr eaLnBrk="1" hangingPunct="1"/>
            <a:r>
              <a:rPr lang="en-US" dirty="0" smtClean="0"/>
              <a:t>Used it?</a:t>
            </a:r>
          </a:p>
          <a:p>
            <a:pPr lvl="1" eaLnBrk="1" hangingPunct="1"/>
            <a:r>
              <a:rPr lang="en-US" dirty="0" smtClean="0"/>
              <a:t>85% used the book weekly or every couple of weeks</a:t>
            </a:r>
          </a:p>
          <a:p>
            <a:pPr lvl="1" eaLnBrk="1" hangingPunct="1"/>
            <a:r>
              <a:rPr lang="en-US" dirty="0" smtClean="0"/>
              <a:t>10% used the book only for studying for exams</a:t>
            </a: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dirty="0" smtClean="0"/>
              <a:t>Professor’s effect on students</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No relationship between the professor’s opinion and student’s opinion</a:t>
            </a:r>
          </a:p>
          <a:p>
            <a:pPr eaLnBrk="1" fontAlgn="auto" hangingPunct="1">
              <a:spcAft>
                <a:spcPts val="0"/>
              </a:spcAft>
              <a:buFont typeface="Arial" pitchFamily="34" charset="0"/>
              <a:buChar char="•"/>
              <a:defRPr/>
            </a:pPr>
            <a:r>
              <a:rPr lang="en-US" dirty="0" smtClean="0"/>
              <a:t>Students were unable to separate professor’s use of the book from professor’s opinion of the book</a:t>
            </a:r>
          </a:p>
          <a:p>
            <a:pPr eaLnBrk="1" fontAlgn="auto" hangingPunct="1">
              <a:spcAft>
                <a:spcPts val="0"/>
              </a:spcAft>
              <a:buFont typeface="Arial" pitchFamily="34" charset="0"/>
              <a:buChar char="•"/>
              <a:defRPr/>
            </a:pPr>
            <a:r>
              <a:rPr lang="en-US" dirty="0" smtClean="0"/>
              <a:t>E.g., &lt;My professor liked the book&gt; </a:t>
            </a:r>
          </a:p>
          <a:p>
            <a:pPr lvl="1" eaLnBrk="1" fontAlgn="auto" hangingPunct="1">
              <a:spcAft>
                <a:spcPts val="0"/>
              </a:spcAft>
              <a:buFont typeface="Arial" pitchFamily="34" charset="0"/>
              <a:buChar char="–"/>
              <a:defRPr/>
            </a:pPr>
            <a:r>
              <a:rPr lang="en-US" dirty="0" smtClean="0"/>
              <a:t>“because we had class assignments that we had to refer to the book, and also there were instances that we had to find definitions from the book”</a:t>
            </a:r>
          </a:p>
          <a:p>
            <a:pPr lvl="1" eaLnBrk="1" fontAlgn="auto" hangingPunct="1">
              <a:spcAft>
                <a:spcPts val="0"/>
              </a:spcAft>
              <a:buFont typeface="Arial" pitchFamily="34" charset="0"/>
              <a:buChar char="–"/>
              <a:defRPr/>
            </a:pPr>
            <a:r>
              <a:rPr lang="en-US" dirty="0" smtClean="0"/>
              <a:t>because “she uses many examples from the book”</a:t>
            </a:r>
          </a:p>
          <a:p>
            <a:pPr eaLnBrk="1" fontAlgn="auto" hangingPunct="1">
              <a:spcAft>
                <a:spcPts val="0"/>
              </a:spcAft>
              <a:buFont typeface="Arial" pitchFamily="34" charset="0"/>
              <a:buChar char="•"/>
              <a:defRPr/>
            </a:pPr>
            <a:endParaRPr lang="en-US"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dirty="0"/>
              <a:t>Book</a:t>
            </a:r>
            <a:r>
              <a:rPr lang="en-US" dirty="0" smtClean="0">
                <a:solidFill>
                  <a:schemeClr val="bg2"/>
                </a:solidFill>
              </a:rPr>
              <a:t> </a:t>
            </a:r>
            <a:r>
              <a:rPr lang="en-US" dirty="0"/>
              <a:t>use</a:t>
            </a:r>
            <a:r>
              <a:rPr lang="en-US" dirty="0" smtClean="0">
                <a:solidFill>
                  <a:schemeClr val="bg2"/>
                </a:solidFill>
              </a:rPr>
              <a:t> </a:t>
            </a:r>
            <a:r>
              <a:rPr lang="en-US" dirty="0"/>
              <a:t>and</a:t>
            </a:r>
            <a:r>
              <a:rPr lang="en-US" dirty="0" smtClean="0">
                <a:solidFill>
                  <a:schemeClr val="bg2"/>
                </a:solidFill>
              </a:rPr>
              <a:t> </a:t>
            </a:r>
            <a:r>
              <a:rPr lang="en-US" dirty="0"/>
              <a:t>class</a:t>
            </a:r>
            <a:r>
              <a:rPr lang="en-US" dirty="0" smtClean="0">
                <a:solidFill>
                  <a:schemeClr val="bg2"/>
                </a:solidFill>
              </a:rPr>
              <a:t> </a:t>
            </a:r>
            <a:r>
              <a:rPr lang="en-US" dirty="0"/>
              <a:t>opinion</a:t>
            </a:r>
          </a:p>
        </p:txBody>
      </p:sp>
      <p:sp>
        <p:nvSpPr>
          <p:cNvPr id="7171" name="Content Placeholder 2"/>
          <p:cNvSpPr>
            <a:spLocks noGrp="1"/>
          </p:cNvSpPr>
          <p:nvPr>
            <p:ph sz="half" idx="1"/>
          </p:nvPr>
        </p:nvSpPr>
        <p:spPr>
          <a:xfrm>
            <a:off x="457200" y="1600200"/>
            <a:ext cx="8229600" cy="1905000"/>
          </a:xfrm>
        </p:spPr>
        <p:txBody>
          <a:bodyPr>
            <a:normAutofit/>
          </a:bodyPr>
          <a:lstStyle/>
          <a:p>
            <a:pPr eaLnBrk="1" hangingPunct="1"/>
            <a:r>
              <a:rPr lang="en-US" dirty="0" smtClean="0"/>
              <a:t>Student use and opinion of book were related</a:t>
            </a:r>
            <a:r>
              <a:rPr lang="en-US" baseline="30000" dirty="0" smtClean="0"/>
              <a:t>1</a:t>
            </a:r>
          </a:p>
          <a:p>
            <a:pPr eaLnBrk="1" hangingPunct="1"/>
            <a:r>
              <a:rPr lang="en-US" dirty="0" smtClean="0"/>
              <a:t>Student use and opinion of class were related</a:t>
            </a:r>
            <a:r>
              <a:rPr lang="en-US" baseline="30000" dirty="0" smtClean="0"/>
              <a:t>2</a:t>
            </a:r>
            <a:endParaRPr lang="en-US" dirty="0" smtClean="0"/>
          </a:p>
          <a:p>
            <a:pPr eaLnBrk="1" hangingPunct="1"/>
            <a:r>
              <a:rPr lang="en-US" dirty="0" smtClean="0"/>
              <a:t>Book opinion and class opinion were related</a:t>
            </a:r>
            <a:r>
              <a:rPr lang="en-US" baseline="30000" dirty="0" smtClean="0"/>
              <a:t>3</a:t>
            </a:r>
            <a:endParaRPr lang="en-US" dirty="0" smtClean="0"/>
          </a:p>
        </p:txBody>
      </p:sp>
      <p:sp>
        <p:nvSpPr>
          <p:cNvPr id="7172" name="Content Placeholder 3"/>
          <p:cNvSpPr>
            <a:spLocks noGrp="1"/>
          </p:cNvSpPr>
          <p:nvPr>
            <p:ph sz="half" idx="2"/>
          </p:nvPr>
        </p:nvSpPr>
        <p:spPr>
          <a:xfrm>
            <a:off x="457200" y="3276600"/>
            <a:ext cx="8153400" cy="2057400"/>
          </a:xfrm>
        </p:spPr>
        <p:txBody>
          <a:bodyPr anchor="b">
            <a:normAutofit/>
          </a:bodyPr>
          <a:lstStyle/>
          <a:p>
            <a:pPr marL="514350" indent="-514350">
              <a:buClr>
                <a:schemeClr val="bg2"/>
              </a:buClr>
              <a:buFont typeface="+mj-lt"/>
              <a:buAutoNum type="arabicPeriod"/>
            </a:pPr>
            <a:r>
              <a:rPr lang="en-US" sz="1600" dirty="0" smtClean="0"/>
              <a:t>Adjusted R</a:t>
            </a:r>
            <a:r>
              <a:rPr lang="en-US" sz="1600" baseline="30000" dirty="0" smtClean="0"/>
              <a:t>2</a:t>
            </a:r>
            <a:r>
              <a:rPr lang="en-US" sz="1600" dirty="0" smtClean="0"/>
              <a:t> = .077, significance = .000, Standardized </a:t>
            </a:r>
            <a:r>
              <a:rPr lang="en-US" sz="1600" dirty="0" smtClean="0">
                <a:latin typeface="Freestyle Script" pitchFamily="66" charset="0"/>
              </a:rPr>
              <a:t>B</a:t>
            </a:r>
            <a:r>
              <a:rPr lang="en-US" sz="1600" dirty="0" smtClean="0"/>
              <a:t> = .284</a:t>
            </a:r>
          </a:p>
          <a:p>
            <a:pPr marL="514350" indent="-514350" eaLnBrk="1" hangingPunct="1">
              <a:buClr>
                <a:schemeClr val="bg2"/>
              </a:buClr>
              <a:buFont typeface="+mj-lt"/>
              <a:buAutoNum type="arabicPeriod"/>
            </a:pPr>
            <a:r>
              <a:rPr lang="en-US" sz="1600" dirty="0" smtClean="0"/>
              <a:t>Adjusted R</a:t>
            </a:r>
            <a:r>
              <a:rPr lang="en-US" sz="1600" baseline="30000" dirty="0" smtClean="0"/>
              <a:t>2</a:t>
            </a:r>
            <a:r>
              <a:rPr lang="en-US" sz="1600" dirty="0" smtClean="0"/>
              <a:t> = .063, significance = .000, Standardized </a:t>
            </a:r>
            <a:r>
              <a:rPr lang="en-US" sz="1600" dirty="0" smtClean="0">
                <a:latin typeface="Freestyle Script" pitchFamily="66" charset="0"/>
              </a:rPr>
              <a:t>B</a:t>
            </a:r>
            <a:r>
              <a:rPr lang="en-US" sz="1600" dirty="0" smtClean="0"/>
              <a:t> = .257</a:t>
            </a:r>
          </a:p>
          <a:p>
            <a:pPr marL="514350" indent="-514350" eaLnBrk="1" hangingPunct="1">
              <a:buClr>
                <a:schemeClr val="bg2"/>
              </a:buClr>
              <a:buFont typeface="+mj-lt"/>
              <a:buAutoNum type="arabicPeriod"/>
            </a:pPr>
            <a:r>
              <a:rPr lang="en-US" sz="1600" dirty="0" smtClean="0"/>
              <a:t>Adjusted R</a:t>
            </a:r>
            <a:r>
              <a:rPr lang="en-US" sz="1600" baseline="30000" dirty="0" smtClean="0"/>
              <a:t>2</a:t>
            </a:r>
            <a:r>
              <a:rPr lang="en-US" sz="1600" dirty="0" smtClean="0"/>
              <a:t> = .217, significance = .000, Standardized </a:t>
            </a:r>
            <a:r>
              <a:rPr lang="en-US" sz="1600" dirty="0" smtClean="0">
                <a:latin typeface="Freestyle Script" pitchFamily="66" charset="0"/>
              </a:rPr>
              <a:t>B</a:t>
            </a:r>
            <a:r>
              <a:rPr lang="en-US" sz="1600" dirty="0" smtClean="0"/>
              <a:t> = .469</a:t>
            </a: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Title 4"/>
          <p:cNvSpPr>
            <a:spLocks noGrp="1"/>
          </p:cNvSpPr>
          <p:nvPr>
            <p:ph type="title"/>
          </p:nvPr>
        </p:nvSpPr>
        <p:spPr/>
        <p:txBody>
          <a:bodyPr/>
          <a:lstStyle/>
          <a:p>
            <a:pPr eaLnBrk="1" hangingPunct="1"/>
            <a:r>
              <a:rPr lang="en-US" smtClean="0"/>
              <a:t>Don’t shoot yourself in the foot</a:t>
            </a:r>
          </a:p>
        </p:txBody>
      </p:sp>
      <p:sp>
        <p:nvSpPr>
          <p:cNvPr id="8195" name="Content Placeholder 5"/>
          <p:cNvSpPr>
            <a:spLocks noGrp="1"/>
          </p:cNvSpPr>
          <p:nvPr>
            <p:ph idx="1"/>
          </p:nvPr>
        </p:nvSpPr>
        <p:spPr/>
        <p:txBody>
          <a:bodyPr/>
          <a:lstStyle/>
          <a:p>
            <a:pPr eaLnBrk="1" hangingPunct="1"/>
            <a:r>
              <a:rPr lang="en-US" dirty="0" smtClean="0"/>
              <a:t>Why did you force me to buy this book if you</a:t>
            </a:r>
          </a:p>
          <a:p>
            <a:pPr lvl="1" eaLnBrk="1" hangingPunct="1"/>
            <a:r>
              <a:rPr lang="en-US" dirty="0" smtClean="0"/>
              <a:t>Don’t use it?</a:t>
            </a:r>
          </a:p>
          <a:p>
            <a:pPr lvl="1" eaLnBrk="1" hangingPunct="1"/>
            <a:r>
              <a:rPr lang="en-US" dirty="0" smtClean="0"/>
              <a:t>Don’t have me use it?</a:t>
            </a:r>
          </a:p>
          <a:p>
            <a:pPr lvl="1" eaLnBrk="1" hangingPunct="1"/>
            <a:r>
              <a:rPr lang="en-US" dirty="0" smtClean="0"/>
              <a:t>Don’t like it?</a:t>
            </a:r>
          </a:p>
          <a:p>
            <a:pPr eaLnBrk="1" hangingPunct="1"/>
            <a:r>
              <a:rPr lang="en-US" dirty="0" smtClean="0"/>
              <a:t>This affects their opinion of the class</a:t>
            </a:r>
          </a:p>
          <a:p>
            <a:pPr eaLnBrk="1" hangingPunct="1"/>
            <a:r>
              <a:rPr lang="en-US" dirty="0" smtClean="0"/>
              <a:t>If you don’t tell them, they won’t know</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10244" name="Object 4"/>
          <p:cNvGraphicFramePr>
            <a:graphicFrameLocks noChangeAspect="1"/>
          </p:cNvGraphicFramePr>
          <p:nvPr/>
        </p:nvGraphicFramePr>
        <p:xfrm>
          <a:off x="1371600" y="609600"/>
          <a:ext cx="7239000" cy="5087938"/>
        </p:xfrm>
        <a:graphic>
          <a:graphicData uri="http://schemas.openxmlformats.org/presentationml/2006/ole">
            <p:oleObj spid="_x0000_s10249" name="Chart" r:id="rId4" imgW="5017008" imgH="3526536" progId="Excel.Sheet.8">
              <p:embed/>
            </p:oleObj>
          </a:graphicData>
        </a:graphic>
      </p:graphicFrame>
      <p:sp>
        <p:nvSpPr>
          <p:cNvPr id="10245" name="Text Box 5"/>
          <p:cNvSpPr txBox="1">
            <a:spLocks noChangeArrowheads="1"/>
          </p:cNvSpPr>
          <p:nvPr/>
        </p:nvSpPr>
        <p:spPr bwMode="auto">
          <a:xfrm>
            <a:off x="4876800" y="1524000"/>
            <a:ext cx="1600200" cy="274638"/>
          </a:xfrm>
          <a:prstGeom prst="rect">
            <a:avLst/>
          </a:prstGeom>
          <a:noFill/>
          <a:ln w="9525">
            <a:noFill/>
            <a:miter lim="800000"/>
            <a:headEnd/>
            <a:tailEnd/>
          </a:ln>
        </p:spPr>
        <p:txBody>
          <a:bodyPr>
            <a:spAutoFit/>
          </a:bodyPr>
          <a:lstStyle/>
          <a:p>
            <a:r>
              <a:rPr lang="en-US" sz="1200">
                <a:latin typeface="Times" pitchFamily="124" charset="0"/>
              </a:rPr>
              <a:t>College Tuition &amp; Fees</a:t>
            </a:r>
          </a:p>
        </p:txBody>
      </p:sp>
      <p:sp>
        <p:nvSpPr>
          <p:cNvPr id="10247" name="Text Box 7"/>
          <p:cNvSpPr txBox="1">
            <a:spLocks noChangeArrowheads="1"/>
          </p:cNvSpPr>
          <p:nvPr/>
        </p:nvSpPr>
        <p:spPr bwMode="auto">
          <a:xfrm>
            <a:off x="5943600" y="2286000"/>
            <a:ext cx="819150" cy="274638"/>
          </a:xfrm>
          <a:prstGeom prst="rect">
            <a:avLst/>
          </a:prstGeom>
          <a:noFill/>
          <a:ln w="9525">
            <a:noFill/>
            <a:miter lim="800000"/>
            <a:headEnd/>
            <a:tailEnd/>
          </a:ln>
        </p:spPr>
        <p:txBody>
          <a:bodyPr wrap="none">
            <a:spAutoFit/>
          </a:bodyPr>
          <a:lstStyle/>
          <a:p>
            <a:r>
              <a:rPr lang="en-US" sz="1200">
                <a:latin typeface="Times" pitchFamily="124" charset="0"/>
              </a:rPr>
              <a:t>Textbooks</a:t>
            </a:r>
          </a:p>
        </p:txBody>
      </p:sp>
      <p:sp>
        <p:nvSpPr>
          <p:cNvPr id="10248" name="Text Box 8"/>
          <p:cNvSpPr txBox="1">
            <a:spLocks noChangeArrowheads="1"/>
          </p:cNvSpPr>
          <p:nvPr/>
        </p:nvSpPr>
        <p:spPr bwMode="auto">
          <a:xfrm>
            <a:off x="5867400" y="4191000"/>
            <a:ext cx="1352550" cy="274638"/>
          </a:xfrm>
          <a:prstGeom prst="rect">
            <a:avLst/>
          </a:prstGeom>
          <a:noFill/>
          <a:ln w="9525">
            <a:noFill/>
            <a:miter lim="800000"/>
            <a:headEnd/>
            <a:tailEnd/>
          </a:ln>
        </p:spPr>
        <p:txBody>
          <a:bodyPr wrap="none">
            <a:spAutoFit/>
          </a:bodyPr>
          <a:lstStyle/>
          <a:p>
            <a:r>
              <a:rPr lang="en-US" sz="1200">
                <a:latin typeface="Times" pitchFamily="124" charset="0"/>
              </a:rPr>
              <a:t>Recreational Books</a:t>
            </a:r>
            <a:endParaRPr lang="en-US"/>
          </a:p>
        </p:txBody>
      </p:sp>
      <p:sp>
        <p:nvSpPr>
          <p:cNvPr id="6" name="TextBox 5"/>
          <p:cNvSpPr txBox="1"/>
          <p:nvPr/>
        </p:nvSpPr>
        <p:spPr>
          <a:xfrm>
            <a:off x="1447800" y="5867400"/>
            <a:ext cx="3230071" cy="338554"/>
          </a:xfrm>
          <a:prstGeom prst="rect">
            <a:avLst/>
          </a:prstGeom>
          <a:noFill/>
        </p:spPr>
        <p:txBody>
          <a:bodyPr wrap="none" rtlCol="0">
            <a:spAutoFit/>
          </a:bodyPr>
          <a:lstStyle/>
          <a:p>
            <a:r>
              <a:rPr lang="en-US" sz="1600" dirty="0" smtClean="0"/>
              <a:t>The trend seems to be continuing</a:t>
            </a:r>
            <a:endParaRPr lang="en-US" sz="16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Reflection and application</a:t>
            </a:r>
            <a:endParaRPr lang="en-US" dirty="0"/>
          </a:p>
        </p:txBody>
      </p:sp>
      <p:sp>
        <p:nvSpPr>
          <p:cNvPr id="2" name="Content Placeholder 1"/>
          <p:cNvSpPr>
            <a:spLocks noGrp="1"/>
          </p:cNvSpPr>
          <p:nvPr>
            <p:ph idx="1"/>
          </p:nvPr>
        </p:nvSpPr>
        <p:spPr/>
        <p:txBody>
          <a:bodyPr/>
          <a:lstStyle/>
          <a:p>
            <a:r>
              <a:rPr lang="en-US" dirty="0" smtClean="0"/>
              <a:t>Sticky note votes – ideas I might want to use </a:t>
            </a:r>
          </a:p>
          <a:p>
            <a:r>
              <a:rPr lang="en-US" dirty="0" smtClean="0"/>
              <a:t>Exit pass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Politics - II</a:t>
            </a:r>
          </a:p>
        </p:txBody>
      </p:sp>
      <p:sp>
        <p:nvSpPr>
          <p:cNvPr id="5123" name="Rectangle 3"/>
          <p:cNvSpPr>
            <a:spLocks noGrp="1" noChangeArrowheads="1"/>
          </p:cNvSpPr>
          <p:nvPr>
            <p:ph idx="1"/>
          </p:nvPr>
        </p:nvSpPr>
        <p:spPr/>
        <p:txBody>
          <a:bodyPr/>
          <a:lstStyle/>
          <a:p>
            <a:r>
              <a:rPr lang="en-US"/>
              <a:t>While tuition &amp; fee costs have risen more rapidly than book costs, they are highly varied by state and campus.</a:t>
            </a:r>
          </a:p>
          <a:p>
            <a:r>
              <a:rPr lang="en-US"/>
              <a:t>In contrast, books are pretty much the same everywhere…</a:t>
            </a:r>
          </a:p>
          <a:p>
            <a:r>
              <a:rPr lang="en-US"/>
              <a:t>Therefore, books are easier political agenda item…..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Easy target – Visible costs</a:t>
            </a:r>
            <a:endParaRPr lang="en-US" dirty="0"/>
          </a:p>
        </p:txBody>
      </p:sp>
      <p:sp>
        <p:nvSpPr>
          <p:cNvPr id="3" name="Content Placeholder 2"/>
          <p:cNvSpPr>
            <a:spLocks noGrp="1"/>
          </p:cNvSpPr>
          <p:nvPr>
            <p:ph idx="1"/>
          </p:nvPr>
        </p:nvSpPr>
        <p:spPr/>
        <p:txBody>
          <a:bodyPr>
            <a:normAutofit lnSpcReduction="10000"/>
          </a:bodyPr>
          <a:lstStyle/>
          <a:p>
            <a:r>
              <a:rPr lang="en-US" dirty="0" smtClean="0"/>
              <a:t>Textbook costs as a percentage of tuition…</a:t>
            </a:r>
          </a:p>
          <a:p>
            <a:pPr>
              <a:buNone/>
            </a:pPr>
            <a:endParaRPr lang="en-US" dirty="0" smtClean="0"/>
          </a:p>
          <a:p>
            <a:r>
              <a:rPr lang="en-US" dirty="0" smtClean="0"/>
              <a:t>78% of 2 year institutions</a:t>
            </a:r>
          </a:p>
          <a:p>
            <a:r>
              <a:rPr lang="en-US" dirty="0" smtClean="0"/>
              <a:t>26% of all 4 year institutions</a:t>
            </a:r>
          </a:p>
          <a:p>
            <a:r>
              <a:rPr lang="en-US" dirty="0" smtClean="0"/>
              <a:t>4% at private 4 year institutions</a:t>
            </a:r>
          </a:p>
          <a:p>
            <a:endParaRPr lang="en-US" dirty="0" smtClean="0"/>
          </a:p>
          <a:p>
            <a:endParaRPr lang="en-US" dirty="0" smtClean="0"/>
          </a:p>
          <a:p>
            <a:pPr>
              <a:buNone/>
            </a:pPr>
            <a:endParaRPr lang="en-US" sz="1800" dirty="0" smtClean="0"/>
          </a:p>
          <a:p>
            <a:pPr>
              <a:buNone/>
            </a:pPr>
            <a:r>
              <a:rPr lang="en-US" sz="1800" dirty="0" smtClean="0"/>
              <a:t>http://www.gao.gov/products/GAO-05-806</a:t>
            </a:r>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behaviors</a:t>
            </a:r>
            <a:endParaRPr lang="en-US" dirty="0"/>
          </a:p>
        </p:txBody>
      </p:sp>
      <p:sp>
        <p:nvSpPr>
          <p:cNvPr id="3" name="Content Placeholder 2"/>
          <p:cNvSpPr>
            <a:spLocks noGrp="1"/>
          </p:cNvSpPr>
          <p:nvPr>
            <p:ph idx="1"/>
          </p:nvPr>
        </p:nvSpPr>
        <p:spPr/>
        <p:txBody>
          <a:bodyPr/>
          <a:lstStyle/>
          <a:p>
            <a:r>
              <a:rPr lang="en-US" dirty="0" smtClean="0"/>
              <a:t>7 in 10 students have not purchased a text at least once because of cost *</a:t>
            </a:r>
          </a:p>
          <a:p>
            <a:endParaRPr lang="en-US" dirty="0" smtClean="0"/>
          </a:p>
          <a:p>
            <a:r>
              <a:rPr lang="en-US" dirty="0" smtClean="0"/>
              <a:t>78% of those expected it to hurt them academically</a:t>
            </a:r>
          </a:p>
          <a:p>
            <a:endParaRPr lang="en-US" dirty="0" smtClean="0"/>
          </a:p>
          <a:p>
            <a:r>
              <a:rPr lang="en-US" dirty="0" smtClean="0"/>
              <a:t>Bundling impacts 59% of students negatively</a:t>
            </a:r>
            <a:endParaRPr lang="en-US" dirty="0"/>
          </a:p>
        </p:txBody>
      </p:sp>
      <p:sp>
        <p:nvSpPr>
          <p:cNvPr id="4" name="TextBox 3"/>
          <p:cNvSpPr txBox="1"/>
          <p:nvPr/>
        </p:nvSpPr>
        <p:spPr>
          <a:xfrm>
            <a:off x="1143000" y="6027003"/>
            <a:ext cx="7391400" cy="523220"/>
          </a:xfrm>
          <a:prstGeom prst="rect">
            <a:avLst/>
          </a:prstGeom>
          <a:noFill/>
        </p:spPr>
        <p:txBody>
          <a:bodyPr wrap="square" rtlCol="0">
            <a:spAutoFit/>
          </a:bodyPr>
          <a:lstStyle/>
          <a:p>
            <a:r>
              <a:rPr lang="en-US" sz="1400" dirty="0" smtClean="0"/>
              <a:t>* U.S. Public Interest Research Group survey as reported </a:t>
            </a:r>
          </a:p>
          <a:p>
            <a:r>
              <a:rPr lang="en-US" sz="1400" dirty="0" smtClean="0"/>
              <a:t>in The Chronicle of Higher Education 8/23/2011</a:t>
            </a:r>
            <a:endParaRPr 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762000"/>
            <a:ext cx="7498080" cy="2849562"/>
          </a:xfrm>
        </p:spPr>
        <p:txBody>
          <a:bodyPr>
            <a:normAutofit/>
          </a:bodyPr>
          <a:lstStyle/>
          <a:p>
            <a:r>
              <a:rPr lang="en-US" dirty="0" smtClean="0"/>
              <a:t>If they won’t buy the text, how can we get them to read it?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1153</TotalTime>
  <Words>2584</Words>
  <Application>Microsoft Macintosh PowerPoint</Application>
  <PresentationFormat>On-screen Show (4:3)</PresentationFormat>
  <Paragraphs>332</Paragraphs>
  <Slides>50</Slides>
  <Notes>47</Notes>
  <HiddenSlides>0</HiddenSlides>
  <MMClips>4</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Solstice</vt:lpstr>
      <vt:lpstr>Chart</vt:lpstr>
      <vt:lpstr>What? Your Students Won’t Read? </vt:lpstr>
      <vt:lpstr>Today’s Agenda</vt:lpstr>
      <vt:lpstr>Why effective use of class texts is important:   Politics, Policy, &amp; Profits </vt:lpstr>
      <vt:lpstr>Politics</vt:lpstr>
      <vt:lpstr>Slide 5</vt:lpstr>
      <vt:lpstr>Politics - II</vt:lpstr>
      <vt:lpstr>Easy target – Visible costs</vt:lpstr>
      <vt:lpstr>Student behaviors</vt:lpstr>
      <vt:lpstr>If they won’t buy the text, how can we get them to read it?</vt:lpstr>
      <vt:lpstr>Results in Policies</vt:lpstr>
      <vt:lpstr>Profits</vt:lpstr>
      <vt:lpstr>Our bookstore</vt:lpstr>
      <vt:lpstr>Faculty can help</vt:lpstr>
      <vt:lpstr>Author’s perspective</vt:lpstr>
      <vt:lpstr>Publishers</vt:lpstr>
      <vt:lpstr>What about e-books?</vt:lpstr>
      <vt:lpstr>Why all this background ?</vt:lpstr>
      <vt:lpstr>Table Questions </vt:lpstr>
      <vt:lpstr>The Disconnect</vt:lpstr>
      <vt:lpstr>I consider books to be </vt:lpstr>
      <vt:lpstr>I buy </vt:lpstr>
      <vt:lpstr>I get most of the knowledge in my courses from:</vt:lpstr>
      <vt:lpstr>I read the assigned readings</vt:lpstr>
      <vt:lpstr>The main purpose for which I read the textbook is:</vt:lpstr>
      <vt:lpstr>What some students say</vt:lpstr>
      <vt:lpstr>What some students say, cont</vt:lpstr>
      <vt:lpstr>Teacher    What past methods of using textbooks have been useful to you? In which ways were they beneficial to you?</vt:lpstr>
      <vt:lpstr>Slide 28</vt:lpstr>
      <vt:lpstr>Slide 29</vt:lpstr>
      <vt:lpstr>In your opinion, how can professors encourage students to read the assigned readings before coming to class?</vt:lpstr>
      <vt:lpstr>Slide 31</vt:lpstr>
      <vt:lpstr>Does it have to be this way?</vt:lpstr>
      <vt:lpstr>Preview: Show and Tell</vt:lpstr>
      <vt:lpstr>Preview: Where in the book is…?</vt:lpstr>
      <vt:lpstr>Before</vt:lpstr>
      <vt:lpstr>Before: Invitation to read</vt:lpstr>
      <vt:lpstr>After: One minute Response</vt:lpstr>
      <vt:lpstr>After: reading quiz</vt:lpstr>
      <vt:lpstr>While: Just in time teaching (JITT)</vt:lpstr>
      <vt:lpstr>After: Personal Response System</vt:lpstr>
      <vt:lpstr>Emphasis: Show Book during Lecture</vt:lpstr>
      <vt:lpstr>Emphasis: Bring textbook to class</vt:lpstr>
      <vt:lpstr>How does a professor affect student opinion of the book?</vt:lpstr>
      <vt:lpstr>Methodology</vt:lpstr>
      <vt:lpstr>8 faculty teaching 15 sections</vt:lpstr>
      <vt:lpstr>Student reported use (304 students)</vt:lpstr>
      <vt:lpstr>Professor’s effect on students</vt:lpstr>
      <vt:lpstr>Book use and class opinion</vt:lpstr>
      <vt:lpstr>Don’t shoot yourself in the foot</vt:lpstr>
      <vt:lpstr>Reflection and application</vt:lpstr>
    </vt:vector>
  </TitlesOfParts>
  <Company>James Madison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Textbooks: Why the Recent Fuss?</dc:title>
  <dc:creator>Scott Gallagher</dc:creator>
  <cp:lastModifiedBy>Nancy Harris</cp:lastModifiedBy>
  <cp:revision>93</cp:revision>
  <cp:lastPrinted>2010-08-20T15:02:40Z</cp:lastPrinted>
  <dcterms:created xsi:type="dcterms:W3CDTF">2012-04-18T17:53:54Z</dcterms:created>
  <dcterms:modified xsi:type="dcterms:W3CDTF">2012-04-18T17:56:27Z</dcterms:modified>
</cp:coreProperties>
</file>