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Default Extension="jpeg" ContentType="image/jpe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notesSlides/notesSlide5.xml" ContentType="application/vnd.openxmlformats-officedocument.presentationml.notes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Slides/notesSlide6.xml" ContentType="application/vnd.openxmlformats-officedocument.presentationml.notesSlide+xml"/>
  <Default Extension="xls" ContentType="application/vnd.ms-exce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Default Extension="vml" ContentType="application/vnd.openxmlformats-officedocument.vmlDrawing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Default Extension="wmf" ContentType="image/x-wmf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>
  <p:sldMasterIdLst>
    <p:sldMasterId id="2147483730" r:id="rId1"/>
  </p:sldMasterIdLst>
  <p:notesMasterIdLst>
    <p:notesMasterId r:id="rId47"/>
  </p:notesMasterIdLst>
  <p:handoutMasterIdLst>
    <p:handoutMasterId r:id="rId48"/>
  </p:handoutMasterIdLst>
  <p:sldIdLst>
    <p:sldId id="282" r:id="rId2"/>
    <p:sldId id="283" r:id="rId3"/>
    <p:sldId id="256" r:id="rId4"/>
    <p:sldId id="257" r:id="rId5"/>
    <p:sldId id="264" r:id="rId6"/>
    <p:sldId id="259" r:id="rId7"/>
    <p:sldId id="310" r:id="rId8"/>
    <p:sldId id="312" r:id="rId9"/>
    <p:sldId id="263" r:id="rId10"/>
    <p:sldId id="261" r:id="rId11"/>
    <p:sldId id="313" r:id="rId12"/>
    <p:sldId id="314" r:id="rId13"/>
    <p:sldId id="311" r:id="rId14"/>
    <p:sldId id="306" r:id="rId15"/>
    <p:sldId id="315" r:id="rId16"/>
    <p:sldId id="265" r:id="rId17"/>
    <p:sldId id="266" r:id="rId18"/>
    <p:sldId id="295" r:id="rId19"/>
    <p:sldId id="296" r:id="rId20"/>
    <p:sldId id="297" r:id="rId21"/>
    <p:sldId id="301" r:id="rId22"/>
    <p:sldId id="298" r:id="rId23"/>
    <p:sldId id="299" r:id="rId24"/>
    <p:sldId id="303" r:id="rId25"/>
    <p:sldId id="302" r:id="rId26"/>
    <p:sldId id="304" r:id="rId27"/>
    <p:sldId id="305" r:id="rId28"/>
    <p:sldId id="284" r:id="rId29"/>
    <p:sldId id="267" r:id="rId30"/>
    <p:sldId id="308" r:id="rId31"/>
    <p:sldId id="316" r:id="rId32"/>
    <p:sldId id="274" r:id="rId33"/>
    <p:sldId id="309" r:id="rId34"/>
    <p:sldId id="273" r:id="rId35"/>
    <p:sldId id="275" r:id="rId36"/>
    <p:sldId id="294" r:id="rId37"/>
    <p:sldId id="293" r:id="rId38"/>
    <p:sldId id="286" r:id="rId39"/>
    <p:sldId id="287" r:id="rId40"/>
    <p:sldId id="288" r:id="rId41"/>
    <p:sldId id="289" r:id="rId42"/>
    <p:sldId id="290" r:id="rId43"/>
    <p:sldId id="291" r:id="rId44"/>
    <p:sldId id="292" r:id="rId45"/>
    <p:sldId id="281" r:id="rId46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12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9" frameSlides="1"/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34551" autoAdjust="0"/>
    <p:restoredTop sz="86434" autoAdjust="0"/>
  </p:normalViewPr>
  <p:slideViewPr>
    <p:cSldViewPr>
      <p:cViewPr varScale="1">
        <p:scale>
          <a:sx n="115" d="100"/>
          <a:sy n="115" d="100"/>
        </p:scale>
        <p:origin x="-19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7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notesMaster" Target="notesMasters/notesMaster1.xml"/><Relationship Id="rId48" Type="http://schemas.openxmlformats.org/officeDocument/2006/relationships/handoutMaster" Target="handoutMasters/handout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85FE253-9370-4AE8-A460-23748B1F6140}" type="datetimeFigureOut">
              <a:rPr lang="en-US" smtClean="0"/>
              <a:pPr/>
              <a:t>4/16/12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758A756C-8A7E-4FF4-9715-4D0B411950D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79091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8BC6DF6B-4467-40EF-BF12-21DD9EEEAC2F}" type="datetimeFigureOut">
              <a:rPr lang="en-US" smtClean="0"/>
              <a:pPr/>
              <a:t>4/16/12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DD4C488-CF2F-43D2-A1CE-0A94F1E71C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37342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FA1A18-9B14-4C66-A505-0FB44F6E645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927153-0428-4147-A65A-856EAC7091C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8CE086-1760-4D3B-8A2C-8A7169E823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5516014-B141-4387-8DE9-80151E8325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560658D-C0A5-4A08-AA54-92F0F7BDCC6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028D34-312A-4CA5-9014-346C3F2369E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69D5D1E-2DE8-47A6-92F1-E1589B387FE4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14FBC-E3B0-4EAB-95AF-6C63DF6D889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61000">
                <a:schemeClr val="accent6">
                  <a:lumMod val="60000"/>
                  <a:lumOff val="40000"/>
                  <a:alpha val="95000"/>
                </a:schemeClr>
              </a:gs>
              <a:gs pos="100000">
                <a:schemeClr val="bg1"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6">
                <a:lumMod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EB6D4D-5689-4BF4-883B-FC7BBA242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F6477-CE86-44CA-846E-E6116C59686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87EB1-1941-444C-9F22-1052307854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3E3D8-9EE2-4B81-932B-0E6DC022911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7C1A9-CE22-4687-BA44-ACC2CC53DA2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B87651-885A-49AA-A190-19C7E1FCF9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904CA5-7BED-488A-8282-4F23E6E73DB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30D7D-6148-4636-9866-4546CDA265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7F0D0-3E3E-476E-B160-4BCF576EAE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37A83-FF7B-41FB-BCA8-79C25D67DF7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</a:lstStyle>
          <a:p>
            <a:fld id="{ED677ED5-6BF4-4B49-843E-EF196CF3F23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video" Target="Presentation:Show%20and%20Tell.avi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9.jpe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video" Target="Presentation:OneMinuteResponse.avi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0.jpe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video" Target="Presentation:JITT.avi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1.jpeg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video" Target="file:///\\localhost\Presentation\Personal%2520Response%2520Systems.avi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12.jpeg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Relationship Id="rId3" Type="http://schemas.openxmlformats.org/officeDocument/2006/relationships/image" Target="../media/image14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4" Type="http://schemas.openxmlformats.org/officeDocument/2006/relationships/image" Target="../media/image17.jpeg"/><Relationship Id="rId5" Type="http://schemas.openxmlformats.org/officeDocument/2006/relationships/image" Target="../media/image18.jpeg"/><Relationship Id="rId6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e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Relationship Id="rId3" Type="http://schemas.openxmlformats.org/officeDocument/2006/relationships/oleObject" Target="../embeddings/Microsoft_Excel_97_-_2004_Worksheet1.xls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What? Your Students </a:t>
            </a:r>
            <a:r>
              <a:rPr lang="en-US" dirty="0" smtClean="0"/>
              <a:t>W</a:t>
            </a:r>
            <a:r>
              <a:rPr lang="en-US" dirty="0" smtClean="0"/>
              <a:t>on’t </a:t>
            </a:r>
            <a:r>
              <a:rPr lang="en-US" dirty="0" smtClean="0"/>
              <a:t>R</a:t>
            </a:r>
            <a:r>
              <a:rPr lang="en-US" dirty="0" smtClean="0"/>
              <a:t>ead?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Based on </a:t>
            </a:r>
            <a:r>
              <a:rPr lang="en-US" dirty="0" smtClean="0"/>
              <a:t>a Workshop by the Madison Teaching Fellows</a:t>
            </a:r>
            <a:br>
              <a:rPr lang="en-US" dirty="0" smtClean="0"/>
            </a:br>
            <a:r>
              <a:rPr lang="en-US" dirty="0" smtClean="0"/>
              <a:t>24 &amp; 25 Jan. 2008</a:t>
            </a:r>
          </a:p>
          <a:p>
            <a:r>
              <a:rPr lang="en-US" dirty="0" smtClean="0"/>
              <a:t>Updated for</a:t>
            </a:r>
            <a:r>
              <a:rPr lang="en-US" dirty="0" smtClean="0"/>
              <a:t> CFI Faculty Workshop Series April 19/20, 2012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Profits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Bookstore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Makes more money on used books than new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25% margin on new books, prices used @75% of new,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$100 new book, $80 wholesale = $20 profit, 25% margin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Buys back from student at a maximum of $50, sells for $75, a 50% markup, and $5 extra profit over new book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Plus all students don’t get 50% back, why adoption so key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Makes the most though from selling school spirit type items, not books.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Only 4 national </a:t>
            </a:r>
            <a:r>
              <a:rPr lang="en-US" sz="2400" dirty="0" smtClean="0"/>
              <a:t>wholesalers</a:t>
            </a:r>
            <a:endParaRPr lang="en-US" sz="24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bookstore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35-40% of textbooks are used</a:t>
            </a:r>
          </a:p>
          <a:p>
            <a:r>
              <a:rPr lang="en-US" dirty="0" smtClean="0"/>
              <a:t>45-48% of textbooks are rented</a:t>
            </a:r>
          </a:p>
          <a:p>
            <a:pPr lvl="1"/>
            <a:r>
              <a:rPr lang="en-US" dirty="0" smtClean="0"/>
              <a:t>of these &lt; 5% are not returned</a:t>
            </a:r>
          </a:p>
          <a:p>
            <a:r>
              <a:rPr lang="en-US" dirty="0" smtClean="0"/>
              <a:t>rest are new</a:t>
            </a:r>
          </a:p>
          <a:p>
            <a:endParaRPr lang="en-US" dirty="0" smtClean="0"/>
          </a:p>
          <a:p>
            <a:r>
              <a:rPr lang="en-US" dirty="0" smtClean="0"/>
              <a:t>10% of students don’t buy their texts</a:t>
            </a:r>
          </a:p>
          <a:p>
            <a:endParaRPr lang="en-US" dirty="0" smtClean="0"/>
          </a:p>
          <a:p>
            <a:r>
              <a:rPr lang="en-US" dirty="0" smtClean="0"/>
              <a:t>E-books are available, but not widely adopted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Faculty can help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Adoptions early (state law, before preregistration) ensures buyback and supply of used</a:t>
            </a:r>
          </a:p>
          <a:p>
            <a:endParaRPr lang="en-US" dirty="0" smtClean="0"/>
          </a:p>
          <a:p>
            <a:r>
              <a:rPr lang="en-US" dirty="0" smtClean="0"/>
              <a:t>Stick with adoption (faculty changing their minds results in more work and reduced lead time for bookstore to get sufficient quantity)</a:t>
            </a:r>
          </a:p>
          <a:p>
            <a:endParaRPr lang="en-US" dirty="0" smtClean="0"/>
          </a:p>
          <a:p>
            <a:r>
              <a:rPr lang="en-US" dirty="0" smtClean="0"/>
              <a:t>Avoid bundles unless you will use the items included (prevents buyback)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Publishers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Stuck </a:t>
            </a:r>
            <a:r>
              <a:rPr lang="en-US" dirty="0" smtClean="0"/>
              <a:t>on the new edition </a:t>
            </a:r>
            <a:r>
              <a:rPr lang="en-US" dirty="0" smtClean="0"/>
              <a:t>treadmill</a:t>
            </a:r>
          </a:p>
          <a:p>
            <a:pPr>
              <a:lnSpc>
                <a:spcPct val="90000"/>
              </a:lnSpc>
              <a:buNone/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ISBN game (started by bundling) may actually have been made easier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Industry </a:t>
            </a:r>
            <a:r>
              <a:rPr lang="en-US" dirty="0" smtClean="0"/>
              <a:t>consolidation, top 5 firms control 80%, makes very profitable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Author’s perspective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741529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all this background 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Cost and ineffective use leads to student cynicism </a:t>
            </a:r>
          </a:p>
          <a:p>
            <a:endParaRPr lang="en-US" dirty="0" smtClean="0"/>
          </a:p>
          <a:p>
            <a:r>
              <a:rPr lang="en-US" dirty="0" smtClean="0"/>
              <a:t>Students want to feel that they have spent money valuably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Questions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Entrance Pass</a:t>
            </a:r>
          </a:p>
          <a:p>
            <a:pPr lvl="1"/>
            <a:r>
              <a:rPr lang="en-US" dirty="0" smtClean="0"/>
              <a:t>Rate the relative importance of the textbook to student learning in your courses. (hi-med-lo)</a:t>
            </a:r>
          </a:p>
          <a:p>
            <a:pPr lvl="1"/>
            <a:r>
              <a:rPr lang="en-US" dirty="0" smtClean="0"/>
              <a:t>Rate the degree to which you think faculty implement a range of effective strategies for integrating textbooks in instruction.</a:t>
            </a:r>
          </a:p>
          <a:p>
            <a:pPr lvl="1"/>
            <a:r>
              <a:rPr lang="en-US" dirty="0" smtClean="0"/>
              <a:t>Rate what you believe to be the level of student satisfaction with textbook use.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Disconnect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Survey of students regarding their use of the textbook – some selected classes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consider books to be </a:t>
            </a:r>
            <a:endParaRPr lang="en-US" dirty="0"/>
          </a:p>
        </p:txBody>
      </p:sp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66800"/>
            <a:ext cx="6661149" cy="4995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2438400" y="1600200"/>
            <a:ext cx="289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Too Expensive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486400" y="4114800"/>
            <a:ext cx="2895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Moderately Expensive</a:t>
            </a: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buy </a:t>
            </a:r>
            <a:endParaRPr lang="en-US" dirty="0"/>
          </a:p>
        </p:txBody>
      </p:sp>
      <p:pic>
        <p:nvPicPr>
          <p:cNvPr id="296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481138"/>
            <a:ext cx="652250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590800" y="1905000"/>
            <a:ext cx="8515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Most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343400" y="32766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95800" y="4267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Very few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Textbook Industry</a:t>
            </a:r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 smtClean="0"/>
              <a:t> </a:t>
            </a:r>
            <a:r>
              <a:rPr lang="en-US" dirty="0" smtClean="0"/>
              <a:t>D</a:t>
            </a:r>
            <a:r>
              <a:rPr lang="en-US" dirty="0" smtClean="0"/>
              <a:t>isconnect</a:t>
            </a:r>
          </a:p>
          <a:p>
            <a:r>
              <a:rPr lang="en-US" dirty="0" smtClean="0"/>
              <a:t>Effective Strategies</a:t>
            </a:r>
            <a:endParaRPr lang="en-US" dirty="0" smtClean="0"/>
          </a:p>
          <a:p>
            <a:r>
              <a:rPr lang="en-US" dirty="0" smtClean="0"/>
              <a:t>Lessons Learned</a:t>
            </a:r>
          </a:p>
          <a:p>
            <a:r>
              <a:rPr lang="en-US" dirty="0" smtClean="0"/>
              <a:t>Reflection and Application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 get most of the knowledge in my courses from:</a:t>
            </a:r>
            <a:endParaRPr lang="en-US" dirty="0"/>
          </a:p>
        </p:txBody>
      </p:sp>
      <p:pic>
        <p:nvPicPr>
          <p:cNvPr id="307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-8581" r="-8581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685800" y="2362200"/>
            <a:ext cx="2286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Listening in class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019800" y="32004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Internet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0" y="4800600"/>
            <a:ext cx="1600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Textbooks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4876800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PowerPoint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read the assigned readings</a:t>
            </a:r>
            <a:endParaRPr lang="en-US" dirty="0"/>
          </a:p>
        </p:txBody>
      </p:sp>
      <p:pic>
        <p:nvPicPr>
          <p:cNvPr id="317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-8581" r="-8581"/>
          <a:stretch>
            <a:fillRect/>
          </a:stretch>
        </p:blipFill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2133600" y="2057400"/>
            <a:ext cx="2057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frequently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410200" y="2590800"/>
            <a:ext cx="1981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always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0" y="5029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seldom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400800" y="38100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never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main purpose for which I read the textbook is:</a:t>
            </a:r>
            <a:endParaRPr lang="en-US" dirty="0"/>
          </a:p>
        </p:txBody>
      </p:sp>
      <p:pic>
        <p:nvPicPr>
          <p:cNvPr id="327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447800"/>
            <a:ext cx="6751108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3962400" y="28956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Exam prep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3048000"/>
            <a:ext cx="1676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Homework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981200" y="51816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Class prep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343400" y="4724400"/>
            <a:ext cx="259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Expand on topics of interest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866348" y="6195391"/>
            <a:ext cx="5453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This finding is born out in other studies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some students say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“I </a:t>
            </a:r>
            <a:r>
              <a:rPr lang="en-US" dirty="0" smtClean="0"/>
              <a:t>feel like a lot of the textbooks are a waste of money.  My book I spent like a hundred bucks on it and we don't use it.  The teacher prints out a homework sheet and you turn it in at a study session.  I'm never going to use that book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“Personally</a:t>
            </a:r>
            <a:r>
              <a:rPr lang="en-US" dirty="0" smtClean="0"/>
              <a:t>, I would die without my textbook. Personally, I wouldn't pass any of any tests without my textbooks because I use -- I am constantly reading</a:t>
            </a:r>
            <a:r>
              <a:rPr lang="en-US" dirty="0" smtClean="0"/>
              <a:t>.”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some students say, cont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But for the teacher to use it effectively, I find that they read the chapter when we're supposed to be reading it so they come to class and they're prepared.  They're like okay, so I know this one section is awkward, go back or skip it if you need to.  I understand.  We'll cover it again.  And they'll assign bookwork that they feel relates directly, not just random.</a:t>
            </a:r>
          </a:p>
          <a:p>
            <a:r>
              <a:rPr lang="en-US" dirty="0" smtClean="0"/>
              <a:t>You've got these students, these parents scrimping money together who just dropped $100 on a book and I'm not going to need it?  It's a waste.  That's the biggest scam in college right there.  I'm not going to lie.  It's textbooks.  This </a:t>
            </a:r>
            <a:r>
              <a:rPr lang="en-US" dirty="0" err="1" smtClean="0"/>
              <a:t>ain't</a:t>
            </a:r>
            <a:r>
              <a:rPr lang="en-US" dirty="0" smtClean="0"/>
              <a:t> just me talking.  The biggest scam in college.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04800" y="1371600"/>
            <a:ext cx="3008313" cy="4133850"/>
          </a:xfrm>
          <a:ln w="28575">
            <a:solidFill>
              <a:srgbClr val="C00000"/>
            </a:solidFill>
          </a:ln>
        </p:spPr>
        <p:txBody>
          <a:bodyPr/>
          <a:lstStyle/>
          <a:p>
            <a:pPr eaLnBrk="1" hangingPunct="1"/>
            <a:r>
              <a:rPr lang="en-US" sz="2800" b="0" dirty="0" smtClean="0">
                <a:latin typeface="Adobe Arabic"/>
                <a:cs typeface="Adobe Arabic"/>
              </a:rPr>
              <a:t>What past methods of using textbooks have been useful to you? In which ways were they beneficial to you?</a:t>
            </a:r>
            <a:endParaRPr lang="en-US" sz="2800" dirty="0" smtClean="0">
              <a:latin typeface="Adobe Arabic"/>
              <a:cs typeface="Adobe Arabic"/>
            </a:endParaRPr>
          </a:p>
        </p:txBody>
      </p:sp>
      <p:sp>
        <p:nvSpPr>
          <p:cNvPr id="13315" name="Content Placeholder 2"/>
          <p:cNvSpPr>
            <a:spLocks noGrp="1"/>
          </p:cNvSpPr>
          <p:nvPr>
            <p:ph sz="half" idx="1"/>
          </p:nvPr>
        </p:nvSpPr>
        <p:spPr>
          <a:xfrm>
            <a:off x="3276600" y="0"/>
            <a:ext cx="5867400" cy="6858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Arial" charset="0"/>
              <a:buNone/>
            </a:pPr>
            <a:r>
              <a:rPr lang="en-US" sz="1600" dirty="0" smtClean="0"/>
              <a:t>Breaking up the readings so they aren't as overwhelming. 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Using the CDs that come along with the books to apply the information that is discussed.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often read the text first, then do the review questions or exercises at the end.  If I am still struggling, I will sometimes use the CDs that come with the books to help me get another explanation.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tend to read assigned readings when I have work based off the reading to turn in or, more commonly, before an exam.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The most useful is when teachers pull things out of them and expand on them.  I've had teachers that don't use them at all, and it feels like a waste of money.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rarely read the text before class; I mainly read them right before a test ,if at all.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use textbooks to clarify difficult material and to refresh my memory on topics discussed in class.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Study guides and chapter summary have always been the most useful part of the text.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usually read and highlight then take notes on what I highlighted.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rewrite all my notes and the </a:t>
            </a:r>
            <a:r>
              <a:rPr lang="en-US" sz="1600" dirty="0" err="1" smtClean="0"/>
              <a:t>powerpoints</a:t>
            </a:r>
            <a:r>
              <a:rPr lang="en-US" sz="1600" dirty="0" smtClean="0"/>
              <a:t> and then I use the text to fill in the blanks or things I do not understand.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This class requires me to use the text because it gives the best description of anatomy that I can find.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look for highlighted words to discern importance.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compare my class </a:t>
            </a:r>
            <a:r>
              <a:rPr lang="en-US" sz="1600" dirty="0" err="1" smtClean="0"/>
              <a:t>powerpoints</a:t>
            </a:r>
            <a:r>
              <a:rPr lang="en-US" sz="1600" dirty="0" smtClean="0"/>
              <a:t> with the book for what is important. </a:t>
            </a:r>
          </a:p>
          <a:p>
            <a:pPr eaLnBrk="1" hangingPunct="1">
              <a:buFont typeface="Arial" charset="0"/>
              <a:buNone/>
            </a:pPr>
            <a:r>
              <a:rPr lang="en-US" sz="1600" dirty="0" smtClean="0"/>
              <a:t>I use the diagrams, graphs, and pictures.  It's nice to have a visual 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304800" y="1371600"/>
            <a:ext cx="3008313" cy="4343400"/>
          </a:xfrm>
          <a:ln w="28575">
            <a:solidFill>
              <a:schemeClr val="tx2"/>
            </a:solidFill>
          </a:ln>
        </p:spPr>
        <p:txBody>
          <a:bodyPr>
            <a:normAutofit/>
          </a:bodyPr>
          <a:lstStyle/>
          <a:p>
            <a:pPr eaLnBrk="1" hangingPunct="1"/>
            <a:r>
              <a:rPr lang="en-US" sz="1800" b="0" dirty="0" smtClean="0"/>
              <a:t>In your opinion, how can professors encourage students to read the assigned readings before coming to class?</a:t>
            </a:r>
            <a:endParaRPr lang="en-US" sz="1800" dirty="0" smtClean="0"/>
          </a:p>
        </p:txBody>
      </p:sp>
      <p:sp>
        <p:nvSpPr>
          <p:cNvPr id="12291" name="Content Placeholder 2"/>
          <p:cNvSpPr>
            <a:spLocks noGrp="1"/>
          </p:cNvSpPr>
          <p:nvPr>
            <p:ph sz="half" idx="1"/>
          </p:nvPr>
        </p:nvSpPr>
        <p:spPr>
          <a:xfrm>
            <a:off x="3429000" y="349250"/>
            <a:ext cx="5715000" cy="6508750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US" sz="2000" i="1" dirty="0" smtClean="0"/>
              <a:t>Assign some sort of homework that uses the book.</a:t>
            </a:r>
          </a:p>
          <a:p>
            <a:pPr eaLnBrk="1" hangingPunct="1">
              <a:buFont typeface="Arial" charset="0"/>
              <a:buNone/>
            </a:pPr>
            <a:r>
              <a:rPr lang="en-US" sz="2000" i="1" dirty="0" smtClean="0"/>
              <a:t>Give quizzes every once in a while to ensure that the students are reading.  Also, include information from the text on exams. </a:t>
            </a:r>
          </a:p>
          <a:p>
            <a:pPr eaLnBrk="1" hangingPunct="1">
              <a:buFont typeface="Arial" charset="0"/>
              <a:buNone/>
            </a:pPr>
            <a:r>
              <a:rPr lang="en-US" sz="2000" i="1" dirty="0" smtClean="0"/>
              <a:t>Professors can assign homework on the chapter readings due on the day the readings should be completed.  </a:t>
            </a:r>
          </a:p>
          <a:p>
            <a:pPr eaLnBrk="1" hangingPunct="1">
              <a:buFont typeface="Arial" charset="0"/>
              <a:buNone/>
            </a:pPr>
            <a:r>
              <a:rPr lang="en-US" sz="2000" i="1" dirty="0" smtClean="0"/>
              <a:t>Incorporate group activities during class (that may be graded), which can only be completed if group members have read the material. </a:t>
            </a:r>
          </a:p>
          <a:p>
            <a:pPr eaLnBrk="1" hangingPunct="1">
              <a:buFont typeface="Arial" charset="0"/>
              <a:buNone/>
            </a:pPr>
            <a:r>
              <a:rPr lang="en-US" sz="2000" i="1" dirty="0" smtClean="0"/>
              <a:t>Chapters tend to be long, so maybe telling us what pages are all right to skip would make us focus more on the important material. </a:t>
            </a:r>
          </a:p>
          <a:p>
            <a:pPr eaLnBrk="1" hangingPunct="1">
              <a:buFont typeface="Arial" charset="0"/>
              <a:buNone/>
            </a:pPr>
            <a:r>
              <a:rPr lang="en-US" sz="2000" i="1" dirty="0" smtClean="0"/>
              <a:t>I don't think there's really any way to encourage students to read the assigned readings because some students are just too lazy to read. </a:t>
            </a:r>
          </a:p>
          <a:p>
            <a:pPr eaLnBrk="1" hangingPunct="1">
              <a:buFont typeface="Arial" charset="0"/>
              <a:buNone/>
            </a:pPr>
            <a:r>
              <a:rPr lang="en-US" sz="2000" i="1" dirty="0" smtClean="0"/>
              <a:t>I think it’s worthwhile to refer to the book during class, and encourage class discussion</a:t>
            </a:r>
            <a:r>
              <a:rPr lang="en-US" sz="18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Does it have to be this way?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CS 139 – Algorithm Development</a:t>
            </a:r>
          </a:p>
          <a:p>
            <a:endParaRPr lang="en-US" dirty="0" smtClean="0"/>
          </a:p>
          <a:p>
            <a:r>
              <a:rPr lang="en-US" dirty="0" smtClean="0"/>
              <a:t>End of semester evaluation of textbook (Value of the </a:t>
            </a:r>
            <a:r>
              <a:rPr lang="en-US" dirty="0" err="1" smtClean="0"/>
              <a:t>textbook(s</a:t>
            </a:r>
            <a:r>
              <a:rPr lang="en-US" dirty="0" smtClean="0"/>
              <a:t>)</a:t>
            </a:r>
            <a:r>
              <a:rPr lang="en-US" dirty="0" smtClean="0"/>
              <a:t>) Fall-2010</a:t>
            </a:r>
          </a:p>
          <a:p>
            <a:endParaRPr lang="en-US" dirty="0" smtClean="0"/>
          </a:p>
          <a:p>
            <a:r>
              <a:rPr lang="en-US" dirty="0" smtClean="0"/>
              <a:t>Average response, 4.23 of 83 student responses.</a:t>
            </a:r>
          </a:p>
          <a:p>
            <a:r>
              <a:rPr lang="en-US" dirty="0" smtClean="0"/>
              <a:t>Mean teacher response (Instructor overall rating) – 4.12 of 83 student responses.</a:t>
            </a:r>
          </a:p>
          <a:p>
            <a:r>
              <a:rPr lang="en-US" dirty="0" smtClean="0"/>
              <a:t>How?</a:t>
            </a:r>
            <a:endParaRPr lang="en-US" dirty="0"/>
          </a:p>
          <a:p>
            <a:r>
              <a:rPr lang="en-US" dirty="0" err="1" smtClean="0"/>
              <a:t>cis</a:t>
            </a:r>
            <a:r>
              <a:rPr lang="en-US" dirty="0" smtClean="0"/>
              <a:t> 304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6" name="Rectangle 4"/>
          <p:cNvSpPr>
            <a:spLocks noGrp="1"/>
          </p:cNvSpPr>
          <p:nvPr>
            <p:ph type="title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cap="none" smtClean="0">
                <a:effectLst/>
              </a:rPr>
              <a:t>Preview: Show and Tell</a:t>
            </a:r>
          </a:p>
        </p:txBody>
      </p:sp>
      <p:pic>
        <p:nvPicPr>
          <p:cNvPr id="7" name="Show and Tell.avi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971800" y="1908175"/>
            <a:ext cx="4359275" cy="32702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76600" y="5486400"/>
            <a:ext cx="396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Cindy </a:t>
            </a:r>
            <a:r>
              <a:rPr lang="en-US" dirty="0" err="1" smtClean="0"/>
              <a:t>O’Donoghue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in the book is…?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Scavenger hunt activity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71600" y="22860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Textbooks: </a:t>
            </a:r>
            <a:br>
              <a:rPr lang="en-US" dirty="0"/>
            </a:br>
            <a:r>
              <a:rPr lang="en-US" dirty="0"/>
              <a:t>Politics, Policy, &amp; Profits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Provide a list of “important questions” that students should be able to answer after the reading.</a:t>
            </a:r>
          </a:p>
          <a:p>
            <a:endParaRPr lang="en-US" dirty="0" smtClean="0"/>
          </a:p>
          <a:p>
            <a:r>
              <a:rPr lang="en-US" dirty="0" smtClean="0"/>
              <a:t>Provide a prompt that they bring to class and use as a beginning activity.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Alternate – have them bring a clearest/muddiest point </a:t>
            </a:r>
            <a:r>
              <a:rPr lang="en-US" dirty="0" err="1" smtClean="0"/>
              <a:t>notecard</a:t>
            </a:r>
            <a:r>
              <a:rPr lang="en-US" dirty="0" smtClean="0"/>
              <a:t> to class to use as a starting point for the 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16215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Before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Vocabulary alert </a:t>
            </a:r>
          </a:p>
          <a:p>
            <a:r>
              <a:rPr lang="en-US" dirty="0" smtClean="0"/>
              <a:t>Identify important vocabulary items in class </a:t>
            </a:r>
          </a:p>
          <a:p>
            <a:r>
              <a:rPr lang="en-US" dirty="0" smtClean="0"/>
              <a:t>Have students identify (</a:t>
            </a:r>
            <a:r>
              <a:rPr lang="en-US" dirty="0" err="1" smtClean="0"/>
              <a:t>Likert</a:t>
            </a:r>
            <a:r>
              <a:rPr lang="en-US" dirty="0" smtClean="0"/>
              <a:t> scale how familiar they are with terms)</a:t>
            </a:r>
          </a:p>
          <a:p>
            <a:r>
              <a:rPr lang="en-US" dirty="0" smtClean="0"/>
              <a:t>Have students record their own definitions, examples as an assignment. </a:t>
            </a:r>
          </a:p>
          <a:p>
            <a:r>
              <a:rPr lang="en-US" dirty="0" smtClean="0"/>
              <a:t>Essentially letting students build their own glossaries. 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After: One minute Response</a:t>
            </a:r>
            <a:endParaRPr lang="en-US" dirty="0"/>
          </a:p>
        </p:txBody>
      </p:sp>
      <p:pic>
        <p:nvPicPr>
          <p:cNvPr id="7" name="OneMinuteResponse.avi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09800" y="1676400"/>
            <a:ext cx="4724400" cy="3543300"/>
          </a:xfrm>
          <a:prstGeom prst="rect">
            <a:avLst/>
          </a:prstGeom>
        </p:spPr>
      </p:pic>
      <p:sp>
        <p:nvSpPr>
          <p:cNvPr id="15364" name="TextBox 6"/>
          <p:cNvSpPr txBox="1">
            <a:spLocks noChangeArrowheads="1"/>
          </p:cNvSpPr>
          <p:nvPr/>
        </p:nvSpPr>
        <p:spPr bwMode="auto">
          <a:xfrm>
            <a:off x="4142662" y="5410200"/>
            <a:ext cx="21180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Brenda </a:t>
            </a:r>
            <a:r>
              <a:rPr lang="en-US" dirty="0" err="1" smtClean="0"/>
              <a:t>Fogus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Diane reading quiz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662925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While: Just in time teaching (JITT)</a:t>
            </a:r>
            <a:endParaRPr lang="en-US" dirty="0"/>
          </a:p>
        </p:txBody>
      </p:sp>
      <p:pic>
        <p:nvPicPr>
          <p:cNvPr id="7" name="JITT.avi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362200" y="1828800"/>
            <a:ext cx="4368800" cy="3276600"/>
          </a:xfrm>
          <a:prstGeom prst="rect">
            <a:avLst/>
          </a:prstGeom>
        </p:spPr>
      </p:pic>
      <p:sp>
        <p:nvSpPr>
          <p:cNvPr id="14339" name="TextBox 4"/>
          <p:cNvSpPr txBox="1">
            <a:spLocks noChangeArrowheads="1"/>
          </p:cNvSpPr>
          <p:nvPr/>
        </p:nvSpPr>
        <p:spPr bwMode="auto">
          <a:xfrm>
            <a:off x="3352800" y="5638800"/>
            <a:ext cx="36059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Jim Benedict </a:t>
            </a:r>
            <a:r>
              <a:rPr lang="en-US" dirty="0" smtClean="0"/>
              <a:t>Psychology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video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dirty="0" smtClean="0"/>
              <a:t>After: Personal Response System</a:t>
            </a:r>
            <a:endParaRPr lang="en-US" dirty="0"/>
          </a:p>
        </p:txBody>
      </p:sp>
      <p:pic>
        <p:nvPicPr>
          <p:cNvPr id="6" name="Personal Response Systems.avi">
            <a:hlinkClick r:id="" action="ppaction://media"/>
          </p:cNvPr>
          <p:cNvPicPr/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81200" y="1752600"/>
            <a:ext cx="4724400" cy="3543300"/>
          </a:xfrm>
          <a:prstGeom prst="rect">
            <a:avLst/>
          </a:prstGeom>
        </p:spPr>
      </p:pic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2743200" y="5715000"/>
            <a:ext cx="36576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/>
              <a:t>Sharon </a:t>
            </a:r>
            <a:r>
              <a:rPr lang="en-US" dirty="0" err="1"/>
              <a:t>Blatz</a:t>
            </a:r>
            <a:r>
              <a:rPr lang="en-US" dirty="0"/>
              <a:t> and Andrea </a:t>
            </a:r>
            <a:r>
              <a:rPr lang="en-US" dirty="0" smtClean="0"/>
              <a:t>Adams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dirty="0" smtClean="0"/>
              <a:t>Emphasis: Show Book during Lecture</a:t>
            </a:r>
            <a:endParaRPr lang="en-US" dirty="0"/>
          </a:p>
        </p:txBody>
      </p:sp>
      <p:pic>
        <p:nvPicPr>
          <p:cNvPr id="18436" name="Picture 4" descr="C:\Documents and Settings\harrisnl\My Documents\My Pictures\DocumentCamer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648200" y="1524000"/>
            <a:ext cx="3048000" cy="2286000"/>
          </a:xfrm>
          <a:noFill/>
          <a:ln w="28575">
            <a:solidFill>
              <a:schemeClr val="accent1"/>
            </a:solidFill>
          </a:ln>
        </p:spPr>
      </p:pic>
      <p:pic>
        <p:nvPicPr>
          <p:cNvPr id="18435" name="Picture 3" descr="C:\Documents and Settings\harrisnl\My Documents\My Pictures\DocumentCamera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0" y="3048000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8437" name="TextBox 6"/>
          <p:cNvSpPr txBox="1">
            <a:spLocks noChangeArrowheads="1"/>
          </p:cNvSpPr>
          <p:nvPr/>
        </p:nvSpPr>
        <p:spPr bwMode="auto">
          <a:xfrm>
            <a:off x="5562600" y="4343400"/>
            <a:ext cx="18288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Brenda </a:t>
            </a:r>
            <a:r>
              <a:rPr lang="en-US" dirty="0" smtClean="0"/>
              <a:t>Seal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6" descr="C:\Documents and Settings\harrisnl\My Documents\My Pictures\TextbookPictureWal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0" y="4200525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Emphasis: Bring textbook to class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484" name="Picture 4" descr="C:\Documents and Settings\harrisnl\My Documents\My Pictures\GraphicOrganizer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1447800"/>
            <a:ext cx="3048000" cy="2286000"/>
          </a:xfrm>
          <a:prstGeom prst="rect">
            <a:avLst/>
          </a:prstGeom>
          <a:noFill/>
          <a:ln w="222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485" name="Picture 2" descr="C:\Documents and Settings\harrisnl\My Documents\My Pictures\ReadingToStudents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76600" y="2438400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486" name="Picture 3" descr="C:\Documents and Settings\harrisnl\My Documents\My Pictures\Read or Re-Reading 003_0001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638800" y="1447800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20487" name="Picture 5" descr="C:\Documents and Settings\harrisnl\My Documents\My Pictures\WhatDoesTheAuthorSay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95400" y="4267200"/>
            <a:ext cx="3048000" cy="2286000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How does a professor affect student opinion of the book?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Multi-sectioned course taught by many professors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All professors used the same book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Does professor’s opinion of the book affect the students’ opinions?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Does professor’s use of the book affect the students’ opinions?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Does professor’s use of the book affect students’ use of the book?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Methodology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Surveyed faculty on book opinion and book use</a:t>
            </a:r>
          </a:p>
          <a:p>
            <a:pPr eaLnBrk="1" hangingPunct="1"/>
            <a:r>
              <a:rPr lang="en-US" smtClean="0"/>
              <a:t>Surveyed students on book opinion and use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Politics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College costs are rising rapidly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2590800"/>
            <a:ext cx="5765800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 faculty teaching 15 sections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6 involved in selecting book; for 3 it was their top choice, 3 preferred another book</a:t>
            </a:r>
          </a:p>
          <a:p>
            <a:pPr eaLnBrk="1" hangingPunct="1"/>
            <a:r>
              <a:rPr lang="en-US" smtClean="0"/>
              <a:t>On a scale of 1-7 where 7 is best</a:t>
            </a:r>
          </a:p>
          <a:p>
            <a:pPr eaLnBrk="1" hangingPunct="1"/>
            <a:r>
              <a:rPr lang="en-US" smtClean="0"/>
              <a:t>Opinion of book average = 5</a:t>
            </a:r>
          </a:p>
          <a:p>
            <a:pPr eaLnBrk="1" hangingPunct="1"/>
            <a:r>
              <a:rPr lang="en-US" smtClean="0"/>
              <a:t>Use of book was very similar (regardless of opinion of book)</a:t>
            </a:r>
          </a:p>
          <a:p>
            <a:pPr lvl="1" eaLnBrk="1" hangingPunct="1"/>
            <a:r>
              <a:rPr lang="en-US" smtClean="0"/>
              <a:t>Weekly or bi-weekly homework</a:t>
            </a:r>
          </a:p>
          <a:p>
            <a:pPr lvl="1" eaLnBrk="1" hangingPunct="1"/>
            <a:r>
              <a:rPr lang="en-US" smtClean="0"/>
              <a:t>Used the book in the classroom</a:t>
            </a:r>
          </a:p>
          <a:p>
            <a:pPr lvl="1" eaLnBrk="1" hangingPunct="1"/>
            <a:endParaRPr lang="en-US" smtClean="0"/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Student reported use (304 students)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Purchased?</a:t>
            </a:r>
          </a:p>
          <a:p>
            <a:pPr lvl="1" eaLnBrk="1" hangingPunct="1"/>
            <a:r>
              <a:rPr lang="en-US" smtClean="0"/>
              <a:t>All but 1 student bought the book</a:t>
            </a:r>
          </a:p>
          <a:p>
            <a:pPr eaLnBrk="1" hangingPunct="1"/>
            <a:r>
              <a:rPr lang="en-US" smtClean="0"/>
              <a:t>Used it?</a:t>
            </a:r>
          </a:p>
          <a:p>
            <a:pPr lvl="1" eaLnBrk="1" hangingPunct="1"/>
            <a:r>
              <a:rPr lang="en-US" smtClean="0"/>
              <a:t>85% used the book weekly or every couple of weeks</a:t>
            </a:r>
          </a:p>
          <a:p>
            <a:pPr lvl="1" eaLnBrk="1" hangingPunct="1"/>
            <a:r>
              <a:rPr lang="en-US" smtClean="0"/>
              <a:t>10% used the book only for studying for exams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Professor’s effect on students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No relationship between the professor’s opinion and student’s opinion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Students were unable to separate professor’s use of the book from professor’s opinion of the book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E.g., &lt;My professor liked the book&gt; 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“because we had class assignments that we had to refer to the book, and also there were instances that we had to find definitions from the book”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because “she uses many examples from the book”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chemeClr val="bg2"/>
                </a:solidFill>
              </a:rPr>
              <a:t>Book use and class opinion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19050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>
                <a:solidFill>
                  <a:schemeClr val="bg2"/>
                </a:solidFill>
              </a:rPr>
              <a:t>Student use and opinion of book were related</a:t>
            </a:r>
            <a:r>
              <a:rPr lang="en-US" baseline="30000" dirty="0" smtClean="0">
                <a:solidFill>
                  <a:schemeClr val="bg2"/>
                </a:solidFill>
              </a:rPr>
              <a:t>1</a:t>
            </a:r>
          </a:p>
          <a:p>
            <a:pPr eaLnBrk="1" hangingPunct="1"/>
            <a:r>
              <a:rPr lang="en-US" dirty="0" smtClean="0">
                <a:solidFill>
                  <a:schemeClr val="bg2"/>
                </a:solidFill>
              </a:rPr>
              <a:t>Student use and opinion of class were related</a:t>
            </a:r>
            <a:r>
              <a:rPr lang="en-US" baseline="30000" dirty="0" smtClean="0">
                <a:solidFill>
                  <a:schemeClr val="bg2"/>
                </a:solidFill>
              </a:rPr>
              <a:t>2</a:t>
            </a:r>
            <a:endParaRPr lang="en-US" dirty="0" smtClean="0">
              <a:solidFill>
                <a:schemeClr val="bg2"/>
              </a:solidFill>
            </a:endParaRPr>
          </a:p>
          <a:p>
            <a:pPr eaLnBrk="1" hangingPunct="1"/>
            <a:r>
              <a:rPr lang="en-US" dirty="0" smtClean="0">
                <a:solidFill>
                  <a:schemeClr val="bg2"/>
                </a:solidFill>
              </a:rPr>
              <a:t>Book opinion and class opinion were related</a:t>
            </a:r>
            <a:r>
              <a:rPr lang="en-US" baseline="30000" dirty="0" smtClean="0">
                <a:solidFill>
                  <a:schemeClr val="bg2"/>
                </a:solidFill>
              </a:rPr>
              <a:t>3</a:t>
            </a:r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717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276600"/>
            <a:ext cx="8153400" cy="2057400"/>
          </a:xfrm>
        </p:spPr>
        <p:txBody>
          <a:bodyPr anchor="b">
            <a:normAutofit fontScale="92500"/>
          </a:bodyPr>
          <a:lstStyle/>
          <a:p>
            <a:pPr marL="514350" indent="-514350">
              <a:buClr>
                <a:schemeClr val="bg2"/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bg2"/>
                </a:solidFill>
              </a:rPr>
              <a:t>Adjusted R</a:t>
            </a:r>
            <a:r>
              <a:rPr lang="en-US" sz="1600" baseline="30000" dirty="0" smtClean="0">
                <a:solidFill>
                  <a:schemeClr val="bg2"/>
                </a:solidFill>
              </a:rPr>
              <a:t>2</a:t>
            </a:r>
            <a:r>
              <a:rPr lang="en-US" sz="1600" dirty="0" smtClean="0">
                <a:solidFill>
                  <a:schemeClr val="bg2"/>
                </a:solidFill>
              </a:rPr>
              <a:t> = .077, significance = .000, Standardized </a:t>
            </a:r>
            <a:r>
              <a:rPr lang="en-US" sz="1600" dirty="0" smtClean="0">
                <a:solidFill>
                  <a:schemeClr val="bg2"/>
                </a:solidFill>
                <a:latin typeface="Freestyle Script" pitchFamily="66" charset="0"/>
              </a:rPr>
              <a:t>B</a:t>
            </a:r>
            <a:r>
              <a:rPr lang="en-US" sz="1600" dirty="0" smtClean="0">
                <a:solidFill>
                  <a:schemeClr val="bg2"/>
                </a:solidFill>
              </a:rPr>
              <a:t> = .284</a:t>
            </a:r>
          </a:p>
          <a:p>
            <a:pPr marL="514350" indent="-514350" eaLnBrk="1" hangingPunct="1">
              <a:buClr>
                <a:schemeClr val="bg2"/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bg2"/>
                </a:solidFill>
              </a:rPr>
              <a:t>Adjusted R</a:t>
            </a:r>
            <a:r>
              <a:rPr lang="en-US" sz="1600" baseline="30000" dirty="0" smtClean="0">
                <a:solidFill>
                  <a:schemeClr val="bg2"/>
                </a:solidFill>
              </a:rPr>
              <a:t>2</a:t>
            </a:r>
            <a:r>
              <a:rPr lang="en-US" sz="1600" dirty="0" smtClean="0">
                <a:solidFill>
                  <a:schemeClr val="bg2"/>
                </a:solidFill>
              </a:rPr>
              <a:t> = .063, significance = .000, Standardized </a:t>
            </a:r>
            <a:r>
              <a:rPr lang="en-US" sz="1600" dirty="0" smtClean="0">
                <a:solidFill>
                  <a:schemeClr val="bg2"/>
                </a:solidFill>
                <a:latin typeface="Freestyle Script" pitchFamily="66" charset="0"/>
              </a:rPr>
              <a:t>B</a:t>
            </a:r>
            <a:r>
              <a:rPr lang="en-US" sz="1600" dirty="0" smtClean="0">
                <a:solidFill>
                  <a:schemeClr val="bg2"/>
                </a:solidFill>
              </a:rPr>
              <a:t> = .257</a:t>
            </a:r>
          </a:p>
          <a:p>
            <a:pPr marL="514350" indent="-514350" eaLnBrk="1" hangingPunct="1">
              <a:buClr>
                <a:schemeClr val="bg2"/>
              </a:buClr>
              <a:buFont typeface="+mj-lt"/>
              <a:buAutoNum type="arabicPeriod"/>
            </a:pPr>
            <a:r>
              <a:rPr lang="en-US" sz="1600" dirty="0" smtClean="0">
                <a:solidFill>
                  <a:schemeClr val="bg2"/>
                </a:solidFill>
              </a:rPr>
              <a:t>Adjusted R</a:t>
            </a:r>
            <a:r>
              <a:rPr lang="en-US" sz="1600" baseline="30000" dirty="0" smtClean="0">
                <a:solidFill>
                  <a:schemeClr val="bg2"/>
                </a:solidFill>
              </a:rPr>
              <a:t>2</a:t>
            </a:r>
            <a:r>
              <a:rPr lang="en-US" sz="1600" dirty="0" smtClean="0">
                <a:solidFill>
                  <a:schemeClr val="bg2"/>
                </a:solidFill>
              </a:rPr>
              <a:t> = .217, significance = .000, Standardized </a:t>
            </a:r>
            <a:r>
              <a:rPr lang="en-US" sz="1600" dirty="0" smtClean="0">
                <a:solidFill>
                  <a:schemeClr val="bg2"/>
                </a:solidFill>
                <a:latin typeface="Freestyle Script" pitchFamily="66" charset="0"/>
              </a:rPr>
              <a:t>B</a:t>
            </a:r>
            <a:r>
              <a:rPr lang="en-US" sz="1600" dirty="0" smtClean="0">
                <a:solidFill>
                  <a:schemeClr val="bg2"/>
                </a:solidFill>
              </a:rPr>
              <a:t> = .469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Don’t shoot yourself in the foot</a:t>
            </a:r>
          </a:p>
        </p:txBody>
      </p:sp>
      <p:sp>
        <p:nvSpPr>
          <p:cNvPr id="8195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did you force me to buy this book if you</a:t>
            </a:r>
          </a:p>
          <a:p>
            <a:pPr lvl="1" eaLnBrk="1" hangingPunct="1"/>
            <a:r>
              <a:rPr lang="en-US" dirty="0" smtClean="0"/>
              <a:t>Don’t use it?</a:t>
            </a:r>
          </a:p>
          <a:p>
            <a:pPr lvl="1" eaLnBrk="1" hangingPunct="1"/>
            <a:r>
              <a:rPr lang="en-US" dirty="0" smtClean="0"/>
              <a:t>Don’t have me use it?</a:t>
            </a:r>
          </a:p>
          <a:p>
            <a:pPr lvl="1" eaLnBrk="1" hangingPunct="1"/>
            <a:r>
              <a:rPr lang="en-US" dirty="0" smtClean="0"/>
              <a:t>Don’t like it?</a:t>
            </a:r>
          </a:p>
          <a:p>
            <a:pPr eaLnBrk="1" hangingPunct="1"/>
            <a:r>
              <a:rPr lang="en-US" dirty="0" smtClean="0"/>
              <a:t>This affects their opinion of the class</a:t>
            </a:r>
          </a:p>
          <a:p>
            <a:pPr eaLnBrk="1" hangingPunct="1"/>
            <a:r>
              <a:rPr lang="en-US" dirty="0" smtClean="0"/>
              <a:t>If you don’t tell them, they won’t know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00400" y="5715000"/>
            <a:ext cx="24785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Refer to page 39</a:t>
            </a:r>
            <a:endParaRPr lang="en-US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 and application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Sticky note votes – ideas I might want to use </a:t>
            </a:r>
            <a:r>
              <a:rPr lang="en-US" smtClean="0"/>
              <a:t>pg 16</a:t>
            </a:r>
          </a:p>
          <a:p>
            <a:r>
              <a:rPr lang="en-US" dirty="0" smtClean="0"/>
              <a:t>Exit pass 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4" name="Object 4"/>
          <p:cNvGraphicFramePr>
            <a:graphicFrameLocks noChangeAspect="1"/>
          </p:cNvGraphicFramePr>
          <p:nvPr/>
        </p:nvGraphicFramePr>
        <p:xfrm>
          <a:off x="1371600" y="609600"/>
          <a:ext cx="7239000" cy="5087938"/>
        </p:xfrm>
        <a:graphic>
          <a:graphicData uri="http://schemas.openxmlformats.org/presentationml/2006/ole">
            <p:oleObj spid="_x0000_s10246" name="Chart" r:id="rId3" imgW="5017008" imgH="3526536" progId="Excel.Sheet.8">
              <p:embed/>
            </p:oleObj>
          </a:graphicData>
        </a:graphic>
      </p:graphicFrame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876800" y="1524000"/>
            <a:ext cx="16002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latin typeface="Times" pitchFamily="124" charset="0"/>
              </a:rPr>
              <a:t>College Tuition &amp; Fees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5943600" y="2286000"/>
            <a:ext cx="8191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" pitchFamily="124" charset="0"/>
              </a:rPr>
              <a:t>Textbooks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5867400" y="4191000"/>
            <a:ext cx="13525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Times" pitchFamily="124" charset="0"/>
              </a:rPr>
              <a:t>Recreational Books</a:t>
            </a: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7800" y="5867400"/>
            <a:ext cx="323007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The trend seems to be continuing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Politics - II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While tuition &amp; fee costs have risen more rapidly than book costs, they are highly varied by state and campus.</a:t>
            </a:r>
          </a:p>
          <a:p>
            <a:r>
              <a:rPr lang="en-US"/>
              <a:t>In contrast, books are pretty much the same everywhere…</a:t>
            </a:r>
          </a:p>
          <a:p>
            <a:r>
              <a:rPr lang="en-US"/>
              <a:t>Therefore, books are easier political agenda item…..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Easy target – Visible costs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Textbook costs as a percentage of tuition…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78% of 2 year institutions</a:t>
            </a:r>
          </a:p>
          <a:p>
            <a:r>
              <a:rPr lang="en-US" dirty="0" smtClean="0"/>
              <a:t>26% of all 4 year institutions</a:t>
            </a:r>
          </a:p>
          <a:p>
            <a:r>
              <a:rPr lang="en-US" dirty="0" smtClean="0"/>
              <a:t>4% at private 4 year institutions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http</a:t>
            </a:r>
            <a:r>
              <a:rPr lang="en-US" sz="1800" dirty="0" smtClean="0"/>
              <a:t>://www.gao.gov/products/GAO-05-806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7 in 10 students have not purchased a text at least once because of cost *</a:t>
            </a:r>
          </a:p>
          <a:p>
            <a:endParaRPr lang="en-US" dirty="0" smtClean="0"/>
          </a:p>
          <a:p>
            <a:r>
              <a:rPr lang="en-US" dirty="0" smtClean="0"/>
              <a:t>78% of those expected it to hurt them academically</a:t>
            </a:r>
          </a:p>
          <a:p>
            <a:endParaRPr lang="en-US" dirty="0" smtClean="0"/>
          </a:p>
          <a:p>
            <a:r>
              <a:rPr lang="en-US" dirty="0" smtClean="0"/>
              <a:t>Bundling impacts 59% of students negatively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43000" y="6027003"/>
            <a:ext cx="739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* U.S. Public Interest Research Group survey as reported </a:t>
            </a:r>
          </a:p>
          <a:p>
            <a:r>
              <a:rPr lang="en-US" sz="1400" dirty="0" smtClean="0"/>
              <a:t>in The Chronicle of Higher Education 8/23/2011</a:t>
            </a:r>
            <a:endParaRPr lang="en-US" sz="1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 in Policies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1219200" y="1447800"/>
            <a:ext cx="7714488" cy="48006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HB </a:t>
            </a:r>
            <a:r>
              <a:rPr lang="en-US" sz="2800" dirty="0" smtClean="0"/>
              <a:t>1478 (2006)</a:t>
            </a:r>
            <a:endParaRPr lang="en-US" sz="2800" dirty="0" smtClean="0"/>
          </a:p>
          <a:p>
            <a:pPr lvl="1"/>
            <a:r>
              <a:rPr lang="en-US" dirty="0" smtClean="0"/>
              <a:t>Justify </a:t>
            </a:r>
            <a:r>
              <a:rPr lang="en-US" dirty="0"/>
              <a:t>changes to new edition</a:t>
            </a:r>
          </a:p>
          <a:p>
            <a:pPr lvl="1"/>
            <a:r>
              <a:rPr lang="en-US" dirty="0"/>
              <a:t>Be aware of the cost of the </a:t>
            </a:r>
            <a:r>
              <a:rPr lang="en-US" dirty="0" smtClean="0"/>
              <a:t>book</a:t>
            </a:r>
          </a:p>
          <a:p>
            <a:pPr lvl="1"/>
            <a:r>
              <a:rPr lang="en-US" dirty="0" smtClean="0"/>
              <a:t>Justify book bundles</a:t>
            </a:r>
          </a:p>
          <a:p>
            <a:pPr lvl="1"/>
            <a:r>
              <a:rPr lang="en-US" dirty="0"/>
              <a:t>Provide ISBN to the institution’s designated “clearing house”, in </a:t>
            </a:r>
            <a:r>
              <a:rPr lang="en-US" dirty="0" err="1"/>
              <a:t>JMU’s</a:t>
            </a:r>
            <a:r>
              <a:rPr lang="en-US" dirty="0"/>
              <a:t> case, the Book </a:t>
            </a:r>
            <a:r>
              <a:rPr lang="en-US" dirty="0" smtClean="0"/>
              <a:t>Store, in sufficient time</a:t>
            </a:r>
          </a:p>
          <a:p>
            <a:pPr lvl="1"/>
            <a:r>
              <a:rPr lang="en-US" dirty="0"/>
              <a:t>Cannot receive compensation for picking a book</a:t>
            </a:r>
          </a:p>
          <a:p>
            <a:pPr lvl="1"/>
            <a:r>
              <a:rPr lang="en-US" dirty="0"/>
              <a:t>Cannot sell books given to you for examination </a:t>
            </a:r>
            <a:r>
              <a:rPr lang="en-US" dirty="0" smtClean="0"/>
              <a:t>purposes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787</TotalTime>
  <Words>2037</Words>
  <Application>Microsoft Macintosh PowerPoint</Application>
  <PresentationFormat>On-screen Show (4:3)</PresentationFormat>
  <Paragraphs>228</Paragraphs>
  <Slides>45</Slides>
  <Notes>7</Notes>
  <HiddenSlides>0</HiddenSlides>
  <MMClips>4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7" baseType="lpstr">
      <vt:lpstr>Solstice</vt:lpstr>
      <vt:lpstr>Chart</vt:lpstr>
      <vt:lpstr>What? Your Students Won’t Read? </vt:lpstr>
      <vt:lpstr>Today’s Agenda</vt:lpstr>
      <vt:lpstr>Textbooks:  Politics, Policy, &amp; Profits </vt:lpstr>
      <vt:lpstr>Politics</vt:lpstr>
      <vt:lpstr>Slide 5</vt:lpstr>
      <vt:lpstr>Politics - II</vt:lpstr>
      <vt:lpstr>Easy target – Visible costs</vt:lpstr>
      <vt:lpstr>Student behaviors</vt:lpstr>
      <vt:lpstr>Results in Policies</vt:lpstr>
      <vt:lpstr>Profits</vt:lpstr>
      <vt:lpstr>Our bookstore</vt:lpstr>
      <vt:lpstr>Faculty can help</vt:lpstr>
      <vt:lpstr>Publishers</vt:lpstr>
      <vt:lpstr>Author’s perspective</vt:lpstr>
      <vt:lpstr>Why all this background ?</vt:lpstr>
      <vt:lpstr>Table Questions </vt:lpstr>
      <vt:lpstr>The Disconnect</vt:lpstr>
      <vt:lpstr>I consider books to be </vt:lpstr>
      <vt:lpstr>I buy </vt:lpstr>
      <vt:lpstr>I get most of the knowledge in my courses from:</vt:lpstr>
      <vt:lpstr>I read the assigned readings</vt:lpstr>
      <vt:lpstr>The main purpose for which I read the textbook is:</vt:lpstr>
      <vt:lpstr>What some students say</vt:lpstr>
      <vt:lpstr>What some students say, cont</vt:lpstr>
      <vt:lpstr>What past methods of using textbooks have been useful to you? In which ways were they beneficial to you?</vt:lpstr>
      <vt:lpstr>In your opinion, how can professors encourage students to read the assigned readings before coming to class?</vt:lpstr>
      <vt:lpstr>Does it have to be this way?</vt:lpstr>
      <vt:lpstr>Preview: Show and Tell</vt:lpstr>
      <vt:lpstr>Where in the book is…?</vt:lpstr>
      <vt:lpstr>Before</vt:lpstr>
      <vt:lpstr>Before</vt:lpstr>
      <vt:lpstr>After: One minute Response</vt:lpstr>
      <vt:lpstr>Diane reading quiz</vt:lpstr>
      <vt:lpstr>While: Just in time teaching (JITT)</vt:lpstr>
      <vt:lpstr>After: Personal Response System</vt:lpstr>
      <vt:lpstr>Emphasis: Show Book during Lecture</vt:lpstr>
      <vt:lpstr>Emphasis: Bring textbook to class</vt:lpstr>
      <vt:lpstr>How does a professor affect student opinion of the book?</vt:lpstr>
      <vt:lpstr>Methodology</vt:lpstr>
      <vt:lpstr>8 faculty teaching 15 sections</vt:lpstr>
      <vt:lpstr>Student reported use (304 students)</vt:lpstr>
      <vt:lpstr>Professor’s effect on students</vt:lpstr>
      <vt:lpstr>Book use and class opinion</vt:lpstr>
      <vt:lpstr>Don’t shoot yourself in the foot</vt:lpstr>
      <vt:lpstr>Reflection and application</vt:lpstr>
    </vt:vector>
  </TitlesOfParts>
  <Company>James Madison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Textbooks: Why the Recent Fuss?</dc:title>
  <dc:creator>Scott Gallagher</dc:creator>
  <cp:lastModifiedBy>Nancy Harris</cp:lastModifiedBy>
  <cp:revision>85</cp:revision>
  <cp:lastPrinted>2010-08-20T15:02:40Z</cp:lastPrinted>
  <dcterms:created xsi:type="dcterms:W3CDTF">2012-04-16T12:43:55Z</dcterms:created>
  <dcterms:modified xsi:type="dcterms:W3CDTF">2012-04-16T16:44:22Z</dcterms:modified>
</cp:coreProperties>
</file>